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8" r:id="rId2"/>
    <p:sldId id="256" r:id="rId3"/>
    <p:sldId id="304" r:id="rId4"/>
    <p:sldId id="305" r:id="rId5"/>
    <p:sldId id="262" r:id="rId6"/>
    <p:sldId id="295" r:id="rId7"/>
    <p:sldId id="287" r:id="rId8"/>
    <p:sldId id="299" r:id="rId9"/>
    <p:sldId id="264" r:id="rId10"/>
    <p:sldId id="268" r:id="rId11"/>
    <p:sldId id="284" r:id="rId12"/>
    <p:sldId id="266" r:id="rId13"/>
    <p:sldId id="301" r:id="rId14"/>
    <p:sldId id="300" r:id="rId15"/>
    <p:sldId id="274" r:id="rId16"/>
    <p:sldId id="277" r:id="rId17"/>
    <p:sldId id="261" r:id="rId18"/>
    <p:sldId id="291" r:id="rId19"/>
    <p:sldId id="293" r:id="rId20"/>
    <p:sldId id="30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A9E52A-FD63-4826-B905-20537B037FAA}" type="datetimeFigureOut">
              <a:rPr lang="el-GR" smtClean="0"/>
              <a:t>16/5/2024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BA070-A256-418D-862F-3CDB60F517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2918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3BA070-A256-418D-862F-3CDB60F5176C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5680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3BA070-A256-418D-862F-3CDB60F5176C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9091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9C276-C026-4293-9F27-D307D0EC7C77}" type="datetimeFigureOut">
              <a:rPr lang="el-GR" smtClean="0"/>
              <a:t>16/5/2024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6A39-8F67-4A97-BD39-816C016411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1482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9C276-C026-4293-9F27-D307D0EC7C77}" type="datetimeFigureOut">
              <a:rPr lang="el-GR" smtClean="0"/>
              <a:t>16/5/2024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6A39-8F67-4A97-BD39-816C016411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7773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9C276-C026-4293-9F27-D307D0EC7C77}" type="datetimeFigureOut">
              <a:rPr lang="el-GR" smtClean="0"/>
              <a:t>16/5/2024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6A39-8F67-4A97-BD39-816C016411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2381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9C276-C026-4293-9F27-D307D0EC7C77}" type="datetimeFigureOut">
              <a:rPr lang="el-GR" smtClean="0"/>
              <a:t>16/5/2024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6A39-8F67-4A97-BD39-816C016411C1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77293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9C276-C026-4293-9F27-D307D0EC7C77}" type="datetimeFigureOut">
              <a:rPr lang="el-GR" smtClean="0"/>
              <a:t>16/5/2024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6A39-8F67-4A97-BD39-816C016411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8004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9C276-C026-4293-9F27-D307D0EC7C77}" type="datetimeFigureOut">
              <a:rPr lang="el-GR" smtClean="0"/>
              <a:t>16/5/2024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6A39-8F67-4A97-BD39-816C016411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601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9C276-C026-4293-9F27-D307D0EC7C77}" type="datetimeFigureOut">
              <a:rPr lang="el-GR" smtClean="0"/>
              <a:t>16/5/2024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6A39-8F67-4A97-BD39-816C016411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9150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9C276-C026-4293-9F27-D307D0EC7C77}" type="datetimeFigureOut">
              <a:rPr lang="el-GR" smtClean="0"/>
              <a:t>16/5/2024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6A39-8F67-4A97-BD39-816C016411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490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9C276-C026-4293-9F27-D307D0EC7C77}" type="datetimeFigureOut">
              <a:rPr lang="el-GR" smtClean="0"/>
              <a:t>16/5/2024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6A39-8F67-4A97-BD39-816C016411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782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9C276-C026-4293-9F27-D307D0EC7C77}" type="datetimeFigureOut">
              <a:rPr lang="el-GR" smtClean="0"/>
              <a:t>16/5/2024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6A39-8F67-4A97-BD39-816C016411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6936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9C276-C026-4293-9F27-D307D0EC7C77}" type="datetimeFigureOut">
              <a:rPr lang="el-GR" smtClean="0"/>
              <a:t>16/5/2024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6A39-8F67-4A97-BD39-816C016411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354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9C276-C026-4293-9F27-D307D0EC7C77}" type="datetimeFigureOut">
              <a:rPr lang="el-GR" smtClean="0"/>
              <a:t>16/5/2024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6A39-8F67-4A97-BD39-816C016411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731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9C276-C026-4293-9F27-D307D0EC7C77}" type="datetimeFigureOut">
              <a:rPr lang="el-GR" smtClean="0"/>
              <a:t>16/5/2024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6A39-8F67-4A97-BD39-816C016411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5068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9C276-C026-4293-9F27-D307D0EC7C77}" type="datetimeFigureOut">
              <a:rPr lang="el-GR" smtClean="0"/>
              <a:t>16/5/2024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6A39-8F67-4A97-BD39-816C016411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5554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9C276-C026-4293-9F27-D307D0EC7C77}" type="datetimeFigureOut">
              <a:rPr lang="el-GR" smtClean="0"/>
              <a:t>16/5/2024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6A39-8F67-4A97-BD39-816C016411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663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9C276-C026-4293-9F27-D307D0EC7C77}" type="datetimeFigureOut">
              <a:rPr lang="el-GR" smtClean="0"/>
              <a:t>16/5/2024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6A39-8F67-4A97-BD39-816C016411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5319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9C276-C026-4293-9F27-D307D0EC7C77}" type="datetimeFigureOut">
              <a:rPr lang="el-GR" smtClean="0"/>
              <a:t>16/5/2024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6A39-8F67-4A97-BD39-816C016411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9476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F19C276-C026-4293-9F27-D307D0EC7C77}" type="datetimeFigureOut">
              <a:rPr lang="el-GR" smtClean="0"/>
              <a:t>16/5/2024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56A39-8F67-4A97-BD39-816C016411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87429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53551" y="196948"/>
            <a:ext cx="9057249" cy="999804"/>
          </a:xfrm>
        </p:spPr>
        <p:txBody>
          <a:bodyPr>
            <a:normAutofit fontScale="90000"/>
          </a:bodyPr>
          <a:lstStyle/>
          <a:p>
            <a:r>
              <a:rPr lang="el-G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Μαθήματα σε Δημόσια ΙΕΚ</a:t>
            </a:r>
            <a:b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idx="1"/>
          </p:nvPr>
        </p:nvSpPr>
        <p:spPr>
          <a:xfrm>
            <a:off x="590843" y="908720"/>
            <a:ext cx="11282289" cy="5415880"/>
          </a:xfrm>
        </p:spPr>
        <p:txBody>
          <a:bodyPr>
            <a:normAutofit/>
          </a:bodyPr>
          <a:lstStyle/>
          <a:p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Ι, ΙΙ</a:t>
            </a:r>
          </a:p>
          <a:p>
            <a:pPr marL="0" indent="0"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36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Νεοπλάσματα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5" descr="χωρίς τίτλο">
            <a:extLst>
              <a:ext uri="{FF2B5EF4-FFF2-40B4-BE49-F238E27FC236}">
                <a16:creationId xmlns:a16="http://schemas.microsoft.com/office/drawing/2014/main" id="{F6E2B38A-8DF1-EB79-8810-A08CB0567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228600"/>
            <a:ext cx="118110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>
            <a:extLst>
              <a:ext uri="{FF2B5EF4-FFF2-40B4-BE49-F238E27FC236}">
                <a16:creationId xmlns:a16="http://schemas.microsoft.com/office/drawing/2014/main" id="{D57B9369-5BE5-956C-EE42-E7CD4206A7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08284"/>
            <a:ext cx="11646568" cy="614011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Η καρκινογόνος δράση μιας ουσίας τροποποιείται με </a:t>
            </a:r>
            <a:endParaRPr lang="en-US" alt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επαγωγή ή αναστολή της δράσης της </a:t>
            </a:r>
            <a:r>
              <a:rPr lang="el-GR" alt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την παρουσία άλλων ενώσεων.</a:t>
            </a:r>
            <a:endParaRPr lang="en-US" altLang="el-GR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l-GR" altLang="el-GR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Επαγωγή:</a:t>
            </a:r>
            <a:r>
              <a:rPr lang="el-GR" alt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Επιτελείται με προαγωγούς   ή επιταχυντές του καρκίνου </a:t>
            </a:r>
            <a:endParaRPr lang="en-US" alt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co-carcinogens)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n-US" alt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Αναστολή:</a:t>
            </a:r>
            <a:r>
              <a:rPr lang="el-GR" alt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Επιτελείται με την επαγωγή των  </a:t>
            </a:r>
            <a:r>
              <a:rPr lang="el-GR" alt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μικροσωμικών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ενζύμων του ήπατος.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3F77138A-2864-3A6B-2798-BBF15B0C14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599" y="84222"/>
            <a:ext cx="11610475" cy="548824"/>
          </a:xfrm>
        </p:spPr>
        <p:txBody>
          <a:bodyPr/>
          <a:lstStyle/>
          <a:p>
            <a:pPr eaLnBrk="1" hangingPunct="1"/>
            <a:r>
              <a:rPr lang="el-GR" alt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Ιογενής καρκινογένεση</a:t>
            </a:r>
            <a:r>
              <a:rPr lang="en-US" alt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γονίδια που ενοχοποιούνται για την καρκινογένεση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AFC6D696-F6EB-2D13-7629-964112210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609" y="815926"/>
            <a:ext cx="11856843" cy="5957852"/>
          </a:xfrm>
        </p:spPr>
        <p:txBody>
          <a:bodyPr>
            <a:normAutofit/>
          </a:bodyPr>
          <a:lstStyle/>
          <a:p>
            <a:pPr marL="0" algn="just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Α)  ΟΓΚΟΓΟΝΙΔΙΑ </a:t>
            </a:r>
          </a:p>
          <a:p>
            <a:pPr marL="0" algn="just" eaLnBrk="1" hangingPunct="1">
              <a:lnSpc>
                <a:spcPct val="150000"/>
              </a:lnSpc>
              <a:spcBef>
                <a:spcPts val="0"/>
              </a:spcBef>
            </a:pP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αλλαγές των κωδικίων (τριάδα </a:t>
            </a:r>
            <a:r>
              <a:rPr lang="el-GR" alt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νουκλεοτιδίων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μπορούν να οδηγήσουν στην δημιουργία των </a:t>
            </a:r>
            <a:r>
              <a:rPr lang="el-GR" altLang="el-GR" sz="2400" dirty="0"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ογκογονιδίων,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που είναι συστατικά των κυττάρων, που αποτελούνται από μία αλληλουχία γονιδίων και σε φυσιολογική κατάσταση βρίσκονται σε καταστολή, ενεργοποιούνται όμως όταν συμβούν μεταλλάξεις. </a:t>
            </a:r>
          </a:p>
          <a:p>
            <a:pPr marL="0" algn="just" eaLnBrk="1" hangingPunct="1">
              <a:lnSpc>
                <a:spcPct val="150000"/>
              </a:lnSpc>
              <a:spcBef>
                <a:spcPts val="0"/>
              </a:spcBef>
            </a:pP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περισσότερα ογκογονίδια διαταράσσουν το φυσιολογικό ρυθμό ανάπτυξης και διαφοροποίησης των κυττάρων.   </a:t>
            </a:r>
            <a:endParaRPr lang="en-US" alt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Β) ΟΓΚΟΚΑΤΑΣΤΑΛΤΙΚΑ ΓΟΝΙΔΙΑ</a:t>
            </a:r>
            <a:r>
              <a:rPr lang="en-US" alt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Καταστέλλουν τη δράση των ογκογονιδίων.</a:t>
            </a:r>
          </a:p>
          <a:p>
            <a:pPr marL="0" indent="0" algn="just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 τα </a:t>
            </a:r>
            <a:r>
              <a:rPr lang="el-GR" alt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ογκοκατασταλτικά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γονίδια εξουδετερωθούν </a:t>
            </a:r>
            <a:r>
              <a:rPr lang="el-GR" alt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απάλειψη ή μετάλλαξη, </a:t>
            </a:r>
            <a:endParaRPr lang="en-US" alt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επέρχεται επαγωγή της καρκινογένεσης.</a:t>
            </a:r>
          </a:p>
          <a:p>
            <a:pPr marL="0" indent="0" algn="just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l-GR" alt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B34C1DD3-E748-D9D2-D4CA-1303599B40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6111" y="120316"/>
            <a:ext cx="9404723" cy="577516"/>
          </a:xfrm>
        </p:spPr>
        <p:txBody>
          <a:bodyPr/>
          <a:lstStyle/>
          <a:p>
            <a:pPr eaLnBrk="1" hangingPunct="1"/>
            <a:r>
              <a:rPr lang="el-GR" alt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Ογκοκατασταλτικό γονίδιο </a:t>
            </a:r>
            <a:r>
              <a:rPr lang="en-US" alt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p53</a:t>
            </a:r>
            <a:endParaRPr lang="el-GR" alt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1EF8F291-BD0F-9302-DC93-33B03121C2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72716" y="986591"/>
            <a:ext cx="11646568" cy="5297904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</a:pP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Δίνει εντολή στα ελαττωματικά κύτταρα </a:t>
            </a:r>
            <a:r>
              <a:rPr lang="el-GR" alt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να αυτοκαταστραφούν.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</a:pP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Συμμετέχει </a:t>
            </a:r>
            <a:r>
              <a:rPr lang="el-GR" alt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επιδιόρθωση του </a:t>
            </a:r>
            <a:r>
              <a:rPr lang="en-US" alt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</a:t>
            </a:r>
            <a:r>
              <a:rPr lang="el-GR" alt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</a:pP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Θεωρείται </a:t>
            </a:r>
            <a:r>
              <a:rPr lang="el-GR" alt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καρκινικός δείκτης 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διάφορους τύπους νεοπλασμάτων.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</a:pP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πρωτεΐνη </a:t>
            </a:r>
            <a:r>
              <a:rPr lang="en-US" alt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p53</a:t>
            </a:r>
            <a:r>
              <a:rPr lang="el-GR" alt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κωδικοποιείται 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το γονίδιο αυτό. 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</a:pP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γονίδιο </a:t>
            </a:r>
            <a:r>
              <a:rPr lang="en-US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p53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ο μοριακός φύλακας του γονιδιώματος.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</a:pP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Κάθε γενετική βλάβη στο γονίδιο </a:t>
            </a:r>
            <a:r>
              <a:rPr lang="en-US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p53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alt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οδηγεί στην ανάπτυξη καρκίνου.</a:t>
            </a:r>
          </a:p>
          <a:p>
            <a:pPr eaLnBrk="1" hangingPunct="1">
              <a:lnSpc>
                <a:spcPct val="90000"/>
              </a:lnSpc>
            </a:pPr>
            <a:endParaRPr lang="el-GR" alt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l-GR" alt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E5C4643B-61EC-044B-A5B3-05EB87AF12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3611" y="84222"/>
            <a:ext cx="9437223" cy="517357"/>
          </a:xfrm>
        </p:spPr>
        <p:txBody>
          <a:bodyPr/>
          <a:lstStyle/>
          <a:p>
            <a:pPr algn="ctr" eaLnBrk="1" hangingPunct="1"/>
            <a:r>
              <a:rPr lang="el-GR" alt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Διαφοροποίηση του Νεοπλασματικού Κυττάρου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43F1E3E6-D0BF-1EC1-49B2-5FCD871DB8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2504" y="745958"/>
            <a:ext cx="11815011" cy="528495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τον όρο </a:t>
            </a:r>
            <a:r>
              <a:rPr lang="el-GR" alt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«διαφοροποίηση» 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 νεοπλασματικού κυττάρου νοείται </a:t>
            </a:r>
          </a:p>
          <a:p>
            <a:pPr marL="0" indent="0" algn="just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βαθμός ομοιότητάς του με το φυσιολογικό 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το οποίο προέρχεται, </a:t>
            </a:r>
            <a:r>
              <a:rPr lang="el-GR" alt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μορφολογικά και λειτουργικά 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ο βαθμός αυτός είναι </a:t>
            </a:r>
          </a:p>
          <a:p>
            <a:pPr marL="0" indent="0" algn="just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αντιστρόφως ανάλογος από το ρυθμό πολλαπλασιασμού του.</a:t>
            </a:r>
          </a:p>
          <a:p>
            <a:pPr marL="0" indent="0" algn="just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l-GR" altLang="el-GR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 eaLnBrk="1" hangingPunct="1">
              <a:lnSpc>
                <a:spcPct val="150000"/>
              </a:lnSpc>
              <a:spcBef>
                <a:spcPts val="0"/>
              </a:spcBef>
            </a:pPr>
            <a:r>
              <a:rPr lang="el-GR" alt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καλοήθη νεοπλάσματα 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καλά διαφοροποιημένα.</a:t>
            </a:r>
          </a:p>
          <a:p>
            <a:pPr eaLnBrk="1" hangingPunct="1">
              <a:lnSpc>
                <a:spcPct val="90000"/>
              </a:lnSpc>
            </a:pPr>
            <a:endParaRPr lang="el-GR" alt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SLIDE18">
            <a:extLst>
              <a:ext uri="{FF2B5EF4-FFF2-40B4-BE49-F238E27FC236}">
                <a16:creationId xmlns:a16="http://schemas.microsoft.com/office/drawing/2014/main" id="{D54AB801-BB6D-FF07-FB27-4A810977B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247650"/>
            <a:ext cx="11410950" cy="634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Slide24">
            <a:extLst>
              <a:ext uri="{FF2B5EF4-FFF2-40B4-BE49-F238E27FC236}">
                <a16:creationId xmlns:a16="http://schemas.microsoft.com/office/drawing/2014/main" id="{90B3A1E7-BC2D-63A9-5B54-C0A5F54BF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266700"/>
            <a:ext cx="10972800" cy="636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>
            <a:extLst>
              <a:ext uri="{FF2B5EF4-FFF2-40B4-BE49-F238E27FC236}">
                <a16:creationId xmlns:a16="http://schemas.microsoft.com/office/drawing/2014/main" id="{F5F6E301-8717-4995-A3DA-7FFA6A20A7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1450" y="304799"/>
            <a:ext cx="11753850" cy="6405489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l-GR" alt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Καρκίνος του δέρματος </a:t>
            </a:r>
            <a:r>
              <a:rPr lang="el-GR" alt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endParaRPr lang="en-US" alt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l-GR" alt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Πολυκυκλικοί</a:t>
            </a:r>
            <a:r>
              <a:rPr lang="el-GR" alt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αρωματικοί υδρογονάνθρακες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l-GR" alt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(πίσσα, αιθάλη, </a:t>
            </a:r>
            <a:r>
              <a:rPr lang="el-GR" alt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πετρέλειο</a:t>
            </a:r>
            <a:r>
              <a:rPr lang="el-GR" alt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ορυκτέλαια), </a:t>
            </a:r>
            <a:endParaRPr lang="en-US" alt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l-GR" alt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περιέχουν διβενζοανθρακένιο και</a:t>
            </a:r>
            <a:r>
              <a:rPr lang="en-US" alt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βενζοπυρένιο.</a:t>
            </a:r>
            <a:endParaRPr lang="en-US" alt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l-GR" alt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l-GR" alt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Καρκίνος του ουροποιητικού = </a:t>
            </a:r>
            <a:r>
              <a:rPr lang="el-GR" alt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Χρώματα ανιλίνης, με αρωματικές αμίνες.</a:t>
            </a:r>
            <a:endParaRPr lang="en-US" alt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l-GR" alt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l-GR" alt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Καρκίνος του ήπατος = </a:t>
            </a:r>
            <a:r>
              <a:rPr lang="el-GR" alt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Αζωχρώματα, Οργανικοί διαλύτες, Βινυλοχλωρίδιο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l-GR" alt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l-GR" alt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br>
              <a:rPr lang="el-GR" altLang="el-GR" sz="5400" dirty="0">
                <a:solidFill>
                  <a:srgbClr val="FF0000"/>
                </a:solidFill>
              </a:rPr>
            </a:br>
            <a:endParaRPr lang="el-GR" alt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7482B5C9-8135-858D-91FE-8C5CA22FCE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l-GR" altLang="el-GR" dirty="0">
                <a:solidFill>
                  <a:srgbClr val="FF0000"/>
                </a:solidFill>
              </a:rPr>
            </a:br>
            <a:endParaRPr lang="el-GR" altLang="el-GR" dirty="0">
              <a:solidFill>
                <a:srgbClr val="FF0000"/>
              </a:solidFill>
            </a:endParaRP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9390760B-A677-4544-7BF8-2FAF55F371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85750" y="452718"/>
            <a:ext cx="11563350" cy="5795681"/>
          </a:xfrm>
        </p:spPr>
        <p:txBody>
          <a:bodyPr>
            <a:normAutofit/>
          </a:bodyPr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Καρκίνος του αναπνευστικού = </a:t>
            </a:r>
            <a:r>
              <a:rPr lang="el-GR" alt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Εργάτες βιομηχανίας υποδημάτων, βυρσοδεψίας, επίπλων (αδενοκαρκίνωμα  </a:t>
            </a:r>
            <a:r>
              <a:rPr lang="el-GR" alt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ρινός</a:t>
            </a:r>
            <a:r>
              <a:rPr lang="el-GR" alt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Εργάτες μεταλλείων (καρκίνος των βρόγχων,  που οφείλεται στο ραδόνιο)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Εργάτες εργοστασίων ή ορυχείων  αμιάντου (</a:t>
            </a:r>
            <a:r>
              <a:rPr lang="el-GR" alt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μεσοθηλίωμα</a:t>
            </a:r>
            <a:r>
              <a:rPr lang="el-GR" alt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πνευμόνων)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Εργάτες παραγωγής φωταερίου (καρκίνος των βρόγχων)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l-GR" altLang="el-GR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>
            <a:extLst>
              <a:ext uri="{FF2B5EF4-FFF2-40B4-BE49-F238E27FC236}">
                <a16:creationId xmlns:a16="http://schemas.microsoft.com/office/drawing/2014/main" id="{9FB6CC29-91FE-78D1-B736-8F23639860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6700" y="304800"/>
            <a:ext cx="11506200" cy="6134100"/>
          </a:xfrm>
        </p:spPr>
        <p:txBody>
          <a:bodyPr>
            <a:normAutofit fontScale="70000" lnSpcReduction="20000"/>
          </a:bodyPr>
          <a:lstStyle/>
          <a:p>
            <a:pPr marL="0" eaLnBrk="1" hangingPunct="1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33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Οστεοσάρκωμα</a:t>
            </a:r>
            <a:r>
              <a:rPr lang="el-GR" altLang="el-G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 Άλατα </a:t>
            </a:r>
            <a:r>
              <a:rPr lang="el-GR" altLang="el-GR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ραδίου</a:t>
            </a:r>
            <a:endParaRPr lang="el-GR" altLang="el-GR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eaLnBrk="1" hangingPunct="1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33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Λευχαιμία</a:t>
            </a:r>
            <a:r>
              <a:rPr lang="el-GR" altLang="el-G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Βενζόλιο, Οργανικοί διαλύτες</a:t>
            </a:r>
          </a:p>
          <a:p>
            <a:pPr marL="0" eaLnBrk="1" hangingPunct="1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l-GR" altLang="el-GR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eaLnBrk="1" hangingPunct="1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33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Ακτινοβολίες </a:t>
            </a:r>
            <a:r>
              <a:rPr lang="el-GR" altLang="el-GR" sz="3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(υπεριώδης, </a:t>
            </a:r>
            <a:r>
              <a:rPr lang="el-GR" altLang="el-GR" sz="33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ιονίζουσα</a:t>
            </a:r>
            <a:r>
              <a:rPr lang="el-GR" altLang="el-GR" sz="3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ακτίνες Χ, ακτίνες γ)  </a:t>
            </a:r>
            <a:r>
              <a:rPr lang="el-GR" altLang="el-G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altLang="el-GR" sz="33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καρκινογόνος δράση τους </a:t>
            </a:r>
            <a:r>
              <a:rPr lang="el-GR" altLang="el-G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Ενεργοποίηση των ογκογονιδίων = </a:t>
            </a:r>
            <a:r>
              <a:rPr lang="el-GR" altLang="el-GR" sz="33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Διεγείρουν τον απλό πολλαπλασιασμό των κυττάρων &amp;</a:t>
            </a:r>
          </a:p>
          <a:p>
            <a:pPr marL="0" eaLnBrk="1" hangingPunct="1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33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Επισπεύδουν το γήρας των κυττάρων</a:t>
            </a:r>
          </a:p>
          <a:p>
            <a:pPr marL="0" eaLnBrk="1" hangingPunct="1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l-GR" altLang="el-GR" sz="3300" u="sng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eaLnBrk="1" hangingPunct="1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33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Παράγοντες που συμβάλλουν στην καρκινογόνο δράση των ακτινοβολιών </a:t>
            </a:r>
          </a:p>
          <a:p>
            <a:pPr marL="0" eaLnBrk="1" hangingPunct="1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ηλικία των εκτεθειμένων</a:t>
            </a:r>
          </a:p>
          <a:p>
            <a:pPr marL="0" eaLnBrk="1" hangingPunct="1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ανοσολογική τους κατάσταση</a:t>
            </a:r>
          </a:p>
          <a:p>
            <a:pPr marL="0" eaLnBrk="1" hangingPunct="1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οικογενειακό ιστορικό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l-GR" alt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l-GR" alt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>
            <a:extLst>
              <a:ext uri="{FF2B5EF4-FFF2-40B4-BE49-F238E27FC236}">
                <a16:creationId xmlns:a16="http://schemas.microsoft.com/office/drawing/2014/main" id="{29412A62-BE1F-B79D-DAE8-E863E87481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6111" y="253218"/>
            <a:ext cx="11142615" cy="759656"/>
          </a:xfrm>
        </p:spPr>
        <p:txBody>
          <a:bodyPr/>
          <a:lstStyle/>
          <a:p>
            <a:pPr eaLnBrk="1" hangingPunct="1"/>
            <a:r>
              <a:rPr lang="el-GR" alt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Καρκίνος</a:t>
            </a:r>
            <a:endParaRPr lang="el-GR" alt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Rectangle 6">
            <a:extLst>
              <a:ext uri="{FF2B5EF4-FFF2-40B4-BE49-F238E27FC236}">
                <a16:creationId xmlns:a16="http://schemas.microsoft.com/office/drawing/2014/main" id="{75217761-9C1B-5EB4-EB28-EF95C17C82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37625" y="1252026"/>
            <a:ext cx="11619913" cy="5352756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el-GR" altLang="el-GR" sz="2800" dirty="0"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</a:t>
            </a:r>
            <a:r>
              <a:rPr lang="en-US" altLang="el-GR" sz="2800" dirty="0"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altLang="el-GR" sz="2800" dirty="0"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πλασία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alt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αυτόνομος 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alt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άτυπος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πολλαπλασιασμός των κυττάρων μιας περιοχής του σώματος (καλόηθες ή κακόηθες)</a:t>
            </a:r>
            <a:r>
              <a:rPr lang="en-US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alt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l-GR" alt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</a:pP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Επικρατέστερος ορισμός για τη </a:t>
            </a:r>
            <a:r>
              <a:rPr lang="el-GR" altLang="el-GR" sz="2800" dirty="0"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νεοπλασία = 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Μια </a:t>
            </a:r>
            <a:r>
              <a:rPr lang="el-GR" alt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ανώμαλη μάζα</a:t>
            </a:r>
          </a:p>
          <a:p>
            <a:pPr marL="0" indent="0" algn="just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που </a:t>
            </a:r>
            <a:r>
              <a:rPr lang="el-GR" altLang="el-GR" sz="28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υπερβαίνει την ανάπτυξη των κανονικών ιστών</a:t>
            </a:r>
            <a:r>
              <a:rPr lang="el-GR" altLang="el-GR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algn="just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l-GR" sz="28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δεν συντονίζεται με αυτούς,</a:t>
            </a:r>
            <a:r>
              <a:rPr lang="el-GR" altLang="el-GR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</a:p>
          <a:p>
            <a:pPr marL="0" indent="0" algn="just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l-GR" sz="28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εξακολουθεί να αυξάνεται</a:t>
            </a:r>
            <a:r>
              <a:rPr lang="el-GR" altLang="el-GR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κατά τον ίδιο πληθωρικό τρόπο </a:t>
            </a:r>
          </a:p>
          <a:p>
            <a:pPr marL="0" indent="0" algn="just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μετά την καταστολή του γενεσιουργού ερεθίσματος.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663772AD-8F63-E5AE-4432-B4FA75D22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807" y="285676"/>
            <a:ext cx="10564836" cy="611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883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>
            <a:extLst>
              <a:ext uri="{FF2B5EF4-FFF2-40B4-BE49-F238E27FC236}">
                <a16:creationId xmlns:a16="http://schemas.microsoft.com/office/drawing/2014/main" id="{9FB97FFA-7A6B-F433-457F-0EE804E87A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2542" y="182880"/>
            <a:ext cx="11816861" cy="606552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alt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Καρκινογένεση</a:t>
            </a:r>
            <a:r>
              <a:rPr lang="el-GR" altLang="el-GR" sz="2800" dirty="0"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ονομάζεται </a:t>
            </a:r>
            <a:r>
              <a:rPr lang="el-GR" alt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μετατροπή ενός υγιούς κυττάρου σε καρκινικό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altLang="el-GR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alt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Παράγοντες Υπεύθυνοι για Νεοπλασία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Περιβαλλοντικοί : 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Διατροφή, Χημικές ουσίες, Φάρμακα , Ακτινοβολίες, Ιοί 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l-GR" alt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Γενετικοί 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Επίδραση με το </a:t>
            </a:r>
            <a:r>
              <a:rPr lang="en-US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</a:t>
            </a:r>
            <a:endParaRPr lang="el-GR" alt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l-GR" alt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l-GR" alt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l-GR" alt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688AA0CB-D87D-D7C3-2255-412B0DB5CF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66092" y="168813"/>
            <a:ext cx="9670196" cy="745587"/>
          </a:xfrm>
        </p:spPr>
        <p:txBody>
          <a:bodyPr/>
          <a:lstStyle/>
          <a:p>
            <a:pPr algn="ctr" eaLnBrk="1" hangingPunct="1"/>
            <a:r>
              <a:rPr lang="el-GR" alt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Χημικά Καρκινογόνα</a:t>
            </a:r>
            <a:r>
              <a:rPr lang="el-GR" alt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9C721A35-3826-1275-B93A-E693142FA2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5083" y="914400"/>
            <a:ext cx="11648049" cy="5610226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el-GR" alt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Χημικά καρκινογόνα 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ονομάζονται</a:t>
            </a:r>
            <a:r>
              <a:rPr lang="el-GR" alt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οι τοξικοί εκείνοι παράγοντες, 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έχουν μια </a:t>
            </a:r>
            <a:r>
              <a:rPr lang="el-GR" altLang="el-GR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ειδική</a:t>
            </a: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altLang="el-GR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καθορισμένη ανεπιθύμητη ενέργεια,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την πρόκληση καρκίνου στα πειραματόζωα ή στον άνθρωπο.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l-GR" alt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alt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altLang="el-GR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εκδήλωση της καρκινογόνου δράσης </a:t>
            </a:r>
            <a:r>
              <a:rPr lang="el-GR" alt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μιας ουσίας είναι συνάρτηση:</a:t>
            </a:r>
          </a:p>
          <a:p>
            <a:pPr marL="514350" indent="-514350">
              <a:buFont typeface="+mj-lt"/>
              <a:buAutoNum type="arabicPeriod"/>
            </a:pPr>
            <a:r>
              <a:rPr lang="el-GR" altLang="el-GR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ποσότητάς της </a:t>
            </a:r>
            <a:r>
              <a:rPr lang="en-US" altLang="el-GR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(δόση του</a:t>
            </a:r>
            <a:r>
              <a:rPr lang="en-US" alt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καρκινογόνου)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l-GR" altLang="el-GR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διάρκειας έκθεσης </a:t>
            </a:r>
            <a:r>
              <a:rPr lang="el-GR" alt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αυτή 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l-GR" alt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συχνότητας έκθεσης </a:t>
            </a:r>
            <a:r>
              <a:rPr lang="el-GR" alt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αυτή 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l-GR" alt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21D7D3F1-A5DE-F3E2-2347-35054CE208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03312" y="0"/>
            <a:ext cx="10544737" cy="576775"/>
          </a:xfrm>
        </p:spPr>
        <p:txBody>
          <a:bodyPr/>
          <a:lstStyle/>
          <a:p>
            <a:pPr algn="ctr" eaLnBrk="1" hangingPunct="1"/>
            <a:r>
              <a:rPr lang="el-GR" alt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Στάδια Καρκινογένεσης</a:t>
            </a:r>
            <a:r>
              <a:rPr lang="el-GR" alt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9D9030C0-CD93-5818-BCEC-88014CE365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2543" y="576775"/>
            <a:ext cx="11929402" cy="5971737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el-GR" alt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Πρώτο στάδιο - </a:t>
            </a:r>
            <a:r>
              <a:rPr lang="el-GR" alt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ΕΝΑΡΞΗ</a:t>
            </a:r>
            <a:r>
              <a:rPr lang="el-GR" alt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Μετατροπή </a:t>
            </a:r>
            <a:r>
              <a:rPr lang="el-GR" alt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 φυσιολογικού κυττάρου σε προκαρκινικό (μεταλλαγμένο)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el-GR" alt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Δεύτερο στάδιο - </a:t>
            </a:r>
            <a:r>
              <a:rPr lang="el-GR" alt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ΠΡΟΑΓΩΓΗ</a:t>
            </a:r>
            <a:r>
              <a:rPr lang="el-GR" alt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Μετατροπή </a:t>
            </a:r>
            <a:r>
              <a:rPr lang="el-GR" alt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 προκαρκινικού κυττάρου σε καρκινικό</a:t>
            </a:r>
            <a:endParaRPr lang="en-US" altLang="el-GR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l-GR" altLang="el-GR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0B464417-BDEA-85ED-77A5-19A5A4C26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18" y="2391508"/>
            <a:ext cx="11690253" cy="41570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4">
            <a:extLst>
              <a:ext uri="{FF2B5EF4-FFF2-40B4-BE49-F238E27FC236}">
                <a16:creationId xmlns:a16="http://schemas.microsoft.com/office/drawing/2014/main" id="{8FEAB645-B7A4-4A90-8D8B-E93850D4E6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45" y="91126"/>
            <a:ext cx="11859064" cy="6605095"/>
          </a:xfr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>
            <a:extLst>
              <a:ext uri="{FF2B5EF4-FFF2-40B4-BE49-F238E27FC236}">
                <a16:creationId xmlns:a16="http://schemas.microsoft.com/office/drawing/2014/main" id="{BFA68820-6634-6BEF-9554-93783E679E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6948" y="323557"/>
            <a:ext cx="11535507" cy="6049107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l-G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DNA: 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πιθανότερο σημείο από το οποίο ξεκινάει ο</a:t>
            </a:r>
            <a:r>
              <a:rPr lang="en-US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καρκίνος. Δηλαδή</a:t>
            </a:r>
            <a:endParaRPr lang="en-US" alt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l-GR" alt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Καρκινογόνος ουσία 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βλάβη στο </a:t>
            </a:r>
            <a:r>
              <a:rPr lang="en-US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DNA- 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εσφαλμένη κωδικοποίηση –</a:t>
            </a:r>
            <a:r>
              <a:rPr lang="en-US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ανασυνδυασμοί </a:t>
            </a:r>
            <a:r>
              <a:rPr lang="en-US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l-GR" alt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 χασμάτων – μετάλλαξη.</a:t>
            </a:r>
            <a:endParaRPr lang="en-US" alt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n-US" alt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l-GR" alt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ΜΕΤΑΛΛΑΞΗ:</a:t>
            </a:r>
            <a:r>
              <a:rPr lang="el-GR" alt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Κάθε απότομη μεταβολή του</a:t>
            </a:r>
            <a:r>
              <a:rPr lang="en-US" alt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γενετικού υλικού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που προκαλείται </a:t>
            </a:r>
            <a:endParaRPr lang="en-US" alt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είτε αυτόματα </a:t>
            </a:r>
            <a:endParaRPr lang="en-US" altLang="el-GR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είτε υπό την επίδραση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φυσικών και χημικών παραγόντων.</a:t>
            </a:r>
          </a:p>
        </p:txBody>
      </p:sp>
      <p:sp>
        <p:nvSpPr>
          <p:cNvPr id="2" name="Βέλος: Δεξιό 1">
            <a:extLst>
              <a:ext uri="{FF2B5EF4-FFF2-40B4-BE49-F238E27FC236}">
                <a16:creationId xmlns:a16="http://schemas.microsoft.com/office/drawing/2014/main" id="{3F51003B-4AFF-EF85-AF22-3CC80FD3C564}"/>
              </a:ext>
            </a:extLst>
          </p:cNvPr>
          <p:cNvSpPr/>
          <p:nvPr/>
        </p:nvSpPr>
        <p:spPr>
          <a:xfrm>
            <a:off x="9622302" y="485336"/>
            <a:ext cx="1885070" cy="4846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608B51B7-2DB6-C303-D0BE-F225FBE7FE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1355" y="196948"/>
            <a:ext cx="11605846" cy="520504"/>
          </a:xfrm>
        </p:spPr>
        <p:txBody>
          <a:bodyPr/>
          <a:lstStyle/>
          <a:p>
            <a:pPr eaLnBrk="1" hangingPunct="1"/>
            <a:r>
              <a:rPr lang="el-GR" alt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Επιδιορθωτικοί μηχανισμοί του κυττάρου</a:t>
            </a:r>
            <a:br>
              <a:rPr lang="el-GR" altLang="el-G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altLang="el-GR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0097C885-BC57-F1BF-A2D2-140C7CE901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4745" y="844062"/>
            <a:ext cx="11901267" cy="5816989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βλάβες του </a:t>
            </a:r>
            <a:r>
              <a:rPr lang="en-US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η σημαντικότερη επιδιόρθωση είναι</a:t>
            </a:r>
            <a:r>
              <a:rPr lang="el-GR" alt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η </a:t>
            </a:r>
            <a:r>
              <a:rPr lang="el-GR" altLang="el-GR" sz="2400" u="sng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«εκτομή </a:t>
            </a:r>
            <a:r>
              <a:rPr lang="en-US" alt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l-GR" alt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επιδιόρθωση»</a:t>
            </a:r>
            <a:r>
              <a:rPr lang="el-GR" alt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οποία δρομολογείται ως εξής:</a:t>
            </a:r>
            <a:r>
              <a:rPr lang="el-GR" altLang="el-GR" sz="2400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609600" indent="-6096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AutoNum type="arabicParenR"/>
            </a:pP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Αναγνωρίζεται η βλάβη από τις</a:t>
            </a:r>
            <a:r>
              <a:rPr lang="el-GR" alt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γλυκοσιδάσες</a:t>
            </a:r>
            <a:r>
              <a:rPr lang="el-GR" altLang="el-G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09600" indent="-6096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AutoNum type="arabicParenR"/>
            </a:pP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Ακολουθεί εκτομή του τμήματος που υπέστη βλάβη με τις </a:t>
            </a:r>
            <a:r>
              <a:rPr lang="el-GR" alt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ενδονουκλεάσες.</a:t>
            </a:r>
          </a:p>
          <a:p>
            <a:pPr marL="609600" indent="-6096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AutoNum type="arabicParenR"/>
            </a:pP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</a:t>
            </a:r>
            <a:r>
              <a:rPr lang="el-GR" alt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πολυμεράσες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συνθέτουν ένα νέο υγιές τμήμα.</a:t>
            </a:r>
          </a:p>
          <a:p>
            <a:pPr marL="609600" indent="-6096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AutoNum type="arabicParenR"/>
            </a:pP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νέο υγιές τμήμα συνδέεται με</a:t>
            </a:r>
            <a:r>
              <a:rPr lang="el-GR" altLang="el-G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λιγάσες 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άλυσο του </a:t>
            </a:r>
            <a:r>
              <a:rPr lang="en-US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DNA.</a:t>
            </a:r>
            <a:endParaRPr lang="el-GR" alt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l-GR" altLang="el-GR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Εάν δεν προλάβουν να δράσουν αυτοί οι μηχανισμοί και 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κύτταρο εισέλθει στη φάση </a:t>
            </a:r>
            <a:r>
              <a:rPr lang="el-GR" altLang="el-GR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 αναδιπλασιασμού, 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τότε θεωρούμε ότι  </a:t>
            </a:r>
            <a:r>
              <a:rPr lang="el-GR" alt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έχει εισέλθει </a:t>
            </a:r>
            <a:r>
              <a:rPr lang="el-GR" alt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lang="el-GR" altLang="el-GR" sz="24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προκαρκινική</a:t>
            </a:r>
            <a:r>
              <a:rPr lang="el-GR" alt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κατάσταση</a:t>
            </a:r>
            <a:r>
              <a:rPr lang="en-US" alt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εξαλλαγή των φυσιολογικών κυττάρων </a:t>
            </a:r>
            <a:r>
              <a:rPr lang="el-GR" altLang="el-GR" sz="2400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καρκινικά </a:t>
            </a:r>
            <a:r>
              <a:rPr lang="el-GR" alt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πιθανή έως αναπόφευκτη.</a:t>
            </a:r>
            <a:endParaRPr lang="el-GR" alt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>
            <a:extLst>
              <a:ext uri="{FF2B5EF4-FFF2-40B4-BE49-F238E27FC236}">
                <a16:creationId xmlns:a16="http://schemas.microsoft.com/office/drawing/2014/main" id="{74EDEBF1-F7DD-30A7-9893-8BF69FAF66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8812" y="168812"/>
            <a:ext cx="11784036" cy="6689188"/>
          </a:xfrm>
        </p:spPr>
        <p:txBody>
          <a:bodyPr>
            <a:normAutofit/>
          </a:bodyPr>
          <a:lstStyle/>
          <a:p>
            <a:pPr marL="114300" lvl="4" indent="-342900">
              <a:lnSpc>
                <a:spcPct val="150000"/>
              </a:lnSpc>
              <a:spcBef>
                <a:spcPts val="0"/>
              </a:spcBef>
            </a:pPr>
            <a:r>
              <a:rPr lang="el-GR" altLang="el-GR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Αντιδρώντα με το </a:t>
            </a:r>
            <a:r>
              <a:rPr lang="en-US" altLang="el-GR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DNA</a:t>
            </a:r>
            <a:r>
              <a:rPr lang="el-GR" altLang="el-GR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(γονιδιοτοξικά καρκινογόνα) = </a:t>
            </a:r>
          </a:p>
          <a:p>
            <a:pPr marL="0" lvl="4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Ονομάζονται εκείνα </a:t>
            </a:r>
            <a:r>
              <a:rPr lang="el-GR" alt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 αντιδρούν χημικά με το </a:t>
            </a:r>
            <a:r>
              <a:rPr lang="en-US" alt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DNA </a:t>
            </a:r>
            <a:r>
              <a:rPr lang="el-GR" alt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το μεταβάλλουν</a:t>
            </a:r>
          </a:p>
          <a:p>
            <a:pPr marL="114300" lvl="4" indent="-342900">
              <a:lnSpc>
                <a:spcPct val="150000"/>
              </a:lnSpc>
              <a:spcBef>
                <a:spcPts val="0"/>
              </a:spcBef>
            </a:pPr>
            <a:r>
              <a:rPr lang="el-GR" altLang="el-GR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Επιγενετικά καρκινογόνα </a:t>
            </a:r>
            <a:r>
              <a:rPr lang="el-GR" alt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Ονομάζονται</a:t>
            </a:r>
            <a:r>
              <a:rPr lang="el-GR" alt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τα καρκινογόνα που δεν αντιδρούν με το DNA και τα οποία δρουν μέσω άλλων μηχανισμών.                      </a:t>
            </a:r>
            <a:r>
              <a:rPr lang="el-GR" alt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Δρουν με πολλούς τρόπους:</a:t>
            </a:r>
          </a:p>
          <a:p>
            <a:pPr marL="457200" lvl="4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l-GR" altLang="el-GR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Τροποποιούν τη γονιδιακή έκφραση</a:t>
            </a:r>
          </a:p>
          <a:p>
            <a:pPr marL="457200" lvl="4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l-GR" altLang="el-GR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Προκαλούν ανοσοκαταστολή</a:t>
            </a:r>
          </a:p>
          <a:p>
            <a:pPr marL="457200" lvl="4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l-GR" altLang="el-GR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Επηρεάζουν την ορμονική ισορροπία</a:t>
            </a:r>
          </a:p>
          <a:p>
            <a:pPr marL="457200" lvl="4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l-GR" altLang="el-GR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Προκαλούν </a:t>
            </a:r>
            <a:r>
              <a:rPr lang="el-GR" altLang="el-GR" sz="2400" u="sng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κυτταροτοξικότητα</a:t>
            </a:r>
            <a:r>
              <a:rPr lang="el-GR" altLang="el-GR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μέσω παραγωγής ελευθέρων ριζών (ROS)</a:t>
            </a:r>
          </a:p>
          <a:p>
            <a:pPr marL="457200" lvl="4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l-GR" altLang="el-GR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Προκαλούν χρόνια βλάβη των ιστών </a:t>
            </a:r>
          </a:p>
          <a:p>
            <a:pPr marL="457200" lvl="4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l-GR" altLang="el-GR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Εμφανίζουν συν-καρκινογόνο δράση   </a:t>
            </a:r>
          </a:p>
          <a:p>
            <a:pPr marL="457200" lvl="4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l-GR" altLang="el-GR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Δρουν ως προαγωγοί στην καρκινογένεση </a:t>
            </a:r>
          </a:p>
          <a:p>
            <a:pPr marL="0" lvl="4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l-GR" altLang="el-GR"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Βέλος: Δεξιό 2">
            <a:extLst>
              <a:ext uri="{FF2B5EF4-FFF2-40B4-BE49-F238E27FC236}">
                <a16:creationId xmlns:a16="http://schemas.microsoft.com/office/drawing/2014/main" id="{2A1CC966-9D17-2783-EBC7-5F5A680E693A}"/>
              </a:ext>
            </a:extLst>
          </p:cNvPr>
          <p:cNvSpPr/>
          <p:nvPr/>
        </p:nvSpPr>
        <p:spPr>
          <a:xfrm>
            <a:off x="6203851" y="1941342"/>
            <a:ext cx="1336431" cy="39389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144</TotalTime>
  <Words>824</Words>
  <Application>Microsoft Office PowerPoint</Application>
  <PresentationFormat>Ευρεία οθόνη</PresentationFormat>
  <Paragraphs>120</Paragraphs>
  <Slides>20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6" baseType="lpstr">
      <vt:lpstr>Calibri</vt:lpstr>
      <vt:lpstr>Century Gothic</vt:lpstr>
      <vt:lpstr>Times New Roman</vt:lpstr>
      <vt:lpstr>Wingdings</vt:lpstr>
      <vt:lpstr>Wingdings 3</vt:lpstr>
      <vt:lpstr>Ιόν</vt:lpstr>
      <vt:lpstr> Μαθήματα σε Δημόσια ΙΕΚ </vt:lpstr>
      <vt:lpstr>Καρκίνος</vt:lpstr>
      <vt:lpstr>Παρουσίαση του PowerPoint</vt:lpstr>
      <vt:lpstr>Χημικά Καρκινογόνα </vt:lpstr>
      <vt:lpstr>Στάδια Καρκινογένεσης </vt:lpstr>
      <vt:lpstr>Παρουσίαση του PowerPoint</vt:lpstr>
      <vt:lpstr>Παρουσίαση του PowerPoint</vt:lpstr>
      <vt:lpstr>Επιδιορθωτικοί μηχανισμοί του κυττάρου </vt:lpstr>
      <vt:lpstr>Παρουσίαση του PowerPoint</vt:lpstr>
      <vt:lpstr>Παρουσίαση του PowerPoint</vt:lpstr>
      <vt:lpstr>Παρουσίαση του PowerPoint</vt:lpstr>
      <vt:lpstr> Ιογενής καρκινογένεση = γονίδια που ενοχοποιούνται για την καρκινογένεση</vt:lpstr>
      <vt:lpstr>Ογκοκατασταλτικό γονίδιο p53</vt:lpstr>
      <vt:lpstr>Διαφοροποίηση του Νεοπλασματικού Κυττάρου</vt:lpstr>
      <vt:lpstr>Παρουσίαση του PowerPoint</vt:lpstr>
      <vt:lpstr>Παρουσίαση του PowerPoint</vt:lpstr>
      <vt:lpstr>Παρουσίαση του PowerPoint</vt:lpstr>
      <vt:lpstr> 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Μαθήματα σε Δημόσια ΙΕΚ </dc:title>
  <dc:creator>maria koutentaki</dc:creator>
  <cp:lastModifiedBy>maria koutentaki</cp:lastModifiedBy>
  <cp:revision>8</cp:revision>
  <dcterms:created xsi:type="dcterms:W3CDTF">2024-05-15T19:57:19Z</dcterms:created>
  <dcterms:modified xsi:type="dcterms:W3CDTF">2024-05-16T21:07:09Z</dcterms:modified>
</cp:coreProperties>
</file>