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8" r:id="rId1"/>
  </p:sldMasterIdLst>
  <p:notesMasterIdLst>
    <p:notesMasterId r:id="rId43"/>
  </p:notesMasterIdLst>
  <p:sldIdLst>
    <p:sldId id="258" r:id="rId2"/>
    <p:sldId id="259" r:id="rId3"/>
    <p:sldId id="260" r:id="rId4"/>
    <p:sldId id="323" r:id="rId5"/>
    <p:sldId id="274" r:id="rId6"/>
    <p:sldId id="262" r:id="rId7"/>
    <p:sldId id="273" r:id="rId8"/>
    <p:sldId id="263" r:id="rId9"/>
    <p:sldId id="264" r:id="rId10"/>
    <p:sldId id="265" r:id="rId11"/>
    <p:sldId id="266" r:id="rId12"/>
    <p:sldId id="267" r:id="rId13"/>
    <p:sldId id="269" r:id="rId14"/>
    <p:sldId id="275" r:id="rId15"/>
    <p:sldId id="276" r:id="rId16"/>
    <p:sldId id="277" r:id="rId17"/>
    <p:sldId id="268" r:id="rId18"/>
    <p:sldId id="270" r:id="rId19"/>
    <p:sldId id="271" r:id="rId20"/>
    <p:sldId id="272" r:id="rId21"/>
    <p:sldId id="278" r:id="rId22"/>
    <p:sldId id="279" r:id="rId23"/>
    <p:sldId id="280" r:id="rId24"/>
    <p:sldId id="281" r:id="rId25"/>
    <p:sldId id="282" r:id="rId26"/>
    <p:sldId id="283" r:id="rId27"/>
    <p:sldId id="284" r:id="rId28"/>
    <p:sldId id="288" r:id="rId29"/>
    <p:sldId id="285" r:id="rId30"/>
    <p:sldId id="286" r:id="rId31"/>
    <p:sldId id="289" r:id="rId32"/>
    <p:sldId id="287" r:id="rId33"/>
    <p:sldId id="324" r:id="rId34"/>
    <p:sldId id="291" r:id="rId35"/>
    <p:sldId id="292" r:id="rId36"/>
    <p:sldId id="322" r:id="rId37"/>
    <p:sldId id="290" r:id="rId38"/>
    <p:sldId id="294" r:id="rId39"/>
    <p:sldId id="295" r:id="rId40"/>
    <p:sldId id="296" r:id="rId41"/>
    <p:sldId id="293"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09" autoAdjust="0"/>
    <p:restoredTop sz="94660"/>
  </p:normalViewPr>
  <p:slideViewPr>
    <p:cSldViewPr>
      <p:cViewPr varScale="1">
        <p:scale>
          <a:sx n="67" d="100"/>
          <a:sy n="67" d="100"/>
        </p:scale>
        <p:origin x="1668"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EAEF13-2DF7-4464-93D4-1A7AB9A281C5}" type="datetimeFigureOut">
              <a:rPr lang="el-GR" smtClean="0"/>
              <a:t>22/3/2025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98D16-0A87-4ACE-98EB-5969CEF19670}" type="slidenum">
              <a:rPr lang="el-GR" smtClean="0"/>
              <a:t>‹#›</a:t>
            </a:fld>
            <a:endParaRPr lang="el-GR"/>
          </a:p>
        </p:txBody>
      </p:sp>
    </p:spTree>
    <p:extLst>
      <p:ext uri="{BB962C8B-B14F-4D97-AF65-F5344CB8AC3E}">
        <p14:creationId xmlns:p14="http://schemas.microsoft.com/office/powerpoint/2010/main" val="3877627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A6598D16-0A87-4ACE-98EB-5969CEF19670}" type="slidenum">
              <a:rPr lang="el-GR" smtClean="0"/>
              <a:t>23</a:t>
            </a:fld>
            <a:endParaRPr lang="el-GR"/>
          </a:p>
        </p:txBody>
      </p:sp>
    </p:spTree>
    <p:extLst>
      <p:ext uri="{BB962C8B-B14F-4D97-AF65-F5344CB8AC3E}">
        <p14:creationId xmlns:p14="http://schemas.microsoft.com/office/powerpoint/2010/main" val="2512754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37</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38</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40</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9A452ED8-B280-446F-99DF-85F9A0D95863}" type="datetimeFigureOut">
              <a:rPr lang="el-GR" smtClean="0"/>
              <a:t>22/3/2025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303772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A452ED8-B280-446F-99DF-85F9A0D95863}" type="datetimeFigureOut">
              <a:rPr lang="el-GR" smtClean="0"/>
              <a:t>22/3/2025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2156272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l-GR"/>
              <a:t>Κάντε κλικ για να επεξεργαστείτε τον τίτλο υποδείγματος</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A452ED8-B280-446F-99DF-85F9A0D95863}" type="datetimeFigureOut">
              <a:rPr lang="el-GR" smtClean="0"/>
              <a:t>22/3/2025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1878342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l-GR"/>
              <a:t>Κάντε κλικ για να επεξεργαστείτε τον τίτλο υποδείγματος</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a:t>Στυλ κειμένου υποδείγματος</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A452ED8-B280-446F-99DF-85F9A0D95863}" type="datetimeFigureOut">
              <a:rPr lang="el-GR" smtClean="0"/>
              <a:t>22/3/2025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3D8C83-4E3E-4940-B1E5-EDC53D7A6478}" type="slidenum">
              <a:rPr lang="el-GR" smtClean="0"/>
              <a:t>‹#›</a:t>
            </a:fld>
            <a:endParaRPr lang="el-G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946599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A452ED8-B280-446F-99DF-85F9A0D95863}" type="datetimeFigureOut">
              <a:rPr lang="el-GR" smtClean="0"/>
              <a:t>22/3/2025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3687884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A452ED8-B280-446F-99DF-85F9A0D95863}" type="datetimeFigureOut">
              <a:rPr lang="el-GR" smtClean="0"/>
              <a:t>22/3/2025</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3987122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A452ED8-B280-446F-99DF-85F9A0D95863}" type="datetimeFigureOut">
              <a:rPr lang="el-GR" smtClean="0"/>
              <a:t>22/3/2025</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270293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nchorCtr="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A452ED8-B280-446F-99DF-85F9A0D95863}" type="datetimeFigureOut">
              <a:rPr lang="el-GR" smtClean="0"/>
              <a:t>22/3/2025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8755462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A452ED8-B280-446F-99DF-85F9A0D95863}" type="datetimeFigureOut">
              <a:rPr lang="el-GR" smtClean="0"/>
              <a:t>22/3/2025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1622497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3"/>
          <p:cNvSpPr>
            <a:spLocks noGrp="1"/>
          </p:cNvSpPr>
          <p:nvPr>
            <p:ph type="dt" sz="half" idx="10"/>
          </p:nvPr>
        </p:nvSpPr>
        <p:spPr/>
        <p:txBody>
          <a:bodyPr/>
          <a:lstStyle/>
          <a:p>
            <a:fld id="{9A452ED8-B280-446F-99DF-85F9A0D95863}" type="datetimeFigureOut">
              <a:rPr lang="el-GR" smtClean="0"/>
              <a:t>22/3/2025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3890337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A452ED8-B280-446F-99DF-85F9A0D95863}" type="datetimeFigureOut">
              <a:rPr lang="el-GR" smtClean="0"/>
              <a:t>22/3/2025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331152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9A452ED8-B280-446F-99DF-85F9A0D95863}" type="datetimeFigureOut">
              <a:rPr lang="el-GR" smtClean="0"/>
              <a:t>22/3/2025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3371307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9A452ED8-B280-446F-99DF-85F9A0D95863}" type="datetimeFigureOut">
              <a:rPr lang="el-GR" smtClean="0"/>
              <a:t>22/3/2025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2161911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7" name="Date Placeholder 2"/>
          <p:cNvSpPr>
            <a:spLocks noGrp="1"/>
          </p:cNvSpPr>
          <p:nvPr>
            <p:ph type="dt" sz="half" idx="10"/>
          </p:nvPr>
        </p:nvSpPr>
        <p:spPr/>
        <p:txBody>
          <a:bodyPr/>
          <a:lstStyle/>
          <a:p>
            <a:fld id="{9A452ED8-B280-446F-99DF-85F9A0D95863}" type="datetimeFigureOut">
              <a:rPr lang="el-GR" smtClean="0"/>
              <a:t>22/3/2025</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1379057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A452ED8-B280-446F-99DF-85F9A0D95863}" type="datetimeFigureOut">
              <a:rPr lang="el-GR" smtClean="0"/>
              <a:t>22/3/2025</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3274256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7" name="Date Placeholder 4"/>
          <p:cNvSpPr>
            <a:spLocks noGrp="1"/>
          </p:cNvSpPr>
          <p:nvPr>
            <p:ph type="dt" sz="half" idx="10"/>
          </p:nvPr>
        </p:nvSpPr>
        <p:spPr/>
        <p:txBody>
          <a:bodyPr/>
          <a:lstStyle/>
          <a:p>
            <a:fld id="{9A452ED8-B280-446F-99DF-85F9A0D95863}" type="datetimeFigureOut">
              <a:rPr lang="el-GR" smtClean="0"/>
              <a:t>22/3/2025</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4276691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A452ED8-B280-446F-99DF-85F9A0D95863}" type="datetimeFigureOut">
              <a:rPr lang="el-GR" smtClean="0"/>
              <a:t>22/3/2025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73D8C83-4E3E-4940-B1E5-EDC53D7A6478}" type="slidenum">
              <a:rPr lang="el-GR" smtClean="0"/>
              <a:t>‹#›</a:t>
            </a:fld>
            <a:endParaRPr lang="el-GR"/>
          </a:p>
        </p:txBody>
      </p:sp>
    </p:spTree>
    <p:extLst>
      <p:ext uri="{BB962C8B-B14F-4D97-AF65-F5344CB8AC3E}">
        <p14:creationId xmlns:p14="http://schemas.microsoft.com/office/powerpoint/2010/main" val="2601393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A452ED8-B280-446F-99DF-85F9A0D95863}" type="datetimeFigureOut">
              <a:rPr lang="el-GR" smtClean="0"/>
              <a:t>22/3/2025</a:t>
            </a:fld>
            <a:endParaRPr lang="el-G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F73D8C83-4E3E-4940-B1E5-EDC53D7A6478}" type="slidenum">
              <a:rPr lang="el-GR" smtClean="0"/>
              <a:t>‹#›</a:t>
            </a:fld>
            <a:endParaRPr lang="el-GR"/>
          </a:p>
        </p:txBody>
      </p:sp>
    </p:spTree>
    <p:extLst>
      <p:ext uri="{BB962C8B-B14F-4D97-AF65-F5344CB8AC3E}">
        <p14:creationId xmlns:p14="http://schemas.microsoft.com/office/powerpoint/2010/main" val="388131172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ocp.teiath.gr/modules/document/document.php?course=STEF100" TargetMode="Externa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hyperlink" Target="https://ocp.teiath.gr/modules/document/document.php?course=STEF100"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188640"/>
            <a:ext cx="8579296" cy="576064"/>
          </a:xfrm>
        </p:spPr>
        <p:txBody>
          <a:bodyPr>
            <a:normAutofit fontScale="90000"/>
          </a:bodyPr>
          <a:lstStyle/>
          <a:p>
            <a:r>
              <a:rPr lang="el-GR" sz="4000" dirty="0">
                <a:solidFill>
                  <a:schemeClr val="tx1"/>
                </a:solidFill>
                <a:latin typeface="Times New Roman" panose="02020603050405020304" pitchFamily="18" charset="0"/>
                <a:cs typeface="Times New Roman" panose="02020603050405020304" pitchFamily="18" charset="0"/>
              </a:rPr>
              <a:t>Χειρουργική Νοσηλευτική </a:t>
            </a:r>
          </a:p>
        </p:txBody>
      </p:sp>
      <p:sp>
        <p:nvSpPr>
          <p:cNvPr id="3" name="2 - Υπότιτλος"/>
          <p:cNvSpPr>
            <a:spLocks noGrp="1"/>
          </p:cNvSpPr>
          <p:nvPr>
            <p:ph idx="1"/>
          </p:nvPr>
        </p:nvSpPr>
        <p:spPr>
          <a:xfrm>
            <a:off x="323528" y="908720"/>
            <a:ext cx="8363272" cy="5415880"/>
          </a:xfrm>
        </p:spPr>
        <p:txBody>
          <a:bodyPr>
            <a:normAutofit lnSpcReduction="10000"/>
          </a:bodyPr>
          <a:lstStyle/>
          <a:p>
            <a:r>
              <a:rPr lang="el-GR" sz="3200" dirty="0">
                <a:latin typeface="Times New Roman" panose="02020603050405020304" pitchFamily="18" charset="0"/>
                <a:cs typeface="Times New Roman" panose="02020603050405020304" pitchFamily="18" charset="0"/>
              </a:rPr>
              <a:t>Β</a:t>
            </a:r>
            <a:r>
              <a:rPr lang="el-GR" sz="3200">
                <a:latin typeface="Times New Roman" panose="02020603050405020304" pitchFamily="18" charset="0"/>
                <a:cs typeface="Times New Roman" panose="02020603050405020304" pitchFamily="18" charset="0"/>
              </a:rPr>
              <a:t>’ εξάμηνο</a:t>
            </a:r>
            <a:endParaRPr lang="el-GR" sz="3200" dirty="0">
              <a:latin typeface="Times New Roman" panose="02020603050405020304" pitchFamily="18" charset="0"/>
              <a:cs typeface="Times New Roman" panose="02020603050405020304" pitchFamily="18" charset="0"/>
            </a:endParaRPr>
          </a:p>
          <a:p>
            <a:pPr marL="0" indent="0">
              <a:buNone/>
            </a:pPr>
            <a:r>
              <a:rPr lang="el-GR" sz="2400" dirty="0">
                <a:latin typeface="Times New Roman" panose="02020603050405020304" pitchFamily="18" charset="0"/>
                <a:cs typeface="Times New Roman" panose="02020603050405020304" pitchFamily="18" charset="0"/>
              </a:rPr>
              <a:t>Σταύρος Θεολόγου, νοσηλευτής στην </a:t>
            </a:r>
          </a:p>
          <a:p>
            <a:pPr marL="0" indent="0">
              <a:buNone/>
            </a:pPr>
            <a:r>
              <a:rPr lang="el-GR" sz="2400" dirty="0">
                <a:latin typeface="Times New Roman" panose="02020603050405020304" pitchFamily="18" charset="0"/>
                <a:cs typeface="Times New Roman" panose="02020603050405020304" pitchFamily="18" charset="0"/>
              </a:rPr>
              <a:t>Ανάνηψη Καρδιοχειρουργημένων Ασθενών στο </a:t>
            </a:r>
          </a:p>
          <a:p>
            <a:pPr marL="0" indent="0">
              <a:buNone/>
            </a:pPr>
            <a:r>
              <a:rPr lang="el-GR" sz="2400" dirty="0">
                <a:latin typeface="Times New Roman" panose="02020603050405020304" pitchFamily="18" charset="0"/>
                <a:cs typeface="Times New Roman" panose="02020603050405020304" pitchFamily="18" charset="0"/>
              </a:rPr>
              <a:t>ΓΝΑ «Ευαγγελισμός»</a:t>
            </a:r>
          </a:p>
          <a:p>
            <a:pPr marL="0" indent="0">
              <a:buNone/>
            </a:pPr>
            <a:endParaRPr lang="el-GR" sz="2400" dirty="0">
              <a:latin typeface="Times New Roman" panose="02020603050405020304" pitchFamily="18" charset="0"/>
              <a:cs typeface="Times New Roman" panose="02020603050405020304" pitchFamily="18" charset="0"/>
            </a:endParaRPr>
          </a:p>
          <a:p>
            <a:pPr marL="0" indent="0">
              <a:buNone/>
            </a:pPr>
            <a:r>
              <a:rPr lang="el-GR" sz="3600" b="0" u="sng" dirty="0">
                <a:solidFill>
                  <a:srgbClr val="FFFF00"/>
                </a:solidFill>
                <a:latin typeface="Times New Roman" panose="02020603050405020304" pitchFamily="18" charset="0"/>
                <a:cs typeface="Times New Roman" panose="02020603050405020304" pitchFamily="18" charset="0"/>
              </a:rPr>
              <a:t>Φλεγμονή</a:t>
            </a:r>
          </a:p>
          <a:p>
            <a:pPr marL="0" indent="0">
              <a:buNone/>
            </a:pPr>
            <a:r>
              <a:rPr lang="el-GR" sz="2400" dirty="0">
                <a:latin typeface="Times New Roman" panose="02020603050405020304" pitchFamily="18" charset="0"/>
                <a:cs typeface="Times New Roman" panose="02020603050405020304" pitchFamily="18" charset="0"/>
              </a:rPr>
              <a:t>Οξεία</a:t>
            </a:r>
            <a:r>
              <a:rPr lang="en-US"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και χρόνια </a:t>
            </a:r>
          </a:p>
          <a:p>
            <a:pPr marL="0" indent="0">
              <a:buNone/>
            </a:pPr>
            <a:br>
              <a:rPr lang="el-GR" sz="2400" dirty="0">
                <a:latin typeface="Times New Roman" panose="02020603050405020304" pitchFamily="18" charset="0"/>
                <a:cs typeface="Times New Roman" panose="02020603050405020304" pitchFamily="18" charset="0"/>
              </a:rPr>
            </a:br>
            <a:r>
              <a:rPr lang="el-GR" sz="2400" dirty="0">
                <a:latin typeface="Times New Roman" panose="02020603050405020304" pitchFamily="18" charset="0"/>
                <a:cs typeface="Times New Roman" panose="02020603050405020304" pitchFamily="18" charset="0"/>
              </a:rPr>
              <a:t>Τοπικά και γενικά </a:t>
            </a:r>
          </a:p>
          <a:p>
            <a:pPr marL="0" indent="0">
              <a:buNone/>
            </a:pPr>
            <a:br>
              <a:rPr lang="el-GR" sz="2400" dirty="0">
                <a:latin typeface="Times New Roman" panose="02020603050405020304" pitchFamily="18" charset="0"/>
                <a:cs typeface="Times New Roman" panose="02020603050405020304" pitchFamily="18" charset="0"/>
              </a:rPr>
            </a:br>
            <a:r>
              <a:rPr lang="el-GR" sz="2400" dirty="0">
                <a:latin typeface="Times New Roman" panose="02020603050405020304" pitchFamily="18" charset="0"/>
                <a:cs typeface="Times New Roman" panose="02020603050405020304" pitchFamily="18" charset="0"/>
              </a:rPr>
              <a:t> Δοθιήνας- </a:t>
            </a:r>
            <a:r>
              <a:rPr lang="el-GR" sz="2400" dirty="0" err="1">
                <a:latin typeface="Times New Roman" panose="02020603050405020304" pitchFamily="18" charset="0"/>
                <a:cs typeface="Times New Roman" panose="02020603050405020304" pitchFamily="18" charset="0"/>
              </a:rPr>
              <a:t>ερυσίπελας</a:t>
            </a:r>
            <a:r>
              <a:rPr lang="el-GR" sz="2400" dirty="0">
                <a:latin typeface="Times New Roman" panose="02020603050405020304" pitchFamily="18" charset="0"/>
                <a:cs typeface="Times New Roman" panose="02020603050405020304" pitchFamily="18" charset="0"/>
              </a:rPr>
              <a:t>- ψευδάνθρακας</a:t>
            </a:r>
            <a:endParaRPr lang="el-GR" sz="2400" dirty="0">
              <a:solidFill>
                <a:srgbClr val="FFFF00"/>
              </a:solidFill>
              <a:latin typeface="Times New Roman" panose="02020603050405020304" pitchFamily="18" charset="0"/>
              <a:cs typeface="Times New Roman" panose="02020603050405020304" pitchFamily="18" charset="0"/>
            </a:endParaRPr>
          </a:p>
          <a:p>
            <a:endParaRPr lang="el-GR"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14356"/>
          </a:xfrm>
        </p:spPr>
        <p:txBody>
          <a:bodyPr>
            <a:noAutofit/>
          </a:bodyPr>
          <a:lstStyle/>
          <a:p>
            <a:r>
              <a:rPr lang="el-GR" sz="3600" dirty="0">
                <a:solidFill>
                  <a:schemeClr val="tx1"/>
                </a:solidFill>
                <a:latin typeface="Times New Roman" panose="02020603050405020304" pitchFamily="18" charset="0"/>
                <a:cs typeface="Times New Roman" panose="02020603050405020304" pitchFamily="18" charset="0"/>
              </a:rPr>
              <a:t> Οξεία φλεγμονή και  Αγγειακά συμβάματα, </a:t>
            </a:r>
            <a:r>
              <a:rPr lang="en-US" sz="3600" dirty="0">
                <a:solidFill>
                  <a:schemeClr val="tx1"/>
                </a:solidFill>
                <a:latin typeface="Times New Roman" panose="02020603050405020304" pitchFamily="18" charset="0"/>
                <a:cs typeface="Times New Roman" panose="02020603050405020304" pitchFamily="18" charset="0"/>
              </a:rPr>
              <a:t>3</a:t>
            </a:r>
            <a:endParaRPr lang="en-US" sz="3200" dirty="0"/>
          </a:p>
        </p:txBody>
      </p:sp>
      <p:sp>
        <p:nvSpPr>
          <p:cNvPr id="3" name="2 - Θέση περιεχομένου"/>
          <p:cNvSpPr>
            <a:spLocks noGrp="1"/>
          </p:cNvSpPr>
          <p:nvPr>
            <p:ph idx="1"/>
          </p:nvPr>
        </p:nvSpPr>
        <p:spPr>
          <a:xfrm>
            <a:off x="107504" y="928670"/>
            <a:ext cx="8640960" cy="5786478"/>
          </a:xfrm>
        </p:spPr>
        <p:txBody>
          <a:bodyPr>
            <a:normAutofit/>
          </a:bodyPr>
          <a:lstStyle/>
          <a:p>
            <a:pPr>
              <a:lnSpc>
                <a:spcPct val="150000"/>
              </a:lnSpc>
              <a:spcBef>
                <a:spcPts val="0"/>
              </a:spcBef>
            </a:pPr>
            <a:r>
              <a:rPr lang="el-GR" sz="2400" dirty="0">
                <a:latin typeface="Times New Roman" panose="02020603050405020304" pitchFamily="18" charset="0"/>
                <a:cs typeface="Times New Roman" panose="02020603050405020304" pitchFamily="18" charset="0"/>
              </a:rPr>
              <a:t>Ουσιαστικά με την εμφάνιση των λευκοκυττάρων εμφανίζεται </a:t>
            </a:r>
            <a:endParaRPr lang="en-US" sz="2400" dirty="0">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το στάδιο της κυτταρικής διήθησης της φλεγμονής </a:t>
            </a:r>
          </a:p>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Όλη αυτή η διαδικασία σκοπεύει = </a:t>
            </a:r>
            <a:endParaRPr lang="en-US" sz="2400" dirty="0">
              <a:latin typeface="Times New Roman" panose="02020603050405020304" pitchFamily="18" charset="0"/>
              <a:cs typeface="Times New Roman" panose="02020603050405020304" pitchFamily="18" charset="0"/>
            </a:endParaRPr>
          </a:p>
          <a:p>
            <a:pPr>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στην κυτταρική  συνάθροιση των κυττάρων.</a:t>
            </a:r>
            <a:endParaRPr lang="en-US" sz="2400" u="sng" dirty="0">
              <a:solidFill>
                <a:srgbClr val="FFFF00"/>
              </a:solidFill>
              <a:latin typeface="Times New Roman" panose="02020603050405020304" pitchFamily="18" charset="0"/>
              <a:cs typeface="Times New Roman" panose="02020603050405020304" pitchFamily="18" charset="0"/>
            </a:endParaRPr>
          </a:p>
          <a:p>
            <a:pPr>
              <a:lnSpc>
                <a:spcPct val="150000"/>
              </a:lnSpc>
              <a:spcBef>
                <a:spcPts val="0"/>
              </a:spcBef>
              <a:buNone/>
            </a:pPr>
            <a:endParaRPr lang="el-GR" sz="2400" u="sng" dirty="0">
              <a:solidFill>
                <a:srgbClr val="FFFF00"/>
              </a:solidFill>
              <a:latin typeface="Times New Roman" panose="02020603050405020304" pitchFamily="18" charset="0"/>
              <a:cs typeface="Times New Roman" panose="02020603050405020304" pitchFamily="18" charset="0"/>
            </a:endParaRPr>
          </a:p>
          <a:p>
            <a:pPr>
              <a:lnSpc>
                <a:spcPct val="150000"/>
              </a:lnSpc>
              <a:spcBef>
                <a:spcPts val="0"/>
              </a:spcBef>
              <a:buNone/>
            </a:pPr>
            <a:endParaRPr lang="en-US" sz="2400" dirty="0">
              <a:latin typeface="Times New Roman" panose="02020603050405020304" pitchFamily="18" charset="0"/>
              <a:cs typeface="Times New Roman" panose="02020603050405020304" pitchFamily="18" charset="0"/>
            </a:endParaRPr>
          </a:p>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Τα λευκοκύτταρα έχουν την ικανότητα να </a:t>
            </a:r>
            <a:r>
              <a:rPr lang="el-GR" sz="2400" dirty="0" err="1">
                <a:latin typeface="Times New Roman" panose="02020603050405020304" pitchFamily="18" charset="0"/>
                <a:cs typeface="Times New Roman" panose="02020603050405020304" pitchFamily="18" charset="0"/>
              </a:rPr>
              <a:t>φαγοκυτταρώνουν</a:t>
            </a:r>
            <a:r>
              <a:rPr lang="el-G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endParaRPr lang="el-GR" sz="2400" dirty="0">
              <a:latin typeface="Times New Roman" panose="02020603050405020304" pitchFamily="18" charset="0"/>
              <a:cs typeface="Times New Roman" panose="02020603050405020304" pitchFamily="18" charset="0"/>
            </a:endParaRPr>
          </a:p>
          <a:p>
            <a:pPr>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ξένα σωματίδια, </a:t>
            </a:r>
          </a:p>
          <a:p>
            <a:pPr>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μικρόβια και </a:t>
            </a:r>
          </a:p>
          <a:p>
            <a:pPr>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νεκρά κύτταρα. </a:t>
            </a:r>
          </a:p>
        </p:txBody>
      </p:sp>
      <p:sp>
        <p:nvSpPr>
          <p:cNvPr id="4" name="3 - Δεξιό βέλος"/>
          <p:cNvSpPr/>
          <p:nvPr/>
        </p:nvSpPr>
        <p:spPr>
          <a:xfrm>
            <a:off x="1403648" y="3445298"/>
            <a:ext cx="5429288" cy="428628"/>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44" y="142852"/>
            <a:ext cx="8786874" cy="428628"/>
          </a:xfrm>
        </p:spPr>
        <p:txBody>
          <a:bodyPr>
            <a:noAutofit/>
          </a:bodyPr>
          <a:lstStyle/>
          <a:p>
            <a:r>
              <a:rPr lang="el-GR" sz="3200" dirty="0">
                <a:solidFill>
                  <a:schemeClr val="tx1"/>
                </a:solidFill>
                <a:latin typeface="Times New Roman" panose="02020603050405020304" pitchFamily="18" charset="0"/>
                <a:cs typeface="Times New Roman" panose="02020603050405020304" pitchFamily="18" charset="0"/>
              </a:rPr>
              <a:t>Οξεία φλεγμονή και  Αγγειακά συμβάματα, 4</a:t>
            </a:r>
            <a:endParaRPr lang="en-US" sz="2800" dirty="0"/>
          </a:p>
        </p:txBody>
      </p:sp>
      <p:sp>
        <p:nvSpPr>
          <p:cNvPr id="3" name="2 - Θέση περιεχομένου"/>
          <p:cNvSpPr>
            <a:spLocks noGrp="1"/>
          </p:cNvSpPr>
          <p:nvPr>
            <p:ph idx="1"/>
          </p:nvPr>
        </p:nvSpPr>
        <p:spPr>
          <a:xfrm>
            <a:off x="142844" y="785794"/>
            <a:ext cx="8786874" cy="5715040"/>
          </a:xfrm>
        </p:spPr>
        <p:txBody>
          <a:bodyPr>
            <a:normAutofit lnSpcReduction="10000"/>
          </a:bodyPr>
          <a:lstStyle/>
          <a:p>
            <a:pPr>
              <a:buNone/>
            </a:pPr>
            <a:r>
              <a:rPr lang="el-GR" dirty="0">
                <a:latin typeface="Times New Roman" panose="02020603050405020304" pitchFamily="18" charset="0"/>
                <a:cs typeface="Times New Roman" panose="02020603050405020304" pitchFamily="18" charset="0"/>
              </a:rPr>
              <a:t>Αν η δράση των παραπάνω παραγόντων είναι επιτυχής = </a:t>
            </a:r>
          </a:p>
          <a:p>
            <a:pPr>
              <a:buNone/>
            </a:pPr>
            <a:endParaRPr lang="el-GR" dirty="0">
              <a:latin typeface="Times New Roman" panose="02020603050405020304" pitchFamily="18" charset="0"/>
              <a:cs typeface="Times New Roman" panose="02020603050405020304" pitchFamily="18" charset="0"/>
            </a:endParaRPr>
          </a:p>
          <a:p>
            <a:pPr>
              <a:buNone/>
            </a:pPr>
            <a:r>
              <a:rPr lang="el-GR" dirty="0">
                <a:latin typeface="Times New Roman" panose="02020603050405020304" pitchFamily="18" charset="0"/>
                <a:cs typeface="Times New Roman" panose="02020603050405020304" pitchFamily="18" charset="0"/>
              </a:rPr>
              <a:t> </a:t>
            </a:r>
            <a:r>
              <a:rPr lang="el-GR" u="sng" dirty="0">
                <a:latin typeface="Times New Roman" panose="02020603050405020304" pitchFamily="18" charset="0"/>
                <a:cs typeface="Times New Roman" panose="02020603050405020304" pitchFamily="18" charset="0"/>
              </a:rPr>
              <a:t>αρχίζει το τελικό στάδιο της φλεγμονής   </a:t>
            </a:r>
            <a:r>
              <a:rPr lang="el-GR" dirty="0">
                <a:latin typeface="Times New Roman" panose="02020603050405020304" pitchFamily="18" charset="0"/>
                <a:cs typeface="Times New Roman" panose="02020603050405020304" pitchFamily="18" charset="0"/>
              </a:rPr>
              <a:t>που είναι </a:t>
            </a:r>
          </a:p>
          <a:p>
            <a:pPr>
              <a:buNone/>
            </a:pPr>
            <a:r>
              <a:rPr lang="el-GR" dirty="0">
                <a:solidFill>
                  <a:srgbClr val="FFFF00"/>
                </a:solidFill>
                <a:latin typeface="Times New Roman" panose="02020603050405020304" pitchFamily="18" charset="0"/>
                <a:cs typeface="Times New Roman" panose="02020603050405020304" pitchFamily="18" charset="0"/>
              </a:rPr>
              <a:t>η παραγωγή ινώδους ιστού </a:t>
            </a:r>
          </a:p>
          <a:p>
            <a:pPr>
              <a:buNone/>
            </a:pPr>
            <a:r>
              <a:rPr lang="el-GR" dirty="0">
                <a:latin typeface="Times New Roman" panose="02020603050405020304" pitchFamily="18" charset="0"/>
                <a:cs typeface="Times New Roman" panose="02020603050405020304" pitchFamily="18" charset="0"/>
              </a:rPr>
              <a:t>για την αντικατάσταση του καταστρεμμένου ιστού και </a:t>
            </a:r>
          </a:p>
          <a:p>
            <a:pPr>
              <a:buNone/>
            </a:pPr>
            <a:r>
              <a:rPr lang="el-GR" dirty="0">
                <a:solidFill>
                  <a:srgbClr val="FFFF00"/>
                </a:solidFill>
                <a:latin typeface="Times New Roman" panose="02020603050405020304" pitchFamily="18" charset="0"/>
                <a:cs typeface="Times New Roman" panose="02020603050405020304" pitchFamily="18" charset="0"/>
              </a:rPr>
              <a:t>η έναρξη της επούλωσης.</a:t>
            </a:r>
          </a:p>
          <a:p>
            <a:pPr>
              <a:lnSpc>
                <a:spcPct val="160000"/>
              </a:lnSpc>
              <a:spcBef>
                <a:spcPts val="0"/>
              </a:spcBef>
              <a:buNone/>
            </a:pPr>
            <a:r>
              <a:rPr lang="el-GR" sz="3000" u="sng" dirty="0">
                <a:solidFill>
                  <a:srgbClr val="FFFF00"/>
                </a:solidFill>
                <a:latin typeface="Times New Roman" panose="02020603050405020304" pitchFamily="18" charset="0"/>
                <a:cs typeface="Times New Roman" panose="02020603050405020304" pitchFamily="18" charset="0"/>
              </a:rPr>
              <a:t>Μεσολαβητές της φλεγμονής. </a:t>
            </a:r>
            <a:r>
              <a:rPr lang="el-GR" sz="3000" dirty="0">
                <a:latin typeface="Times New Roman" panose="02020603050405020304" pitchFamily="18" charset="0"/>
                <a:cs typeface="Times New Roman" panose="02020603050405020304" pitchFamily="18" charset="0"/>
              </a:rPr>
              <a:t> </a:t>
            </a:r>
          </a:p>
          <a:p>
            <a:pPr>
              <a:lnSpc>
                <a:spcPct val="160000"/>
              </a:lnSpc>
              <a:spcBef>
                <a:spcPts val="0"/>
              </a:spcBef>
              <a:buNone/>
            </a:pPr>
            <a:r>
              <a:rPr lang="el-GR" dirty="0">
                <a:latin typeface="Times New Roman" panose="02020603050405020304" pitchFamily="18" charset="0"/>
                <a:cs typeface="Times New Roman" panose="02020603050405020304" pitchFamily="18" charset="0"/>
              </a:rPr>
              <a:t>Οι διαδικασίες που περιγράφηκαν στις προηγούμενες διαφάνειες</a:t>
            </a:r>
          </a:p>
          <a:p>
            <a:pPr>
              <a:lnSpc>
                <a:spcPct val="160000"/>
              </a:lnSpc>
              <a:spcBef>
                <a:spcPts val="0"/>
              </a:spcBef>
              <a:buNone/>
            </a:pPr>
            <a:r>
              <a:rPr lang="el-GR" dirty="0">
                <a:latin typeface="Times New Roman" panose="02020603050405020304" pitchFamily="18" charset="0"/>
                <a:cs typeface="Times New Roman" panose="02020603050405020304" pitchFamily="18" charset="0"/>
              </a:rPr>
              <a:t>παραπάνω </a:t>
            </a:r>
            <a:r>
              <a:rPr lang="el-GR" u="sng" dirty="0">
                <a:latin typeface="Times New Roman" panose="02020603050405020304" pitchFamily="18" charset="0"/>
                <a:cs typeface="Times New Roman" panose="02020603050405020304" pitchFamily="18" charset="0"/>
              </a:rPr>
              <a:t>δεν συμβαίνουν αυτόματα </a:t>
            </a:r>
            <a:r>
              <a:rPr lang="el-GR" dirty="0">
                <a:latin typeface="Times New Roman" panose="02020603050405020304" pitchFamily="18" charset="0"/>
                <a:cs typeface="Times New Roman" panose="02020603050405020304" pitchFamily="18" charset="0"/>
              </a:rPr>
              <a:t>αλλά </a:t>
            </a:r>
          </a:p>
          <a:p>
            <a:pPr>
              <a:lnSpc>
                <a:spcPct val="160000"/>
              </a:lnSpc>
              <a:spcBef>
                <a:spcPts val="0"/>
              </a:spcBef>
              <a:buNone/>
            </a:pPr>
            <a:r>
              <a:rPr lang="el-GR" dirty="0">
                <a:latin typeface="Times New Roman" panose="02020603050405020304" pitchFamily="18" charset="0"/>
                <a:cs typeface="Times New Roman" panose="02020603050405020304" pitchFamily="18" charset="0"/>
              </a:rPr>
              <a:t>είναι αποτέλεσμα </a:t>
            </a:r>
            <a:r>
              <a:rPr lang="el-GR" u="sng" dirty="0">
                <a:latin typeface="Times New Roman" panose="02020603050405020304" pitchFamily="18" charset="0"/>
                <a:cs typeface="Times New Roman" panose="02020603050405020304" pitchFamily="18" charset="0"/>
              </a:rPr>
              <a:t>της δράσεως κάποιων παραγόντων.</a:t>
            </a:r>
            <a:r>
              <a:rPr lang="el-GR"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a:lnSpc>
                <a:spcPct val="160000"/>
              </a:lnSpc>
              <a:spcBef>
                <a:spcPts val="0"/>
              </a:spcBef>
              <a:buNone/>
            </a:pPr>
            <a:r>
              <a:rPr lang="el-GR" u="sng" dirty="0">
                <a:solidFill>
                  <a:srgbClr val="FFFF00"/>
                </a:solidFill>
                <a:latin typeface="Times New Roman" panose="02020603050405020304" pitchFamily="18" charset="0"/>
                <a:cs typeface="Times New Roman" panose="02020603050405020304" pitchFamily="18" charset="0"/>
              </a:rPr>
              <a:t>Ενδογενείς</a:t>
            </a:r>
            <a:r>
              <a:rPr lang="en-US" u="sng" dirty="0">
                <a:solidFill>
                  <a:srgbClr val="FFFF00"/>
                </a:solidFill>
                <a:latin typeface="Times New Roman" panose="02020603050405020304" pitchFamily="18" charset="0"/>
                <a:cs typeface="Times New Roman" panose="02020603050405020304" pitchFamily="18" charset="0"/>
              </a:rPr>
              <a:t> </a:t>
            </a:r>
            <a:r>
              <a:rPr lang="el-GR" u="sng" dirty="0">
                <a:solidFill>
                  <a:srgbClr val="FFFF00"/>
                </a:solidFill>
                <a:latin typeface="Times New Roman" panose="02020603050405020304" pitchFamily="18" charset="0"/>
                <a:cs typeface="Times New Roman" panose="02020603050405020304" pitchFamily="18" charset="0"/>
              </a:rPr>
              <a:t>παράγοντες</a:t>
            </a:r>
            <a:r>
              <a:rPr lang="el-GR" dirty="0">
                <a:solidFill>
                  <a:srgbClr val="FFFF00"/>
                </a:solidFill>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(από τον ίδιο τον οργανισμό) </a:t>
            </a:r>
          </a:p>
          <a:p>
            <a:pPr>
              <a:lnSpc>
                <a:spcPct val="160000"/>
              </a:lnSpc>
              <a:spcBef>
                <a:spcPts val="0"/>
              </a:spcBef>
              <a:buNone/>
            </a:pPr>
            <a:r>
              <a:rPr lang="el-GR" u="sng" dirty="0">
                <a:solidFill>
                  <a:srgbClr val="FFFF00"/>
                </a:solidFill>
                <a:latin typeface="Times New Roman" panose="02020603050405020304" pitchFamily="18" charset="0"/>
                <a:cs typeface="Times New Roman" panose="02020603050405020304" pitchFamily="18" charset="0"/>
              </a:rPr>
              <a:t>Εξωγενείς παράγοντες</a:t>
            </a:r>
            <a:r>
              <a:rPr lang="el-GR" dirty="0">
                <a:solidFill>
                  <a:srgbClr val="FFFF00"/>
                </a:solidFill>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(από τον βλαπτικό παράγοντα). </a:t>
            </a:r>
            <a:endParaRPr lang="en-US" dirty="0">
              <a:solidFill>
                <a:srgbClr val="FFFF00"/>
              </a:solidFill>
              <a:latin typeface="Times New Roman" panose="02020603050405020304" pitchFamily="18" charset="0"/>
              <a:cs typeface="Times New Roman" panose="02020603050405020304" pitchFamily="18" charset="0"/>
            </a:endParaRPr>
          </a:p>
          <a:p>
            <a:pPr marL="0" indent="0">
              <a:buNone/>
            </a:pPr>
            <a:endParaRPr lang="en-US" dirty="0"/>
          </a:p>
          <a:p>
            <a:endParaRPr lang="en-US" dirty="0"/>
          </a:p>
        </p:txBody>
      </p:sp>
      <p:sp>
        <p:nvSpPr>
          <p:cNvPr id="4" name="3 - Δεξιό βέλος"/>
          <p:cNvSpPr/>
          <p:nvPr/>
        </p:nvSpPr>
        <p:spPr>
          <a:xfrm>
            <a:off x="428596" y="1142984"/>
            <a:ext cx="3786214" cy="4846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4 - Δεξιό βέλος"/>
          <p:cNvSpPr/>
          <p:nvPr/>
        </p:nvSpPr>
        <p:spPr>
          <a:xfrm>
            <a:off x="5148064" y="4221088"/>
            <a:ext cx="2571768" cy="50006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44" y="142852"/>
            <a:ext cx="8786874" cy="428628"/>
          </a:xfrm>
        </p:spPr>
        <p:txBody>
          <a:bodyPr>
            <a:noAutofit/>
          </a:bodyPr>
          <a:lstStyle/>
          <a:p>
            <a:r>
              <a:rPr lang="el-GR" sz="3200" dirty="0">
                <a:solidFill>
                  <a:schemeClr val="tx1"/>
                </a:solidFill>
                <a:latin typeface="Times New Roman" panose="02020603050405020304" pitchFamily="18" charset="0"/>
                <a:cs typeface="Times New Roman" panose="02020603050405020304" pitchFamily="18" charset="0"/>
              </a:rPr>
              <a:t>Οξεία φλεγμονή και  Αγγειακά συμβάματα, 5</a:t>
            </a:r>
            <a:endParaRPr lang="en-US" sz="2800" dirty="0"/>
          </a:p>
        </p:txBody>
      </p:sp>
      <p:sp>
        <p:nvSpPr>
          <p:cNvPr id="3" name="2 - Θέση περιεχομένου"/>
          <p:cNvSpPr>
            <a:spLocks noGrp="1"/>
          </p:cNvSpPr>
          <p:nvPr>
            <p:ph idx="1"/>
          </p:nvPr>
        </p:nvSpPr>
        <p:spPr>
          <a:xfrm>
            <a:off x="142844" y="785794"/>
            <a:ext cx="8858312" cy="5929354"/>
          </a:xfrm>
        </p:spPr>
        <p:txBody>
          <a:bodyPr>
            <a:normAutofit/>
          </a:bodyPr>
          <a:lstStyle/>
          <a:p>
            <a:pPr>
              <a:lnSpc>
                <a:spcPct val="150000"/>
              </a:lnSpc>
              <a:spcBef>
                <a:spcPts val="0"/>
              </a:spcBef>
            </a:pPr>
            <a:r>
              <a:rPr lang="el-GR" sz="2800" dirty="0">
                <a:latin typeface="Times New Roman" panose="02020603050405020304"/>
                <a:ea typeface="Times New Roman" panose="02020603050405020304"/>
              </a:rPr>
              <a:t>Τέτοιοι παράγοντες είναι = </a:t>
            </a:r>
          </a:p>
          <a:p>
            <a:pPr marL="0" indent="0">
              <a:lnSpc>
                <a:spcPct val="150000"/>
              </a:lnSpc>
              <a:spcBef>
                <a:spcPts val="0"/>
              </a:spcBef>
              <a:buNone/>
            </a:pPr>
            <a:r>
              <a:rPr lang="el-GR" sz="2800" dirty="0">
                <a:latin typeface="Times New Roman" panose="02020603050405020304"/>
                <a:ea typeface="Times New Roman" panose="02020603050405020304"/>
              </a:rPr>
              <a:t> </a:t>
            </a:r>
            <a:r>
              <a:rPr lang="el-GR" sz="2800" dirty="0">
                <a:solidFill>
                  <a:srgbClr val="FFFF00"/>
                </a:solidFill>
                <a:latin typeface="Times New Roman" panose="02020603050405020304"/>
                <a:ea typeface="Times New Roman" panose="02020603050405020304"/>
              </a:rPr>
              <a:t>η ισταμίνη </a:t>
            </a:r>
          </a:p>
          <a:p>
            <a:pPr>
              <a:lnSpc>
                <a:spcPct val="150000"/>
              </a:lnSpc>
              <a:spcBef>
                <a:spcPts val="0"/>
              </a:spcBef>
              <a:buNone/>
            </a:pPr>
            <a:r>
              <a:rPr lang="el-GR" sz="2800" dirty="0">
                <a:latin typeface="Times New Roman" panose="02020603050405020304"/>
                <a:ea typeface="Times New Roman" panose="02020603050405020304"/>
              </a:rPr>
              <a:t>προκαλεί </a:t>
            </a:r>
            <a:r>
              <a:rPr lang="el-GR" sz="2800" u="sng" dirty="0">
                <a:solidFill>
                  <a:srgbClr val="FFFF00"/>
                </a:solidFill>
                <a:latin typeface="Times New Roman" panose="02020603050405020304"/>
                <a:ea typeface="Times New Roman" panose="02020603050405020304"/>
              </a:rPr>
              <a:t>διαστολή των αγγείων</a:t>
            </a:r>
            <a:r>
              <a:rPr lang="el-GR" sz="2800" dirty="0">
                <a:solidFill>
                  <a:srgbClr val="FFFF00"/>
                </a:solidFill>
                <a:latin typeface="Times New Roman" panose="02020603050405020304"/>
                <a:ea typeface="Times New Roman" panose="02020603050405020304"/>
              </a:rPr>
              <a:t> </a:t>
            </a:r>
            <a:r>
              <a:rPr lang="el-GR" sz="2800" dirty="0">
                <a:latin typeface="Times New Roman" panose="02020603050405020304"/>
                <a:ea typeface="Times New Roman" panose="02020603050405020304"/>
              </a:rPr>
              <a:t>και </a:t>
            </a:r>
          </a:p>
          <a:p>
            <a:pPr>
              <a:lnSpc>
                <a:spcPct val="150000"/>
              </a:lnSpc>
              <a:spcBef>
                <a:spcPts val="0"/>
              </a:spcBef>
              <a:buNone/>
            </a:pPr>
            <a:r>
              <a:rPr lang="el-GR" sz="2800" dirty="0">
                <a:latin typeface="Times New Roman" panose="02020603050405020304"/>
                <a:ea typeface="Times New Roman" panose="02020603050405020304"/>
              </a:rPr>
              <a:t>μπορεί να παραχθεί από </a:t>
            </a:r>
            <a:r>
              <a:rPr lang="el-GR" sz="2800" u="sng" dirty="0">
                <a:latin typeface="Times New Roman" panose="02020603050405020304"/>
                <a:ea typeface="Times New Roman" panose="02020603050405020304"/>
              </a:rPr>
              <a:t>τοπικά κύτταρα</a:t>
            </a:r>
            <a:r>
              <a:rPr lang="el-GR" sz="2800" dirty="0">
                <a:latin typeface="Times New Roman" panose="02020603050405020304"/>
                <a:ea typeface="Times New Roman" panose="02020603050405020304"/>
              </a:rPr>
              <a:t> αλλά και </a:t>
            </a:r>
          </a:p>
          <a:p>
            <a:pPr>
              <a:lnSpc>
                <a:spcPct val="150000"/>
              </a:lnSpc>
              <a:spcBef>
                <a:spcPts val="0"/>
              </a:spcBef>
              <a:buNone/>
            </a:pPr>
            <a:r>
              <a:rPr lang="el-GR" sz="2800" dirty="0">
                <a:latin typeface="Times New Roman" panose="02020603050405020304"/>
                <a:ea typeface="Times New Roman" panose="02020603050405020304"/>
              </a:rPr>
              <a:t>από </a:t>
            </a:r>
            <a:r>
              <a:rPr lang="el-GR" sz="2800" u="sng" dirty="0">
                <a:latin typeface="Times New Roman" panose="02020603050405020304"/>
                <a:ea typeface="Times New Roman" panose="02020603050405020304"/>
              </a:rPr>
              <a:t>κύτταρα του αίματος.</a:t>
            </a:r>
            <a:r>
              <a:rPr lang="el-GR" sz="2800" dirty="0">
                <a:latin typeface="Times New Roman" panose="02020603050405020304"/>
                <a:ea typeface="Times New Roman" panose="02020603050405020304"/>
              </a:rPr>
              <a:t> </a:t>
            </a:r>
            <a:endParaRPr lang="en-US" sz="2800" dirty="0">
              <a:latin typeface="Times New Roman" panose="02020603050405020304"/>
              <a:ea typeface="Times New Roman" panose="02020603050405020304"/>
            </a:endParaRPr>
          </a:p>
          <a:p>
            <a:pPr>
              <a:lnSpc>
                <a:spcPct val="150000"/>
              </a:lnSpc>
              <a:spcBef>
                <a:spcPts val="0"/>
              </a:spcBef>
              <a:buNone/>
            </a:pPr>
            <a:endParaRPr lang="el-GR" sz="2800" dirty="0">
              <a:latin typeface="Times New Roman" panose="02020603050405020304"/>
              <a:ea typeface="Times New Roman" panose="02020603050405020304"/>
            </a:endParaRPr>
          </a:p>
          <a:p>
            <a:pPr>
              <a:lnSpc>
                <a:spcPct val="150000"/>
              </a:lnSpc>
              <a:spcBef>
                <a:spcPts val="0"/>
              </a:spcBef>
              <a:buNone/>
            </a:pPr>
            <a:r>
              <a:rPr lang="el-GR" sz="2800" u="sng" dirty="0">
                <a:solidFill>
                  <a:srgbClr val="FFFF00"/>
                </a:solidFill>
                <a:latin typeface="Times New Roman" panose="02020603050405020304"/>
                <a:ea typeface="Times New Roman" panose="02020603050405020304"/>
              </a:rPr>
              <a:t>Η ισταμίνη </a:t>
            </a:r>
            <a:r>
              <a:rPr lang="el-GR" sz="2800" u="sng" dirty="0">
                <a:latin typeface="Times New Roman" panose="02020603050405020304"/>
                <a:ea typeface="Times New Roman" panose="02020603050405020304"/>
              </a:rPr>
              <a:t>επίσης</a:t>
            </a:r>
            <a:r>
              <a:rPr lang="el-GR" sz="2800" u="sng" dirty="0">
                <a:solidFill>
                  <a:srgbClr val="FFFF00"/>
                </a:solidFill>
                <a:latin typeface="Times New Roman" panose="02020603050405020304"/>
                <a:ea typeface="Times New Roman" panose="02020603050405020304"/>
              </a:rPr>
              <a:t> αυξάνει την διαπερατότητα των αγγείων</a:t>
            </a:r>
          </a:p>
          <a:p>
            <a:pPr>
              <a:lnSpc>
                <a:spcPct val="150000"/>
              </a:lnSpc>
              <a:spcBef>
                <a:spcPts val="0"/>
              </a:spcBef>
              <a:buNone/>
            </a:pPr>
            <a:r>
              <a:rPr lang="el-GR" sz="2800" u="sng" dirty="0">
                <a:solidFill>
                  <a:srgbClr val="FFFF00"/>
                </a:solidFill>
                <a:latin typeface="Times New Roman" panose="02020603050405020304"/>
                <a:ea typeface="Times New Roman" panose="02020603050405020304"/>
              </a:rPr>
              <a:t>Η σεροτονίνη</a:t>
            </a:r>
            <a:r>
              <a:rPr lang="el-GR" sz="2800" dirty="0">
                <a:solidFill>
                  <a:srgbClr val="FFFF00"/>
                </a:solidFill>
                <a:latin typeface="Times New Roman" panose="02020603050405020304"/>
                <a:ea typeface="Times New Roman" panose="02020603050405020304"/>
              </a:rPr>
              <a:t>  = </a:t>
            </a:r>
            <a:r>
              <a:rPr lang="el-GR" sz="2800" dirty="0">
                <a:latin typeface="Times New Roman" panose="02020603050405020304"/>
                <a:ea typeface="Times New Roman" panose="02020603050405020304"/>
              </a:rPr>
              <a:t>έχει παρόμοια δράση με την ισταμίνη. </a:t>
            </a:r>
          </a:p>
        </p:txBody>
      </p:sp>
      <p:sp>
        <p:nvSpPr>
          <p:cNvPr id="4" name="3 - Δεξιό βέλος"/>
          <p:cNvSpPr/>
          <p:nvPr/>
        </p:nvSpPr>
        <p:spPr>
          <a:xfrm>
            <a:off x="2339752" y="1556792"/>
            <a:ext cx="4032448" cy="428628"/>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565C16-1383-E07F-3AFC-7DDC1FAED840}"/>
              </a:ext>
            </a:extLst>
          </p:cNvPr>
          <p:cNvSpPr>
            <a:spLocks noGrp="1"/>
          </p:cNvSpPr>
          <p:nvPr>
            <p:ph type="title"/>
          </p:nvPr>
        </p:nvSpPr>
        <p:spPr>
          <a:xfrm>
            <a:off x="251520" y="116632"/>
            <a:ext cx="8435280" cy="648072"/>
          </a:xfrm>
        </p:spPr>
        <p:txBody>
          <a:bodyPr>
            <a:normAutofit/>
          </a:bodyPr>
          <a:lstStyle/>
          <a:p>
            <a:r>
              <a:rPr lang="el-GR" sz="3200" dirty="0">
                <a:solidFill>
                  <a:schemeClr val="tx1"/>
                </a:solidFill>
                <a:latin typeface="Times New Roman" panose="02020603050405020304" pitchFamily="18" charset="0"/>
                <a:cs typeface="Times New Roman" panose="02020603050405020304" pitchFamily="18" charset="0"/>
              </a:rPr>
              <a:t>Οξεία φλεγμονή και  Αγγειακά συμβάματα, 6</a:t>
            </a:r>
            <a:endParaRPr lang="el-GR" sz="2800"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B8313B55-63DA-8058-D04F-A5D8883A0985}"/>
              </a:ext>
            </a:extLst>
          </p:cNvPr>
          <p:cNvSpPr>
            <a:spLocks noGrp="1"/>
          </p:cNvSpPr>
          <p:nvPr>
            <p:ph idx="1"/>
          </p:nvPr>
        </p:nvSpPr>
        <p:spPr>
          <a:xfrm>
            <a:off x="251520" y="980728"/>
            <a:ext cx="8640960" cy="5760640"/>
          </a:xfrm>
        </p:spPr>
        <p:txBody>
          <a:bodyPr>
            <a:normAutofit/>
          </a:bodyPr>
          <a:lstStyle/>
          <a:p>
            <a:pPr>
              <a:lnSpc>
                <a:spcPct val="150000"/>
              </a:lnSpc>
              <a:spcBef>
                <a:spcPts val="0"/>
              </a:spcBef>
              <a:buNone/>
            </a:pPr>
            <a:r>
              <a:rPr lang="el-GR" sz="3200" u="sng" dirty="0">
                <a:solidFill>
                  <a:srgbClr val="FFC000"/>
                </a:solidFill>
                <a:latin typeface="Times New Roman" panose="02020603050405020304" pitchFamily="18" charset="0"/>
                <a:ea typeface="Times New Roman" panose="02020603050405020304"/>
                <a:cs typeface="Times New Roman" panose="02020603050405020304" pitchFamily="18" charset="0"/>
              </a:rPr>
              <a:t>Οι </a:t>
            </a:r>
            <a:r>
              <a:rPr lang="el-GR" sz="3200" u="sng" dirty="0" err="1">
                <a:solidFill>
                  <a:srgbClr val="FFC000"/>
                </a:solidFill>
                <a:latin typeface="Times New Roman" panose="02020603050405020304" pitchFamily="18" charset="0"/>
                <a:ea typeface="Times New Roman" panose="02020603050405020304"/>
                <a:cs typeface="Times New Roman" panose="02020603050405020304" pitchFamily="18" charset="0"/>
              </a:rPr>
              <a:t>προσταγλανδίνες</a:t>
            </a:r>
            <a:r>
              <a:rPr lang="el-GR" sz="3200" dirty="0">
                <a:solidFill>
                  <a:srgbClr val="FFC000"/>
                </a:solidFill>
                <a:latin typeface="Times New Roman" panose="02020603050405020304" pitchFamily="18" charset="0"/>
                <a:ea typeface="Times New Roman" panose="02020603050405020304"/>
                <a:cs typeface="Times New Roman" panose="02020603050405020304" pitchFamily="18" charset="0"/>
              </a:rPr>
              <a:t> </a:t>
            </a:r>
            <a:r>
              <a:rPr lang="el-GR" sz="3200" dirty="0">
                <a:latin typeface="Times New Roman" panose="02020603050405020304" pitchFamily="18" charset="0"/>
                <a:ea typeface="Times New Roman" panose="02020603050405020304"/>
                <a:cs typeface="Times New Roman" panose="02020603050405020304" pitchFamily="18" charset="0"/>
              </a:rPr>
              <a:t>= </a:t>
            </a:r>
            <a:r>
              <a:rPr lang="el-GR" sz="3200" u="sng" dirty="0">
                <a:solidFill>
                  <a:srgbClr val="FFFF00"/>
                </a:solidFill>
                <a:latin typeface="Times New Roman" panose="02020603050405020304" pitchFamily="18" charset="0"/>
                <a:ea typeface="Times New Roman" panose="02020603050405020304"/>
                <a:cs typeface="Times New Roman" panose="02020603050405020304" pitchFamily="18" charset="0"/>
              </a:rPr>
              <a:t>αυξάνουν την διαπερατότητα των αγγείων</a:t>
            </a:r>
            <a:r>
              <a:rPr lang="el-GR" sz="3200" dirty="0">
                <a:solidFill>
                  <a:srgbClr val="FFFF00"/>
                </a:solidFill>
                <a:latin typeface="Times New Roman" panose="02020603050405020304" pitchFamily="18" charset="0"/>
                <a:ea typeface="Times New Roman" panose="02020603050405020304"/>
                <a:cs typeface="Times New Roman" panose="02020603050405020304" pitchFamily="18" charset="0"/>
              </a:rPr>
              <a:t> </a:t>
            </a:r>
            <a:r>
              <a:rPr lang="el-GR" sz="3200" dirty="0">
                <a:latin typeface="Times New Roman" panose="02020603050405020304" pitchFamily="18" charset="0"/>
                <a:ea typeface="Times New Roman" panose="02020603050405020304"/>
                <a:cs typeface="Times New Roman" panose="02020603050405020304" pitchFamily="18" charset="0"/>
              </a:rPr>
              <a:t>αλλά έχουν και ρόλο </a:t>
            </a:r>
          </a:p>
          <a:p>
            <a:pPr>
              <a:lnSpc>
                <a:spcPct val="150000"/>
              </a:lnSpc>
              <a:spcBef>
                <a:spcPts val="0"/>
              </a:spcBef>
              <a:buNone/>
            </a:pPr>
            <a:r>
              <a:rPr lang="el-GR" sz="3200" u="sng" dirty="0">
                <a:latin typeface="Times New Roman" panose="02020603050405020304" pitchFamily="18" charset="0"/>
                <a:ea typeface="Times New Roman" panose="02020603050405020304"/>
                <a:cs typeface="Times New Roman" panose="02020603050405020304" pitchFamily="18" charset="0"/>
              </a:rPr>
              <a:t>στην προσέλκυση των λευκών αιμοσφαιρίων</a:t>
            </a:r>
            <a:r>
              <a:rPr lang="el-GR" sz="3200" dirty="0">
                <a:latin typeface="Times New Roman" panose="02020603050405020304" pitchFamily="18" charset="0"/>
                <a:ea typeface="Times New Roman" panose="02020603050405020304"/>
                <a:cs typeface="Times New Roman" panose="02020603050405020304" pitchFamily="18" charset="0"/>
              </a:rPr>
              <a:t>. Επίσης, </a:t>
            </a:r>
          </a:p>
          <a:p>
            <a:pPr>
              <a:lnSpc>
                <a:spcPct val="150000"/>
              </a:lnSpc>
              <a:spcBef>
                <a:spcPts val="0"/>
              </a:spcBef>
              <a:buNone/>
            </a:pPr>
            <a:r>
              <a:rPr lang="el-GR" sz="3200" u="sng" dirty="0">
                <a:solidFill>
                  <a:srgbClr val="FFFF00"/>
                </a:solidFill>
                <a:latin typeface="Times New Roman" panose="02020603050405020304" pitchFamily="18" charset="0"/>
                <a:ea typeface="Times New Roman" panose="02020603050405020304"/>
                <a:cs typeface="Times New Roman" panose="02020603050405020304" pitchFamily="18" charset="0"/>
              </a:rPr>
              <a:t> Η </a:t>
            </a:r>
            <a:r>
              <a:rPr lang="el-GR" sz="3200" u="sng" dirty="0" err="1">
                <a:solidFill>
                  <a:srgbClr val="FFFF00"/>
                </a:solidFill>
                <a:latin typeface="Times New Roman" panose="02020603050405020304" pitchFamily="18" charset="0"/>
                <a:ea typeface="Times New Roman" panose="02020603050405020304"/>
                <a:cs typeface="Times New Roman" panose="02020603050405020304" pitchFamily="18" charset="0"/>
              </a:rPr>
              <a:t>βραδυκινίνη</a:t>
            </a:r>
            <a:r>
              <a:rPr lang="el-GR" sz="3200" u="sng" dirty="0">
                <a:solidFill>
                  <a:srgbClr val="FFFF00"/>
                </a:solidFill>
                <a:latin typeface="Times New Roman" panose="02020603050405020304" pitchFamily="18" charset="0"/>
                <a:ea typeface="Times New Roman" panose="02020603050405020304"/>
                <a:cs typeface="Times New Roman" panose="02020603050405020304" pitchFamily="18" charset="0"/>
              </a:rPr>
              <a:t> </a:t>
            </a:r>
            <a:r>
              <a:rPr lang="el-GR" sz="3200" dirty="0">
                <a:latin typeface="Times New Roman" panose="02020603050405020304" pitchFamily="18" charset="0"/>
                <a:ea typeface="Times New Roman" panose="02020603050405020304"/>
                <a:cs typeface="Times New Roman" panose="02020603050405020304" pitchFamily="18" charset="0"/>
              </a:rPr>
              <a:t>οδηγεί σε</a:t>
            </a:r>
            <a:r>
              <a:rPr lang="el-GR" sz="3200" u="sng" dirty="0">
                <a:latin typeface="Times New Roman" panose="02020603050405020304" pitchFamily="18" charset="0"/>
                <a:ea typeface="Times New Roman" panose="02020603050405020304"/>
                <a:cs typeface="Times New Roman" panose="02020603050405020304" pitchFamily="18" charset="0"/>
              </a:rPr>
              <a:t> </a:t>
            </a:r>
            <a:r>
              <a:rPr lang="el-GR" sz="3200" u="sng" dirty="0">
                <a:solidFill>
                  <a:srgbClr val="FFFF00"/>
                </a:solidFill>
                <a:latin typeface="Times New Roman" panose="02020603050405020304" pitchFamily="18" charset="0"/>
                <a:ea typeface="Times New Roman" panose="02020603050405020304"/>
                <a:cs typeface="Times New Roman" panose="02020603050405020304" pitchFamily="18" charset="0"/>
              </a:rPr>
              <a:t>διάταση των αγγείων, </a:t>
            </a:r>
          </a:p>
          <a:p>
            <a:pPr>
              <a:lnSpc>
                <a:spcPct val="150000"/>
              </a:lnSpc>
              <a:spcBef>
                <a:spcPts val="0"/>
              </a:spcBef>
              <a:buNone/>
            </a:pPr>
            <a:r>
              <a:rPr lang="el-GR" sz="3200" u="sng" dirty="0">
                <a:solidFill>
                  <a:srgbClr val="FFFF00"/>
                </a:solidFill>
                <a:latin typeface="Times New Roman" panose="02020603050405020304" pitchFamily="18" charset="0"/>
                <a:ea typeface="Times New Roman" panose="02020603050405020304"/>
                <a:cs typeface="Times New Roman" panose="02020603050405020304" pitchFamily="18" charset="0"/>
              </a:rPr>
              <a:t>σε αυξημένη διαπερατότητα  </a:t>
            </a:r>
            <a:r>
              <a:rPr lang="el-GR" sz="3200" dirty="0">
                <a:solidFill>
                  <a:srgbClr val="FFFF00"/>
                </a:solidFill>
                <a:latin typeface="Times New Roman" panose="02020603050405020304" pitchFamily="18" charset="0"/>
                <a:ea typeface="Times New Roman" panose="02020603050405020304"/>
                <a:cs typeface="Times New Roman" panose="02020603050405020304" pitchFamily="18" charset="0"/>
              </a:rPr>
              <a:t>αλλά και </a:t>
            </a:r>
          </a:p>
          <a:p>
            <a:pPr>
              <a:lnSpc>
                <a:spcPct val="150000"/>
              </a:lnSpc>
              <a:spcBef>
                <a:spcPts val="0"/>
              </a:spcBef>
              <a:buNone/>
            </a:pPr>
            <a:r>
              <a:rPr lang="el-GR" sz="3200" u="sng" dirty="0">
                <a:solidFill>
                  <a:srgbClr val="00B0F0"/>
                </a:solidFill>
                <a:latin typeface="Times New Roman" panose="02020603050405020304" pitchFamily="18" charset="0"/>
                <a:ea typeface="Times New Roman" panose="02020603050405020304"/>
                <a:cs typeface="Times New Roman" panose="02020603050405020304" pitchFamily="18" charset="0"/>
              </a:rPr>
              <a:t>στην εμφάνιση του πόνου. </a:t>
            </a:r>
            <a:endParaRPr lang="en-US" sz="3200" u="sng" dirty="0">
              <a:solidFill>
                <a:srgbClr val="00B0F0"/>
              </a:solidFill>
              <a:latin typeface="Times New Roman" panose="02020603050405020304" pitchFamily="18" charset="0"/>
              <a:cs typeface="Times New Roman" panose="02020603050405020304" pitchFamily="18" charset="0"/>
            </a:endParaRPr>
          </a:p>
          <a:p>
            <a:endParaRPr lang="el-G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374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9A8671-2662-7420-EFFE-084210BD0DD5}"/>
              </a:ext>
            </a:extLst>
          </p:cNvPr>
          <p:cNvSpPr>
            <a:spLocks noGrp="1"/>
          </p:cNvSpPr>
          <p:nvPr>
            <p:ph type="title"/>
          </p:nvPr>
        </p:nvSpPr>
        <p:spPr>
          <a:xfrm>
            <a:off x="179512" y="188640"/>
            <a:ext cx="8507288" cy="504056"/>
          </a:xfrm>
        </p:spPr>
        <p:txBody>
          <a:bodyPr>
            <a:noAutofit/>
          </a:bodyPr>
          <a:lstStyle/>
          <a:p>
            <a:r>
              <a:rPr lang="el-GR" sz="3600" dirty="0">
                <a:latin typeface="Times New Roman" panose="02020603050405020304" pitchFamily="18" charset="0"/>
                <a:cs typeface="Times New Roman" panose="02020603050405020304" pitchFamily="18" charset="0"/>
              </a:rPr>
              <a:t>Επεξήγηση της </a:t>
            </a:r>
            <a:r>
              <a:rPr lang="el-GR" sz="3600" dirty="0">
                <a:solidFill>
                  <a:srgbClr val="FFFF00"/>
                </a:solidFill>
                <a:latin typeface="Times New Roman" panose="02020603050405020304" pitchFamily="18" charset="0"/>
                <a:cs typeface="Times New Roman" panose="02020603050405020304" pitchFamily="18" charset="0"/>
              </a:rPr>
              <a:t>εξέλιξης της φλεγμονής, 1</a:t>
            </a:r>
          </a:p>
        </p:txBody>
      </p:sp>
      <p:sp>
        <p:nvSpPr>
          <p:cNvPr id="3" name="Θέση περιεχομένου 2">
            <a:extLst>
              <a:ext uri="{FF2B5EF4-FFF2-40B4-BE49-F238E27FC236}">
                <a16:creationId xmlns:a16="http://schemas.microsoft.com/office/drawing/2014/main" id="{5EA189C6-31A1-5FF1-1594-4390F45A706D}"/>
              </a:ext>
            </a:extLst>
          </p:cNvPr>
          <p:cNvSpPr>
            <a:spLocks noGrp="1"/>
          </p:cNvSpPr>
          <p:nvPr>
            <p:ph idx="1"/>
          </p:nvPr>
        </p:nvSpPr>
        <p:spPr>
          <a:xfrm>
            <a:off x="179512" y="836712"/>
            <a:ext cx="8784976" cy="5487888"/>
          </a:xfrm>
        </p:spPr>
        <p:txBody>
          <a:bodyPr>
            <a:normAutofit lnSpcReduction="10000"/>
          </a:bodyPr>
          <a:lstStyle/>
          <a:p>
            <a:pPr marL="0" indent="0">
              <a:lnSpc>
                <a:spcPct val="150000"/>
              </a:lnSpc>
              <a:spcBef>
                <a:spcPts val="0"/>
              </a:spcBef>
              <a:buNone/>
            </a:pPr>
            <a:r>
              <a:rPr lang="el-GR" sz="2400" dirty="0">
                <a:solidFill>
                  <a:srgbClr val="FFFF00"/>
                </a:solidFill>
                <a:latin typeface="Times New Roman" panose="02020603050405020304" pitchFamily="18" charset="0"/>
                <a:cs typeface="Times New Roman" panose="02020603050405020304" pitchFamily="18" charset="0"/>
              </a:rPr>
              <a:t>α) αποκατάσταση στο φυσιολογικό </a:t>
            </a:r>
            <a:r>
              <a:rPr lang="el-GR" sz="2400" dirty="0">
                <a:latin typeface="Times New Roman" panose="02020603050405020304" pitchFamily="18" charset="0"/>
                <a:cs typeface="Times New Roman" panose="02020603050405020304" pitchFamily="18" charset="0"/>
              </a:rPr>
              <a:t>= </a:t>
            </a:r>
          </a:p>
          <a:p>
            <a:pPr marL="0" indent="0">
              <a:lnSpc>
                <a:spcPct val="150000"/>
              </a:lnSpc>
              <a:spcBef>
                <a:spcPts val="0"/>
              </a:spcBef>
              <a:buNone/>
            </a:pPr>
            <a:r>
              <a:rPr lang="el-GR" sz="2400" u="sng" dirty="0">
                <a:solidFill>
                  <a:srgbClr val="FFC000"/>
                </a:solidFill>
                <a:latin typeface="Times New Roman" panose="02020603050405020304" pitchFamily="18" charset="0"/>
                <a:cs typeface="Times New Roman" panose="02020603050405020304" pitchFamily="18" charset="0"/>
              </a:rPr>
              <a:t>σε περιπτώσεις μη σημαντικής ιστικής νέκρωσης. </a:t>
            </a:r>
          </a:p>
          <a:p>
            <a:pPr marL="0" indent="0">
              <a:lnSpc>
                <a:spcPct val="150000"/>
              </a:lnSpc>
              <a:spcBef>
                <a:spcPts val="0"/>
              </a:spcBef>
              <a:buNone/>
            </a:pPr>
            <a:r>
              <a:rPr lang="el-GR" sz="2400" u="sng" dirty="0">
                <a:latin typeface="Times New Roman" panose="02020603050405020304" pitchFamily="18" charset="0"/>
                <a:cs typeface="Times New Roman" panose="02020603050405020304" pitchFamily="18" charset="0"/>
              </a:rPr>
              <a:t>Τα υπολείμματα των κατεστραμμένων κυττάρων </a:t>
            </a:r>
          </a:p>
          <a:p>
            <a:pPr marL="0" indent="0">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αντικαθίστανται από νέα </a:t>
            </a:r>
            <a:r>
              <a:rPr lang="el-GR" sz="2400" u="sng" dirty="0" err="1">
                <a:solidFill>
                  <a:srgbClr val="FFFF00"/>
                </a:solidFill>
                <a:latin typeface="Times New Roman" panose="02020603050405020304" pitchFamily="18" charset="0"/>
                <a:cs typeface="Times New Roman" panose="02020603050405020304" pitchFamily="18" charset="0"/>
              </a:rPr>
              <a:t>κύττταρα</a:t>
            </a:r>
            <a:r>
              <a:rPr lang="el-GR" sz="2400" u="sng" dirty="0">
                <a:solidFill>
                  <a:srgbClr val="FFFF00"/>
                </a:solidFill>
                <a:latin typeface="Times New Roman" panose="02020603050405020304" pitchFamily="18" charset="0"/>
                <a:cs typeface="Times New Roman" panose="02020603050405020304" pitchFamily="18" charset="0"/>
              </a:rPr>
              <a:t> ιδίου τύπου</a:t>
            </a:r>
            <a:r>
              <a:rPr lang="el-GR" sz="2400" dirty="0">
                <a:solidFill>
                  <a:srgbClr val="FFFF00"/>
                </a:solidFill>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(ελαφρά θερμικά εγκαύματα, ήπιες ιογενείς λοιμώξεις, στρεπτοκοκκική κυτταρίτιδα) </a:t>
            </a:r>
          </a:p>
          <a:p>
            <a:pPr marL="0" indent="0">
              <a:lnSpc>
                <a:spcPct val="150000"/>
              </a:lnSpc>
              <a:spcBef>
                <a:spcPts val="0"/>
              </a:spcBef>
              <a:buNone/>
            </a:pPr>
            <a:endParaRPr lang="el-GR" sz="2400" dirty="0">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400" dirty="0">
                <a:solidFill>
                  <a:srgbClr val="FFFF00"/>
                </a:solidFill>
                <a:latin typeface="Times New Roman" panose="02020603050405020304" pitchFamily="18" charset="0"/>
                <a:cs typeface="Times New Roman" panose="02020603050405020304" pitchFamily="18" charset="0"/>
              </a:rPr>
              <a:t>β) αποκατάσταση με σχηματισμό ουλής </a:t>
            </a:r>
            <a:r>
              <a:rPr lang="el-GR" sz="2400" dirty="0">
                <a:latin typeface="Times New Roman" panose="02020603050405020304" pitchFamily="18" charset="0"/>
                <a:cs typeface="Times New Roman" panose="02020603050405020304" pitchFamily="18" charset="0"/>
              </a:rPr>
              <a:t>= μετά την ιστική νέκρωση </a:t>
            </a:r>
            <a:r>
              <a:rPr lang="el-GR" sz="2400" dirty="0">
                <a:solidFill>
                  <a:srgbClr val="00B0F0"/>
                </a:solidFill>
                <a:latin typeface="Times New Roman" panose="02020603050405020304" pitchFamily="18" charset="0"/>
                <a:cs typeface="Times New Roman" panose="02020603050405020304" pitchFamily="18" charset="0"/>
              </a:rPr>
              <a:t>απομακρύνονται τα νεκρώματα, μέσω των λεμφαγγείων, </a:t>
            </a:r>
          </a:p>
          <a:p>
            <a:pPr marL="0" indent="0">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και σχηματίζονται όχι κύτταρα ιδίου τύπου αλλά συνδετικός ιστός</a:t>
            </a:r>
            <a:r>
              <a:rPr lang="el-GR" sz="2400" dirty="0">
                <a:solidFill>
                  <a:srgbClr val="FFFF00"/>
                </a:solidFill>
                <a:latin typeface="Times New Roman" panose="02020603050405020304" pitchFamily="18" charset="0"/>
                <a:cs typeface="Times New Roman" panose="02020603050405020304" pitchFamily="18" charset="0"/>
              </a:rPr>
              <a:t> </a:t>
            </a:r>
            <a:r>
              <a:rPr lang="el-GR" sz="2400" dirty="0">
                <a:solidFill>
                  <a:srgbClr val="00B0F0"/>
                </a:solidFill>
                <a:latin typeface="Times New Roman" panose="02020603050405020304" pitchFamily="18" charset="0"/>
                <a:cs typeface="Times New Roman" panose="02020603050405020304" pitchFamily="18" charset="0"/>
              </a:rPr>
              <a:t>(δηλαδή = επούλωση ) </a:t>
            </a:r>
          </a:p>
          <a:p>
            <a:pPr marL="0" indent="0">
              <a:buNone/>
            </a:pP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8413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8DE124-2024-152C-0184-A60B90FD16A3}"/>
              </a:ext>
            </a:extLst>
          </p:cNvPr>
          <p:cNvSpPr>
            <a:spLocks noGrp="1"/>
          </p:cNvSpPr>
          <p:nvPr>
            <p:ph type="title"/>
          </p:nvPr>
        </p:nvSpPr>
        <p:spPr>
          <a:xfrm>
            <a:off x="107504" y="188640"/>
            <a:ext cx="8928992" cy="432048"/>
          </a:xfrm>
        </p:spPr>
        <p:txBody>
          <a:bodyPr>
            <a:noAutofit/>
          </a:bodyPr>
          <a:lstStyle/>
          <a:p>
            <a:r>
              <a:rPr lang="el-GR" sz="3200" dirty="0">
                <a:latin typeface="Times New Roman" panose="02020603050405020304" pitchFamily="18" charset="0"/>
                <a:cs typeface="Times New Roman" panose="02020603050405020304" pitchFamily="18" charset="0"/>
              </a:rPr>
              <a:t>Επεξήγηση της </a:t>
            </a:r>
            <a:r>
              <a:rPr lang="el-GR" sz="3200" dirty="0">
                <a:solidFill>
                  <a:srgbClr val="FFFF00"/>
                </a:solidFill>
                <a:latin typeface="Times New Roman" panose="02020603050405020304" pitchFamily="18" charset="0"/>
                <a:cs typeface="Times New Roman" panose="02020603050405020304" pitchFamily="18" charset="0"/>
              </a:rPr>
              <a:t>εξέλιξης της φλεγμονής, 2</a:t>
            </a:r>
            <a:endParaRPr lang="el-GR" sz="3200"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D584A22C-6DCF-08F4-C236-6D7089E5477C}"/>
              </a:ext>
            </a:extLst>
          </p:cNvPr>
          <p:cNvSpPr>
            <a:spLocks noGrp="1"/>
          </p:cNvSpPr>
          <p:nvPr>
            <p:ph idx="1"/>
          </p:nvPr>
        </p:nvSpPr>
        <p:spPr>
          <a:xfrm>
            <a:off x="107504" y="836712"/>
            <a:ext cx="8928992" cy="5832648"/>
          </a:xfrm>
        </p:spPr>
        <p:txBody>
          <a:bodyPr>
            <a:normAutofit/>
          </a:bodyPr>
          <a:lstStyle/>
          <a:p>
            <a:pPr>
              <a:lnSpc>
                <a:spcPct val="150000"/>
              </a:lnSpc>
              <a:spcBef>
                <a:spcPts val="0"/>
              </a:spcBef>
            </a:pPr>
            <a:r>
              <a:rPr lang="el-GR" sz="2400" dirty="0">
                <a:solidFill>
                  <a:srgbClr val="FFFF00"/>
                </a:solidFill>
                <a:latin typeface="Times New Roman" panose="02020603050405020304" pitchFamily="18" charset="0"/>
                <a:cs typeface="Times New Roman" panose="02020603050405020304" pitchFamily="18" charset="0"/>
              </a:rPr>
              <a:t>γ) Διαπύηση </a:t>
            </a:r>
            <a:r>
              <a:rPr lang="el-GR" sz="2400" dirty="0">
                <a:latin typeface="Times New Roman" panose="02020603050405020304" pitchFamily="18" charset="0"/>
                <a:cs typeface="Times New Roman" panose="02020603050405020304" pitchFamily="18" charset="0"/>
              </a:rPr>
              <a:t>= το φλεγμονώδες εξίδρωμα έχει </a:t>
            </a:r>
            <a:r>
              <a:rPr lang="el-GR" sz="2400" u="sng" dirty="0">
                <a:latin typeface="Times New Roman" panose="02020603050405020304" pitchFamily="18" charset="0"/>
                <a:cs typeface="Times New Roman" panose="02020603050405020304" pitchFamily="18" charset="0"/>
              </a:rPr>
              <a:t>πολύ μεγάλο αριθμό πολυμορφοπύρηνων κυττάρων </a:t>
            </a:r>
            <a:r>
              <a:rPr lang="el-GR" sz="2400" dirty="0">
                <a:latin typeface="Times New Roman" panose="02020603050405020304" pitchFamily="18" charset="0"/>
                <a:cs typeface="Times New Roman" panose="02020603050405020304" pitchFamily="18" charset="0"/>
              </a:rPr>
              <a:t>+ </a:t>
            </a:r>
            <a:r>
              <a:rPr lang="el-GR" sz="2400" u="sng" dirty="0">
                <a:latin typeface="Times New Roman" panose="02020603050405020304" pitchFamily="18" charset="0"/>
                <a:cs typeface="Times New Roman" panose="02020603050405020304" pitchFamily="18" charset="0"/>
              </a:rPr>
              <a:t>νεκρωμένα κύτταρα</a:t>
            </a:r>
            <a:r>
              <a:rPr lang="en-US" sz="2400" dirty="0">
                <a:latin typeface="Times New Roman" panose="02020603050405020304" pitchFamily="18" charset="0"/>
                <a:cs typeface="Times New Roman" panose="02020603050405020304" pitchFamily="18" charset="0"/>
              </a:rPr>
              <a:t>, </a:t>
            </a:r>
            <a:endParaRPr lang="el-GR" sz="2400" dirty="0">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n-US" sz="2400" dirty="0">
                <a:latin typeface="Times New Roman" panose="02020603050405020304" pitchFamily="18" charset="0"/>
                <a:cs typeface="Times New Roman" panose="02020603050405020304" pitchFamily="18" charset="0"/>
              </a:rPr>
              <a:t>o</a:t>
            </a:r>
            <a:r>
              <a:rPr lang="el-GR" sz="2400" dirty="0">
                <a:latin typeface="Times New Roman" panose="02020603050405020304" pitchFamily="18" charset="0"/>
                <a:cs typeface="Times New Roman" panose="02020603050405020304" pitchFamily="18" charset="0"/>
              </a:rPr>
              <a:t>πότε  σχηματίζεται </a:t>
            </a:r>
            <a:r>
              <a:rPr lang="el-GR" sz="2400" dirty="0">
                <a:solidFill>
                  <a:srgbClr val="FFFF00"/>
                </a:solidFill>
                <a:latin typeface="Times New Roman" panose="02020603050405020304" pitchFamily="18" charset="0"/>
                <a:cs typeface="Times New Roman" panose="02020603050405020304" pitchFamily="18" charset="0"/>
              </a:rPr>
              <a:t>πύον.</a:t>
            </a:r>
          </a:p>
          <a:p>
            <a:pPr>
              <a:lnSpc>
                <a:spcPct val="150000"/>
              </a:lnSpc>
              <a:spcBef>
                <a:spcPts val="0"/>
              </a:spcBef>
            </a:pPr>
            <a:r>
              <a:rPr lang="el-GR" sz="2400" dirty="0">
                <a:solidFill>
                  <a:srgbClr val="FFFF00"/>
                </a:solidFill>
                <a:latin typeface="Times New Roman" panose="02020603050405020304" pitchFamily="18" charset="0"/>
                <a:cs typeface="Times New Roman" panose="02020603050405020304" pitchFamily="18" charset="0"/>
              </a:rPr>
              <a:t>Που εντοπίζεται το πύον ??                         </a:t>
            </a:r>
            <a:endParaRPr lang="el-GR" sz="2400" dirty="0">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400" dirty="0">
                <a:latin typeface="Times New Roman" panose="02020603050405020304" pitchFamily="18" charset="0"/>
                <a:cs typeface="Times New Roman" panose="02020603050405020304" pitchFamily="18" charset="0"/>
              </a:rPr>
              <a:t>1) βρίσκεται </a:t>
            </a:r>
            <a:r>
              <a:rPr lang="el-GR" sz="2400" u="sng" dirty="0">
                <a:latin typeface="Times New Roman" panose="02020603050405020304" pitchFamily="18" charset="0"/>
                <a:cs typeface="Times New Roman" panose="02020603050405020304" pitchFamily="18" charset="0"/>
              </a:rPr>
              <a:t>διάχυτα στους ιστούς </a:t>
            </a:r>
          </a:p>
          <a:p>
            <a:pPr marL="0" indent="0">
              <a:lnSpc>
                <a:spcPct val="150000"/>
              </a:lnSpc>
              <a:spcBef>
                <a:spcPts val="0"/>
              </a:spcBef>
              <a:buNone/>
            </a:pPr>
            <a:r>
              <a:rPr lang="el-GR" sz="2400" dirty="0">
                <a:latin typeface="Times New Roman" panose="02020603050405020304" pitchFamily="18" charset="0"/>
                <a:cs typeface="Times New Roman" panose="02020603050405020304" pitchFamily="18" charset="0"/>
              </a:rPr>
              <a:t>2) συγκεντρώνεται σε ορισμένες διακριτές περιοχές = </a:t>
            </a:r>
            <a:r>
              <a:rPr lang="el-GR" sz="2400" u="sng" dirty="0">
                <a:solidFill>
                  <a:srgbClr val="FFFF00"/>
                </a:solidFill>
                <a:latin typeface="Times New Roman" panose="02020603050405020304" pitchFamily="18" charset="0"/>
                <a:cs typeface="Times New Roman" panose="02020603050405020304" pitchFamily="18" charset="0"/>
              </a:rPr>
              <a:t>τα αποστήματα</a:t>
            </a:r>
          </a:p>
          <a:p>
            <a:pPr marL="0" indent="0">
              <a:lnSpc>
                <a:spcPct val="150000"/>
              </a:lnSpc>
              <a:spcBef>
                <a:spcPts val="0"/>
              </a:spcBef>
              <a:buNone/>
            </a:pPr>
            <a:r>
              <a:rPr lang="el-GR" sz="2400" dirty="0">
                <a:latin typeface="Times New Roman" panose="02020603050405020304" pitchFamily="18" charset="0"/>
                <a:cs typeface="Times New Roman" panose="02020603050405020304" pitchFamily="18" charset="0"/>
              </a:rPr>
              <a:t>3) συγκεντρώνεται σε κοιλότητες του σώματος</a:t>
            </a:r>
          </a:p>
          <a:p>
            <a:pPr marL="0" indent="0">
              <a:lnSpc>
                <a:spcPct val="150000"/>
              </a:lnSpc>
              <a:spcBef>
                <a:spcPts val="0"/>
              </a:spcBef>
              <a:buNone/>
            </a:pPr>
            <a:r>
              <a:rPr lang="el-GR" sz="2400" dirty="0">
                <a:latin typeface="Times New Roman" panose="02020603050405020304" pitchFamily="18" charset="0"/>
                <a:cs typeface="Times New Roman" panose="02020603050405020304" pitchFamily="18" charset="0"/>
              </a:rPr>
              <a:t> </a:t>
            </a:r>
            <a:r>
              <a:rPr lang="el-GR" sz="2400" u="sng" dirty="0">
                <a:latin typeface="Times New Roman" panose="02020603050405020304" pitchFamily="18" charset="0"/>
                <a:cs typeface="Times New Roman" panose="02020603050405020304" pitchFamily="18" charset="0"/>
              </a:rPr>
              <a:t>με τη μορφή του </a:t>
            </a:r>
            <a:r>
              <a:rPr lang="el-GR" sz="2400" u="sng" dirty="0">
                <a:solidFill>
                  <a:srgbClr val="FFFF00"/>
                </a:solidFill>
                <a:latin typeface="Times New Roman" panose="02020603050405020304" pitchFamily="18" charset="0"/>
                <a:cs typeface="Times New Roman" panose="02020603050405020304" pitchFamily="18" charset="0"/>
              </a:rPr>
              <a:t>εμπυήματος</a:t>
            </a:r>
          </a:p>
        </p:txBody>
      </p:sp>
      <p:sp>
        <p:nvSpPr>
          <p:cNvPr id="4" name="Βέλος: Δεξιό 3">
            <a:extLst>
              <a:ext uri="{FF2B5EF4-FFF2-40B4-BE49-F238E27FC236}">
                <a16:creationId xmlns:a16="http://schemas.microsoft.com/office/drawing/2014/main" id="{43B5E15C-5E6E-7BD1-7264-1C250F1C45CC}"/>
              </a:ext>
            </a:extLst>
          </p:cNvPr>
          <p:cNvSpPr/>
          <p:nvPr/>
        </p:nvSpPr>
        <p:spPr>
          <a:xfrm>
            <a:off x="4139952" y="2132856"/>
            <a:ext cx="1872208" cy="432048"/>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Βέλος: Δεξιό 4">
            <a:extLst>
              <a:ext uri="{FF2B5EF4-FFF2-40B4-BE49-F238E27FC236}">
                <a16:creationId xmlns:a16="http://schemas.microsoft.com/office/drawing/2014/main" id="{72FCD0A7-2E71-ECF0-FCC2-B07A7A85E912}"/>
              </a:ext>
            </a:extLst>
          </p:cNvPr>
          <p:cNvSpPr/>
          <p:nvPr/>
        </p:nvSpPr>
        <p:spPr>
          <a:xfrm>
            <a:off x="5076056" y="3212976"/>
            <a:ext cx="2189944" cy="432048"/>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243580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035699-248A-4FE6-4D9C-C6948320A7C5}"/>
              </a:ext>
            </a:extLst>
          </p:cNvPr>
          <p:cNvSpPr>
            <a:spLocks noGrp="1"/>
          </p:cNvSpPr>
          <p:nvPr>
            <p:ph type="title"/>
          </p:nvPr>
        </p:nvSpPr>
        <p:spPr>
          <a:xfrm>
            <a:off x="107504" y="0"/>
            <a:ext cx="8579296" cy="692696"/>
          </a:xfrm>
        </p:spPr>
        <p:txBody>
          <a:bodyPr>
            <a:normAutofit/>
          </a:bodyPr>
          <a:lstStyle/>
          <a:p>
            <a:r>
              <a:rPr lang="el-GR" sz="3600" dirty="0">
                <a:latin typeface="Times New Roman" panose="02020603050405020304" pitchFamily="18" charset="0"/>
                <a:cs typeface="Times New Roman" panose="02020603050405020304" pitchFamily="18" charset="0"/>
              </a:rPr>
              <a:t>Επεξήγηση της </a:t>
            </a:r>
            <a:r>
              <a:rPr lang="el-GR" sz="3600" dirty="0">
                <a:solidFill>
                  <a:srgbClr val="FFFF00"/>
                </a:solidFill>
                <a:latin typeface="Times New Roman" panose="02020603050405020304" pitchFamily="18" charset="0"/>
                <a:cs typeface="Times New Roman" panose="02020603050405020304" pitchFamily="18" charset="0"/>
              </a:rPr>
              <a:t>εξέλιξης της φλεγμονής, 3</a:t>
            </a:r>
            <a:endParaRPr lang="el-GR" sz="3600" dirty="0"/>
          </a:p>
        </p:txBody>
      </p:sp>
      <p:sp>
        <p:nvSpPr>
          <p:cNvPr id="3" name="Θέση περιεχομένου 2">
            <a:extLst>
              <a:ext uri="{FF2B5EF4-FFF2-40B4-BE49-F238E27FC236}">
                <a16:creationId xmlns:a16="http://schemas.microsoft.com/office/drawing/2014/main" id="{1A5DBF9B-D604-CBCF-0859-E438D95BC214}"/>
              </a:ext>
            </a:extLst>
          </p:cNvPr>
          <p:cNvSpPr>
            <a:spLocks noGrp="1"/>
          </p:cNvSpPr>
          <p:nvPr>
            <p:ph idx="1"/>
          </p:nvPr>
        </p:nvSpPr>
        <p:spPr>
          <a:xfrm>
            <a:off x="179512" y="836712"/>
            <a:ext cx="8784976" cy="5487888"/>
          </a:xfrm>
        </p:spPr>
        <p:txBody>
          <a:bodyPr>
            <a:normAutofit lnSpcReduction="10000"/>
          </a:bodyPr>
          <a:lstStyle/>
          <a:p>
            <a:pPr>
              <a:lnSpc>
                <a:spcPct val="150000"/>
              </a:lnSpc>
              <a:spcBef>
                <a:spcPts val="0"/>
              </a:spcBef>
            </a:pPr>
            <a:r>
              <a:rPr lang="el-GR" sz="2800" u="sng" dirty="0">
                <a:latin typeface="Times New Roman" panose="02020603050405020304" pitchFamily="18" charset="0"/>
                <a:cs typeface="Times New Roman" panose="02020603050405020304" pitchFamily="18" charset="0"/>
              </a:rPr>
              <a:t>Για να εξελιχθεί η οξεία φλεγμονή </a:t>
            </a:r>
            <a:r>
              <a:rPr lang="el-GR" sz="2800" u="sng" dirty="0">
                <a:solidFill>
                  <a:srgbClr val="FFFF00"/>
                </a:solidFill>
                <a:latin typeface="Times New Roman" panose="02020603050405020304" pitchFamily="18" charset="0"/>
                <a:cs typeface="Times New Roman" panose="02020603050405020304" pitchFamily="18" charset="0"/>
              </a:rPr>
              <a:t>σε διαπύηση</a:t>
            </a:r>
            <a:r>
              <a:rPr lang="el-GR" sz="2800" dirty="0">
                <a:solidFill>
                  <a:srgbClr val="FFFF00"/>
                </a:solidFill>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χρειάζεται</a:t>
            </a:r>
          </a:p>
          <a:p>
            <a:pPr marL="0" indent="0">
              <a:lnSpc>
                <a:spcPct val="150000"/>
              </a:lnSpc>
              <a:spcBef>
                <a:spcPts val="0"/>
              </a:spcBef>
              <a:buNone/>
            </a:pPr>
            <a:r>
              <a:rPr lang="el-GR" sz="2800" dirty="0">
                <a:solidFill>
                  <a:srgbClr val="FFFF00"/>
                </a:solidFill>
                <a:latin typeface="Times New Roman" panose="02020603050405020304" pitchFamily="18" charset="0"/>
                <a:cs typeface="Times New Roman" panose="02020603050405020304" pitchFamily="18" charset="0"/>
              </a:rPr>
              <a:t>α) η παρατεταμένη δράση του ερεθίσματος</a:t>
            </a:r>
          </a:p>
          <a:p>
            <a:pPr marL="0" indent="0">
              <a:lnSpc>
                <a:spcPct val="150000"/>
              </a:lnSpc>
              <a:spcBef>
                <a:spcPts val="0"/>
              </a:spcBef>
              <a:buNone/>
            </a:pPr>
            <a:r>
              <a:rPr lang="el-GR" sz="2800" dirty="0">
                <a:solidFill>
                  <a:srgbClr val="FFFF00"/>
                </a:solidFill>
                <a:latin typeface="Times New Roman" panose="02020603050405020304" pitchFamily="18" charset="0"/>
                <a:cs typeface="Times New Roman" panose="02020603050405020304" pitchFamily="18" charset="0"/>
              </a:rPr>
              <a:t>β) η πρόκληση σημαντικής συγκέντρωσης πολυμορφοπύρηνων </a:t>
            </a:r>
            <a:r>
              <a:rPr lang="el-GR" sz="2800" dirty="0">
                <a:latin typeface="Times New Roman" panose="02020603050405020304" pitchFamily="18" charset="0"/>
                <a:cs typeface="Times New Roman" panose="02020603050405020304" pitchFamily="18" charset="0"/>
              </a:rPr>
              <a:t>στην περιοχή της βλάβης</a:t>
            </a:r>
          </a:p>
          <a:p>
            <a:pPr marL="0" indent="0">
              <a:lnSpc>
                <a:spcPct val="150000"/>
              </a:lnSpc>
              <a:spcBef>
                <a:spcPts val="0"/>
              </a:spcBef>
              <a:buNone/>
            </a:pPr>
            <a:endParaRPr lang="el-GR" sz="2800" dirty="0">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800" u="sng" dirty="0">
                <a:latin typeface="Times New Roman" panose="02020603050405020304" pitchFamily="18" charset="0"/>
                <a:cs typeface="Times New Roman" panose="02020603050405020304" pitchFamily="18" charset="0"/>
              </a:rPr>
              <a:t>Λοιμώξεις από πυογόνους μικροοργανισμούς όπως ο </a:t>
            </a:r>
            <a:r>
              <a:rPr lang="en-US" sz="2800" u="sng" dirty="0">
                <a:solidFill>
                  <a:srgbClr val="FFFF00"/>
                </a:solidFill>
                <a:latin typeface="Times New Roman" panose="02020603050405020304" pitchFamily="18" charset="0"/>
                <a:cs typeface="Times New Roman" panose="02020603050405020304" pitchFamily="18" charset="0"/>
              </a:rPr>
              <a:t>Staphylococcus Aureus </a:t>
            </a:r>
            <a:r>
              <a:rPr lang="el-GR" sz="2800" u="sng" dirty="0">
                <a:latin typeface="Times New Roman" panose="02020603050405020304" pitchFamily="18" charset="0"/>
                <a:cs typeface="Times New Roman" panose="02020603050405020304" pitchFamily="18" charset="0"/>
              </a:rPr>
              <a:t>αποτελούν την συχνότερη αιτία διαπύησης </a:t>
            </a:r>
          </a:p>
        </p:txBody>
      </p:sp>
    </p:spTree>
    <p:extLst>
      <p:ext uri="{BB962C8B-B14F-4D97-AF65-F5344CB8AC3E}">
        <p14:creationId xmlns:p14="http://schemas.microsoft.com/office/powerpoint/2010/main" val="2867687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42852"/>
            <a:ext cx="8686800" cy="642942"/>
          </a:xfrm>
        </p:spPr>
        <p:txBody>
          <a:bodyPr>
            <a:normAutofit/>
          </a:bodyPr>
          <a:lstStyle/>
          <a:p>
            <a:r>
              <a:rPr lang="el-GR" sz="3600" dirty="0">
                <a:latin typeface="Times New Roman" panose="02020603050405020304" pitchFamily="18" charset="0"/>
                <a:cs typeface="Times New Roman" panose="02020603050405020304" pitchFamily="18" charset="0"/>
              </a:rPr>
              <a:t>   </a:t>
            </a:r>
            <a:r>
              <a:rPr lang="el-GR" sz="3600" dirty="0">
                <a:solidFill>
                  <a:srgbClr val="FFFF00"/>
                </a:solidFill>
                <a:latin typeface="Times New Roman" panose="02020603050405020304" pitchFamily="18" charset="0"/>
                <a:cs typeface="Times New Roman" panose="02020603050405020304" pitchFamily="18" charset="0"/>
              </a:rPr>
              <a:t>Χρόνια φλεγμονή, 1</a:t>
            </a:r>
            <a:endParaRPr lang="en-US" sz="3600" dirty="0">
              <a:solidFill>
                <a:srgbClr val="FFFF00"/>
              </a:solidFill>
              <a:latin typeface="Times New Roman" panose="02020603050405020304" pitchFamily="18" charset="0"/>
              <a:cs typeface="Times New Roman" panose="02020603050405020304" pitchFamily="18" charset="0"/>
            </a:endParaRPr>
          </a:p>
        </p:txBody>
      </p:sp>
      <p:sp>
        <p:nvSpPr>
          <p:cNvPr id="3" name="2 - Θέση περιεχομένου"/>
          <p:cNvSpPr>
            <a:spLocks noGrp="1"/>
          </p:cNvSpPr>
          <p:nvPr>
            <p:ph idx="1"/>
          </p:nvPr>
        </p:nvSpPr>
        <p:spPr>
          <a:xfrm>
            <a:off x="214282" y="1000108"/>
            <a:ext cx="8929718" cy="5324492"/>
          </a:xfrm>
        </p:spPr>
        <p:txBody>
          <a:bodyPr>
            <a:normAutofit/>
          </a:bodyPr>
          <a:lstStyle/>
          <a:p>
            <a:pPr>
              <a:lnSpc>
                <a:spcPct val="150000"/>
              </a:lnSpc>
              <a:spcBef>
                <a:spcPts val="0"/>
              </a:spcBef>
            </a:pPr>
            <a:r>
              <a:rPr lang="el-GR" sz="2800" dirty="0">
                <a:latin typeface="Times New Roman" panose="02020603050405020304" pitchFamily="18" charset="0"/>
                <a:cs typeface="Times New Roman" panose="02020603050405020304" pitchFamily="18" charset="0"/>
              </a:rPr>
              <a:t>Είναι φλεγμονές που διαρκούν &gt; εβδομάδες ή και μήνες από την αρχική βλάβη</a:t>
            </a:r>
          </a:p>
          <a:p>
            <a:pPr>
              <a:lnSpc>
                <a:spcPct val="150000"/>
              </a:lnSpc>
              <a:spcBef>
                <a:spcPts val="0"/>
              </a:spcBef>
              <a:buNone/>
            </a:pPr>
            <a:r>
              <a:rPr lang="el-GR" sz="2800" u="sng" dirty="0">
                <a:solidFill>
                  <a:srgbClr val="FFFF00"/>
                </a:solidFill>
                <a:latin typeface="Times New Roman" panose="02020603050405020304" pitchFamily="18" charset="0"/>
                <a:cs typeface="Times New Roman" panose="02020603050405020304" pitchFamily="18" charset="0"/>
              </a:rPr>
              <a:t>Α) Χρόνια φλεγμονή ως εξέλιξη της οξείας φλεγμονής. </a:t>
            </a:r>
          </a:p>
          <a:p>
            <a:pPr>
              <a:lnSpc>
                <a:spcPct val="150000"/>
              </a:lnSpc>
              <a:spcBef>
                <a:spcPts val="0"/>
              </a:spcBef>
              <a:buNone/>
            </a:pPr>
            <a:r>
              <a:rPr lang="el-GR" sz="2800" dirty="0">
                <a:latin typeface="Times New Roman" panose="02020603050405020304" pitchFamily="18" charset="0"/>
                <a:cs typeface="Times New Roman" panose="02020603050405020304" pitchFamily="18" charset="0"/>
              </a:rPr>
              <a:t>Η συχνότερη αιτία = </a:t>
            </a:r>
            <a:r>
              <a:rPr lang="el-GR" sz="2800" u="sng" dirty="0">
                <a:solidFill>
                  <a:srgbClr val="FFFF00"/>
                </a:solidFill>
                <a:latin typeface="Times New Roman" panose="02020603050405020304" pitchFamily="18" charset="0"/>
                <a:cs typeface="Times New Roman" panose="02020603050405020304" pitchFamily="18" charset="0"/>
              </a:rPr>
              <a:t>η καθυστερημένη κένωση του αποστήματος.</a:t>
            </a:r>
            <a:r>
              <a:rPr lang="el-GR" sz="2800" dirty="0">
                <a:latin typeface="Times New Roman" panose="02020603050405020304" pitchFamily="18" charset="0"/>
                <a:cs typeface="Times New Roman" panose="02020603050405020304" pitchFamily="18" charset="0"/>
              </a:rPr>
              <a:t> Δηλαδή, </a:t>
            </a:r>
          </a:p>
          <a:p>
            <a:pPr>
              <a:lnSpc>
                <a:spcPct val="150000"/>
              </a:lnSpc>
              <a:spcBef>
                <a:spcPts val="0"/>
              </a:spcBef>
              <a:buNone/>
            </a:pPr>
            <a:r>
              <a:rPr lang="el-GR" sz="2800" dirty="0">
                <a:latin typeface="Times New Roman" panose="02020603050405020304" pitchFamily="18" charset="0"/>
                <a:cs typeface="Times New Roman" panose="02020603050405020304" pitchFamily="18" charset="0"/>
              </a:rPr>
              <a:t>Το ήδη σχηματισμένο συμπαγές περίβλημα της </a:t>
            </a:r>
            <a:r>
              <a:rPr lang="el-GR" sz="2800" dirty="0" err="1">
                <a:latin typeface="Times New Roman" panose="02020603050405020304" pitchFamily="18" charset="0"/>
                <a:cs typeface="Times New Roman" panose="02020603050405020304" pitchFamily="18" charset="0"/>
              </a:rPr>
              <a:t>αποστηματικής</a:t>
            </a:r>
            <a:r>
              <a:rPr lang="el-GR" sz="2800" dirty="0">
                <a:latin typeface="Times New Roman" panose="02020603050405020304" pitchFamily="18" charset="0"/>
                <a:cs typeface="Times New Roman" panose="02020603050405020304" pitchFamily="18" charset="0"/>
              </a:rPr>
              <a:t> κοιλότητας </a:t>
            </a:r>
            <a:r>
              <a:rPr lang="el-GR" sz="2800" u="sng" dirty="0">
                <a:solidFill>
                  <a:srgbClr val="FFFF00"/>
                </a:solidFill>
                <a:latin typeface="Times New Roman" panose="02020603050405020304" pitchFamily="18" charset="0"/>
                <a:cs typeface="Times New Roman" panose="02020603050405020304" pitchFamily="18" charset="0"/>
              </a:rPr>
              <a:t>αδυνατεί να </a:t>
            </a:r>
            <a:r>
              <a:rPr lang="el-GR" sz="2800" u="sng" dirty="0" err="1">
                <a:solidFill>
                  <a:srgbClr val="FFFF00"/>
                </a:solidFill>
                <a:latin typeface="Times New Roman" panose="02020603050405020304" pitchFamily="18" charset="0"/>
                <a:cs typeface="Times New Roman" panose="02020603050405020304" pitchFamily="18" charset="0"/>
              </a:rPr>
              <a:t>συμπέσει</a:t>
            </a:r>
            <a:r>
              <a:rPr lang="el-GR" sz="2800" u="sng" dirty="0">
                <a:solidFill>
                  <a:srgbClr val="FFFF00"/>
                </a:solidFill>
                <a:latin typeface="Times New Roman" panose="02020603050405020304" pitchFamily="18" charset="0"/>
                <a:cs typeface="Times New Roman" panose="02020603050405020304" pitchFamily="18" charset="0"/>
              </a:rPr>
              <a:t> τελείως μετά την κένωση της</a:t>
            </a:r>
            <a:endParaRPr lang="en-US" sz="2800" u="sng" dirty="0">
              <a:solidFill>
                <a:srgbClr val="FFFF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5BBF8-778D-CC1F-2BC4-5E3A40D8878B}"/>
              </a:ext>
            </a:extLst>
          </p:cNvPr>
          <p:cNvSpPr>
            <a:spLocks noGrp="1"/>
          </p:cNvSpPr>
          <p:nvPr>
            <p:ph type="title"/>
          </p:nvPr>
        </p:nvSpPr>
        <p:spPr>
          <a:xfrm>
            <a:off x="251520" y="188640"/>
            <a:ext cx="8640960" cy="648072"/>
          </a:xfrm>
        </p:spPr>
        <p:txBody>
          <a:bodyPr>
            <a:noAutofit/>
          </a:bodyPr>
          <a:lstStyle/>
          <a:p>
            <a:r>
              <a:rPr lang="el-GR" sz="3600" dirty="0">
                <a:latin typeface="Times New Roman" panose="02020603050405020304" pitchFamily="18" charset="0"/>
                <a:cs typeface="Times New Roman" panose="02020603050405020304" pitchFamily="18" charset="0"/>
              </a:rPr>
              <a:t> </a:t>
            </a:r>
            <a:r>
              <a:rPr lang="el-GR" sz="3600" dirty="0">
                <a:solidFill>
                  <a:srgbClr val="FFFF00"/>
                </a:solidFill>
                <a:latin typeface="Times New Roman" panose="02020603050405020304" pitchFamily="18" charset="0"/>
                <a:cs typeface="Times New Roman" panose="02020603050405020304" pitchFamily="18" charset="0"/>
              </a:rPr>
              <a:t>Χρόνια φλεγμονή, 2</a:t>
            </a:r>
            <a:endParaRPr lang="el-GR" sz="3600"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5FD3A2EF-C647-20F1-88E0-81F78C44EC9E}"/>
              </a:ext>
            </a:extLst>
          </p:cNvPr>
          <p:cNvSpPr>
            <a:spLocks noGrp="1"/>
          </p:cNvSpPr>
          <p:nvPr>
            <p:ph idx="1"/>
          </p:nvPr>
        </p:nvSpPr>
        <p:spPr>
          <a:xfrm>
            <a:off x="45840" y="908720"/>
            <a:ext cx="8990656" cy="5760640"/>
          </a:xfrm>
        </p:spPr>
        <p:txBody>
          <a:bodyPr>
            <a:normAutofit/>
          </a:bodyPr>
          <a:lstStyle/>
          <a:p>
            <a:pPr>
              <a:lnSpc>
                <a:spcPct val="150000"/>
              </a:lnSpc>
              <a:spcBef>
                <a:spcPts val="0"/>
              </a:spcBef>
            </a:pPr>
            <a:r>
              <a:rPr lang="el-GR" sz="2800" dirty="0">
                <a:latin typeface="Times New Roman" panose="02020603050405020304" pitchFamily="18" charset="0"/>
                <a:cs typeface="Times New Roman" panose="02020603050405020304" pitchFamily="18" charset="0"/>
              </a:rPr>
              <a:t>Οι εναπομείναντες μικροοργανισμοί</a:t>
            </a:r>
            <a:r>
              <a:rPr lang="el-GR" sz="2800" u="sng" dirty="0">
                <a:latin typeface="Times New Roman" panose="02020603050405020304" pitchFamily="18" charset="0"/>
                <a:cs typeface="Times New Roman" panose="02020603050405020304" pitchFamily="18" charset="0"/>
              </a:rPr>
              <a:t> αναπαράγονται </a:t>
            </a:r>
            <a:r>
              <a:rPr lang="el-GR" sz="2800" dirty="0">
                <a:latin typeface="Times New Roman" panose="02020603050405020304" pitchFamily="18" charset="0"/>
                <a:cs typeface="Times New Roman" panose="02020603050405020304" pitchFamily="18" charset="0"/>
              </a:rPr>
              <a:t>και </a:t>
            </a:r>
            <a:r>
              <a:rPr lang="el-GR" sz="2800" u="sng" dirty="0">
                <a:solidFill>
                  <a:srgbClr val="FFFF00"/>
                </a:solidFill>
                <a:latin typeface="Times New Roman" panose="02020603050405020304" pitchFamily="18" charset="0"/>
                <a:cs typeface="Times New Roman" panose="02020603050405020304" pitchFamily="18" charset="0"/>
              </a:rPr>
              <a:t>προκαλούνε επαναδραστηριοποίηση της φλεγμονής</a:t>
            </a:r>
          </a:p>
          <a:p>
            <a:pPr>
              <a:lnSpc>
                <a:spcPct val="150000"/>
              </a:lnSpc>
              <a:spcBef>
                <a:spcPts val="0"/>
              </a:spcBef>
            </a:pPr>
            <a:r>
              <a:rPr lang="el-GR" sz="2800" dirty="0">
                <a:latin typeface="Times New Roman" panose="02020603050405020304" pitchFamily="18" charset="0"/>
                <a:cs typeface="Times New Roman" panose="02020603050405020304" pitchFamily="18" charset="0"/>
              </a:rPr>
              <a:t>Παράδειγμα 1 = </a:t>
            </a:r>
            <a:r>
              <a:rPr lang="el-GR" sz="2800" dirty="0">
                <a:solidFill>
                  <a:srgbClr val="FFFF00"/>
                </a:solidFill>
                <a:latin typeface="Times New Roman" panose="02020603050405020304" pitchFamily="18" charset="0"/>
                <a:cs typeface="Times New Roman" panose="02020603050405020304" pitchFamily="18" charset="0"/>
              </a:rPr>
              <a:t>η καθυστερημένη / ανεπαρκής παροχέτευση ενός θωρακικού εμπυήματος. </a:t>
            </a:r>
          </a:p>
          <a:p>
            <a:pPr>
              <a:lnSpc>
                <a:spcPct val="150000"/>
              </a:lnSpc>
              <a:spcBef>
                <a:spcPts val="0"/>
              </a:spcBef>
            </a:pPr>
            <a:r>
              <a:rPr lang="el-GR" sz="2800" dirty="0">
                <a:latin typeface="Times New Roman" panose="02020603050405020304" pitchFamily="18" charset="0"/>
                <a:cs typeface="Times New Roman" panose="02020603050405020304" pitchFamily="18" charset="0"/>
              </a:rPr>
              <a:t>Παράδειγμα 2 =  </a:t>
            </a:r>
            <a:r>
              <a:rPr lang="el-GR" sz="2800" dirty="0">
                <a:solidFill>
                  <a:srgbClr val="FFFF00"/>
                </a:solidFill>
                <a:latin typeface="Times New Roman" panose="02020603050405020304" pitchFamily="18" charset="0"/>
                <a:cs typeface="Times New Roman" panose="02020603050405020304" pitchFamily="18" charset="0"/>
              </a:rPr>
              <a:t>παρουσία ξένου σώματος μέσα στην </a:t>
            </a:r>
            <a:r>
              <a:rPr lang="el-GR" sz="2800" dirty="0" err="1">
                <a:solidFill>
                  <a:srgbClr val="FFFF00"/>
                </a:solidFill>
                <a:latin typeface="Times New Roman" panose="02020603050405020304" pitchFamily="18" charset="0"/>
                <a:cs typeface="Times New Roman" panose="02020603050405020304" pitchFamily="18" charset="0"/>
              </a:rPr>
              <a:t>αποστηματική</a:t>
            </a:r>
            <a:r>
              <a:rPr lang="el-GR" sz="2800" dirty="0">
                <a:solidFill>
                  <a:srgbClr val="FFFF00"/>
                </a:solidFill>
                <a:latin typeface="Times New Roman" panose="02020603050405020304" pitchFamily="18" charset="0"/>
                <a:cs typeface="Times New Roman" panose="02020603050405020304" pitchFamily="18" charset="0"/>
              </a:rPr>
              <a:t> κοιλότητα </a:t>
            </a:r>
            <a:r>
              <a:rPr lang="el-GR" sz="2800" dirty="0">
                <a:latin typeface="Times New Roman" panose="02020603050405020304" pitchFamily="18" charset="0"/>
                <a:cs typeface="Times New Roman" panose="02020603050405020304" pitchFamily="18" charset="0"/>
              </a:rPr>
              <a:t>(άλλη αιτία παρατεταμένης διαπύησης, καθώς η φλεγμονώδης αντίδραση συνεχίζεται μέχρι την αφαίρεση του ξένου σώματος)</a:t>
            </a:r>
          </a:p>
        </p:txBody>
      </p:sp>
    </p:spTree>
    <p:extLst>
      <p:ext uri="{BB962C8B-B14F-4D97-AF65-F5344CB8AC3E}">
        <p14:creationId xmlns:p14="http://schemas.microsoft.com/office/powerpoint/2010/main" val="1390391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57E3BD-FAB3-2A33-9E30-2BEC69433F3C}"/>
              </a:ext>
            </a:extLst>
          </p:cNvPr>
          <p:cNvSpPr>
            <a:spLocks noGrp="1"/>
          </p:cNvSpPr>
          <p:nvPr>
            <p:ph type="title"/>
          </p:nvPr>
        </p:nvSpPr>
        <p:spPr>
          <a:xfrm>
            <a:off x="107504" y="188640"/>
            <a:ext cx="8928992" cy="648072"/>
          </a:xfrm>
        </p:spPr>
        <p:txBody>
          <a:bodyPr>
            <a:noAutofit/>
          </a:bodyPr>
          <a:lstStyle/>
          <a:p>
            <a:r>
              <a:rPr lang="el-GR" sz="4000" dirty="0">
                <a:solidFill>
                  <a:srgbClr val="FFFF00"/>
                </a:solidFill>
                <a:latin typeface="Times New Roman" panose="02020603050405020304" pitchFamily="18" charset="0"/>
                <a:cs typeface="Times New Roman" panose="02020603050405020304" pitchFamily="18" charset="0"/>
              </a:rPr>
              <a:t>Χρόνια φλεγμονή, 3</a:t>
            </a:r>
            <a:endParaRPr lang="el-GR" sz="3600"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A416639F-4EE3-31EC-9FB0-803052FC1345}"/>
              </a:ext>
            </a:extLst>
          </p:cNvPr>
          <p:cNvSpPr>
            <a:spLocks noGrp="1"/>
          </p:cNvSpPr>
          <p:nvPr>
            <p:ph idx="1"/>
          </p:nvPr>
        </p:nvSpPr>
        <p:spPr>
          <a:xfrm>
            <a:off x="107504" y="980728"/>
            <a:ext cx="8856984" cy="5688632"/>
          </a:xfrm>
        </p:spPr>
        <p:txBody>
          <a:bodyPr>
            <a:normAutofit/>
          </a:bodyPr>
          <a:lstStyle/>
          <a:p>
            <a:pPr>
              <a:lnSpc>
                <a:spcPct val="150000"/>
              </a:lnSpc>
              <a:spcBef>
                <a:spcPts val="0"/>
              </a:spcBef>
            </a:pPr>
            <a:r>
              <a:rPr lang="el-GR" sz="2800" u="sng" dirty="0">
                <a:solidFill>
                  <a:srgbClr val="FFFF00"/>
                </a:solidFill>
                <a:latin typeface="Times New Roman" panose="02020603050405020304" pitchFamily="18" charset="0"/>
                <a:cs typeface="Times New Roman" panose="02020603050405020304" pitchFamily="18" charset="0"/>
              </a:rPr>
              <a:t>Β) Εξ αρχής χρόνια φλεγμονή</a:t>
            </a:r>
            <a:r>
              <a:rPr lang="el-GR" sz="2800" dirty="0">
                <a:solidFill>
                  <a:srgbClr val="FFFF00"/>
                </a:solidFill>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 </a:t>
            </a:r>
          </a:p>
          <a:p>
            <a:pPr marL="0" indent="0">
              <a:lnSpc>
                <a:spcPct val="150000"/>
              </a:lnSpc>
              <a:spcBef>
                <a:spcPts val="0"/>
              </a:spcBef>
              <a:buNone/>
            </a:pPr>
            <a:r>
              <a:rPr lang="el-GR" sz="2800" u="sng" dirty="0">
                <a:latin typeface="Times New Roman" panose="02020603050405020304" pitchFamily="18" charset="0"/>
                <a:cs typeface="Times New Roman" panose="02020603050405020304" pitchFamily="18" charset="0"/>
              </a:rPr>
              <a:t>Μπορεί να οφείλεται σε φυσικά / χημικά αίτια </a:t>
            </a:r>
            <a:r>
              <a:rPr lang="el-GR" sz="2800" dirty="0">
                <a:solidFill>
                  <a:srgbClr val="FFFF00"/>
                </a:solidFill>
                <a:latin typeface="Times New Roman" panose="02020603050405020304" pitchFamily="18" charset="0"/>
                <a:cs typeface="Times New Roman" panose="02020603050405020304" pitchFamily="18" charset="0"/>
              </a:rPr>
              <a:t>ή </a:t>
            </a:r>
          </a:p>
          <a:p>
            <a:pPr marL="0" indent="0">
              <a:lnSpc>
                <a:spcPct val="150000"/>
              </a:lnSpc>
              <a:spcBef>
                <a:spcPts val="0"/>
              </a:spcBef>
              <a:buNone/>
            </a:pPr>
            <a:r>
              <a:rPr lang="el-GR" sz="2800" dirty="0">
                <a:solidFill>
                  <a:srgbClr val="FFFF00"/>
                </a:solidFill>
                <a:latin typeface="Times New Roman" panose="02020603050405020304" pitchFamily="18" charset="0"/>
                <a:cs typeface="Times New Roman" panose="02020603050405020304" pitchFamily="18" charset="0"/>
              </a:rPr>
              <a:t>μπορεί να αποτελεί συνέπεια κακής τοπικής κυκλοφορίας, </a:t>
            </a:r>
            <a:r>
              <a:rPr lang="el-GR" sz="2800" dirty="0">
                <a:latin typeface="Times New Roman" panose="02020603050405020304" pitchFamily="18" charset="0"/>
                <a:cs typeface="Times New Roman" panose="02020603050405020304" pitchFamily="18" charset="0"/>
              </a:rPr>
              <a:t>με τα εξής κοινά χαρακτηριστικά </a:t>
            </a:r>
          </a:p>
          <a:p>
            <a:pPr>
              <a:lnSpc>
                <a:spcPct val="150000"/>
              </a:lnSpc>
              <a:spcBef>
                <a:spcPts val="0"/>
              </a:spcBef>
            </a:pPr>
            <a:endParaRPr lang="el-GR" sz="2800" dirty="0">
              <a:latin typeface="Times New Roman" panose="02020603050405020304" pitchFamily="18" charset="0"/>
              <a:cs typeface="Times New Roman" panose="02020603050405020304" pitchFamily="18" charset="0"/>
            </a:endParaRPr>
          </a:p>
          <a:p>
            <a:pPr>
              <a:lnSpc>
                <a:spcPct val="150000"/>
              </a:lnSpc>
              <a:spcBef>
                <a:spcPts val="0"/>
              </a:spcBef>
            </a:pPr>
            <a:r>
              <a:rPr lang="el-GR" sz="2800" dirty="0">
                <a:latin typeface="Times New Roman" panose="02020603050405020304" pitchFamily="18" charset="0"/>
                <a:cs typeface="Times New Roman" panose="02020603050405020304" pitchFamily="18" charset="0"/>
              </a:rPr>
              <a:t>α) </a:t>
            </a:r>
            <a:r>
              <a:rPr lang="el-GR" sz="2800" dirty="0">
                <a:solidFill>
                  <a:srgbClr val="FFFF00"/>
                </a:solidFill>
                <a:latin typeface="Times New Roman" panose="02020603050405020304" pitchFamily="18" charset="0"/>
                <a:cs typeface="Times New Roman" panose="02020603050405020304" pitchFamily="18" charset="0"/>
              </a:rPr>
              <a:t>Μεγάλη ποικιλία κυττάρων </a:t>
            </a:r>
            <a:r>
              <a:rPr lang="el-GR" sz="2800" dirty="0">
                <a:latin typeface="Times New Roman" panose="02020603050405020304" pitchFamily="18" charset="0"/>
                <a:cs typeface="Times New Roman" panose="02020603050405020304" pitchFamily="18" charset="0"/>
              </a:rPr>
              <a:t>(πολυμορφοπύρηνα, </a:t>
            </a:r>
            <a:r>
              <a:rPr lang="el-GR" sz="2800" dirty="0" err="1">
                <a:latin typeface="Times New Roman" panose="02020603050405020304" pitchFamily="18" charset="0"/>
                <a:cs typeface="Times New Roman" panose="02020603050405020304" pitchFamily="18" charset="0"/>
              </a:rPr>
              <a:t>ηωσινόφιλα</a:t>
            </a:r>
            <a:r>
              <a:rPr lang="el-GR" sz="2800" dirty="0">
                <a:latin typeface="Times New Roman" panose="02020603050405020304" pitchFamily="18" charset="0"/>
                <a:cs typeface="Times New Roman" panose="02020603050405020304" pitchFamily="18" charset="0"/>
              </a:rPr>
              <a:t>, μακροφάγα, πλασματοκύτταρα, λεμφοκύτταρα, περιορισμένη συγκέντρωση εξιδρώματος)</a:t>
            </a:r>
          </a:p>
          <a:p>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8517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755" y="0"/>
            <a:ext cx="8858250" cy="659765"/>
          </a:xfrm>
        </p:spPr>
        <p:txBody>
          <a:bodyPr>
            <a:noAutofit/>
          </a:bodyPr>
          <a:lstStyle/>
          <a:p>
            <a:r>
              <a:rPr lang="el-GR" sz="4000" u="sng" dirty="0">
                <a:solidFill>
                  <a:srgbClr val="FFC000"/>
                </a:solidFill>
                <a:latin typeface="Times New Roman" panose="02020603050405020304" pitchFamily="18" charset="0"/>
                <a:cs typeface="Times New Roman" panose="02020603050405020304" pitchFamily="18" charset="0"/>
              </a:rPr>
              <a:t>Μόλυνση</a:t>
            </a:r>
          </a:p>
        </p:txBody>
      </p:sp>
      <p:sp>
        <p:nvSpPr>
          <p:cNvPr id="3" name="2 - Θέση περιεχομένου"/>
          <p:cNvSpPr>
            <a:spLocks noGrp="1"/>
          </p:cNvSpPr>
          <p:nvPr>
            <p:ph idx="1"/>
          </p:nvPr>
        </p:nvSpPr>
        <p:spPr>
          <a:xfrm>
            <a:off x="142875" y="847090"/>
            <a:ext cx="8858250" cy="5477510"/>
          </a:xfrm>
        </p:spPr>
        <p:txBody>
          <a:bodyPr/>
          <a:lstStyle/>
          <a:p>
            <a:pPr>
              <a:lnSpc>
                <a:spcPct val="150000"/>
              </a:lnSpc>
              <a:spcBef>
                <a:spcPts val="0"/>
              </a:spcBef>
            </a:pPr>
            <a:r>
              <a:rPr lang="el-GR" sz="2400" dirty="0">
                <a:latin typeface="Times New Roman" panose="02020603050405020304" pitchFamily="18" charset="0"/>
                <a:cs typeface="Times New Roman" panose="02020603050405020304" pitchFamily="18" charset="0"/>
              </a:rPr>
              <a:t>είναι </a:t>
            </a:r>
            <a:r>
              <a:rPr lang="el-GR" sz="2400" u="sng" dirty="0">
                <a:solidFill>
                  <a:srgbClr val="FFFF00"/>
                </a:solidFill>
                <a:latin typeface="Times New Roman" panose="02020603050405020304" pitchFamily="18" charset="0"/>
                <a:cs typeface="Times New Roman" panose="02020603050405020304" pitchFamily="18" charset="0"/>
              </a:rPr>
              <a:t>η είσοδος των παθογόνων μικροβίων </a:t>
            </a:r>
          </a:p>
          <a:p>
            <a:pPr>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στον μεγαλοοργανισμό</a:t>
            </a:r>
            <a:r>
              <a:rPr lang="el-GR" sz="2400" dirty="0">
                <a:solidFill>
                  <a:srgbClr val="FFFF00"/>
                </a:solidFill>
                <a:latin typeface="Times New Roman" panose="02020603050405020304" pitchFamily="18" charset="0"/>
                <a:cs typeface="Times New Roman" panose="02020603050405020304" pitchFamily="18" charset="0"/>
              </a:rPr>
              <a:t> ή και</a:t>
            </a:r>
          </a:p>
          <a:p>
            <a:pPr>
              <a:lnSpc>
                <a:spcPct val="150000"/>
              </a:lnSpc>
              <a:spcBef>
                <a:spcPts val="0"/>
              </a:spcBef>
              <a:buNone/>
            </a:pPr>
            <a:r>
              <a:rPr lang="el-GR" sz="2400" dirty="0">
                <a:solidFill>
                  <a:srgbClr val="FFFF00"/>
                </a:solidFill>
                <a:latin typeface="Times New Roman" panose="02020603050405020304" pitchFamily="18" charset="0"/>
                <a:cs typeface="Times New Roman" panose="02020603050405020304" pitchFamily="18" charset="0"/>
              </a:rPr>
              <a:t> </a:t>
            </a:r>
            <a:r>
              <a:rPr lang="el-GR" sz="2400" u="sng" dirty="0">
                <a:solidFill>
                  <a:srgbClr val="FFFF00"/>
                </a:solidFill>
                <a:latin typeface="Times New Roman" panose="02020603050405020304" pitchFamily="18" charset="0"/>
                <a:cs typeface="Times New Roman" panose="02020603050405020304" pitchFamily="18" charset="0"/>
              </a:rPr>
              <a:t>η απλή εναπόθεση μικροβίων πάνω στο δέρμα ή τους βλεννογόνους </a:t>
            </a:r>
          </a:p>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χωρίς όμως να προκληθεί αρρώστια. </a:t>
            </a:r>
          </a:p>
          <a:p>
            <a:pPr>
              <a:lnSpc>
                <a:spcPct val="150000"/>
              </a:lnSpc>
              <a:spcBef>
                <a:spcPts val="0"/>
              </a:spcBef>
              <a:buNone/>
            </a:pPr>
            <a:r>
              <a:rPr lang="el-GR" sz="4000" u="sng" dirty="0">
                <a:solidFill>
                  <a:srgbClr val="FFC000"/>
                </a:solidFill>
                <a:latin typeface="Times New Roman" panose="02020603050405020304" pitchFamily="18" charset="0"/>
                <a:cs typeface="Times New Roman" panose="02020603050405020304" pitchFamily="18" charset="0"/>
                <a:sym typeface="+mn-ea"/>
              </a:rPr>
              <a:t>Λοίμωξη</a:t>
            </a:r>
          </a:p>
          <a:p>
            <a:pPr>
              <a:lnSpc>
                <a:spcPct val="150000"/>
              </a:lnSpc>
              <a:spcBef>
                <a:spcPts val="0"/>
              </a:spcBef>
            </a:pPr>
            <a:r>
              <a:rPr lang="el-GR" sz="2400" dirty="0">
                <a:latin typeface="Times New Roman" panose="02020603050405020304" pitchFamily="18" charset="0"/>
                <a:cs typeface="Times New Roman" panose="02020603050405020304" pitchFamily="18" charset="0"/>
              </a:rPr>
              <a:t>είναι η νόσος που προκαλείται </a:t>
            </a:r>
          </a:p>
          <a:p>
            <a:pPr>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από την εγκατάσταση </a:t>
            </a:r>
            <a:r>
              <a:rPr lang="el-GR" sz="2400" dirty="0">
                <a:solidFill>
                  <a:srgbClr val="FFFF00"/>
                </a:solidFill>
                <a:latin typeface="Times New Roman" panose="02020603050405020304" pitchFamily="18" charset="0"/>
                <a:cs typeface="Times New Roman" panose="02020603050405020304" pitchFamily="18" charset="0"/>
              </a:rPr>
              <a:t>και </a:t>
            </a:r>
          </a:p>
          <a:p>
            <a:pPr>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από τον πολλαπλασιασμό</a:t>
            </a:r>
            <a:r>
              <a:rPr lang="el-GR" sz="2400" dirty="0">
                <a:solidFill>
                  <a:srgbClr val="FFFF00"/>
                </a:solidFill>
                <a:latin typeface="Times New Roman" panose="02020603050405020304" pitchFamily="18" charset="0"/>
                <a:cs typeface="Times New Roman" panose="02020603050405020304" pitchFamily="18" charset="0"/>
              </a:rPr>
              <a:t>  των μικροβίων</a:t>
            </a:r>
          </a:p>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 στον οργανισμό</a:t>
            </a:r>
          </a:p>
          <a:p>
            <a:pPr>
              <a:buNone/>
            </a:pPr>
            <a:endParaRPr lang="el-GR" sz="3200" u="sng" dirty="0">
              <a:solidFill>
                <a:srgbClr val="FFFF00"/>
              </a:solidFill>
              <a:latin typeface="Times New Roman" panose="02020603050405020304" pitchFamily="18" charset="0"/>
              <a:cs typeface="Times New Roman" panose="02020603050405020304" pitchFamily="18" charset="0"/>
            </a:endParaRPr>
          </a:p>
          <a:p>
            <a:pPr>
              <a:buNone/>
            </a:pPr>
            <a:endParaRPr lang="el-GR" sz="3200" u="sng"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452B68-D5BF-DEA7-4D04-F57B1326D183}"/>
              </a:ext>
            </a:extLst>
          </p:cNvPr>
          <p:cNvSpPr>
            <a:spLocks noGrp="1"/>
          </p:cNvSpPr>
          <p:nvPr>
            <p:ph type="title"/>
          </p:nvPr>
        </p:nvSpPr>
        <p:spPr>
          <a:xfrm>
            <a:off x="457200" y="116632"/>
            <a:ext cx="8229600" cy="792088"/>
          </a:xfrm>
        </p:spPr>
        <p:txBody>
          <a:bodyPr>
            <a:noAutofit/>
          </a:bodyPr>
          <a:lstStyle/>
          <a:p>
            <a:r>
              <a:rPr lang="el-GR" sz="4400" dirty="0">
                <a:solidFill>
                  <a:srgbClr val="FFFF00"/>
                </a:solidFill>
                <a:latin typeface="Times New Roman" panose="02020603050405020304" pitchFamily="18" charset="0"/>
                <a:cs typeface="Times New Roman" panose="02020603050405020304" pitchFamily="18" charset="0"/>
              </a:rPr>
              <a:t>Χρόνια φλεγμονή, 4</a:t>
            </a:r>
            <a:endParaRPr lang="el-GR" sz="3200" dirty="0"/>
          </a:p>
        </p:txBody>
      </p:sp>
      <p:sp>
        <p:nvSpPr>
          <p:cNvPr id="3" name="Θέση περιεχομένου 2">
            <a:extLst>
              <a:ext uri="{FF2B5EF4-FFF2-40B4-BE49-F238E27FC236}">
                <a16:creationId xmlns:a16="http://schemas.microsoft.com/office/drawing/2014/main" id="{31B3019A-8C95-E0D3-2469-5B819C6AD0AF}"/>
              </a:ext>
            </a:extLst>
          </p:cNvPr>
          <p:cNvSpPr>
            <a:spLocks noGrp="1"/>
          </p:cNvSpPr>
          <p:nvPr>
            <p:ph idx="1"/>
          </p:nvPr>
        </p:nvSpPr>
        <p:spPr>
          <a:xfrm>
            <a:off x="179512" y="1052736"/>
            <a:ext cx="8712968" cy="5472608"/>
          </a:xfrm>
        </p:spPr>
        <p:txBody>
          <a:bodyPr>
            <a:normAutofit lnSpcReduction="10000"/>
          </a:bodyPr>
          <a:lstStyle/>
          <a:p>
            <a:pPr>
              <a:lnSpc>
                <a:spcPct val="150000"/>
              </a:lnSpc>
              <a:spcBef>
                <a:spcPts val="0"/>
              </a:spcBef>
            </a:pPr>
            <a:r>
              <a:rPr lang="el-GR" sz="2400" dirty="0">
                <a:solidFill>
                  <a:srgbClr val="FFFF00"/>
                </a:solidFill>
                <a:latin typeface="Times New Roman" panose="02020603050405020304" pitchFamily="18" charset="0"/>
                <a:cs typeface="Times New Roman" panose="02020603050405020304" pitchFamily="18" charset="0"/>
              </a:rPr>
              <a:t>β) Παράλληλα με τη διαδικασία επούλωσης </a:t>
            </a:r>
            <a:r>
              <a:rPr lang="el-GR" sz="2400" u="sng" dirty="0">
                <a:solidFill>
                  <a:srgbClr val="FFFF00"/>
                </a:solidFill>
                <a:latin typeface="Times New Roman" panose="02020603050405020304" pitchFamily="18" charset="0"/>
                <a:cs typeface="Times New Roman" panose="02020603050405020304" pitchFamily="18" charset="0"/>
              </a:rPr>
              <a:t>: </a:t>
            </a:r>
            <a:r>
              <a:rPr lang="el-GR" sz="2400" u="sng" dirty="0">
                <a:latin typeface="Times New Roman" panose="02020603050405020304" pitchFamily="18" charset="0"/>
                <a:cs typeface="Times New Roman" panose="02020603050405020304" pitchFamily="18" charset="0"/>
              </a:rPr>
              <a:t>εξελισσόμενη </a:t>
            </a:r>
            <a:r>
              <a:rPr lang="el-GR" sz="2400" u="sng" dirty="0" err="1">
                <a:latin typeface="Times New Roman" panose="02020603050405020304" pitchFamily="18" charset="0"/>
                <a:cs typeface="Times New Roman" panose="02020603050405020304" pitchFamily="18" charset="0"/>
              </a:rPr>
              <a:t>ιστική</a:t>
            </a:r>
            <a:r>
              <a:rPr lang="el-GR" sz="2400" u="sng" dirty="0">
                <a:latin typeface="Times New Roman" panose="02020603050405020304" pitchFamily="18" charset="0"/>
                <a:cs typeface="Times New Roman" panose="02020603050405020304" pitchFamily="18" charset="0"/>
              </a:rPr>
              <a:t> καταστροφή και φλεγμονώδης αντίδραση</a:t>
            </a:r>
          </a:p>
          <a:p>
            <a:pPr>
              <a:lnSpc>
                <a:spcPct val="150000"/>
              </a:lnSpc>
              <a:spcBef>
                <a:spcPts val="0"/>
              </a:spcBef>
            </a:pPr>
            <a:r>
              <a:rPr lang="el-GR" sz="2400" u="sng" dirty="0">
                <a:solidFill>
                  <a:srgbClr val="FFFF00"/>
                </a:solidFill>
                <a:latin typeface="Times New Roman" panose="02020603050405020304" pitchFamily="18" charset="0"/>
                <a:cs typeface="Times New Roman" panose="02020603050405020304" pitchFamily="18" charset="0"/>
              </a:rPr>
              <a:t>γ) Μη ειδική φλεγμονώδης αντίδραση </a:t>
            </a:r>
            <a:r>
              <a:rPr lang="el-GR" sz="2400" dirty="0">
                <a:solidFill>
                  <a:srgbClr val="FFFF00"/>
                </a:solidFill>
                <a:latin typeface="Times New Roman" panose="02020603050405020304" pitchFamily="18" charset="0"/>
                <a:cs typeface="Times New Roman" panose="02020603050405020304" pitchFamily="18" charset="0"/>
              </a:rPr>
              <a:t>χωρίς σαφή ένδειξη για την αιτία πρόκλησης</a:t>
            </a:r>
          </a:p>
          <a:p>
            <a:pPr>
              <a:lnSpc>
                <a:spcPct val="150000"/>
              </a:lnSpc>
              <a:spcBef>
                <a:spcPts val="0"/>
              </a:spcBef>
            </a:pPr>
            <a:endParaRPr lang="el-GR" sz="2400" dirty="0">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400" u="sng" dirty="0">
                <a:latin typeface="Times New Roman" panose="02020603050405020304" pitchFamily="18" charset="0"/>
                <a:cs typeface="Times New Roman" panose="02020603050405020304" pitchFamily="18" charset="0"/>
              </a:rPr>
              <a:t>Γενικά, χρόνια φλεγμονώδης αντίδραση προκαλείται επίσης και από τους μικροοργανισμούς υπεύθυνους </a:t>
            </a:r>
            <a:r>
              <a:rPr lang="el-GR" sz="2400" u="sng" dirty="0">
                <a:solidFill>
                  <a:srgbClr val="FFFF00"/>
                </a:solidFill>
                <a:latin typeface="Times New Roman" panose="02020603050405020304" pitchFamily="18" charset="0"/>
                <a:cs typeface="Times New Roman" panose="02020603050405020304" pitchFamily="18" charset="0"/>
              </a:rPr>
              <a:t>για σύφιλη/φυματίωση/λέπρα. </a:t>
            </a:r>
          </a:p>
          <a:p>
            <a:pPr marL="0" indent="0">
              <a:lnSpc>
                <a:spcPct val="150000"/>
              </a:lnSpc>
              <a:spcBef>
                <a:spcPts val="0"/>
              </a:spcBef>
              <a:buNone/>
            </a:pPr>
            <a:r>
              <a:rPr lang="el-GR" sz="2400" dirty="0">
                <a:latin typeface="Times New Roman" panose="02020603050405020304" pitchFamily="18" charset="0"/>
                <a:cs typeface="Times New Roman" panose="02020603050405020304" pitchFamily="18" charset="0"/>
              </a:rPr>
              <a:t>Επιπλέον, </a:t>
            </a:r>
            <a:r>
              <a:rPr lang="el-GR" sz="2400" dirty="0">
                <a:solidFill>
                  <a:srgbClr val="FFFF00"/>
                </a:solidFill>
                <a:latin typeface="Times New Roman" panose="02020603050405020304" pitchFamily="18" charset="0"/>
                <a:cs typeface="Times New Roman" panose="02020603050405020304" pitchFamily="18" charset="0"/>
              </a:rPr>
              <a:t>ορισμένες μορφές χρόνιας φλεγμονής</a:t>
            </a:r>
          </a:p>
          <a:p>
            <a:pPr marL="0" indent="0">
              <a:lnSpc>
                <a:spcPct val="150000"/>
              </a:lnSpc>
              <a:spcBef>
                <a:spcPts val="0"/>
              </a:spcBef>
              <a:buNone/>
            </a:pPr>
            <a:r>
              <a:rPr lang="el-GR" sz="2400" dirty="0">
                <a:solidFill>
                  <a:srgbClr val="00B0F0"/>
                </a:solidFill>
                <a:latin typeface="Times New Roman" panose="02020603050405020304" pitchFamily="18" charset="0"/>
                <a:cs typeface="Times New Roman" panose="02020603050405020304" pitchFamily="18" charset="0"/>
              </a:rPr>
              <a:t> (ρευματοειδής αρθρίτιδα / ελκώδης κολίτιδα / χρόνια ηπατίτιδα ) = </a:t>
            </a:r>
            <a:r>
              <a:rPr lang="el-GR" sz="2400" u="sng" dirty="0">
                <a:latin typeface="Times New Roman" panose="02020603050405020304" pitchFamily="18" charset="0"/>
                <a:cs typeface="Times New Roman" panose="02020603050405020304" pitchFamily="18" charset="0"/>
              </a:rPr>
              <a:t>αποδίδονται σε </a:t>
            </a:r>
            <a:r>
              <a:rPr lang="el-GR" sz="2400" u="sng" dirty="0">
                <a:solidFill>
                  <a:srgbClr val="FFFF00"/>
                </a:solidFill>
                <a:latin typeface="Times New Roman" panose="02020603050405020304" pitchFamily="18" charset="0"/>
                <a:cs typeface="Times New Roman" panose="02020603050405020304" pitchFamily="18" charset="0"/>
              </a:rPr>
              <a:t>διαταραχή των ανοσολογικών μηχανισμών</a:t>
            </a:r>
          </a:p>
          <a:p>
            <a:endParaRPr lang="el-GR" dirty="0"/>
          </a:p>
        </p:txBody>
      </p:sp>
    </p:spTree>
    <p:extLst>
      <p:ext uri="{BB962C8B-B14F-4D97-AF65-F5344CB8AC3E}">
        <p14:creationId xmlns:p14="http://schemas.microsoft.com/office/powerpoint/2010/main" val="3335266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D4FCC86-8794-0E25-F21F-E01E1F03454E}"/>
              </a:ext>
            </a:extLst>
          </p:cNvPr>
          <p:cNvSpPr>
            <a:spLocks noGrp="1"/>
          </p:cNvSpPr>
          <p:nvPr>
            <p:ph idx="1"/>
          </p:nvPr>
        </p:nvSpPr>
        <p:spPr>
          <a:xfrm>
            <a:off x="179512" y="188640"/>
            <a:ext cx="8507288" cy="6135960"/>
          </a:xfrm>
        </p:spPr>
        <p:txBody>
          <a:bodyPr>
            <a:normAutofit lnSpcReduction="10000"/>
          </a:bodyPr>
          <a:lstStyle/>
          <a:p>
            <a:r>
              <a:rPr lang="el-GR" sz="3600" dirty="0">
                <a:solidFill>
                  <a:srgbClr val="FFFF00"/>
                </a:solidFill>
                <a:latin typeface="Times New Roman" panose="02020603050405020304" pitchFamily="18" charset="0"/>
                <a:cs typeface="Times New Roman" panose="02020603050405020304" pitchFamily="18" charset="0"/>
              </a:rPr>
              <a:t> </a:t>
            </a:r>
            <a:r>
              <a:rPr lang="el-GR" sz="3600" u="sng" dirty="0">
                <a:solidFill>
                  <a:srgbClr val="FFFF00"/>
                </a:solidFill>
                <a:latin typeface="Times New Roman" panose="02020603050405020304" pitchFamily="18" charset="0"/>
                <a:cs typeface="Times New Roman" panose="02020603050405020304" pitchFamily="18" charset="0"/>
              </a:rPr>
              <a:t>Δοθιήνας, 1 </a:t>
            </a:r>
          </a:p>
          <a:p>
            <a:pPr marL="0" indent="0">
              <a:lnSpc>
                <a:spcPct val="150000"/>
              </a:lnSpc>
              <a:spcBef>
                <a:spcPts val="0"/>
              </a:spcBef>
              <a:buNone/>
            </a:pPr>
            <a:r>
              <a:rPr lang="el-GR" sz="2800" dirty="0">
                <a:solidFill>
                  <a:srgbClr val="FFFF00"/>
                </a:solidFill>
                <a:latin typeface="Times New Roman" panose="02020603050405020304" pitchFamily="18" charset="0"/>
                <a:cs typeface="Times New Roman" panose="02020603050405020304" pitchFamily="18" charset="0"/>
              </a:rPr>
              <a:t>Είναι ένα εντοπισμένο δερματικό απόστημα που σχηματίζεται μέσα σε ένα </a:t>
            </a:r>
            <a:r>
              <a:rPr lang="el-GR" sz="2800" dirty="0" err="1">
                <a:solidFill>
                  <a:srgbClr val="FFFF00"/>
                </a:solidFill>
                <a:latin typeface="Times New Roman" panose="02020603050405020304" pitchFamily="18" charset="0"/>
                <a:cs typeface="Times New Roman" panose="02020603050405020304" pitchFamily="18" charset="0"/>
              </a:rPr>
              <a:t>τριχοθυλάκιο</a:t>
            </a:r>
            <a:r>
              <a:rPr lang="el-GR" sz="2800" dirty="0">
                <a:solidFill>
                  <a:srgbClr val="FFFF00"/>
                </a:solidFill>
                <a:latin typeface="Times New Roman" panose="02020603050405020304" pitchFamily="18" charset="0"/>
                <a:cs typeface="Times New Roman" panose="02020603050405020304" pitchFamily="18" charset="0"/>
              </a:rPr>
              <a:t> ή ιδρωτοποιό αδένα. </a:t>
            </a:r>
            <a:r>
              <a:rPr lang="el-GR" sz="2800" dirty="0">
                <a:latin typeface="Times New Roman" panose="02020603050405020304" pitchFamily="18" charset="0"/>
                <a:cs typeface="Times New Roman" panose="02020603050405020304" pitchFamily="18" charset="0"/>
              </a:rPr>
              <a:t>Ο δοθιήνας αποτελεί </a:t>
            </a:r>
            <a:r>
              <a:rPr lang="el-GR" sz="2800" u="sng" dirty="0">
                <a:latin typeface="Times New Roman" panose="02020603050405020304" pitchFamily="18" charset="0"/>
                <a:cs typeface="Times New Roman" panose="02020603050405020304" pitchFamily="18" charset="0"/>
              </a:rPr>
              <a:t>την πιο συχνή χειρουργική λοίμωξη,</a:t>
            </a:r>
            <a:r>
              <a:rPr lang="el-GR" sz="2800" dirty="0">
                <a:latin typeface="Times New Roman" panose="02020603050405020304" pitchFamily="18" charset="0"/>
                <a:cs typeface="Times New Roman" panose="02020603050405020304" pitchFamily="18" charset="0"/>
              </a:rPr>
              <a:t> προκαλείται δε συνήθως από την είσοδο μέσα σε ένα </a:t>
            </a:r>
            <a:r>
              <a:rPr lang="el-GR" sz="2800" dirty="0" err="1">
                <a:latin typeface="Times New Roman" panose="02020603050405020304" pitchFamily="18" charset="0"/>
                <a:cs typeface="Times New Roman" panose="02020603050405020304" pitchFamily="18" charset="0"/>
              </a:rPr>
              <a:t>τριχοθυλάκιο</a:t>
            </a:r>
            <a:r>
              <a:rPr lang="el-GR" sz="2800" dirty="0">
                <a:latin typeface="Times New Roman" panose="02020603050405020304" pitchFamily="18" charset="0"/>
                <a:cs typeface="Times New Roman" panose="02020603050405020304" pitchFamily="18" charset="0"/>
              </a:rPr>
              <a:t> σταφυλόκοκκων ή άλλων δυνητικά παθογόνων μικροβίων. </a:t>
            </a:r>
          </a:p>
          <a:p>
            <a:pPr marL="0" indent="0">
              <a:lnSpc>
                <a:spcPct val="150000"/>
              </a:lnSpc>
              <a:spcBef>
                <a:spcPts val="0"/>
              </a:spcBef>
              <a:buNone/>
            </a:pPr>
            <a:r>
              <a:rPr lang="el-GR" sz="2800" dirty="0">
                <a:solidFill>
                  <a:srgbClr val="FFFF00"/>
                </a:solidFill>
                <a:latin typeface="Times New Roman" panose="02020603050405020304" pitchFamily="18" charset="0"/>
                <a:cs typeface="Times New Roman" panose="02020603050405020304" pitchFamily="18" charset="0"/>
              </a:rPr>
              <a:t>Η φλεγμονώδης αντίδραση είναι έντονη και οδηγεί σε </a:t>
            </a:r>
            <a:r>
              <a:rPr lang="el-GR" sz="2800" u="sng" dirty="0" err="1">
                <a:solidFill>
                  <a:srgbClr val="FFFF00"/>
                </a:solidFill>
                <a:latin typeface="Times New Roman" panose="02020603050405020304" pitchFamily="18" charset="0"/>
                <a:cs typeface="Times New Roman" panose="02020603050405020304" pitchFamily="18" charset="0"/>
              </a:rPr>
              <a:t>ιστική</a:t>
            </a:r>
            <a:r>
              <a:rPr lang="el-GR" sz="2800" u="sng" dirty="0">
                <a:solidFill>
                  <a:srgbClr val="FFFF00"/>
                </a:solidFill>
                <a:latin typeface="Times New Roman" panose="02020603050405020304" pitchFamily="18" charset="0"/>
                <a:cs typeface="Times New Roman" panose="02020603050405020304" pitchFamily="18" charset="0"/>
              </a:rPr>
              <a:t> νέκρωση της κεντρικής περιοχής,</a:t>
            </a:r>
            <a:r>
              <a:rPr lang="el-GR" sz="2800" dirty="0">
                <a:solidFill>
                  <a:srgbClr val="00B0F0"/>
                </a:solidFill>
                <a:latin typeface="Times New Roman" panose="02020603050405020304" pitchFamily="18" charset="0"/>
                <a:cs typeface="Times New Roman" panose="02020603050405020304" pitchFamily="18" charset="0"/>
              </a:rPr>
              <a:t> σχηματισμό πύου και έντονη φλεγμονή των γειτονικών ιστών.</a:t>
            </a:r>
          </a:p>
          <a:p>
            <a:pPr marL="0" indent="0">
              <a:buNone/>
            </a:pPr>
            <a:endParaRPr lang="el-GR" sz="28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3453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B438311-C2AF-7583-E645-C1E7FE33EB54}"/>
              </a:ext>
            </a:extLst>
          </p:cNvPr>
          <p:cNvSpPr>
            <a:spLocks noGrp="1"/>
          </p:cNvSpPr>
          <p:nvPr>
            <p:ph idx="1"/>
          </p:nvPr>
        </p:nvSpPr>
        <p:spPr>
          <a:xfrm>
            <a:off x="107504" y="260648"/>
            <a:ext cx="8928992" cy="6192688"/>
          </a:xfrm>
        </p:spPr>
        <p:txBody>
          <a:bodyPr>
            <a:normAutofit lnSpcReduction="10000"/>
          </a:bodyPr>
          <a:lstStyle/>
          <a:p>
            <a:r>
              <a:rPr lang="el-GR" sz="3200" u="sng" dirty="0">
                <a:solidFill>
                  <a:srgbClr val="FFFF00"/>
                </a:solidFill>
                <a:latin typeface="Times New Roman" panose="02020603050405020304" pitchFamily="18" charset="0"/>
                <a:cs typeface="Times New Roman" panose="02020603050405020304" pitchFamily="18" charset="0"/>
              </a:rPr>
              <a:t>Δοθιήνας, 2 </a:t>
            </a:r>
          </a:p>
          <a:p>
            <a:pPr marL="0" indent="0">
              <a:lnSpc>
                <a:spcPct val="150000"/>
              </a:lnSpc>
              <a:buNone/>
            </a:pPr>
            <a:r>
              <a:rPr lang="el-GR" sz="2600" u="sng" dirty="0">
                <a:solidFill>
                  <a:srgbClr val="FFFF00"/>
                </a:solidFill>
                <a:latin typeface="Times New Roman" panose="02020603050405020304" pitchFamily="18" charset="0"/>
                <a:cs typeface="Times New Roman" panose="02020603050405020304" pitchFamily="18" charset="0"/>
              </a:rPr>
              <a:t>Εάν το </a:t>
            </a:r>
            <a:r>
              <a:rPr lang="el-GR" sz="2600" u="sng" dirty="0" err="1">
                <a:solidFill>
                  <a:srgbClr val="FFFF00"/>
                </a:solidFill>
                <a:latin typeface="Times New Roman" panose="02020603050405020304" pitchFamily="18" charset="0"/>
                <a:cs typeface="Times New Roman" panose="02020603050405020304" pitchFamily="18" charset="0"/>
              </a:rPr>
              <a:t>φλεγμαίνον</a:t>
            </a:r>
            <a:r>
              <a:rPr lang="el-GR" sz="2600" u="sng" dirty="0">
                <a:solidFill>
                  <a:srgbClr val="FFFF00"/>
                </a:solidFill>
                <a:latin typeface="Times New Roman" panose="02020603050405020304" pitchFamily="18" charset="0"/>
                <a:cs typeface="Times New Roman" panose="02020603050405020304" pitchFamily="18" charset="0"/>
              </a:rPr>
              <a:t> </a:t>
            </a:r>
            <a:r>
              <a:rPr lang="el-GR" sz="2600" u="sng" dirty="0" err="1">
                <a:solidFill>
                  <a:srgbClr val="FFFF00"/>
                </a:solidFill>
                <a:latin typeface="Times New Roman" panose="02020603050405020304" pitchFamily="18" charset="0"/>
                <a:cs typeface="Times New Roman" panose="02020603050405020304" pitchFamily="18" charset="0"/>
              </a:rPr>
              <a:t>τριχοθυλάκιο</a:t>
            </a:r>
            <a:r>
              <a:rPr lang="el-GR" sz="2600" u="sng" dirty="0">
                <a:solidFill>
                  <a:srgbClr val="FFFF00"/>
                </a:solidFill>
                <a:latin typeface="Times New Roman" panose="02020603050405020304" pitchFamily="18" charset="0"/>
                <a:cs typeface="Times New Roman" panose="02020603050405020304" pitchFamily="18" charset="0"/>
              </a:rPr>
              <a:t> βρίσκεται μέσα στον υποδόριο ιστό : </a:t>
            </a:r>
          </a:p>
          <a:p>
            <a:pPr marL="0" indent="0">
              <a:lnSpc>
                <a:spcPct val="150000"/>
              </a:lnSpc>
              <a:buNone/>
            </a:pPr>
            <a:r>
              <a:rPr lang="el-GR" sz="2600" dirty="0">
                <a:latin typeface="Times New Roman" panose="02020603050405020304" pitchFamily="18" charset="0"/>
                <a:cs typeface="Times New Roman" panose="02020603050405020304" pitchFamily="18" charset="0"/>
              </a:rPr>
              <a:t>α) η φλεγμονή μπορεί να επεκτείνεται στους γειτονικούς ιστούς (πχ κυτταρίτιδα) ή </a:t>
            </a:r>
          </a:p>
          <a:p>
            <a:pPr marL="0" indent="0">
              <a:lnSpc>
                <a:spcPct val="150000"/>
              </a:lnSpc>
              <a:buNone/>
            </a:pPr>
            <a:r>
              <a:rPr lang="el-GR" sz="2600" dirty="0">
                <a:latin typeface="Times New Roman" panose="02020603050405020304" pitchFamily="18" charset="0"/>
                <a:cs typeface="Times New Roman" panose="02020603050405020304" pitchFamily="18" charset="0"/>
              </a:rPr>
              <a:t>β) μπορεί να σχηματισθεί μέσα στον υποδόριο ιστό </a:t>
            </a:r>
            <a:r>
              <a:rPr lang="el-GR" sz="2600" u="sng" dirty="0">
                <a:latin typeface="Times New Roman" panose="02020603050405020304" pitchFamily="18" charset="0"/>
                <a:cs typeface="Times New Roman" panose="02020603050405020304" pitchFamily="18" charset="0"/>
              </a:rPr>
              <a:t>ένα σχετικά εκτεταμένο απόστημα που ονομάζεται </a:t>
            </a:r>
            <a:r>
              <a:rPr lang="el-GR" sz="2600" u="sng" dirty="0" err="1">
                <a:solidFill>
                  <a:srgbClr val="FFFF00"/>
                </a:solidFill>
                <a:latin typeface="Times New Roman" panose="02020603050405020304" pitchFamily="18" charset="0"/>
                <a:cs typeface="Times New Roman" panose="02020603050405020304" pitchFamily="18" charset="0"/>
              </a:rPr>
              <a:t>φλέγμονας</a:t>
            </a:r>
            <a:r>
              <a:rPr lang="el-GR" sz="2600" u="sng" dirty="0">
                <a:solidFill>
                  <a:srgbClr val="FFFF00"/>
                </a:solidFill>
                <a:latin typeface="Times New Roman" panose="02020603050405020304" pitchFamily="18" charset="0"/>
                <a:cs typeface="Times New Roman" panose="02020603050405020304" pitchFamily="18" charset="0"/>
              </a:rPr>
              <a:t>. </a:t>
            </a:r>
          </a:p>
          <a:p>
            <a:pPr marL="0" indent="0">
              <a:lnSpc>
                <a:spcPct val="150000"/>
              </a:lnSpc>
              <a:buNone/>
            </a:pPr>
            <a:r>
              <a:rPr lang="el-GR" sz="2600" dirty="0">
                <a:solidFill>
                  <a:srgbClr val="FFFF00"/>
                </a:solidFill>
                <a:latin typeface="Times New Roman" panose="02020603050405020304" pitchFamily="18" charset="0"/>
                <a:cs typeface="Times New Roman" panose="02020603050405020304" pitchFamily="18" charset="0"/>
              </a:rPr>
              <a:t>Κλινική εικόνα = </a:t>
            </a:r>
            <a:r>
              <a:rPr lang="el-GR" sz="2600" u="sng" dirty="0">
                <a:latin typeface="Times New Roman" panose="02020603050405020304" pitchFamily="18" charset="0"/>
                <a:cs typeface="Times New Roman" panose="02020603050405020304" pitchFamily="18" charset="0"/>
              </a:rPr>
              <a:t>Κνησμός γύρω από την τρίχα, αίσθημα καύσου, πόνος, ερυθρότητα</a:t>
            </a:r>
            <a:r>
              <a:rPr lang="el-GR" sz="2600" dirty="0">
                <a:latin typeface="Times New Roman" panose="02020603050405020304" pitchFamily="18" charset="0"/>
                <a:cs typeface="Times New Roman" panose="02020603050405020304" pitchFamily="18" charset="0"/>
              </a:rPr>
              <a:t>. </a:t>
            </a:r>
            <a:r>
              <a:rPr lang="el-GR" sz="2600" dirty="0">
                <a:solidFill>
                  <a:srgbClr val="FFFF00"/>
                </a:solidFill>
                <a:latin typeface="Times New Roman" panose="02020603050405020304" pitchFamily="18" charset="0"/>
                <a:cs typeface="Times New Roman" panose="02020603050405020304" pitchFamily="18" charset="0"/>
              </a:rPr>
              <a:t>Η χροιά του δέρματος από </a:t>
            </a:r>
            <a:r>
              <a:rPr lang="el-GR" sz="2600" u="sng" dirty="0">
                <a:solidFill>
                  <a:srgbClr val="FFFF00"/>
                </a:solidFill>
                <a:latin typeface="Times New Roman" panose="02020603050405020304" pitchFamily="18" charset="0"/>
                <a:cs typeface="Times New Roman" panose="02020603050405020304" pitchFamily="18" charset="0"/>
              </a:rPr>
              <a:t>ερυθρή</a:t>
            </a:r>
            <a:r>
              <a:rPr lang="el-GR" sz="2600" dirty="0">
                <a:solidFill>
                  <a:srgbClr val="FFFF00"/>
                </a:solidFill>
                <a:latin typeface="Times New Roman" panose="02020603050405020304" pitchFamily="18" charset="0"/>
                <a:cs typeface="Times New Roman" panose="02020603050405020304" pitchFamily="18" charset="0"/>
              </a:rPr>
              <a:t> γίνεται </a:t>
            </a:r>
            <a:r>
              <a:rPr lang="el-GR" sz="2600" u="sng" dirty="0" err="1">
                <a:solidFill>
                  <a:srgbClr val="FFFF00"/>
                </a:solidFill>
                <a:latin typeface="Times New Roman" panose="02020603050405020304" pitchFamily="18" charset="0"/>
                <a:cs typeface="Times New Roman" panose="02020603050405020304" pitchFamily="18" charset="0"/>
              </a:rPr>
              <a:t>λευκωπή</a:t>
            </a:r>
            <a:r>
              <a:rPr lang="el-GR" sz="2600" dirty="0">
                <a:solidFill>
                  <a:srgbClr val="FFFF00"/>
                </a:solidFill>
                <a:latin typeface="Times New Roman" panose="02020603050405020304" pitchFamily="18" charset="0"/>
                <a:cs typeface="Times New Roman" panose="02020603050405020304" pitchFamily="18" charset="0"/>
              </a:rPr>
              <a:t> στην κορυφή του αποστήματος που σχηματίσθηκε. </a:t>
            </a:r>
            <a:endParaRPr lang="el-GR" sz="1900" dirty="0">
              <a:solidFill>
                <a:srgbClr val="FFFF00"/>
              </a:solidFill>
            </a:endParaRPr>
          </a:p>
        </p:txBody>
      </p:sp>
    </p:spTree>
    <p:extLst>
      <p:ext uri="{BB962C8B-B14F-4D97-AF65-F5344CB8AC3E}">
        <p14:creationId xmlns:p14="http://schemas.microsoft.com/office/powerpoint/2010/main" val="4175043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E257E24-67DC-1851-CE15-B205276F15EA}"/>
              </a:ext>
            </a:extLst>
          </p:cNvPr>
          <p:cNvSpPr>
            <a:spLocks noGrp="1"/>
          </p:cNvSpPr>
          <p:nvPr>
            <p:ph idx="1"/>
          </p:nvPr>
        </p:nvSpPr>
        <p:spPr>
          <a:xfrm>
            <a:off x="179512" y="260648"/>
            <a:ext cx="8784976" cy="6336704"/>
          </a:xfrm>
        </p:spPr>
        <p:txBody>
          <a:bodyPr>
            <a:normAutofit lnSpcReduction="10000"/>
          </a:bodyPr>
          <a:lstStyle/>
          <a:p>
            <a:r>
              <a:rPr lang="el-GR" sz="3200" u="sng" dirty="0">
                <a:solidFill>
                  <a:srgbClr val="FFFF00"/>
                </a:solidFill>
                <a:latin typeface="Times New Roman" panose="02020603050405020304" pitchFamily="18" charset="0"/>
                <a:cs typeface="Times New Roman" panose="02020603050405020304" pitchFamily="18" charset="0"/>
              </a:rPr>
              <a:t>Δοθιήνας, 3</a:t>
            </a:r>
          </a:p>
          <a:p>
            <a:pPr>
              <a:lnSpc>
                <a:spcPct val="150000"/>
              </a:lnSpc>
              <a:spcBef>
                <a:spcPts val="0"/>
              </a:spcBef>
            </a:pPr>
            <a:r>
              <a:rPr lang="el-GR" sz="2800" dirty="0">
                <a:latin typeface="Times New Roman" panose="02020603050405020304" pitchFamily="18" charset="0"/>
                <a:cs typeface="Times New Roman" panose="02020603050405020304" pitchFamily="18" charset="0"/>
              </a:rPr>
              <a:t>Η εξέλιξη του είναι: </a:t>
            </a: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 </a:t>
            </a:r>
            <a:r>
              <a:rPr lang="el-GR" sz="2800" u="sng" dirty="0">
                <a:solidFill>
                  <a:srgbClr val="FFFF00"/>
                </a:solidFill>
                <a:latin typeface="Times New Roman" panose="02020603050405020304" pitchFamily="18" charset="0"/>
                <a:cs typeface="Times New Roman" panose="02020603050405020304" pitchFamily="18" charset="0"/>
              </a:rPr>
              <a:t>η αυτόματη ρήξη και παροχέτευση του πύου, </a:t>
            </a:r>
            <a:r>
              <a:rPr lang="el-GR" sz="2800" dirty="0">
                <a:solidFill>
                  <a:srgbClr val="FFFF00"/>
                </a:solidFill>
                <a:latin typeface="Times New Roman" panose="02020603050405020304" pitchFamily="18" charset="0"/>
                <a:cs typeface="Times New Roman" panose="02020603050405020304" pitchFamily="18" charset="0"/>
              </a:rPr>
              <a:t>ακολουθούμενη από επούλωση με σχηματισμό μικρής </a:t>
            </a:r>
            <a:r>
              <a:rPr lang="el-GR" sz="2800" dirty="0" err="1">
                <a:solidFill>
                  <a:srgbClr val="FFFF00"/>
                </a:solidFill>
                <a:latin typeface="Times New Roman" panose="02020603050405020304" pitchFamily="18" charset="0"/>
                <a:cs typeface="Times New Roman" panose="02020603050405020304" pitchFamily="18" charset="0"/>
              </a:rPr>
              <a:t>λευκωπής</a:t>
            </a:r>
            <a:r>
              <a:rPr lang="el-GR" sz="2800" dirty="0">
                <a:solidFill>
                  <a:srgbClr val="FFFF00"/>
                </a:solidFill>
                <a:latin typeface="Times New Roman" panose="02020603050405020304" pitchFamily="18" charset="0"/>
                <a:cs typeface="Times New Roman" panose="02020603050405020304" pitchFamily="18" charset="0"/>
              </a:rPr>
              <a:t> ουλής. </a:t>
            </a: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Μερικές φορές όμως δεν </a:t>
            </a:r>
            <a:r>
              <a:rPr lang="el-GR" sz="2800" dirty="0" err="1">
                <a:latin typeface="Times New Roman" panose="02020603050405020304" pitchFamily="18" charset="0"/>
                <a:cs typeface="Times New Roman" panose="02020603050405020304" pitchFamily="18" charset="0"/>
              </a:rPr>
              <a:t>ρηγνύεται</a:t>
            </a:r>
            <a:r>
              <a:rPr lang="el-GR" sz="2800" dirty="0">
                <a:latin typeface="Times New Roman" panose="02020603050405020304" pitchFamily="18" charset="0"/>
                <a:cs typeface="Times New Roman" panose="02020603050405020304" pitchFamily="18" charset="0"/>
              </a:rPr>
              <a:t> αυτόματα, </a:t>
            </a:r>
            <a:r>
              <a:rPr lang="el-GR" sz="2800" u="sng" dirty="0">
                <a:solidFill>
                  <a:srgbClr val="FFFF00"/>
                </a:solidFill>
                <a:latin typeface="Times New Roman" panose="02020603050405020304" pitchFamily="18" charset="0"/>
                <a:cs typeface="Times New Roman" panose="02020603050405020304" pitchFamily="18" charset="0"/>
              </a:rPr>
              <a:t>οπότε απαιτείται χειρουργική διάνοιξη και παροχέτευση</a:t>
            </a:r>
            <a:r>
              <a:rPr lang="el-GR" sz="2800" dirty="0">
                <a:solidFill>
                  <a:srgbClr val="FFFF00"/>
                </a:solidFill>
                <a:latin typeface="Times New Roman" panose="02020603050405020304" pitchFamily="18" charset="0"/>
                <a:cs typeface="Times New Roman" panose="02020603050405020304" pitchFamily="18" charset="0"/>
              </a:rPr>
              <a:t>. </a:t>
            </a:r>
            <a:endParaRPr lang="en-US" sz="2800" dirty="0">
              <a:solidFill>
                <a:srgbClr val="FFFF00"/>
              </a:solidFill>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800" u="sng" dirty="0">
                <a:latin typeface="Times New Roman" panose="02020603050405020304" pitchFamily="18" charset="0"/>
                <a:cs typeface="Times New Roman" panose="02020603050405020304" pitchFamily="18" charset="0"/>
              </a:rPr>
              <a:t>Σε περιπτώσεις φλεγμονώδους διήθησης και των πέριξ ιστών </a:t>
            </a:r>
            <a:r>
              <a:rPr lang="el-GR" sz="2800" u="sng" dirty="0">
                <a:solidFill>
                  <a:srgbClr val="FFFF00"/>
                </a:solidFill>
                <a:latin typeface="Times New Roman" panose="02020603050405020304" pitchFamily="18" charset="0"/>
                <a:cs typeface="Times New Roman" panose="02020603050405020304" pitchFamily="18" charset="0"/>
              </a:rPr>
              <a:t>ενδείκνυται </a:t>
            </a:r>
            <a:r>
              <a:rPr lang="el-GR" sz="2800" b="1" u="sng" dirty="0">
                <a:solidFill>
                  <a:srgbClr val="FFFF00"/>
                </a:solidFill>
                <a:latin typeface="Times New Roman" panose="02020603050405020304" pitchFamily="18" charset="0"/>
                <a:cs typeface="Times New Roman" panose="02020603050405020304" pitchFamily="18" charset="0"/>
              </a:rPr>
              <a:t>επιπλέον της διάνοιξης</a:t>
            </a:r>
            <a:endParaRPr lang="en-US" sz="2800" b="1" u="sng" dirty="0">
              <a:solidFill>
                <a:srgbClr val="FFFF00"/>
              </a:solidFill>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800" b="1" u="sng" dirty="0">
                <a:solidFill>
                  <a:srgbClr val="FFFF00"/>
                </a:solidFill>
                <a:latin typeface="Times New Roman" panose="02020603050405020304" pitchFamily="18" charset="0"/>
                <a:cs typeface="Times New Roman" panose="02020603050405020304" pitchFamily="18" charset="0"/>
              </a:rPr>
              <a:t> και η χορήγηση αντιβιοτικών.</a:t>
            </a:r>
          </a:p>
          <a:p>
            <a:endParaRPr lang="el-GR" dirty="0"/>
          </a:p>
        </p:txBody>
      </p:sp>
    </p:spTree>
    <p:extLst>
      <p:ext uri="{BB962C8B-B14F-4D97-AF65-F5344CB8AC3E}">
        <p14:creationId xmlns:p14="http://schemas.microsoft.com/office/powerpoint/2010/main" val="2097610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EF9039F3-ABDD-A991-3399-218C7691332E}"/>
              </a:ext>
            </a:extLst>
          </p:cNvPr>
          <p:cNvPicPr>
            <a:picLocks noChangeAspect="1"/>
          </p:cNvPicPr>
          <p:nvPr/>
        </p:nvPicPr>
        <p:blipFill>
          <a:blip r:embed="rId2"/>
          <a:stretch>
            <a:fillRect/>
          </a:stretch>
        </p:blipFill>
        <p:spPr>
          <a:xfrm>
            <a:off x="395536" y="332656"/>
            <a:ext cx="8568952" cy="6192688"/>
          </a:xfrm>
          <a:prstGeom prst="rect">
            <a:avLst/>
          </a:prstGeom>
        </p:spPr>
      </p:pic>
    </p:spTree>
    <p:extLst>
      <p:ext uri="{BB962C8B-B14F-4D97-AF65-F5344CB8AC3E}">
        <p14:creationId xmlns:p14="http://schemas.microsoft.com/office/powerpoint/2010/main" val="227982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AA503909-91CE-75C2-B7B7-EBA543F0DA83}"/>
              </a:ext>
            </a:extLst>
          </p:cNvPr>
          <p:cNvPicPr>
            <a:picLocks noChangeAspect="1"/>
          </p:cNvPicPr>
          <p:nvPr/>
        </p:nvPicPr>
        <p:blipFill>
          <a:blip r:embed="rId2"/>
          <a:stretch>
            <a:fillRect/>
          </a:stretch>
        </p:blipFill>
        <p:spPr>
          <a:xfrm>
            <a:off x="467544" y="476672"/>
            <a:ext cx="8280920" cy="5904656"/>
          </a:xfrm>
          <a:prstGeom prst="rect">
            <a:avLst/>
          </a:prstGeom>
        </p:spPr>
      </p:pic>
    </p:spTree>
    <p:extLst>
      <p:ext uri="{BB962C8B-B14F-4D97-AF65-F5344CB8AC3E}">
        <p14:creationId xmlns:p14="http://schemas.microsoft.com/office/powerpoint/2010/main" val="468623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Καλόγερος, δοθιήνας, θυλακίτιδα, ψευδάνθρακας, κριθαράκι. Σπυρί από  σταφυλόκοκκο | MEDLABNEWS.GR / IATRIKA NEA">
            <a:extLst>
              <a:ext uri="{FF2B5EF4-FFF2-40B4-BE49-F238E27FC236}">
                <a16:creationId xmlns:a16="http://schemas.microsoft.com/office/drawing/2014/main" id="{D0076BBF-9795-ED08-3303-996289FB25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32656"/>
            <a:ext cx="3888432" cy="3096343"/>
          </a:xfrm>
          <a:prstGeom prst="rect">
            <a:avLst/>
          </a:prstGeom>
          <a:noFill/>
          <a:extLst>
            <a:ext uri="{909E8E84-426E-40DD-AFC4-6F175D3DCCD1}">
              <a14:hiddenFill xmlns:a14="http://schemas.microsoft.com/office/drawing/2010/main">
                <a:solidFill>
                  <a:srgbClr val="FFFFFF"/>
                </a:solidFill>
              </a14:hiddenFill>
            </a:ext>
          </a:extLst>
        </p:spPr>
      </p:pic>
      <p:pic>
        <p:nvPicPr>
          <p:cNvPr id="2" name="Εικόνα 1">
            <a:extLst>
              <a:ext uri="{FF2B5EF4-FFF2-40B4-BE49-F238E27FC236}">
                <a16:creationId xmlns:a16="http://schemas.microsoft.com/office/drawing/2014/main" id="{9049C806-EDD5-1A0F-6B51-DBBFF399DF2E}"/>
              </a:ext>
            </a:extLst>
          </p:cNvPr>
          <p:cNvPicPr>
            <a:picLocks noChangeAspect="1"/>
          </p:cNvPicPr>
          <p:nvPr/>
        </p:nvPicPr>
        <p:blipFill>
          <a:blip r:embed="rId3"/>
          <a:stretch>
            <a:fillRect/>
          </a:stretch>
        </p:blipFill>
        <p:spPr>
          <a:xfrm>
            <a:off x="4572000" y="332657"/>
            <a:ext cx="4320480" cy="3096343"/>
          </a:xfrm>
          <a:prstGeom prst="rect">
            <a:avLst/>
          </a:prstGeom>
        </p:spPr>
      </p:pic>
      <p:pic>
        <p:nvPicPr>
          <p:cNvPr id="3" name="Εικόνα 2">
            <a:extLst>
              <a:ext uri="{FF2B5EF4-FFF2-40B4-BE49-F238E27FC236}">
                <a16:creationId xmlns:a16="http://schemas.microsoft.com/office/drawing/2014/main" id="{57AA50CA-2C5D-7C72-17B4-396B57E3C8ED}"/>
              </a:ext>
            </a:extLst>
          </p:cNvPr>
          <p:cNvPicPr>
            <a:picLocks noChangeAspect="1"/>
          </p:cNvPicPr>
          <p:nvPr/>
        </p:nvPicPr>
        <p:blipFill>
          <a:blip r:embed="rId4"/>
          <a:stretch>
            <a:fillRect/>
          </a:stretch>
        </p:blipFill>
        <p:spPr>
          <a:xfrm>
            <a:off x="827584" y="3573019"/>
            <a:ext cx="7776864" cy="3096342"/>
          </a:xfrm>
          <a:prstGeom prst="rect">
            <a:avLst/>
          </a:prstGeom>
        </p:spPr>
      </p:pic>
    </p:spTree>
    <p:extLst>
      <p:ext uri="{BB962C8B-B14F-4D97-AF65-F5344CB8AC3E}">
        <p14:creationId xmlns:p14="http://schemas.microsoft.com/office/powerpoint/2010/main" val="153975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0C3AB39-3E90-73CC-F535-57F320C87F2B}"/>
              </a:ext>
            </a:extLst>
          </p:cNvPr>
          <p:cNvSpPr>
            <a:spLocks noGrp="1"/>
          </p:cNvSpPr>
          <p:nvPr>
            <p:ph idx="1"/>
          </p:nvPr>
        </p:nvSpPr>
        <p:spPr>
          <a:xfrm>
            <a:off x="179512" y="188640"/>
            <a:ext cx="8784976" cy="6480720"/>
          </a:xfrm>
        </p:spPr>
        <p:txBody>
          <a:bodyPr>
            <a:normAutofit/>
          </a:bodyPr>
          <a:lstStyle/>
          <a:p>
            <a:r>
              <a:rPr lang="el-GR" sz="3200" u="sng" dirty="0">
                <a:solidFill>
                  <a:srgbClr val="FFFF00"/>
                </a:solidFill>
                <a:latin typeface="Times New Roman" panose="02020603050405020304" pitchFamily="18" charset="0"/>
                <a:cs typeface="Times New Roman" panose="02020603050405020304" pitchFamily="18" charset="0"/>
              </a:rPr>
              <a:t>Ερυσίπελας, 1</a:t>
            </a: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Είναι μια οξεία διάχυτη στρεπτοκοκκική φλεγμονή του δέρματος                  </a:t>
            </a:r>
          </a:p>
          <a:p>
            <a:pPr marL="0" indent="0">
              <a:lnSpc>
                <a:spcPct val="150000"/>
              </a:lnSpc>
              <a:spcBef>
                <a:spcPts val="0"/>
              </a:spcBef>
              <a:buNone/>
            </a:pPr>
            <a:r>
              <a:rPr lang="el-GR" sz="2800" u="sng" dirty="0">
                <a:latin typeface="Times New Roman" panose="02020603050405020304" pitchFamily="18" charset="0"/>
                <a:cs typeface="Times New Roman" panose="02020603050405020304" pitchFamily="18" charset="0"/>
              </a:rPr>
              <a:t> </a:t>
            </a:r>
            <a:r>
              <a:rPr lang="el-GR" sz="2800" b="1" u="sng" dirty="0">
                <a:solidFill>
                  <a:srgbClr val="FFFF00"/>
                </a:solidFill>
                <a:latin typeface="Times New Roman" panose="02020603050405020304" pitchFamily="18" charset="0"/>
                <a:cs typeface="Times New Roman" panose="02020603050405020304" pitchFamily="18" charset="0"/>
              </a:rPr>
              <a:t>Ερυθρή, οιδηματώδης </a:t>
            </a:r>
            <a:r>
              <a:rPr lang="el-GR" sz="2800" u="sng" dirty="0">
                <a:solidFill>
                  <a:srgbClr val="FFFF00"/>
                </a:solidFill>
                <a:latin typeface="Times New Roman" panose="02020603050405020304" pitchFamily="18" charset="0"/>
                <a:cs typeface="Times New Roman" panose="02020603050405020304" pitchFamily="18" charset="0"/>
              </a:rPr>
              <a:t>προέχουσα περιοχή, </a:t>
            </a:r>
            <a:endParaRPr lang="en-US" sz="2800" u="sng" dirty="0">
              <a:solidFill>
                <a:srgbClr val="FFFF00"/>
              </a:solidFill>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800" b="1" u="sng" dirty="0">
                <a:solidFill>
                  <a:srgbClr val="FFFF00"/>
                </a:solidFill>
                <a:latin typeface="Times New Roman" panose="02020603050405020304" pitchFamily="18" charset="0"/>
                <a:cs typeface="Times New Roman" panose="02020603050405020304" pitchFamily="18" charset="0"/>
              </a:rPr>
              <a:t>στιλπνή και θερμή, </a:t>
            </a:r>
            <a:endParaRPr lang="en-US" sz="2800" b="1" u="sng" dirty="0">
              <a:solidFill>
                <a:srgbClr val="FFFF00"/>
              </a:solidFill>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800" u="sng" dirty="0">
                <a:solidFill>
                  <a:srgbClr val="FFFF00"/>
                </a:solidFill>
                <a:latin typeface="Times New Roman" panose="02020603050405020304" pitchFamily="18" charset="0"/>
                <a:cs typeface="Times New Roman" panose="02020603050405020304" pitchFamily="18" charset="0"/>
              </a:rPr>
              <a:t>αφοριζόμενη από τους πέριξ ιστούς </a:t>
            </a:r>
            <a:r>
              <a:rPr lang="el-GR" sz="2800" b="1" u="sng" dirty="0">
                <a:solidFill>
                  <a:srgbClr val="FFFF00"/>
                </a:solidFill>
                <a:latin typeface="Times New Roman" panose="02020603050405020304" pitchFamily="18" charset="0"/>
                <a:cs typeface="Times New Roman" panose="02020603050405020304" pitchFamily="18" charset="0"/>
              </a:rPr>
              <a:t>με σαφή όχθο. </a:t>
            </a:r>
            <a:endParaRPr lang="el-GR" sz="2800" dirty="0">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Προσβάλλονται κυρίως ενήλικες, κυρίως στα ακάλυπτα μέρη του σώματος (πρόσωπο)</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                    </a:t>
            </a:r>
          </a:p>
          <a:p>
            <a:pPr marL="0" indent="0">
              <a:lnSpc>
                <a:spcPct val="150000"/>
              </a:lnSpc>
              <a:spcBef>
                <a:spcPts val="0"/>
              </a:spcBef>
              <a:buNone/>
            </a:pPr>
            <a:r>
              <a:rPr lang="en-US" sz="2800" u="sng" dirty="0">
                <a:solidFill>
                  <a:srgbClr val="FFC000"/>
                </a:solidFill>
                <a:latin typeface="Times New Roman" panose="02020603050405020304" pitchFamily="18" charset="0"/>
                <a:cs typeface="Times New Roman" panose="02020603050405020304" pitchFamily="18" charset="0"/>
              </a:rPr>
              <a:t>To </a:t>
            </a:r>
            <a:r>
              <a:rPr lang="el-GR" sz="2800" u="sng" dirty="0">
                <a:solidFill>
                  <a:srgbClr val="FFC000"/>
                </a:solidFill>
                <a:latin typeface="Times New Roman" panose="02020603050405020304" pitchFamily="18" charset="0"/>
                <a:cs typeface="Times New Roman" panose="02020603050405020304" pitchFamily="18" charset="0"/>
              </a:rPr>
              <a:t>ερύθημα, </a:t>
            </a:r>
            <a:r>
              <a:rPr lang="el-GR" sz="2800" dirty="0">
                <a:solidFill>
                  <a:srgbClr val="FFC000"/>
                </a:solidFill>
                <a:latin typeface="Times New Roman" panose="02020603050405020304" pitchFamily="18" charset="0"/>
                <a:cs typeface="Times New Roman" panose="02020603050405020304" pitchFamily="18" charset="0"/>
              </a:rPr>
              <a:t>σαν πεταλούδα, </a:t>
            </a:r>
            <a:r>
              <a:rPr lang="el-GR" sz="2800" u="sng" dirty="0">
                <a:solidFill>
                  <a:srgbClr val="FFC000"/>
                </a:solidFill>
                <a:latin typeface="Times New Roman" panose="02020603050405020304" pitchFamily="18" charset="0"/>
                <a:cs typeface="Times New Roman" panose="02020603050405020304" pitchFamily="18" charset="0"/>
              </a:rPr>
              <a:t>περιλαμβάνει τη ρίνα και τις δύο παρειές .</a:t>
            </a:r>
          </a:p>
          <a:p>
            <a:endParaRPr lang="el-GR" sz="2800" u="sng" dirty="0">
              <a:latin typeface="Times New Roman" panose="02020603050405020304" pitchFamily="18" charset="0"/>
              <a:cs typeface="Times New Roman" panose="02020603050405020304" pitchFamily="18" charset="0"/>
            </a:endParaRPr>
          </a:p>
        </p:txBody>
      </p:sp>
      <p:sp>
        <p:nvSpPr>
          <p:cNvPr id="4" name="Βέλος: Δεξιό 3">
            <a:extLst>
              <a:ext uri="{FF2B5EF4-FFF2-40B4-BE49-F238E27FC236}">
                <a16:creationId xmlns:a16="http://schemas.microsoft.com/office/drawing/2014/main" id="{9046FCBA-268F-BE20-B9DB-F4C16A91A58A}"/>
              </a:ext>
            </a:extLst>
          </p:cNvPr>
          <p:cNvSpPr/>
          <p:nvPr/>
        </p:nvSpPr>
        <p:spPr>
          <a:xfrm>
            <a:off x="2267744" y="1556792"/>
            <a:ext cx="1482464" cy="2880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5" name="Εικόνα 4">
            <a:extLst>
              <a:ext uri="{FF2B5EF4-FFF2-40B4-BE49-F238E27FC236}">
                <a16:creationId xmlns:a16="http://schemas.microsoft.com/office/drawing/2014/main" id="{71B93804-FF5E-26D1-69DB-198A5C38556B}"/>
              </a:ext>
            </a:extLst>
          </p:cNvPr>
          <p:cNvPicPr>
            <a:picLocks noChangeAspect="1"/>
          </p:cNvPicPr>
          <p:nvPr/>
        </p:nvPicPr>
        <p:blipFill>
          <a:blip r:embed="rId2"/>
          <a:stretch>
            <a:fillRect/>
          </a:stretch>
        </p:blipFill>
        <p:spPr>
          <a:xfrm>
            <a:off x="5220072" y="4725144"/>
            <a:ext cx="1518036" cy="347502"/>
          </a:xfrm>
          <a:prstGeom prst="rect">
            <a:avLst/>
          </a:prstGeom>
        </p:spPr>
      </p:pic>
    </p:spTree>
    <p:extLst>
      <p:ext uri="{BB962C8B-B14F-4D97-AF65-F5344CB8AC3E}">
        <p14:creationId xmlns:p14="http://schemas.microsoft.com/office/powerpoint/2010/main" val="12905229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E0BED7A-DADA-DE14-1834-D7637A89C2EB}"/>
              </a:ext>
            </a:extLst>
          </p:cNvPr>
          <p:cNvSpPr>
            <a:spLocks noGrp="1"/>
          </p:cNvSpPr>
          <p:nvPr>
            <p:ph idx="1"/>
          </p:nvPr>
        </p:nvSpPr>
        <p:spPr>
          <a:xfrm>
            <a:off x="179512" y="188640"/>
            <a:ext cx="8712968" cy="6336704"/>
          </a:xfrm>
        </p:spPr>
        <p:txBody>
          <a:bodyPr>
            <a:normAutofit/>
          </a:bodyPr>
          <a:lstStyle/>
          <a:p>
            <a:r>
              <a:rPr lang="el-GR" sz="2800" u="sng" dirty="0">
                <a:solidFill>
                  <a:srgbClr val="FFFF00"/>
                </a:solidFill>
                <a:latin typeface="Times New Roman" panose="02020603050405020304" pitchFamily="18" charset="0"/>
                <a:cs typeface="Times New Roman" panose="02020603050405020304" pitchFamily="18" charset="0"/>
              </a:rPr>
              <a:t>Ερυσίπελας, 2</a:t>
            </a: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Κλινική εικόνα :</a:t>
            </a: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 </a:t>
            </a:r>
            <a:r>
              <a:rPr lang="el-GR" sz="2800" b="1" u="sng" dirty="0">
                <a:solidFill>
                  <a:srgbClr val="FFFF00"/>
                </a:solidFill>
                <a:latin typeface="Times New Roman" panose="02020603050405020304" pitchFamily="18" charset="0"/>
                <a:cs typeface="Times New Roman" panose="02020603050405020304" pitchFamily="18" charset="0"/>
              </a:rPr>
              <a:t>Δερματικές εκδηλώσεις &amp; πυρετός, </a:t>
            </a:r>
          </a:p>
          <a:p>
            <a:pPr marL="0" indent="0">
              <a:lnSpc>
                <a:spcPct val="150000"/>
              </a:lnSpc>
              <a:spcBef>
                <a:spcPts val="0"/>
              </a:spcBef>
              <a:buNone/>
            </a:pPr>
            <a:r>
              <a:rPr lang="el-GR" sz="2800" b="1" u="sng" dirty="0">
                <a:solidFill>
                  <a:srgbClr val="FFFF00"/>
                </a:solidFill>
                <a:latin typeface="Times New Roman" panose="02020603050405020304" pitchFamily="18" charset="0"/>
                <a:cs typeface="Times New Roman" panose="02020603050405020304" pitchFamily="18" charset="0"/>
              </a:rPr>
              <a:t>ρίγος, κεφαλαλγία, </a:t>
            </a:r>
          </a:p>
          <a:p>
            <a:pPr marL="0" indent="0">
              <a:lnSpc>
                <a:spcPct val="150000"/>
              </a:lnSpc>
              <a:spcBef>
                <a:spcPts val="0"/>
              </a:spcBef>
              <a:buNone/>
            </a:pPr>
            <a:r>
              <a:rPr lang="el-GR" sz="2800" b="1" u="sng" dirty="0">
                <a:solidFill>
                  <a:srgbClr val="FFFF00"/>
                </a:solidFill>
                <a:latin typeface="Times New Roman" panose="02020603050405020304" pitchFamily="18" charset="0"/>
                <a:cs typeface="Times New Roman" panose="02020603050405020304" pitchFamily="18" charset="0"/>
              </a:rPr>
              <a:t>έντονη κακουχία </a:t>
            </a:r>
            <a:r>
              <a:rPr lang="el-GR" sz="2800" u="sng" dirty="0">
                <a:solidFill>
                  <a:srgbClr val="FFFF00"/>
                </a:solidFill>
                <a:latin typeface="Times New Roman" panose="02020603050405020304" pitchFamily="18" charset="0"/>
                <a:cs typeface="Times New Roman" panose="02020603050405020304" pitchFamily="18" charset="0"/>
              </a:rPr>
              <a:t>και </a:t>
            </a:r>
          </a:p>
          <a:p>
            <a:pPr marL="0" indent="0">
              <a:lnSpc>
                <a:spcPct val="150000"/>
              </a:lnSpc>
              <a:spcBef>
                <a:spcPts val="0"/>
              </a:spcBef>
              <a:buNone/>
            </a:pPr>
            <a:r>
              <a:rPr lang="el-GR" sz="2800" b="1" u="sng" dirty="0">
                <a:solidFill>
                  <a:srgbClr val="FFFF00"/>
                </a:solidFill>
                <a:latin typeface="Times New Roman" panose="02020603050405020304" pitchFamily="18" charset="0"/>
                <a:cs typeface="Times New Roman" panose="02020603050405020304" pitchFamily="18" charset="0"/>
              </a:rPr>
              <a:t>επώδυνη διόγκωση </a:t>
            </a:r>
            <a:r>
              <a:rPr lang="el-GR" sz="2800" u="sng" dirty="0">
                <a:solidFill>
                  <a:srgbClr val="FFFF00"/>
                </a:solidFill>
                <a:latin typeface="Times New Roman" panose="02020603050405020304" pitchFamily="18" charset="0"/>
                <a:cs typeface="Times New Roman" panose="02020603050405020304" pitchFamily="18" charset="0"/>
              </a:rPr>
              <a:t>των</a:t>
            </a:r>
            <a:r>
              <a:rPr lang="el-GR" sz="2800" b="1" u="sng" dirty="0">
                <a:solidFill>
                  <a:srgbClr val="FFFF00"/>
                </a:solidFill>
                <a:latin typeface="Times New Roman" panose="02020603050405020304" pitchFamily="18" charset="0"/>
                <a:cs typeface="Times New Roman" panose="02020603050405020304" pitchFamily="18" charset="0"/>
              </a:rPr>
              <a:t> </a:t>
            </a:r>
            <a:r>
              <a:rPr lang="el-GR" sz="2800" b="1" u="sng" dirty="0">
                <a:solidFill>
                  <a:srgbClr val="FFC000"/>
                </a:solidFill>
                <a:latin typeface="Times New Roman" panose="02020603050405020304" pitchFamily="18" charset="0"/>
                <a:cs typeface="Times New Roman" panose="02020603050405020304" pitchFamily="18" charset="0"/>
              </a:rPr>
              <a:t>επιχώριων λεμφαδένων. </a:t>
            </a: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Διάρκεια νόσου = Μετά από 6-10 ημέρες, </a:t>
            </a: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βαθμιαία υποχωρούν όλα τα σημεία</a:t>
            </a: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 της οξείας φλεγμονής και επέρχεται ίαση.</a:t>
            </a:r>
          </a:p>
          <a:p>
            <a:pPr marL="0" indent="0">
              <a:lnSpc>
                <a:spcPct val="150000"/>
              </a:lnSpc>
              <a:spcBef>
                <a:spcPts val="0"/>
              </a:spcBef>
              <a:buNone/>
            </a:pPr>
            <a:r>
              <a:rPr lang="el-GR" sz="2800" b="1" dirty="0">
                <a:solidFill>
                  <a:srgbClr val="FFFF00"/>
                </a:solidFill>
                <a:latin typeface="Times New Roman" panose="02020603050405020304" pitchFamily="18" charset="0"/>
                <a:cs typeface="Times New Roman" panose="02020603050405020304" pitchFamily="18" charset="0"/>
              </a:rPr>
              <a:t> Η θεραπεία συνίσταται στην χρήση αντιβιοτικών. </a:t>
            </a:r>
          </a:p>
          <a:p>
            <a:pPr marL="0" indent="0">
              <a:buNone/>
            </a:pPr>
            <a:endParaRPr lang="el-GR" dirty="0"/>
          </a:p>
        </p:txBody>
      </p:sp>
    </p:spTree>
    <p:extLst>
      <p:ext uri="{BB962C8B-B14F-4D97-AF65-F5344CB8AC3E}">
        <p14:creationId xmlns:p14="http://schemas.microsoft.com/office/powerpoint/2010/main" val="1164213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4A9D5664-C33C-8AA8-8C1F-AA79765A2484}"/>
              </a:ext>
            </a:extLst>
          </p:cNvPr>
          <p:cNvPicPr>
            <a:picLocks noChangeAspect="1"/>
          </p:cNvPicPr>
          <p:nvPr/>
        </p:nvPicPr>
        <p:blipFill>
          <a:blip r:embed="rId2"/>
          <a:stretch>
            <a:fillRect/>
          </a:stretch>
        </p:blipFill>
        <p:spPr>
          <a:xfrm>
            <a:off x="179512" y="188640"/>
            <a:ext cx="4392487" cy="5616623"/>
          </a:xfrm>
          <a:prstGeom prst="rect">
            <a:avLst/>
          </a:prstGeom>
        </p:spPr>
      </p:pic>
      <p:pic>
        <p:nvPicPr>
          <p:cNvPr id="3" name="Εικόνα 2">
            <a:extLst>
              <a:ext uri="{FF2B5EF4-FFF2-40B4-BE49-F238E27FC236}">
                <a16:creationId xmlns:a16="http://schemas.microsoft.com/office/drawing/2014/main" id="{C91D7C2A-77A7-5071-ACC6-3D68393EFB8F}"/>
              </a:ext>
            </a:extLst>
          </p:cNvPr>
          <p:cNvPicPr>
            <a:picLocks noChangeAspect="1"/>
          </p:cNvPicPr>
          <p:nvPr/>
        </p:nvPicPr>
        <p:blipFill>
          <a:blip r:embed="rId3"/>
          <a:stretch>
            <a:fillRect/>
          </a:stretch>
        </p:blipFill>
        <p:spPr>
          <a:xfrm>
            <a:off x="4788025" y="404664"/>
            <a:ext cx="4176462" cy="5256583"/>
          </a:xfrm>
          <a:prstGeom prst="rect">
            <a:avLst/>
          </a:prstGeom>
        </p:spPr>
      </p:pic>
    </p:spTree>
    <p:extLst>
      <p:ext uri="{BB962C8B-B14F-4D97-AF65-F5344CB8AC3E}">
        <p14:creationId xmlns:p14="http://schemas.microsoft.com/office/powerpoint/2010/main" val="565583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44" y="142852"/>
            <a:ext cx="8543956" cy="428628"/>
          </a:xfrm>
        </p:spPr>
        <p:txBody>
          <a:bodyPr>
            <a:normAutofit fontScale="90000"/>
          </a:bodyPr>
          <a:lstStyle/>
          <a:p>
            <a:r>
              <a:rPr lang="el-GR" sz="4000" u="sng" dirty="0">
                <a:solidFill>
                  <a:srgbClr val="FFC000"/>
                </a:solidFill>
                <a:latin typeface="Times New Roman" panose="02020603050405020304" pitchFamily="18" charset="0"/>
                <a:cs typeface="Times New Roman" panose="02020603050405020304" pitchFamily="18" charset="0"/>
              </a:rPr>
              <a:t>Φλεγμονή</a:t>
            </a:r>
          </a:p>
        </p:txBody>
      </p:sp>
      <p:sp>
        <p:nvSpPr>
          <p:cNvPr id="3" name="2 - Θέση περιεχομένου"/>
          <p:cNvSpPr>
            <a:spLocks noGrp="1"/>
          </p:cNvSpPr>
          <p:nvPr>
            <p:ph idx="1"/>
          </p:nvPr>
        </p:nvSpPr>
        <p:spPr>
          <a:xfrm>
            <a:off x="142844" y="714356"/>
            <a:ext cx="9001156" cy="6000792"/>
          </a:xfrm>
        </p:spPr>
        <p:txBody>
          <a:bodyPr>
            <a:normAutofit lnSpcReduction="10000"/>
          </a:bodyPr>
          <a:lstStyle/>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είναι </a:t>
            </a:r>
            <a:r>
              <a:rPr lang="el-GR" sz="2400" u="sng" dirty="0">
                <a:solidFill>
                  <a:srgbClr val="FFFF00"/>
                </a:solidFill>
                <a:latin typeface="Times New Roman" panose="02020603050405020304" pitchFamily="18" charset="0"/>
                <a:cs typeface="Times New Roman" panose="02020603050405020304" pitchFamily="18" charset="0"/>
              </a:rPr>
              <a:t>το σύνολο των τοπικών και συστηματικών μηχανισμών που ενεργοποιεί ο οργανισμός αντιδραστικά</a:t>
            </a:r>
            <a:r>
              <a:rPr lang="el-GR" sz="2400" dirty="0">
                <a:solidFill>
                  <a:srgbClr val="FFFF00"/>
                </a:solidFill>
                <a:latin typeface="Times New Roman" panose="02020603050405020304" pitchFamily="18" charset="0"/>
                <a:cs typeface="Times New Roman" panose="02020603050405020304" pitchFamily="18" charset="0"/>
              </a:rPr>
              <a:t> </a:t>
            </a:r>
          </a:p>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καθώς έχουν επιδράσει σε αυτόν </a:t>
            </a:r>
          </a:p>
          <a:p>
            <a:pPr>
              <a:lnSpc>
                <a:spcPct val="150000"/>
              </a:lnSpc>
              <a:spcBef>
                <a:spcPts val="0"/>
              </a:spcBef>
              <a:buNone/>
            </a:pPr>
            <a:r>
              <a:rPr lang="el-GR" sz="2400" u="sng" dirty="0">
                <a:latin typeface="Times New Roman" panose="02020603050405020304" pitchFamily="18" charset="0"/>
                <a:cs typeface="Times New Roman" panose="02020603050405020304" pitchFamily="18" charset="0"/>
              </a:rPr>
              <a:t>διάφοροι βλαπτικοί παράγοντες</a:t>
            </a:r>
          </a:p>
          <a:p>
            <a:pPr>
              <a:lnSpc>
                <a:spcPct val="150000"/>
              </a:lnSpc>
              <a:spcBef>
                <a:spcPts val="0"/>
              </a:spcBef>
              <a:buNone/>
            </a:pPr>
            <a:r>
              <a:rPr lang="el-GR" sz="2800" u="sng" dirty="0">
                <a:solidFill>
                  <a:srgbClr val="00B0F0"/>
                </a:solidFill>
                <a:latin typeface="Times New Roman" panose="02020603050405020304" pitchFamily="18" charset="0"/>
                <a:cs typeface="Times New Roman" panose="02020603050405020304" pitchFamily="18" charset="0"/>
              </a:rPr>
              <a:t>Τα 5 σημεία της φλεγμονής, 1 </a:t>
            </a:r>
          </a:p>
          <a:p>
            <a:pPr>
              <a:lnSpc>
                <a:spcPct val="150000"/>
              </a:lnSpc>
              <a:spcBef>
                <a:spcPts val="0"/>
              </a:spcBef>
            </a:pPr>
            <a:r>
              <a:rPr lang="el-GR" sz="2400" dirty="0">
                <a:solidFill>
                  <a:srgbClr val="FFFF00"/>
                </a:solidFill>
                <a:latin typeface="Times New Roman" panose="02020603050405020304" pitchFamily="18" charset="0"/>
                <a:cs typeface="Times New Roman" panose="02020603050405020304" pitchFamily="18" charset="0"/>
              </a:rPr>
              <a:t>Ερυθρότητα </a:t>
            </a:r>
          </a:p>
          <a:p>
            <a:pPr>
              <a:lnSpc>
                <a:spcPct val="150000"/>
              </a:lnSpc>
              <a:spcBef>
                <a:spcPts val="0"/>
              </a:spcBef>
            </a:pPr>
            <a:r>
              <a:rPr lang="el-GR" sz="2400" dirty="0">
                <a:solidFill>
                  <a:srgbClr val="FFFF00"/>
                </a:solidFill>
                <a:latin typeface="Times New Roman" panose="02020603050405020304" pitchFamily="18" charset="0"/>
                <a:cs typeface="Times New Roman" panose="02020603050405020304" pitchFamily="18" charset="0"/>
              </a:rPr>
              <a:t>Θερμότητα</a:t>
            </a:r>
          </a:p>
          <a:p>
            <a:pPr>
              <a:lnSpc>
                <a:spcPct val="150000"/>
              </a:lnSpc>
              <a:spcBef>
                <a:spcPts val="0"/>
              </a:spcBef>
            </a:pPr>
            <a:r>
              <a:rPr lang="el-GR" sz="2400" dirty="0">
                <a:solidFill>
                  <a:srgbClr val="FFFF00"/>
                </a:solidFill>
                <a:latin typeface="Times New Roman" panose="02020603050405020304" pitchFamily="18" charset="0"/>
                <a:cs typeface="Times New Roman" panose="02020603050405020304" pitchFamily="18" charset="0"/>
              </a:rPr>
              <a:t>Διόγκωση </a:t>
            </a:r>
          </a:p>
          <a:p>
            <a:pPr>
              <a:lnSpc>
                <a:spcPct val="150000"/>
              </a:lnSpc>
              <a:spcBef>
                <a:spcPts val="0"/>
              </a:spcBef>
            </a:pPr>
            <a:r>
              <a:rPr lang="el-GR" sz="2400" dirty="0">
                <a:solidFill>
                  <a:srgbClr val="FFFF00"/>
                </a:solidFill>
                <a:latin typeface="Times New Roman" panose="02020603050405020304" pitchFamily="18" charset="0"/>
                <a:cs typeface="Times New Roman" panose="02020603050405020304" pitchFamily="18" charset="0"/>
              </a:rPr>
              <a:t>Πόνος</a:t>
            </a:r>
          </a:p>
          <a:p>
            <a:pPr>
              <a:lnSpc>
                <a:spcPct val="150000"/>
              </a:lnSpc>
              <a:spcBef>
                <a:spcPts val="0"/>
              </a:spcBef>
            </a:pPr>
            <a:r>
              <a:rPr lang="el-GR" sz="2400" dirty="0">
                <a:solidFill>
                  <a:srgbClr val="FFFF00"/>
                </a:solidFill>
                <a:latin typeface="Times New Roman" panose="02020603050405020304" pitchFamily="18" charset="0"/>
                <a:cs typeface="Times New Roman" panose="02020603050405020304" pitchFamily="18" charset="0"/>
              </a:rPr>
              <a:t>Απώλεια της λειτουργικής ικανότητας του συγκεκριμένου ανατομικού σημείου</a:t>
            </a:r>
          </a:p>
          <a:p>
            <a:pPr>
              <a:lnSpc>
                <a:spcPct val="150000"/>
              </a:lnSpc>
              <a:spcBef>
                <a:spcPts val="0"/>
              </a:spcBef>
              <a:buNone/>
            </a:pPr>
            <a:endParaRPr lang="el-GR" sz="2800" u="sng" dirty="0">
              <a:solidFill>
                <a:srgbClr val="FFFF00"/>
              </a:solidFill>
              <a:latin typeface="Times New Roman" panose="02020603050405020304" pitchFamily="18" charset="0"/>
              <a:cs typeface="Times New Roman" panose="02020603050405020304" pitchFamily="18" charset="0"/>
            </a:endParaRPr>
          </a:p>
          <a:p>
            <a:pPr>
              <a:buNone/>
            </a:pPr>
            <a:endParaRPr lang="el-GR"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C7C3A00-F945-21C8-5D18-726B4B3B013B}"/>
              </a:ext>
            </a:extLst>
          </p:cNvPr>
          <p:cNvSpPr>
            <a:spLocks noGrp="1"/>
          </p:cNvSpPr>
          <p:nvPr>
            <p:ph idx="1"/>
          </p:nvPr>
        </p:nvSpPr>
        <p:spPr>
          <a:xfrm>
            <a:off x="179512" y="188640"/>
            <a:ext cx="8784976" cy="6336704"/>
          </a:xfrm>
        </p:spPr>
        <p:txBody>
          <a:bodyPr>
            <a:normAutofit/>
          </a:bodyPr>
          <a:lstStyle/>
          <a:p>
            <a:r>
              <a:rPr lang="el-GR" sz="3200" u="sng" dirty="0">
                <a:solidFill>
                  <a:srgbClr val="FFFF00"/>
                </a:solidFill>
                <a:latin typeface="Times New Roman" panose="02020603050405020304" pitchFamily="18" charset="0"/>
                <a:cs typeface="Times New Roman" panose="02020603050405020304" pitchFamily="18" charset="0"/>
              </a:rPr>
              <a:t>Ψευδάνθρακας, 1</a:t>
            </a:r>
          </a:p>
          <a:p>
            <a:pPr marL="0" indent="0">
              <a:lnSpc>
                <a:spcPct val="150000"/>
              </a:lnSpc>
              <a:spcBef>
                <a:spcPts val="0"/>
              </a:spcBef>
              <a:buNone/>
            </a:pPr>
            <a:r>
              <a:rPr lang="el-GR" sz="2800" u="sng" dirty="0">
                <a:solidFill>
                  <a:srgbClr val="92D050"/>
                </a:solidFill>
                <a:latin typeface="Times New Roman" panose="02020603050405020304" pitchFamily="18" charset="0"/>
                <a:cs typeface="Times New Roman" panose="02020603050405020304" pitchFamily="18" charset="0"/>
              </a:rPr>
              <a:t>Πολυεστιακή πυώδης επέκταση ενός δοθιήνα στους υποδόριους ιστούς </a:t>
            </a:r>
            <a:r>
              <a:rPr lang="el-GR" sz="2800" u="sng" dirty="0">
                <a:solidFill>
                  <a:srgbClr val="FFFF00"/>
                </a:solidFill>
                <a:latin typeface="Times New Roman" panose="02020603050405020304" pitchFamily="18" charset="0"/>
                <a:cs typeface="Times New Roman" panose="02020603050405020304" pitchFamily="18" charset="0"/>
              </a:rPr>
              <a:t>(ομάδα δοθιήνων που σχηματίζουν μια ενιαία περιοχή λοίμωξης κάτω από το δέρμα)</a:t>
            </a:r>
          </a:p>
          <a:p>
            <a:pPr marL="0" indent="0">
              <a:lnSpc>
                <a:spcPct val="150000"/>
              </a:lnSpc>
              <a:spcBef>
                <a:spcPts val="0"/>
              </a:spcBef>
              <a:buNone/>
            </a:pPr>
            <a:r>
              <a:rPr lang="el-GR" sz="2800" dirty="0">
                <a:solidFill>
                  <a:srgbClr val="FFFF00"/>
                </a:solidFill>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Κατά την επέκταση του, πολλές από τις πυώδεις διηθήσεις επεκτείνονται μέσω των ακέραιων τμημάτων της περιτονίας προς τα έξω, </a:t>
            </a:r>
            <a:r>
              <a:rPr lang="el-GR" sz="2800" u="sng" dirty="0">
                <a:latin typeface="Times New Roman" panose="02020603050405020304" pitchFamily="18" charset="0"/>
                <a:cs typeface="Times New Roman" panose="02020603050405020304" pitchFamily="18" charset="0"/>
              </a:rPr>
              <a:t>σχηματίζοντας στην επιφάνεια της </a:t>
            </a:r>
            <a:r>
              <a:rPr lang="el-GR" sz="2800" u="sng" dirty="0" err="1">
                <a:latin typeface="Times New Roman" panose="02020603050405020304" pitchFamily="18" charset="0"/>
                <a:cs typeface="Times New Roman" panose="02020603050405020304" pitchFamily="18" charset="0"/>
              </a:rPr>
              <a:t>φλεγμαίνουσας</a:t>
            </a:r>
            <a:r>
              <a:rPr lang="el-GR" sz="2800" u="sng" dirty="0">
                <a:latin typeface="Times New Roman" panose="02020603050405020304" pitchFamily="18" charset="0"/>
                <a:cs typeface="Times New Roman" panose="02020603050405020304" pitchFamily="18" charset="0"/>
              </a:rPr>
              <a:t> περιοχής</a:t>
            </a:r>
            <a:r>
              <a:rPr lang="el-GR" sz="2800" u="sng" dirty="0">
                <a:solidFill>
                  <a:srgbClr val="FFFF00"/>
                </a:solidFill>
                <a:latin typeface="Times New Roman" panose="02020603050405020304" pitchFamily="18" charset="0"/>
                <a:cs typeface="Times New Roman" panose="02020603050405020304" pitchFamily="18" charset="0"/>
              </a:rPr>
              <a:t> φλύκταινες.</a:t>
            </a:r>
          </a:p>
          <a:p>
            <a:pPr marL="0" indent="0">
              <a:lnSpc>
                <a:spcPct val="150000"/>
              </a:lnSpc>
              <a:spcBef>
                <a:spcPts val="0"/>
              </a:spcBef>
              <a:buNone/>
            </a:pPr>
            <a:r>
              <a:rPr lang="el-GR" sz="2800" dirty="0">
                <a:solidFill>
                  <a:srgbClr val="FFFF00"/>
                </a:solidFill>
                <a:latin typeface="Times New Roman" panose="02020603050405020304" pitchFamily="18" charset="0"/>
                <a:cs typeface="Times New Roman" panose="02020603050405020304" pitchFamily="18" charset="0"/>
              </a:rPr>
              <a:t> </a:t>
            </a:r>
            <a:r>
              <a:rPr lang="el-GR" sz="2800" u="sng" dirty="0">
                <a:solidFill>
                  <a:srgbClr val="FFFF00"/>
                </a:solidFill>
                <a:latin typeface="Times New Roman" panose="02020603050405020304" pitchFamily="18" charset="0"/>
                <a:cs typeface="Times New Roman" panose="02020603050405020304" pitchFamily="18" charset="0"/>
              </a:rPr>
              <a:t>Οι φλύκταινες αργότερα ρηγνύονται </a:t>
            </a:r>
            <a:r>
              <a:rPr lang="el-GR" sz="2800" u="sng" dirty="0">
                <a:latin typeface="Times New Roman" panose="02020603050405020304" pitchFamily="18" charset="0"/>
                <a:cs typeface="Times New Roman" panose="02020603050405020304" pitchFamily="18" charset="0"/>
              </a:rPr>
              <a:t>και εξέρχεται </a:t>
            </a:r>
          </a:p>
          <a:p>
            <a:pPr marL="0" indent="0">
              <a:lnSpc>
                <a:spcPct val="150000"/>
              </a:lnSpc>
              <a:spcBef>
                <a:spcPts val="0"/>
              </a:spcBef>
              <a:buNone/>
            </a:pPr>
            <a:r>
              <a:rPr lang="el-GR" sz="2800" u="sng" dirty="0">
                <a:solidFill>
                  <a:srgbClr val="FFC000"/>
                </a:solidFill>
                <a:latin typeface="Times New Roman" panose="02020603050405020304" pitchFamily="18" charset="0"/>
                <a:cs typeface="Times New Roman" panose="02020603050405020304" pitchFamily="18" charset="0"/>
              </a:rPr>
              <a:t>πύον και νεκρωμένοι ιστοί. </a:t>
            </a:r>
          </a:p>
        </p:txBody>
      </p:sp>
    </p:spTree>
    <p:extLst>
      <p:ext uri="{BB962C8B-B14F-4D97-AF65-F5344CB8AC3E}">
        <p14:creationId xmlns:p14="http://schemas.microsoft.com/office/powerpoint/2010/main" val="32393025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5766A3-5D7B-344B-2D23-79955A6B88D6}"/>
              </a:ext>
            </a:extLst>
          </p:cNvPr>
          <p:cNvSpPr>
            <a:spLocks noGrp="1"/>
          </p:cNvSpPr>
          <p:nvPr>
            <p:ph idx="1"/>
          </p:nvPr>
        </p:nvSpPr>
        <p:spPr>
          <a:xfrm>
            <a:off x="251520" y="260648"/>
            <a:ext cx="8568952" cy="6336704"/>
          </a:xfrm>
        </p:spPr>
        <p:txBody>
          <a:bodyPr/>
          <a:lstStyle/>
          <a:p>
            <a:r>
              <a:rPr lang="el-GR" sz="2800" u="sng" dirty="0">
                <a:solidFill>
                  <a:srgbClr val="FFFF00"/>
                </a:solidFill>
                <a:latin typeface="Times New Roman" panose="02020603050405020304" pitchFamily="18" charset="0"/>
                <a:cs typeface="Times New Roman" panose="02020603050405020304" pitchFamily="18" charset="0"/>
              </a:rPr>
              <a:t>Ψευδάνθρακας, 2</a:t>
            </a:r>
          </a:p>
          <a:p>
            <a:pPr marL="0" indent="0">
              <a:buNone/>
            </a:pPr>
            <a:endParaRPr lang="el-GR" sz="2800" dirty="0"/>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Παθογόνος μικροοργανισμός = </a:t>
            </a:r>
            <a:r>
              <a:rPr lang="en-US" sz="2800" dirty="0">
                <a:solidFill>
                  <a:srgbClr val="FFFF00"/>
                </a:solidFill>
                <a:latin typeface="Times New Roman" panose="02020603050405020304" pitchFamily="18" charset="0"/>
                <a:cs typeface="Times New Roman" panose="02020603050405020304" pitchFamily="18" charset="0"/>
              </a:rPr>
              <a:t>Staphylococcus aureus</a:t>
            </a:r>
            <a:endParaRPr lang="el-GR" sz="2800" dirty="0">
              <a:solidFill>
                <a:srgbClr val="FFFF00"/>
              </a:solidFill>
              <a:latin typeface="Times New Roman" panose="02020603050405020304" pitchFamily="18" charset="0"/>
              <a:cs typeface="Times New Roman" panose="02020603050405020304" pitchFamily="18" charset="0"/>
            </a:endParaRPr>
          </a:p>
          <a:p>
            <a:pPr marL="0" indent="0">
              <a:lnSpc>
                <a:spcPct val="150000"/>
              </a:lnSpc>
              <a:spcBef>
                <a:spcPts val="0"/>
              </a:spcBef>
              <a:buNone/>
            </a:pPr>
            <a:endParaRPr lang="el-GR" sz="2800" dirty="0">
              <a:solidFill>
                <a:srgbClr val="FFFF00"/>
              </a:solidFill>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800" dirty="0">
                <a:solidFill>
                  <a:srgbClr val="FFFF00"/>
                </a:solidFill>
                <a:latin typeface="Times New Roman" panose="02020603050405020304" pitchFamily="18" charset="0"/>
                <a:cs typeface="Times New Roman" panose="02020603050405020304" pitchFamily="18" charset="0"/>
              </a:rPr>
              <a:t>Συνήθως εντοπίζεται σε </a:t>
            </a:r>
          </a:p>
          <a:p>
            <a:pPr marL="0" indent="0">
              <a:lnSpc>
                <a:spcPct val="150000"/>
              </a:lnSpc>
              <a:spcBef>
                <a:spcPts val="0"/>
              </a:spcBef>
              <a:buNone/>
            </a:pPr>
            <a:r>
              <a:rPr lang="el-GR" sz="2800" u="sng" dirty="0">
                <a:solidFill>
                  <a:srgbClr val="FFFF00"/>
                </a:solidFill>
                <a:latin typeface="Times New Roman" panose="02020603050405020304" pitchFamily="18" charset="0"/>
                <a:cs typeface="Times New Roman" panose="02020603050405020304" pitchFamily="18" charset="0"/>
              </a:rPr>
              <a:t>αυχένα &amp; γλουτό, </a:t>
            </a:r>
          </a:p>
          <a:p>
            <a:pPr marL="0" indent="0">
              <a:lnSpc>
                <a:spcPct val="150000"/>
              </a:lnSpc>
              <a:spcBef>
                <a:spcPts val="0"/>
              </a:spcBef>
              <a:buNone/>
            </a:pPr>
            <a:r>
              <a:rPr lang="el-GR" sz="2800" dirty="0">
                <a:solidFill>
                  <a:srgbClr val="FFFF00"/>
                </a:solidFill>
                <a:latin typeface="Times New Roman" panose="02020603050405020304" pitchFamily="18" charset="0"/>
                <a:cs typeface="Times New Roman" panose="02020603050405020304" pitchFamily="18" charset="0"/>
              </a:rPr>
              <a:t>συνοδεύεται από </a:t>
            </a:r>
            <a:r>
              <a:rPr lang="el-GR" sz="2800" u="sng" dirty="0">
                <a:solidFill>
                  <a:srgbClr val="FFFF00"/>
                </a:solidFill>
                <a:latin typeface="Times New Roman" panose="02020603050405020304" pitchFamily="18" charset="0"/>
                <a:cs typeface="Times New Roman" panose="02020603050405020304" pitchFamily="18" charset="0"/>
              </a:rPr>
              <a:t>μέτρια πυρετική κίνηση. </a:t>
            </a:r>
          </a:p>
          <a:p>
            <a:pPr marL="0" indent="0">
              <a:lnSpc>
                <a:spcPct val="150000"/>
              </a:lnSpc>
              <a:spcBef>
                <a:spcPts val="0"/>
              </a:spcBef>
              <a:buNone/>
            </a:pPr>
            <a:endParaRPr lang="el-GR" sz="2800" dirty="0">
              <a:solidFill>
                <a:srgbClr val="FFFF00"/>
              </a:solidFill>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Σε όλες τις περιπτώσεις πρέπει να γίνεται έλεγχος για σακχαρώδη διαβήτη.  </a:t>
            </a:r>
          </a:p>
          <a:p>
            <a:pPr marL="0" indent="0">
              <a:buNone/>
            </a:pPr>
            <a:endParaRPr lang="el-GR" dirty="0"/>
          </a:p>
        </p:txBody>
      </p:sp>
    </p:spTree>
    <p:extLst>
      <p:ext uri="{BB962C8B-B14F-4D97-AF65-F5344CB8AC3E}">
        <p14:creationId xmlns:p14="http://schemas.microsoft.com/office/powerpoint/2010/main" val="27468775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9598EA5-586C-DA75-F5FF-495933A34C92}"/>
              </a:ext>
            </a:extLst>
          </p:cNvPr>
          <p:cNvSpPr>
            <a:spLocks noGrp="1"/>
          </p:cNvSpPr>
          <p:nvPr>
            <p:ph idx="1"/>
          </p:nvPr>
        </p:nvSpPr>
        <p:spPr>
          <a:xfrm>
            <a:off x="107504" y="116632"/>
            <a:ext cx="8784976" cy="6552728"/>
          </a:xfrm>
        </p:spPr>
        <p:txBody>
          <a:bodyPr/>
          <a:lstStyle/>
          <a:p>
            <a:r>
              <a:rPr lang="el-GR" sz="3200" u="sng" dirty="0">
                <a:solidFill>
                  <a:srgbClr val="FFFF00"/>
                </a:solidFill>
                <a:latin typeface="Times New Roman" panose="02020603050405020304" pitchFamily="18" charset="0"/>
                <a:cs typeface="Times New Roman" panose="02020603050405020304" pitchFamily="18" charset="0"/>
              </a:rPr>
              <a:t>Ψευδάνθρακας, 3</a:t>
            </a: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Ο ψευδάνθρακας του αυχένα εάν αφεθεί χωρίς θεραπεία </a:t>
            </a: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δύναται να οδηγήσει σε σχηματισμό</a:t>
            </a: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 </a:t>
            </a:r>
            <a:r>
              <a:rPr lang="el-GR" sz="2800" b="1" dirty="0" err="1">
                <a:solidFill>
                  <a:srgbClr val="FFFF00"/>
                </a:solidFill>
                <a:latin typeface="Times New Roman" panose="02020603050405020304" pitchFamily="18" charset="0"/>
                <a:cs typeface="Times New Roman" panose="02020603050405020304" pitchFamily="18" charset="0"/>
              </a:rPr>
              <a:t>επισκληρίδιου</a:t>
            </a:r>
            <a:r>
              <a:rPr lang="el-GR" sz="2800" b="1" dirty="0">
                <a:solidFill>
                  <a:srgbClr val="FFFF00"/>
                </a:solidFill>
                <a:latin typeface="Times New Roman" panose="02020603050405020304" pitchFamily="18" charset="0"/>
                <a:cs typeface="Times New Roman" panose="02020603050405020304" pitchFamily="18" charset="0"/>
              </a:rPr>
              <a:t> αποστήματος </a:t>
            </a:r>
            <a:r>
              <a:rPr lang="el-GR" sz="2800" dirty="0">
                <a:latin typeface="Times New Roman" panose="02020603050405020304" pitchFamily="18" charset="0"/>
                <a:cs typeface="Times New Roman" panose="02020603050405020304" pitchFamily="18" charset="0"/>
              </a:rPr>
              <a:t>και πρόκληση </a:t>
            </a:r>
          </a:p>
          <a:p>
            <a:pPr marL="0" indent="0">
              <a:lnSpc>
                <a:spcPct val="150000"/>
              </a:lnSpc>
              <a:spcBef>
                <a:spcPts val="0"/>
              </a:spcBef>
              <a:buNone/>
            </a:pPr>
            <a:r>
              <a:rPr lang="el-GR" sz="2800" b="1" dirty="0">
                <a:solidFill>
                  <a:srgbClr val="FFFF00"/>
                </a:solidFill>
                <a:latin typeface="Times New Roman" panose="02020603050405020304" pitchFamily="18" charset="0"/>
                <a:cs typeface="Times New Roman" panose="02020603050405020304" pitchFamily="18" charset="0"/>
              </a:rPr>
              <a:t>μηνιγγίτιδας. </a:t>
            </a: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Θεραπεία = </a:t>
            </a: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Χρήση </a:t>
            </a:r>
            <a:r>
              <a:rPr lang="el-GR" sz="2800" dirty="0">
                <a:solidFill>
                  <a:srgbClr val="FFFF00"/>
                </a:solidFill>
                <a:latin typeface="Times New Roman" panose="02020603050405020304" pitchFamily="18" charset="0"/>
                <a:cs typeface="Times New Roman" panose="02020603050405020304" pitchFamily="18" charset="0"/>
              </a:rPr>
              <a:t>αντιβιοτικών και ριζική </a:t>
            </a:r>
            <a:r>
              <a:rPr lang="el-GR" sz="2800" dirty="0" err="1">
                <a:solidFill>
                  <a:srgbClr val="FFFF00"/>
                </a:solidFill>
                <a:latin typeface="Times New Roman" panose="02020603050405020304" pitchFamily="18" charset="0"/>
                <a:cs typeface="Times New Roman" panose="02020603050405020304" pitchFamily="18" charset="0"/>
              </a:rPr>
              <a:t>εκτομή</a:t>
            </a:r>
            <a:r>
              <a:rPr lang="el-GR" sz="2800" dirty="0">
                <a:solidFill>
                  <a:srgbClr val="FFFF00"/>
                </a:solidFill>
                <a:latin typeface="Times New Roman" panose="02020603050405020304" pitchFamily="18" charset="0"/>
                <a:cs typeface="Times New Roman" panose="02020603050405020304" pitchFamily="18" charset="0"/>
              </a:rPr>
              <a:t> της περιοχής που καταλαμβάνει ο ψευδάνθρακας. </a:t>
            </a:r>
          </a:p>
          <a:p>
            <a:pPr marL="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Η επούλωση γίνεται </a:t>
            </a:r>
            <a:r>
              <a:rPr lang="el-GR" sz="2800" u="sng" dirty="0">
                <a:solidFill>
                  <a:srgbClr val="FFFF00"/>
                </a:solidFill>
                <a:latin typeface="Times New Roman" panose="02020603050405020304" pitchFamily="18" charset="0"/>
                <a:cs typeface="Times New Roman" panose="02020603050405020304" pitchFamily="18" charset="0"/>
              </a:rPr>
              <a:t>κατά </a:t>
            </a:r>
            <a:r>
              <a:rPr lang="el-GR" sz="2800" u="sng" dirty="0" err="1">
                <a:solidFill>
                  <a:srgbClr val="FFFF00"/>
                </a:solidFill>
                <a:latin typeface="Times New Roman" panose="02020603050405020304" pitchFamily="18" charset="0"/>
                <a:cs typeface="Times New Roman" panose="02020603050405020304" pitchFamily="18" charset="0"/>
              </a:rPr>
              <a:t>Β΄σκοπό</a:t>
            </a:r>
            <a:r>
              <a:rPr lang="el-GR" sz="2800" u="sng" dirty="0">
                <a:solidFill>
                  <a:srgbClr val="FFFF00"/>
                </a:solidFill>
                <a:latin typeface="Times New Roman" panose="02020603050405020304" pitchFamily="18" charset="0"/>
                <a:cs typeface="Times New Roman" panose="02020603050405020304" pitchFamily="18" charset="0"/>
              </a:rPr>
              <a:t> </a:t>
            </a:r>
            <a:r>
              <a:rPr lang="el-GR" sz="2800" dirty="0">
                <a:solidFill>
                  <a:srgbClr val="FFFF00"/>
                </a:solidFill>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με σχηματισμό ουλής</a:t>
            </a:r>
          </a:p>
          <a:p>
            <a:endParaRPr lang="el-GR" dirty="0"/>
          </a:p>
        </p:txBody>
      </p:sp>
    </p:spTree>
    <p:extLst>
      <p:ext uri="{BB962C8B-B14F-4D97-AF65-F5344CB8AC3E}">
        <p14:creationId xmlns:p14="http://schemas.microsoft.com/office/powerpoint/2010/main" val="42527228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C49718-6C4D-438E-CAFD-677AE3DA3D97}"/>
              </a:ext>
            </a:extLst>
          </p:cNvPr>
          <p:cNvSpPr>
            <a:spLocks noGrp="1"/>
          </p:cNvSpPr>
          <p:nvPr>
            <p:ph type="title"/>
          </p:nvPr>
        </p:nvSpPr>
        <p:spPr>
          <a:xfrm>
            <a:off x="251520" y="188640"/>
            <a:ext cx="8640960" cy="936104"/>
          </a:xfrm>
        </p:spPr>
        <p:txBody>
          <a:bodyPr/>
          <a:lstStyle/>
          <a:p>
            <a:r>
              <a:rPr lang="el-GR" sz="2400" dirty="0">
                <a:latin typeface="Times New Roman" panose="02020603050405020304" pitchFamily="18" charset="0"/>
                <a:cs typeface="Times New Roman" panose="02020603050405020304" pitchFamily="18" charset="0"/>
              </a:rPr>
              <a:t>Αλλά….τι εννοούμε όταν λέμε </a:t>
            </a:r>
            <a:r>
              <a:rPr lang="el-GR" sz="2400" u="sng" dirty="0">
                <a:solidFill>
                  <a:srgbClr val="FFFF00"/>
                </a:solidFill>
                <a:latin typeface="Times New Roman" panose="02020603050405020304" pitchFamily="18" charset="0"/>
                <a:cs typeface="Times New Roman" panose="02020603050405020304" pitchFamily="18" charset="0"/>
              </a:rPr>
              <a:t>«κατά Β΄ σκοπό» </a:t>
            </a:r>
            <a:r>
              <a:rPr lang="el-GR" sz="2400" dirty="0">
                <a:solidFill>
                  <a:srgbClr val="FFFF00"/>
                </a:solidFill>
                <a:latin typeface="Times New Roman" panose="02020603050405020304" pitchFamily="18" charset="0"/>
                <a:cs typeface="Times New Roman" panose="02020603050405020304" pitchFamily="18" charset="0"/>
              </a:rPr>
              <a:t>?? </a:t>
            </a:r>
            <a:br>
              <a:rPr lang="el-GR" sz="2400" dirty="0">
                <a:solidFill>
                  <a:srgbClr val="FFFF00"/>
                </a:solidFill>
                <a:latin typeface="Times New Roman" panose="02020603050405020304" pitchFamily="18" charset="0"/>
                <a:cs typeface="Times New Roman" panose="02020603050405020304" pitchFamily="18" charset="0"/>
              </a:rPr>
            </a:br>
            <a:r>
              <a:rPr lang="el-GR" sz="2400" u="sng" dirty="0">
                <a:solidFill>
                  <a:srgbClr val="FFFF00"/>
                </a:solidFill>
                <a:latin typeface="Times New Roman" panose="02020603050405020304" pitchFamily="18" charset="0"/>
                <a:cs typeface="Times New Roman" panose="02020603050405020304" pitchFamily="18" charset="0"/>
              </a:rPr>
              <a:t>Ας κάνουμε μία </a:t>
            </a:r>
            <a:r>
              <a:rPr lang="el-GR" sz="2400" u="sng" dirty="0">
                <a:solidFill>
                  <a:schemeClr val="tx1"/>
                </a:solidFill>
                <a:latin typeface="Times New Roman" panose="02020603050405020304" pitchFamily="18" charset="0"/>
                <a:cs typeface="Times New Roman" panose="02020603050405020304" pitchFamily="18" charset="0"/>
              </a:rPr>
              <a:t>υπενθύμιση για την </a:t>
            </a:r>
            <a:r>
              <a:rPr lang="el-GR" sz="2400" u="sng" dirty="0">
                <a:solidFill>
                  <a:srgbClr val="FFFF00"/>
                </a:solidFill>
                <a:latin typeface="Times New Roman" panose="02020603050405020304" pitchFamily="18" charset="0"/>
                <a:cs typeface="Times New Roman" panose="02020603050405020304" pitchFamily="18" charset="0"/>
              </a:rPr>
              <a:t>Επούλωση τραύματος </a:t>
            </a:r>
            <a:r>
              <a:rPr lang="el-GR" sz="2400" u="sng" dirty="0">
                <a:solidFill>
                  <a:schemeClr val="tx1"/>
                </a:solidFill>
                <a:latin typeface="Times New Roman" panose="02020603050405020304" pitchFamily="18" charset="0"/>
                <a:cs typeface="Times New Roman" panose="02020603050405020304" pitchFamily="18" charset="0"/>
              </a:rPr>
              <a:t>(είδη)</a:t>
            </a:r>
            <a:br>
              <a:rPr lang="el-GR" sz="2400" dirty="0">
                <a:solidFill>
                  <a:srgbClr val="FFFF00"/>
                </a:solidFill>
                <a:latin typeface="Times New Roman" panose="02020603050405020304" pitchFamily="18" charset="0"/>
                <a:cs typeface="Times New Roman" panose="02020603050405020304" pitchFamily="18" charset="0"/>
              </a:rPr>
            </a:br>
            <a:r>
              <a:rPr lang="el-GR" sz="2400" dirty="0">
                <a:solidFill>
                  <a:srgbClr val="FFFF00"/>
                </a:solidFill>
                <a:latin typeface="Times New Roman" panose="02020603050405020304" pitchFamily="18" charset="0"/>
                <a:cs typeface="Times New Roman" panose="02020603050405020304" pitchFamily="18" charset="0"/>
              </a:rPr>
              <a:t> </a:t>
            </a:r>
          </a:p>
        </p:txBody>
      </p:sp>
      <p:sp>
        <p:nvSpPr>
          <p:cNvPr id="3" name="Θέση περιεχομένου 2">
            <a:extLst>
              <a:ext uri="{FF2B5EF4-FFF2-40B4-BE49-F238E27FC236}">
                <a16:creationId xmlns:a16="http://schemas.microsoft.com/office/drawing/2014/main" id="{16EEA3FD-E315-6797-BDA9-20FD1EB47412}"/>
              </a:ext>
            </a:extLst>
          </p:cNvPr>
          <p:cNvSpPr>
            <a:spLocks noGrp="1"/>
          </p:cNvSpPr>
          <p:nvPr>
            <p:ph idx="1"/>
          </p:nvPr>
        </p:nvSpPr>
        <p:spPr>
          <a:xfrm>
            <a:off x="107504" y="1124744"/>
            <a:ext cx="5184576" cy="5184576"/>
          </a:xfrm>
        </p:spPr>
        <p:txBody>
          <a:bodyPr>
            <a:normAutofit fontScale="92500"/>
          </a:bodyPr>
          <a:lstStyle/>
          <a:p>
            <a:pPr>
              <a:lnSpc>
                <a:spcPct val="150000"/>
              </a:lnSpc>
              <a:spcBef>
                <a:spcPts val="0"/>
              </a:spcBef>
            </a:pPr>
            <a:r>
              <a:rPr lang="el-GR" sz="2400" dirty="0">
                <a:solidFill>
                  <a:srgbClr val="FFFF00"/>
                </a:solidFill>
                <a:latin typeface="Times New Roman" panose="02020603050405020304" pitchFamily="18" charset="0"/>
                <a:cs typeface="Times New Roman" panose="02020603050405020304" pitchFamily="18" charset="0"/>
              </a:rPr>
              <a:t>Κατά </a:t>
            </a:r>
            <a:r>
              <a:rPr lang="el-GR" sz="2400" dirty="0" err="1">
                <a:solidFill>
                  <a:srgbClr val="FFFF00"/>
                </a:solidFill>
                <a:latin typeface="Times New Roman" panose="02020603050405020304" pitchFamily="18" charset="0"/>
                <a:cs typeface="Times New Roman" panose="02020603050405020304" pitchFamily="18" charset="0"/>
              </a:rPr>
              <a:t>Α΄σκοπό</a:t>
            </a:r>
            <a:r>
              <a:rPr lang="el-GR" sz="2400" dirty="0">
                <a:solidFill>
                  <a:srgbClr val="FFFF00"/>
                </a:solidFill>
                <a:latin typeface="Times New Roman" panose="02020603050405020304" pitchFamily="18" charset="0"/>
                <a:cs typeface="Times New Roman" panose="02020603050405020304" pitchFamily="18" charset="0"/>
              </a:rPr>
              <a:t> : </a:t>
            </a:r>
            <a:r>
              <a:rPr lang="el-GR" sz="2400" dirty="0">
                <a:latin typeface="Times New Roman" panose="02020603050405020304" pitchFamily="18" charset="0"/>
                <a:cs typeface="Times New Roman" panose="02020603050405020304" pitchFamily="18" charset="0"/>
              </a:rPr>
              <a:t>Μικρή ή μηδαμινή απώλεια ιστών. </a:t>
            </a:r>
            <a:r>
              <a:rPr lang="el-GR" sz="2400" u="sng" dirty="0">
                <a:solidFill>
                  <a:srgbClr val="FFFF00"/>
                </a:solidFill>
                <a:latin typeface="Times New Roman" panose="02020603050405020304" pitchFamily="18" charset="0"/>
                <a:cs typeface="Times New Roman" panose="02020603050405020304" pitchFamily="18" charset="0"/>
              </a:rPr>
              <a:t>Τα χείλη του τραύματος  </a:t>
            </a:r>
            <a:r>
              <a:rPr lang="el-GR" sz="2400" u="sng" dirty="0" err="1">
                <a:solidFill>
                  <a:srgbClr val="FFFF00"/>
                </a:solidFill>
                <a:latin typeface="Times New Roman" panose="02020603050405020304" pitchFamily="18" charset="0"/>
                <a:cs typeface="Times New Roman" panose="02020603050405020304" pitchFamily="18" charset="0"/>
              </a:rPr>
              <a:t>συμπλησιάζουν</a:t>
            </a:r>
            <a:r>
              <a:rPr lang="el-GR" sz="2400" u="sng" dirty="0">
                <a:solidFill>
                  <a:srgbClr val="FFFF00"/>
                </a:solidFill>
                <a:latin typeface="Times New Roman" panose="02020603050405020304" pitchFamily="18" charset="0"/>
                <a:cs typeface="Times New Roman" panose="02020603050405020304" pitchFamily="18" charset="0"/>
              </a:rPr>
              <a:t> ομαλά. </a:t>
            </a:r>
            <a:r>
              <a:rPr lang="el-GR" sz="2400" dirty="0">
                <a:latin typeface="Times New Roman" panose="02020603050405020304" pitchFamily="18" charset="0"/>
                <a:cs typeface="Times New Roman" panose="02020603050405020304" pitchFamily="18" charset="0"/>
              </a:rPr>
              <a:t>Δε χρειάζεται ανάπτυξη μεγάλης ποσότητας ουλώδους ιστού (πχ χειρουργικό τραύμα).</a:t>
            </a:r>
          </a:p>
          <a:p>
            <a:pPr>
              <a:lnSpc>
                <a:spcPct val="150000"/>
              </a:lnSpc>
              <a:spcBef>
                <a:spcPts val="0"/>
              </a:spcBef>
            </a:pPr>
            <a:r>
              <a:rPr lang="el-GR" sz="2400" dirty="0">
                <a:solidFill>
                  <a:srgbClr val="FFFF00"/>
                </a:solidFill>
                <a:latin typeface="Times New Roman" panose="02020603050405020304" pitchFamily="18" charset="0"/>
                <a:cs typeface="Times New Roman" panose="02020603050405020304" pitchFamily="18" charset="0"/>
              </a:rPr>
              <a:t>Κατά Β΄ σκοπό: </a:t>
            </a:r>
            <a:r>
              <a:rPr lang="el-GR" sz="2400" dirty="0">
                <a:latin typeface="Times New Roman" panose="02020603050405020304" pitchFamily="18" charset="0"/>
                <a:cs typeface="Times New Roman" panose="02020603050405020304" pitchFamily="18" charset="0"/>
              </a:rPr>
              <a:t>Σημαντική απώλεια ιστών ή παρουσία ξένων σωμάτων. </a:t>
            </a:r>
          </a:p>
          <a:p>
            <a:pPr marL="0" indent="0">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Το τραύμα παραμένει ανοικτό </a:t>
            </a:r>
            <a:r>
              <a:rPr lang="el-GR" sz="2400" dirty="0">
                <a:latin typeface="Times New Roman" panose="02020603050405020304" pitchFamily="18" charset="0"/>
                <a:cs typeface="Times New Roman" panose="02020603050405020304" pitchFamily="18" charset="0"/>
              </a:rPr>
              <a:t>. Γεμίζει με </a:t>
            </a:r>
            <a:r>
              <a:rPr lang="el-GR" sz="2400" b="1" dirty="0">
                <a:solidFill>
                  <a:srgbClr val="FFFF00"/>
                </a:solidFill>
                <a:latin typeface="Times New Roman" panose="02020603050405020304" pitchFamily="18" charset="0"/>
                <a:cs typeface="Times New Roman" panose="02020603050405020304" pitchFamily="18" charset="0"/>
              </a:rPr>
              <a:t>κοκκιώδη ιστό </a:t>
            </a:r>
            <a:r>
              <a:rPr lang="el-GR" sz="2400" dirty="0">
                <a:latin typeface="Times New Roman" panose="02020603050405020304" pitchFamily="18" charset="0"/>
                <a:cs typeface="Times New Roman" panose="02020603050405020304" pitchFamily="18" charset="0"/>
              </a:rPr>
              <a:t>που στη συνέχεια καλύπτεται  από </a:t>
            </a:r>
            <a:r>
              <a:rPr lang="el-GR" sz="2400" dirty="0">
                <a:solidFill>
                  <a:srgbClr val="FFFF00"/>
                </a:solidFill>
                <a:latin typeface="Times New Roman" panose="02020603050405020304" pitchFamily="18" charset="0"/>
                <a:cs typeface="Times New Roman" panose="02020603050405020304" pitchFamily="18" charset="0"/>
              </a:rPr>
              <a:t>επιθήλιο.</a:t>
            </a:r>
          </a:p>
          <a:p>
            <a:endParaRPr lang="el-GR" dirty="0"/>
          </a:p>
        </p:txBody>
      </p:sp>
      <p:pic>
        <p:nvPicPr>
          <p:cNvPr id="4" name="Εικόνα 3">
            <a:extLst>
              <a:ext uri="{FF2B5EF4-FFF2-40B4-BE49-F238E27FC236}">
                <a16:creationId xmlns:a16="http://schemas.microsoft.com/office/drawing/2014/main" id="{8C27A034-53B7-453B-157C-E1F860045D7E}"/>
              </a:ext>
            </a:extLst>
          </p:cNvPr>
          <p:cNvPicPr>
            <a:picLocks noChangeAspect="1"/>
          </p:cNvPicPr>
          <p:nvPr/>
        </p:nvPicPr>
        <p:blipFill>
          <a:blip r:embed="rId2"/>
          <a:stretch>
            <a:fillRect/>
          </a:stretch>
        </p:blipFill>
        <p:spPr>
          <a:xfrm>
            <a:off x="5675191" y="1101622"/>
            <a:ext cx="3182388" cy="5230821"/>
          </a:xfrm>
          <a:prstGeom prst="rect">
            <a:avLst/>
          </a:prstGeom>
        </p:spPr>
      </p:pic>
    </p:spTree>
    <p:extLst>
      <p:ext uri="{BB962C8B-B14F-4D97-AF65-F5344CB8AC3E}">
        <p14:creationId xmlns:p14="http://schemas.microsoft.com/office/powerpoint/2010/main" val="24573512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116632"/>
            <a:ext cx="8373616" cy="576064"/>
          </a:xfrm>
        </p:spPr>
        <p:txBody>
          <a:bodyPr>
            <a:noAutofit/>
          </a:bodyPr>
          <a:lstStyle/>
          <a:p>
            <a:r>
              <a:rPr lang="el-GR" sz="2800" dirty="0">
                <a:solidFill>
                  <a:schemeClr val="tx1"/>
                </a:solidFill>
                <a:latin typeface="Times New Roman" panose="02020603050405020304" pitchFamily="18" charset="0"/>
                <a:cs typeface="Times New Roman" panose="02020603050405020304" pitchFamily="18" charset="0"/>
              </a:rPr>
              <a:t>υπενθύμιση για </a:t>
            </a:r>
            <a:r>
              <a:rPr lang="el-GR" sz="2800" dirty="0">
                <a:solidFill>
                  <a:srgbClr val="FFFF00"/>
                </a:solidFill>
                <a:latin typeface="Times New Roman" panose="02020603050405020304" pitchFamily="18" charset="0"/>
                <a:cs typeface="Times New Roman" panose="02020603050405020304" pitchFamily="18" charset="0"/>
              </a:rPr>
              <a:t>Επούλωση τραύματος </a:t>
            </a:r>
            <a:r>
              <a:rPr lang="el-GR" sz="2800" dirty="0">
                <a:solidFill>
                  <a:schemeClr val="tx1"/>
                </a:solidFill>
                <a:latin typeface="Times New Roman" panose="02020603050405020304" pitchFamily="18" charset="0"/>
                <a:cs typeface="Times New Roman" panose="02020603050405020304" pitchFamily="18" charset="0"/>
              </a:rPr>
              <a:t>(είδη)</a:t>
            </a:r>
            <a:endParaRPr lang="el-GR" sz="1600" dirty="0">
              <a:solidFill>
                <a:schemeClr val="tx1"/>
              </a:solidFill>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28576" y="692696"/>
            <a:ext cx="4183384" cy="6165304"/>
          </a:xfrm>
        </p:spPr>
        <p:txBody>
          <a:bodyPr>
            <a:normAutofit/>
          </a:bodyPr>
          <a:lstStyle/>
          <a:p>
            <a:pPr>
              <a:lnSpc>
                <a:spcPct val="150000"/>
              </a:lnSpc>
              <a:spcBef>
                <a:spcPts val="0"/>
              </a:spcBef>
            </a:pPr>
            <a:r>
              <a:rPr lang="el-GR" sz="2800" u="sng" dirty="0">
                <a:solidFill>
                  <a:srgbClr val="FFFF00"/>
                </a:solidFill>
                <a:latin typeface="Times New Roman" panose="02020603050405020304" pitchFamily="18" charset="0"/>
                <a:cs typeface="Times New Roman" panose="02020603050405020304" pitchFamily="18" charset="0"/>
              </a:rPr>
              <a:t>Κατά Γ΄ σκοπό</a:t>
            </a:r>
          </a:p>
          <a:p>
            <a:pPr marL="355600" indent="0">
              <a:lnSpc>
                <a:spcPct val="150000"/>
              </a:lnSpc>
              <a:spcBef>
                <a:spcPts val="0"/>
              </a:spcBef>
              <a:buNone/>
            </a:pPr>
            <a:r>
              <a:rPr lang="el-GR" sz="2800" dirty="0">
                <a:solidFill>
                  <a:srgbClr val="FFFF00"/>
                </a:solidFill>
                <a:latin typeface="Times New Roman" panose="02020603050405020304" pitchFamily="18" charset="0"/>
                <a:cs typeface="Times New Roman" panose="02020603050405020304" pitchFamily="18" charset="0"/>
              </a:rPr>
              <a:t>Παραμένουν ανοικτά </a:t>
            </a:r>
          </a:p>
          <a:p>
            <a:pPr marL="355600" indent="0">
              <a:lnSpc>
                <a:spcPct val="150000"/>
              </a:lnSpc>
              <a:spcBef>
                <a:spcPts val="0"/>
              </a:spcBef>
              <a:buNone/>
            </a:pPr>
            <a:r>
              <a:rPr lang="el-GR" sz="2800" dirty="0">
                <a:solidFill>
                  <a:srgbClr val="FFFF00"/>
                </a:solidFill>
                <a:latin typeface="Times New Roman" panose="02020603050405020304" pitchFamily="18" charset="0"/>
                <a:cs typeface="Times New Roman" panose="02020603050405020304" pitchFamily="18" charset="0"/>
              </a:rPr>
              <a:t>για 4-5 ημέρες. </a:t>
            </a:r>
          </a:p>
          <a:p>
            <a:pPr marL="35560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Ύστερα συρράπτονται ή καλύπτονται με  μοσχεύματα </a:t>
            </a:r>
          </a:p>
          <a:p>
            <a:pPr marL="355600" indent="0">
              <a:lnSpc>
                <a:spcPct val="150000"/>
              </a:lnSpc>
              <a:spcBef>
                <a:spcPts val="0"/>
              </a:spcBef>
              <a:buNone/>
            </a:pPr>
            <a:r>
              <a:rPr lang="el-GR" sz="2800" dirty="0">
                <a:latin typeface="Times New Roman" panose="02020603050405020304" pitchFamily="18" charset="0"/>
                <a:cs typeface="Times New Roman" panose="02020603050405020304" pitchFamily="18" charset="0"/>
              </a:rPr>
              <a:t>(Εκτεταμένα &amp; βαθιά τραύματα, εγκαύματα).</a:t>
            </a:r>
          </a:p>
        </p:txBody>
      </p:sp>
      <p:pic>
        <p:nvPicPr>
          <p:cNvPr id="5" name="Picture 5" descr="Wound healing. (A) First intention (most surgical incisions). Clean incision, early suturing, hairline scar. (B) Second intention (tissue must granulate in). Irregular wound, granulation, skin grows over scar (C) Third intention (wound edges brought together some time after wound occurs). Open wound, increased granulation. late suturing, wide sca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1960" y="814352"/>
            <a:ext cx="4680520" cy="5710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72150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6632"/>
            <a:ext cx="8229600" cy="1008112"/>
          </a:xfrm>
        </p:spPr>
        <p:txBody>
          <a:bodyPr>
            <a:noAutofit/>
          </a:bodyPr>
          <a:lstStyle/>
          <a:p>
            <a:r>
              <a:rPr lang="el-GR" sz="3200" dirty="0">
                <a:latin typeface="Times New Roman" panose="02020603050405020304" pitchFamily="18" charset="0"/>
                <a:cs typeface="Times New Roman" panose="02020603050405020304" pitchFamily="18" charset="0"/>
              </a:rPr>
              <a:t>Επούλωση τραύματος</a:t>
            </a:r>
            <a:br>
              <a:rPr lang="el-GR" sz="3200" dirty="0">
                <a:latin typeface="Times New Roman" panose="02020603050405020304" pitchFamily="18" charset="0"/>
                <a:cs typeface="Times New Roman" panose="02020603050405020304" pitchFamily="18" charset="0"/>
              </a:rPr>
            </a:br>
            <a:r>
              <a:rPr lang="el-GR" sz="2400" b="0" dirty="0">
                <a:latin typeface="Times New Roman" panose="02020603050405020304" pitchFamily="18" charset="0"/>
                <a:cs typeface="Times New Roman" panose="02020603050405020304" pitchFamily="18" charset="0"/>
              </a:rPr>
              <a:t>(Φάσεις επούλωσης)</a:t>
            </a:r>
          </a:p>
        </p:txBody>
      </p:sp>
      <p:sp>
        <p:nvSpPr>
          <p:cNvPr id="3" name="Θέση περιεχομένου 2"/>
          <p:cNvSpPr>
            <a:spLocks noGrp="1"/>
          </p:cNvSpPr>
          <p:nvPr>
            <p:ph idx="1"/>
          </p:nvPr>
        </p:nvSpPr>
        <p:spPr>
          <a:xfrm>
            <a:off x="107504" y="1268760"/>
            <a:ext cx="8579296" cy="4968552"/>
          </a:xfrm>
        </p:spPr>
        <p:txBody>
          <a:bodyPr>
            <a:normAutofit/>
          </a:bodyPr>
          <a:lstStyle/>
          <a:p>
            <a:pPr marL="457200" indent="-457200">
              <a:lnSpc>
                <a:spcPct val="150000"/>
              </a:lnSpc>
              <a:spcBef>
                <a:spcPts val="0"/>
              </a:spcBef>
              <a:buFont typeface="+mj-lt"/>
              <a:buAutoNum type="arabicPeriod"/>
            </a:pPr>
            <a:r>
              <a:rPr lang="el-GR" sz="2400" dirty="0">
                <a:solidFill>
                  <a:srgbClr val="FFFF00"/>
                </a:solidFill>
                <a:latin typeface="Times New Roman" panose="02020603050405020304" pitchFamily="18" charset="0"/>
                <a:cs typeface="Times New Roman" panose="02020603050405020304" pitchFamily="18" charset="0"/>
              </a:rPr>
              <a:t>Φλεγμονής.</a:t>
            </a:r>
          </a:p>
          <a:p>
            <a:pPr marL="457200" indent="-457200">
              <a:lnSpc>
                <a:spcPct val="150000"/>
              </a:lnSpc>
              <a:spcBef>
                <a:spcPts val="0"/>
              </a:spcBef>
              <a:buFont typeface="+mj-lt"/>
              <a:buAutoNum type="arabicPeriod"/>
            </a:pPr>
            <a:r>
              <a:rPr lang="el-GR" sz="2400" dirty="0" err="1">
                <a:solidFill>
                  <a:srgbClr val="FFFF00"/>
                </a:solidFill>
                <a:latin typeface="Times New Roman" panose="02020603050405020304" pitchFamily="18" charset="0"/>
                <a:cs typeface="Times New Roman" panose="02020603050405020304" pitchFamily="18" charset="0"/>
              </a:rPr>
              <a:t>Επιθηλιοποίησης</a:t>
            </a:r>
            <a:r>
              <a:rPr lang="el-GR" sz="2400" dirty="0">
                <a:solidFill>
                  <a:srgbClr val="FFFF00"/>
                </a:solidFill>
                <a:latin typeface="Times New Roman" panose="02020603050405020304" pitchFamily="18" charset="0"/>
                <a:cs typeface="Times New Roman" panose="02020603050405020304" pitchFamily="18" charset="0"/>
              </a:rPr>
              <a:t>.</a:t>
            </a:r>
          </a:p>
          <a:p>
            <a:pPr marL="457200" indent="-457200">
              <a:lnSpc>
                <a:spcPct val="150000"/>
              </a:lnSpc>
              <a:spcBef>
                <a:spcPts val="0"/>
              </a:spcBef>
              <a:buFont typeface="+mj-lt"/>
              <a:buAutoNum type="arabicPeriod"/>
            </a:pPr>
            <a:r>
              <a:rPr lang="el-GR" sz="2400" dirty="0" err="1">
                <a:solidFill>
                  <a:srgbClr val="FFFF00"/>
                </a:solidFill>
                <a:latin typeface="Times New Roman" panose="02020603050405020304" pitchFamily="18" charset="0"/>
                <a:cs typeface="Times New Roman" panose="02020603050405020304" pitchFamily="18" charset="0"/>
              </a:rPr>
              <a:t>Ινοπλασίας</a:t>
            </a:r>
            <a:r>
              <a:rPr lang="el-GR" sz="2400" dirty="0">
                <a:latin typeface="Times New Roman" panose="02020603050405020304" pitchFamily="18" charset="0"/>
                <a:cs typeface="Times New Roman" panose="02020603050405020304" pitchFamily="18" charset="0"/>
              </a:rPr>
              <a:t> και σχηματισμού </a:t>
            </a:r>
            <a:r>
              <a:rPr lang="el-GR" sz="2400" dirty="0">
                <a:solidFill>
                  <a:srgbClr val="FFFF00"/>
                </a:solidFill>
                <a:latin typeface="Times New Roman" panose="02020603050405020304" pitchFamily="18" charset="0"/>
                <a:cs typeface="Times New Roman" panose="02020603050405020304" pitchFamily="18" charset="0"/>
              </a:rPr>
              <a:t>ουλής.</a:t>
            </a:r>
          </a:p>
          <a:p>
            <a:pPr marL="0" indent="0" algn="ctr">
              <a:lnSpc>
                <a:spcPct val="150000"/>
              </a:lnSpc>
              <a:spcBef>
                <a:spcPts val="0"/>
              </a:spcBef>
              <a:buNone/>
            </a:pPr>
            <a:r>
              <a:rPr lang="el-GR" sz="2400" b="1" u="sng" dirty="0">
                <a:latin typeface="Times New Roman" panose="02020603050405020304" pitchFamily="18" charset="0"/>
                <a:cs typeface="Times New Roman" panose="02020603050405020304" pitchFamily="18" charset="0"/>
              </a:rPr>
              <a:t>ή</a:t>
            </a:r>
            <a:r>
              <a:rPr lang="en-US" sz="2400" b="1" u="sng" dirty="0">
                <a:latin typeface="Times New Roman" panose="02020603050405020304" pitchFamily="18" charset="0"/>
                <a:cs typeface="Times New Roman" panose="02020603050405020304" pitchFamily="18" charset="0"/>
              </a:rPr>
              <a:t> </a:t>
            </a:r>
            <a:r>
              <a:rPr lang="el-GR" sz="2400" b="1" u="sng" dirty="0">
                <a:latin typeface="Times New Roman" panose="02020603050405020304" pitchFamily="18" charset="0"/>
                <a:cs typeface="Times New Roman" panose="02020603050405020304" pitchFamily="18" charset="0"/>
              </a:rPr>
              <a:t>αλλιώς</a:t>
            </a:r>
          </a:p>
          <a:p>
            <a:pPr marL="457200" indent="-457200">
              <a:lnSpc>
                <a:spcPct val="150000"/>
              </a:lnSpc>
              <a:spcBef>
                <a:spcPts val="0"/>
              </a:spcBef>
              <a:buFont typeface="+mj-lt"/>
              <a:buAutoNum type="arabicPeriod"/>
            </a:pPr>
            <a:r>
              <a:rPr lang="el-GR" sz="2400" dirty="0">
                <a:solidFill>
                  <a:srgbClr val="FFFF00"/>
                </a:solidFill>
                <a:latin typeface="Times New Roman" panose="02020603050405020304" pitchFamily="18" charset="0"/>
                <a:cs typeface="Times New Roman" panose="02020603050405020304" pitchFamily="18" charset="0"/>
              </a:rPr>
              <a:t>Φλεγμονής.</a:t>
            </a:r>
          </a:p>
          <a:p>
            <a:pPr marL="457200" indent="-457200">
              <a:lnSpc>
                <a:spcPct val="150000"/>
              </a:lnSpc>
              <a:spcBef>
                <a:spcPts val="0"/>
              </a:spcBef>
              <a:buFont typeface="+mj-lt"/>
              <a:buAutoNum type="arabicPeriod"/>
            </a:pPr>
            <a:r>
              <a:rPr lang="el-GR" sz="2400" dirty="0">
                <a:solidFill>
                  <a:srgbClr val="FFFF00"/>
                </a:solidFill>
                <a:latin typeface="Times New Roman" panose="02020603050405020304" pitchFamily="18" charset="0"/>
                <a:cs typeface="Times New Roman" panose="02020603050405020304" pitchFamily="18" charset="0"/>
              </a:rPr>
              <a:t>Κοκκιωμάτωσης.</a:t>
            </a:r>
          </a:p>
          <a:p>
            <a:pPr marL="457200" indent="-457200">
              <a:lnSpc>
                <a:spcPct val="150000"/>
              </a:lnSpc>
              <a:spcBef>
                <a:spcPts val="0"/>
              </a:spcBef>
              <a:buFont typeface="+mj-lt"/>
              <a:buAutoNum type="arabicPeriod"/>
            </a:pPr>
            <a:r>
              <a:rPr lang="el-GR" sz="2400" dirty="0" err="1">
                <a:solidFill>
                  <a:srgbClr val="FFFF00"/>
                </a:solidFill>
                <a:latin typeface="Times New Roman" panose="02020603050405020304" pitchFamily="18" charset="0"/>
                <a:cs typeface="Times New Roman" panose="02020603050405020304" pitchFamily="18" charset="0"/>
              </a:rPr>
              <a:t>Επιθηλιοποιήσεως</a:t>
            </a:r>
            <a:r>
              <a:rPr lang="el-GR" sz="2400" dirty="0">
                <a:solidFill>
                  <a:srgbClr val="FFFF00"/>
                </a:solidFill>
                <a:latin typeface="Times New Roman" panose="02020603050405020304" pitchFamily="18" charset="0"/>
                <a:cs typeface="Times New Roman" panose="02020603050405020304" pitchFamily="18" charset="0"/>
              </a:rPr>
              <a:t>.</a:t>
            </a:r>
          </a:p>
          <a:p>
            <a:pPr marL="457200" indent="-457200">
              <a:lnSpc>
                <a:spcPct val="150000"/>
              </a:lnSpc>
              <a:spcBef>
                <a:spcPts val="0"/>
              </a:spcBef>
              <a:buFont typeface="+mj-lt"/>
              <a:buAutoNum type="arabicPeriod"/>
            </a:pPr>
            <a:r>
              <a:rPr lang="el-GR" sz="2400" dirty="0" err="1">
                <a:solidFill>
                  <a:srgbClr val="FFFF00"/>
                </a:solidFill>
                <a:latin typeface="Times New Roman" panose="02020603050405020304" pitchFamily="18" charset="0"/>
                <a:cs typeface="Times New Roman" panose="02020603050405020304" pitchFamily="18" charset="0"/>
              </a:rPr>
              <a:t>Ινοπλασίας</a:t>
            </a:r>
            <a:r>
              <a:rPr lang="el-GR" sz="2400" dirty="0">
                <a:solidFill>
                  <a:srgbClr val="FFFF00"/>
                </a:solidFill>
                <a:latin typeface="Times New Roman" panose="02020603050405020304" pitchFamily="18" charset="0"/>
                <a:cs typeface="Times New Roman" panose="02020603050405020304" pitchFamily="18" charset="0"/>
              </a:rPr>
              <a:t>.</a:t>
            </a:r>
          </a:p>
          <a:p>
            <a:pPr marL="457200" indent="-457200">
              <a:lnSpc>
                <a:spcPct val="150000"/>
              </a:lnSpc>
              <a:spcBef>
                <a:spcPts val="0"/>
              </a:spcBef>
              <a:buFont typeface="+mj-lt"/>
              <a:buAutoNum type="arabicPeriod"/>
            </a:pPr>
            <a:r>
              <a:rPr lang="el-GR" sz="2400" dirty="0">
                <a:solidFill>
                  <a:srgbClr val="FFFF00"/>
                </a:solidFill>
                <a:latin typeface="Times New Roman" panose="02020603050405020304" pitchFamily="18" charset="0"/>
                <a:cs typeface="Times New Roman" panose="02020603050405020304" pitchFamily="18" charset="0"/>
              </a:rPr>
              <a:t>Ρικνώσεως.</a:t>
            </a:r>
          </a:p>
        </p:txBody>
      </p:sp>
    </p:spTree>
    <p:extLst>
      <p:ext uri="{BB962C8B-B14F-4D97-AF65-F5344CB8AC3E}">
        <p14:creationId xmlns:p14="http://schemas.microsoft.com/office/powerpoint/2010/main" val="36381101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8CA9DD-D6CE-4264-BD5B-13A85CC0CE00}"/>
              </a:ext>
            </a:extLst>
          </p:cNvPr>
          <p:cNvSpPr>
            <a:spLocks noGrp="1"/>
          </p:cNvSpPr>
          <p:nvPr>
            <p:ph type="title"/>
          </p:nvPr>
        </p:nvSpPr>
        <p:spPr>
          <a:xfrm>
            <a:off x="457200" y="260648"/>
            <a:ext cx="8305800" cy="6048672"/>
          </a:xfrm>
        </p:spPr>
        <p:txBody>
          <a:bodyPr>
            <a:normAutofit fontScale="90000"/>
          </a:bodyPr>
          <a:lstStyle/>
          <a:p>
            <a:pPr marL="457200" indent="-457200">
              <a:buFont typeface="Arial" panose="020B0604020202020204" pitchFamily="34" charset="0"/>
              <a:buChar char="•"/>
            </a:pPr>
            <a:r>
              <a:rPr lang="el-GR" sz="2800" u="sng" dirty="0">
                <a:latin typeface="Times New Roman" panose="02020603050405020304" pitchFamily="18" charset="0"/>
                <a:cs typeface="Times New Roman" panose="02020603050405020304" pitchFamily="18" charset="0"/>
              </a:rPr>
              <a:t>βιβλιογραφία και παραπομπές πηγών </a:t>
            </a:r>
            <a:br>
              <a:rPr lang="el-GR" sz="2800" dirty="0">
                <a:latin typeface="Times New Roman" panose="02020603050405020304" pitchFamily="18" charset="0"/>
                <a:cs typeface="Times New Roman" panose="02020603050405020304" pitchFamily="18" charset="0"/>
              </a:rPr>
            </a:br>
            <a:br>
              <a:rPr lang="el-GR" sz="2800" dirty="0">
                <a:latin typeface="Times New Roman" panose="02020603050405020304" pitchFamily="18" charset="0"/>
                <a:cs typeface="Times New Roman" panose="02020603050405020304" pitchFamily="18" charset="0"/>
              </a:rPr>
            </a:br>
            <a:br>
              <a:rPr lang="el-GR" sz="2800" dirty="0">
                <a:latin typeface="Times New Roman" panose="02020603050405020304" pitchFamily="18" charset="0"/>
                <a:cs typeface="Times New Roman" panose="02020603050405020304" pitchFamily="18" charset="0"/>
              </a:rPr>
            </a:br>
            <a:br>
              <a:rPr lang="el-GR" sz="2800" dirty="0">
                <a:latin typeface="Times New Roman" panose="02020603050405020304" pitchFamily="18" charset="0"/>
                <a:cs typeface="Times New Roman" panose="02020603050405020304" pitchFamily="18" charset="0"/>
              </a:rPr>
            </a:br>
            <a:r>
              <a:rPr lang="el-GR" sz="2800" dirty="0">
                <a:latin typeface="Times New Roman" panose="02020603050405020304" pitchFamily="18" charset="0"/>
                <a:cs typeface="Times New Roman" panose="02020603050405020304" pitchFamily="18" charset="0"/>
              </a:rPr>
              <a:t>Χειρουργική Παθολογία (Μπονάτσος – Κακλαμάνος – </a:t>
            </a:r>
            <a:r>
              <a:rPr lang="el-GR" sz="2800" dirty="0" err="1">
                <a:latin typeface="Times New Roman" pitchFamily="18" charset="0"/>
                <a:cs typeface="Times New Roman" pitchFamily="18" charset="0"/>
              </a:rPr>
              <a:t>Γολεμάτης</a:t>
            </a:r>
            <a:r>
              <a:rPr lang="el-GR" sz="2800" dirty="0">
                <a:latin typeface="Times New Roman" pitchFamily="18" charset="0"/>
                <a:cs typeface="Times New Roman" pitchFamily="18" charset="0"/>
              </a:rPr>
              <a:t>)</a:t>
            </a:r>
            <a:br>
              <a:rPr lang="el-GR" sz="2800" dirty="0">
                <a:latin typeface="Times New Roman" pitchFamily="18" charset="0"/>
                <a:cs typeface="Times New Roman" pitchFamily="18" charset="0"/>
              </a:rPr>
            </a:br>
            <a:br>
              <a:rPr lang="el-GR" sz="2800" dirty="0">
                <a:latin typeface="Times New Roman" pitchFamily="18" charset="0"/>
                <a:cs typeface="Times New Roman" pitchFamily="18" charset="0"/>
              </a:rPr>
            </a:br>
            <a:r>
              <a:rPr lang="el-GR" sz="2800" dirty="0">
                <a:latin typeface="Times New Roman" pitchFamily="18" charset="0"/>
                <a:cs typeface="Times New Roman" pitchFamily="18" charset="0"/>
              </a:rPr>
              <a:t>Σύγχρονη Γενική Χειρουργική (Παπαδημητρίου)</a:t>
            </a:r>
            <a:br>
              <a:rPr lang="el-GR" sz="2800" dirty="0">
                <a:latin typeface="Times New Roman" pitchFamily="18" charset="0"/>
                <a:cs typeface="Times New Roman" pitchFamily="18" charset="0"/>
              </a:rPr>
            </a:br>
            <a:br>
              <a:rPr lang="el-GR" sz="2800" dirty="0">
                <a:latin typeface="Times New Roman" pitchFamily="18" charset="0"/>
                <a:cs typeface="Times New Roman" pitchFamily="18" charset="0"/>
              </a:rPr>
            </a:br>
            <a:r>
              <a:rPr lang="el-GR" sz="2800" dirty="0">
                <a:latin typeface="Times New Roman" pitchFamily="18" charset="0"/>
                <a:cs typeface="Times New Roman" pitchFamily="18" charset="0"/>
              </a:rPr>
              <a:t> Αντωνία Καλογιάννη. «Χειρουργική Νοσηλευτική Ι (Θ). Ενότητα 1</a:t>
            </a:r>
            <a:r>
              <a:rPr lang="en-US" sz="2800" dirty="0">
                <a:latin typeface="Times New Roman" pitchFamily="18" charset="0"/>
                <a:cs typeface="Times New Roman" pitchFamily="18" charset="0"/>
              </a:rPr>
              <a:t>:</a:t>
            </a:r>
            <a:r>
              <a:rPr lang="el-GR" sz="2800" dirty="0">
                <a:latin typeface="Times New Roman" pitchFamily="18" charset="0"/>
                <a:cs typeface="Times New Roman" pitchFamily="18" charset="0"/>
              </a:rPr>
              <a:t> Ύδωρ και Ηλεκτρολύτες». Έκδοση: 1.0. Αθήνα 2014. Διαθέσιμο από τη δικτυακή διεύθυνση: </a:t>
            </a:r>
            <a:r>
              <a:rPr lang="en-US" sz="2800" dirty="0">
                <a:latin typeface="Times New Roman" pitchFamily="18" charset="0"/>
                <a:cs typeface="Times New Roman" pitchFamily="18" charset="0"/>
                <a:hlinkClick r:id="rId2"/>
              </a:rPr>
              <a:t>ocp.teiath.gr</a:t>
            </a:r>
            <a:r>
              <a:rPr lang="el-GR" sz="2800" dirty="0">
                <a:latin typeface="Times New Roman" pitchFamily="18" charset="0"/>
                <a:cs typeface="Times New Roman" pitchFamily="18" charset="0"/>
              </a:rPr>
              <a:t>. </a:t>
            </a:r>
            <a:r>
              <a:rPr lang="en-US" sz="2800" dirty="0">
                <a:latin typeface="Times New Roman" pitchFamily="18" charset="0"/>
                <a:cs typeface="Times New Roman" pitchFamily="18" charset="0"/>
              </a:rPr>
              <a:t> (e-class </a:t>
            </a:r>
            <a:r>
              <a:rPr lang="el-GR" sz="2800" dirty="0">
                <a:latin typeface="Times New Roman" pitchFamily="18" charset="0"/>
                <a:cs typeface="Times New Roman" pitchFamily="18" charset="0"/>
              </a:rPr>
              <a:t>ΤΕΙ Νοσηλευτικής Αθήνας</a:t>
            </a:r>
            <a:r>
              <a:rPr lang="en-US" sz="2800" dirty="0">
                <a:latin typeface="Times New Roman" pitchFamily="18" charset="0"/>
                <a:cs typeface="Times New Roman" pitchFamily="18" charset="0"/>
              </a:rPr>
              <a:t>)</a:t>
            </a:r>
            <a:endParaRPr lang="el-GR" sz="2800" dirty="0">
              <a:latin typeface="Times New Roman" pitchFamily="18" charset="0"/>
              <a:cs typeface="Times New Roman" pitchFamily="18" charset="0"/>
            </a:endParaRPr>
          </a:p>
        </p:txBody>
      </p:sp>
    </p:spTree>
    <p:extLst>
      <p:ext uri="{BB962C8B-B14F-4D97-AF65-F5344CB8AC3E}">
        <p14:creationId xmlns:p14="http://schemas.microsoft.com/office/powerpoint/2010/main" val="26876695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solidFill>
                  <a:schemeClr val="tx1"/>
                </a:solidFill>
                <a:latin typeface="Times New Roman" panose="02020603050405020304" pitchFamily="18" charset="0"/>
                <a:cs typeface="Times New Roman" panose="02020603050405020304" pitchFamily="18" charset="0"/>
              </a:rPr>
              <a:t>Σημείωμα Αναφοράς</a:t>
            </a:r>
            <a:br>
              <a:rPr lang="en-US" sz="3200" dirty="0">
                <a:solidFill>
                  <a:schemeClr val="tx1"/>
                </a:solidFill>
                <a:latin typeface="Times New Roman" panose="02020603050405020304" pitchFamily="18" charset="0"/>
                <a:cs typeface="Times New Roman" panose="02020603050405020304" pitchFamily="18" charset="0"/>
              </a:rPr>
            </a:br>
            <a:endParaRPr lang="el-GR" sz="36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1500" dirty="0">
              <a:latin typeface="Times New Roman" panose="02020603050405020304" pitchFamily="18" charset="0"/>
              <a:cs typeface="Times New Roman" panose="02020603050405020304" pitchFamily="18" charset="0"/>
            </a:endParaRPr>
          </a:p>
          <a:p>
            <a:pPr marL="0" indent="0">
              <a:buNone/>
            </a:pPr>
            <a:r>
              <a:rPr lang="el-GR" sz="1800" dirty="0" err="1">
                <a:latin typeface="Times New Roman" panose="02020603050405020304" pitchFamily="18" charset="0"/>
                <a:cs typeface="Times New Roman" panose="02020603050405020304" pitchFamily="18" charset="0"/>
              </a:rPr>
              <a:t>Copyright</a:t>
            </a:r>
            <a:r>
              <a:rPr lang="el-GR" sz="1800" dirty="0">
                <a:latin typeface="Times New Roman" panose="02020603050405020304" pitchFamily="18" charset="0"/>
                <a:cs typeface="Times New Roman" panose="02020603050405020304" pitchFamily="18" charset="0"/>
              </a:rPr>
              <a:t> Τεχνολογικό Εκπαιδευτικό Ίδρυμα Αθήνας</a:t>
            </a:r>
            <a:r>
              <a:rPr lang="en-US" sz="1800" dirty="0">
                <a:latin typeface="Times New Roman" panose="02020603050405020304" pitchFamily="18" charset="0"/>
                <a:cs typeface="Times New Roman" panose="02020603050405020304" pitchFamily="18" charset="0"/>
              </a:rPr>
              <a:t>, </a:t>
            </a:r>
            <a:endParaRPr lang="el-GR" sz="1800" dirty="0">
              <a:latin typeface="Times New Roman" panose="02020603050405020304" pitchFamily="18" charset="0"/>
              <a:cs typeface="Times New Roman" panose="02020603050405020304" pitchFamily="18" charset="0"/>
            </a:endParaRPr>
          </a:p>
          <a:p>
            <a:pPr marL="0" indent="0">
              <a:buNone/>
            </a:pPr>
            <a:r>
              <a:rPr lang="el-GR" sz="1800" dirty="0">
                <a:latin typeface="Times New Roman" panose="02020603050405020304" pitchFamily="18" charset="0"/>
                <a:cs typeface="Times New Roman" panose="02020603050405020304" pitchFamily="18" charset="0"/>
              </a:rPr>
              <a:t>Αντωνία Καλογιάννη 2014. </a:t>
            </a:r>
          </a:p>
          <a:p>
            <a:pPr marL="0" indent="0">
              <a:buNone/>
            </a:pPr>
            <a:r>
              <a:rPr lang="el-GR" sz="1800" dirty="0">
                <a:latin typeface="Times New Roman" panose="02020603050405020304" pitchFamily="18" charset="0"/>
                <a:cs typeface="Times New Roman" panose="02020603050405020304" pitchFamily="18" charset="0"/>
              </a:rPr>
              <a:t>Αντωνία Καλογιάννη. «Χειρουργική Νοσηλευτική Ι (Θ). Ενότητα 4</a:t>
            </a:r>
            <a:r>
              <a:rPr lang="en-US" sz="1800" dirty="0">
                <a:latin typeface="Times New Roman" panose="02020603050405020304" pitchFamily="18" charset="0"/>
                <a:cs typeface="Times New Roman" panose="02020603050405020304" pitchFamily="18" charset="0"/>
              </a:rPr>
              <a:t>:</a:t>
            </a:r>
            <a:r>
              <a:rPr lang="el-GR" sz="1800" dirty="0">
                <a:latin typeface="Times New Roman" panose="02020603050405020304" pitchFamily="18" charset="0"/>
                <a:cs typeface="Times New Roman" panose="02020603050405020304" pitchFamily="18" charset="0"/>
              </a:rPr>
              <a:t> Ενδοφλέβια Διαλύματα». </a:t>
            </a:r>
          </a:p>
          <a:p>
            <a:pPr marL="0" indent="0">
              <a:buNone/>
            </a:pPr>
            <a:r>
              <a:rPr lang="el-GR" sz="1800" dirty="0">
                <a:latin typeface="Times New Roman" panose="02020603050405020304" pitchFamily="18" charset="0"/>
                <a:cs typeface="Times New Roman" panose="02020603050405020304" pitchFamily="18" charset="0"/>
              </a:rPr>
              <a:t>Έκδοση: 1.0. Αθήνα 2014. </a:t>
            </a:r>
          </a:p>
          <a:p>
            <a:pPr marL="0" indent="0">
              <a:buNone/>
            </a:pPr>
            <a:r>
              <a:rPr lang="el-GR" sz="1800" dirty="0">
                <a:latin typeface="Times New Roman" panose="02020603050405020304" pitchFamily="18" charset="0"/>
                <a:cs typeface="Times New Roman" panose="02020603050405020304" pitchFamily="18" charset="0"/>
              </a:rPr>
              <a:t>Διαθέσιμο από τη δικτυακή διεύθυνση: </a:t>
            </a:r>
            <a:r>
              <a:rPr lang="en-US" sz="1800"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ocp.teiath.gr</a:t>
            </a:r>
            <a:r>
              <a:rPr lang="el-GR" sz="1800" dirty="0">
                <a:latin typeface="Times New Roman" panose="02020603050405020304" pitchFamily="18" charset="0"/>
                <a:cs typeface="Times New Roman" panose="02020603050405020304" pitchFamily="18" charset="0"/>
              </a:rPr>
              <a:t>.</a:t>
            </a:r>
          </a:p>
          <a:p>
            <a:endParaRPr lang="el-GR" sz="15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914" y="735546"/>
            <a:ext cx="7364186" cy="857250"/>
          </a:xfrm>
        </p:spPr>
        <p:txBody>
          <a:bodyPr>
            <a:normAutofit/>
          </a:bodyPr>
          <a:lstStyle/>
          <a:p>
            <a:r>
              <a:rPr lang="el-GR" sz="3000" dirty="0">
                <a:solidFill>
                  <a:schemeClr val="tx1"/>
                </a:solidFill>
                <a:latin typeface="Times New Roman" panose="02020603050405020304" pitchFamily="18" charset="0"/>
                <a:cs typeface="Times New Roman" panose="02020603050405020304" pitchFamily="18" charset="0"/>
              </a:rPr>
              <a:t>Σημείωμα Αδειοδότησης</a:t>
            </a:r>
          </a:p>
        </p:txBody>
      </p:sp>
      <p:sp>
        <p:nvSpPr>
          <p:cNvPr id="3" name="Content Placeholder 2"/>
          <p:cNvSpPr>
            <a:spLocks noGrp="1"/>
          </p:cNvSpPr>
          <p:nvPr>
            <p:ph idx="1"/>
          </p:nvPr>
        </p:nvSpPr>
        <p:spPr>
          <a:xfrm>
            <a:off x="240476" y="1908216"/>
            <a:ext cx="8122722" cy="1081314"/>
          </a:xfrm>
          <a:noFill/>
        </p:spPr>
        <p:txBody>
          <a:bodyPr>
            <a:noAutofit/>
          </a:bodyPr>
          <a:lstStyle/>
          <a:p>
            <a:pPr marL="0" indent="0">
              <a:buNone/>
            </a:pPr>
            <a:r>
              <a:rPr lang="el-GR" sz="1200" dirty="0">
                <a:latin typeface="Times New Roman" panose="02020603050405020304" pitchFamily="18" charset="0"/>
                <a:cs typeface="Times New Roman" panose="02020603050405020304" pitchFamily="18" charset="0"/>
              </a:rPr>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200" dirty="0" err="1">
                <a:latin typeface="Times New Roman" panose="02020603050405020304" pitchFamily="18" charset="0"/>
                <a:cs typeface="Times New Roman" panose="02020603050405020304" pitchFamily="18" charset="0"/>
              </a:rPr>
              <a:t>κ.λ.π</a:t>
            </a:r>
            <a:r>
              <a:rPr lang="el-GR" sz="1200" dirty="0">
                <a:latin typeface="Times New Roman" panose="02020603050405020304" pitchFamily="18" charset="0"/>
                <a:cs typeface="Times New Roman" panose="02020603050405020304" pitchFamily="18" charset="0"/>
              </a:rPr>
              <a:t>., τα οποία εμπεριέχονται σε αυτό. Οι όροι χρήσης των έργων τρίτων επεξηγούνται στη διαφάνεια  «Επεξήγηση όρων χρήσης έργων τρίτων». </a:t>
            </a:r>
          </a:p>
          <a:p>
            <a:pPr marL="0" indent="0">
              <a:buNone/>
            </a:pPr>
            <a:r>
              <a:rPr lang="el-GR" sz="1200" dirty="0">
                <a:latin typeface="Times New Roman" panose="02020603050405020304" pitchFamily="18" charset="0"/>
                <a:cs typeface="Times New Roman" panose="02020603050405020304" pitchFamily="18" charset="0"/>
              </a:rPr>
              <a:t>Τα έργα για τα οποία έχει ζητηθεί άδεια  αναφέρονται στο «Σημείωμα  Χρήσης Έργων Τρίτων». </a:t>
            </a:r>
          </a:p>
        </p:txBody>
      </p:sp>
      <p:sp>
        <p:nvSpPr>
          <p:cNvPr id="6" name="TextBox 5"/>
          <p:cNvSpPr txBox="1"/>
          <p:nvPr/>
        </p:nvSpPr>
        <p:spPr>
          <a:xfrm>
            <a:off x="480951" y="3320988"/>
            <a:ext cx="8256320" cy="2679762"/>
          </a:xfrm>
          <a:prstGeom prst="rect">
            <a:avLst/>
          </a:prstGeom>
        </p:spPr>
        <p:txBody>
          <a:bodyPr vert="horz" wrap="square" lIns="68580" tIns="34290" rIns="68580" bIns="34290" rtlCol="0" anchor="ctr">
            <a:normAutofit/>
          </a:bodyPr>
          <a:lstStyle/>
          <a:p>
            <a:pPr>
              <a:spcBef>
                <a:spcPts val="450"/>
              </a:spcBef>
            </a:pPr>
            <a:r>
              <a:rPr lang="el-GR" sz="1200" dirty="0">
                <a:latin typeface="Times New Roman" panose="02020603050405020304" pitchFamily="18" charset="0"/>
                <a:cs typeface="Times New Roman" panose="02020603050405020304" pitchFamily="18" charset="0"/>
              </a:rPr>
              <a:t>[1] http://creativecommons.org/licenses/by-nc-sa/4.0/ </a:t>
            </a:r>
            <a:endParaRPr lang="en-US" sz="1200" dirty="0">
              <a:latin typeface="Times New Roman" panose="02020603050405020304" pitchFamily="18" charset="0"/>
              <a:cs typeface="Times New Roman" panose="02020603050405020304" pitchFamily="18" charset="0"/>
            </a:endParaRPr>
          </a:p>
          <a:p>
            <a:pPr>
              <a:spcBef>
                <a:spcPts val="450"/>
              </a:spcBef>
            </a:pPr>
            <a:r>
              <a:rPr lang="el-GR" sz="1200" dirty="0">
                <a:latin typeface="Times New Roman" panose="02020603050405020304" pitchFamily="18" charset="0"/>
                <a:cs typeface="Times New Roman" panose="02020603050405020304" pitchFamily="18" charset="0"/>
              </a:rPr>
              <a:t>Ως </a:t>
            </a:r>
            <a:r>
              <a:rPr lang="el-GR" sz="1200" b="1" dirty="0">
                <a:latin typeface="Times New Roman" panose="02020603050405020304" pitchFamily="18" charset="0"/>
                <a:cs typeface="Times New Roman" panose="02020603050405020304" pitchFamily="18" charset="0"/>
              </a:rPr>
              <a:t>Μη Εμπορική</a:t>
            </a:r>
            <a:r>
              <a:rPr lang="el-GR" sz="1200" dirty="0">
                <a:latin typeface="Times New Roman" panose="02020603050405020304" pitchFamily="18" charset="0"/>
                <a:cs typeface="Times New Roman" panose="02020603050405020304" pitchFamily="18" charset="0"/>
              </a:rPr>
              <a:t> ορίζεται η χρήση:</a:t>
            </a:r>
          </a:p>
          <a:p>
            <a:pPr marL="257175" indent="-257175">
              <a:spcBef>
                <a:spcPts val="450"/>
              </a:spcBef>
              <a:buFont typeface="Arial" panose="020B0604020202020204" pitchFamily="34" charset="0"/>
              <a:buChar char="•"/>
            </a:pPr>
            <a:r>
              <a:rPr lang="el-GR" sz="1200" dirty="0">
                <a:latin typeface="Times New Roman" panose="02020603050405020304" pitchFamily="18" charset="0"/>
                <a:cs typeface="Times New Roman" panose="02020603050405020304" pitchFamily="18" charset="0"/>
              </a:rPr>
              <a:t>που δεν περιλαμβάνει άμεσο ή έμμεσο οικονομικό όφελος από την χρήση του έργου, για το διανομέα του έργου και </a:t>
            </a:r>
            <a:r>
              <a:rPr lang="el-GR" sz="1200" dirty="0" err="1">
                <a:latin typeface="Times New Roman" panose="02020603050405020304" pitchFamily="18" charset="0"/>
                <a:cs typeface="Times New Roman" panose="02020603050405020304" pitchFamily="18" charset="0"/>
              </a:rPr>
              <a:t>αδειοδόχο</a:t>
            </a:r>
            <a:endParaRPr lang="el-GR" sz="1200" dirty="0">
              <a:latin typeface="Times New Roman" panose="02020603050405020304" pitchFamily="18" charset="0"/>
              <a:cs typeface="Times New Roman" panose="02020603050405020304" pitchFamily="18" charset="0"/>
            </a:endParaRPr>
          </a:p>
          <a:p>
            <a:pPr marL="257175" indent="-257175">
              <a:spcBef>
                <a:spcPts val="450"/>
              </a:spcBef>
              <a:buFont typeface="Arial" panose="020B0604020202020204" pitchFamily="34" charset="0"/>
              <a:buChar char="•"/>
            </a:pPr>
            <a:r>
              <a:rPr lang="el-GR" sz="1200" dirty="0">
                <a:latin typeface="Times New Roman" panose="02020603050405020304" pitchFamily="18" charset="0"/>
                <a:cs typeface="Times New Roman" panose="02020603050405020304" pitchFamily="18" charset="0"/>
              </a:rPr>
              <a:t>που</a:t>
            </a:r>
            <a:r>
              <a:rPr lang="en-GB" sz="1200" dirty="0">
                <a:latin typeface="Times New Roman" panose="02020603050405020304" pitchFamily="18" charset="0"/>
                <a:cs typeface="Times New Roman" panose="02020603050405020304" pitchFamily="18" charset="0"/>
              </a:rPr>
              <a:t> </a:t>
            </a:r>
            <a:r>
              <a:rPr lang="el-GR" sz="1200" dirty="0">
                <a:latin typeface="Times New Roman" panose="02020603050405020304" pitchFamily="18" charset="0"/>
                <a:cs typeface="Times New Roman" panose="02020603050405020304" pitchFamily="18" charset="0"/>
              </a:rPr>
              <a:t>δεν περιλαμβάνει οικονομική συναλλαγή ως προϋπόθεση για τη χρήση ή πρόσβαση στο έργο</a:t>
            </a:r>
          </a:p>
          <a:p>
            <a:pPr marL="257175" indent="-257175">
              <a:spcBef>
                <a:spcPts val="450"/>
              </a:spcBef>
              <a:buFont typeface="Arial" panose="020B0604020202020204" pitchFamily="34" charset="0"/>
              <a:buChar char="•"/>
            </a:pPr>
            <a:r>
              <a:rPr lang="el-GR" sz="1200" dirty="0">
                <a:latin typeface="Times New Roman" panose="02020603050405020304" pitchFamily="18" charset="0"/>
                <a:cs typeface="Times New Roman" panose="02020603050405020304" pitchFamily="18" charset="0"/>
              </a:rPr>
              <a:t>που</a:t>
            </a:r>
            <a:r>
              <a:rPr lang="en-GB" sz="1200" dirty="0">
                <a:latin typeface="Times New Roman" panose="02020603050405020304" pitchFamily="18" charset="0"/>
                <a:cs typeface="Times New Roman" panose="02020603050405020304" pitchFamily="18" charset="0"/>
              </a:rPr>
              <a:t> </a:t>
            </a:r>
            <a:r>
              <a:rPr lang="el-GR" sz="1200" dirty="0">
                <a:latin typeface="Times New Roman" panose="02020603050405020304" pitchFamily="18" charset="0"/>
                <a:cs typeface="Times New Roman" panose="02020603050405020304" pitchFamily="18" charset="0"/>
              </a:rPr>
              <a:t>δεν προσπορίζει στο διανομέα του έργου και</a:t>
            </a:r>
            <a:r>
              <a:rPr lang="en-GB" sz="1200" dirty="0">
                <a:latin typeface="Times New Roman" panose="02020603050405020304" pitchFamily="18" charset="0"/>
                <a:cs typeface="Times New Roman" panose="02020603050405020304" pitchFamily="18" charset="0"/>
              </a:rPr>
              <a:t> </a:t>
            </a:r>
            <a:r>
              <a:rPr lang="el-GR" sz="1200" dirty="0" err="1">
                <a:latin typeface="Times New Roman" panose="02020603050405020304" pitchFamily="18" charset="0"/>
                <a:cs typeface="Times New Roman" panose="02020603050405020304" pitchFamily="18" charset="0"/>
              </a:rPr>
              <a:t>αδειοδόχο</a:t>
            </a:r>
            <a:r>
              <a:rPr lang="en-GB" sz="1200" dirty="0">
                <a:latin typeface="Times New Roman" panose="02020603050405020304" pitchFamily="18" charset="0"/>
                <a:cs typeface="Times New Roman" panose="02020603050405020304" pitchFamily="18" charset="0"/>
              </a:rPr>
              <a:t> </a:t>
            </a:r>
            <a:r>
              <a:rPr lang="el-GR" sz="1200" dirty="0">
                <a:latin typeface="Times New Roman" panose="02020603050405020304" pitchFamily="18" charset="0"/>
                <a:cs typeface="Times New Roman" panose="02020603050405020304" pitchFamily="18" charset="0"/>
              </a:rPr>
              <a:t>έμμεσο οικονομικό όφελος (π.χ. διαφημίσεις) από την προβολή του έργου σε διαδικτυακό τόπο</a:t>
            </a:r>
            <a:endParaRPr lang="en-US" sz="1200" dirty="0">
              <a:latin typeface="Times New Roman" panose="02020603050405020304" pitchFamily="18" charset="0"/>
              <a:cs typeface="Times New Roman" panose="02020603050405020304" pitchFamily="18" charset="0"/>
            </a:endParaRPr>
          </a:p>
          <a:p>
            <a:pPr>
              <a:spcBef>
                <a:spcPts val="450"/>
              </a:spcBef>
            </a:pPr>
            <a:r>
              <a:rPr lang="el-GR" sz="1200" dirty="0">
                <a:latin typeface="Times New Roman" panose="02020603050405020304" pitchFamily="18" charset="0"/>
                <a:cs typeface="Times New Roman" panose="02020603050405020304" pitchFamily="18" charset="0"/>
              </a:rPr>
              <a:t>Ο δικαιούχος μπορεί να παρέχει στον </a:t>
            </a:r>
            <a:r>
              <a:rPr lang="el-GR" sz="1200" dirty="0" err="1">
                <a:latin typeface="Times New Roman" panose="02020603050405020304" pitchFamily="18" charset="0"/>
                <a:cs typeface="Times New Roman" panose="02020603050405020304" pitchFamily="18" charset="0"/>
              </a:rPr>
              <a:t>αδειοδόχο</a:t>
            </a:r>
            <a:r>
              <a:rPr lang="el-GR" sz="1200" dirty="0">
                <a:latin typeface="Times New Roman" panose="02020603050405020304" pitchFamily="18" charset="0"/>
                <a:cs typeface="Times New Roman" panose="02020603050405020304" pitchFamily="18" charset="0"/>
              </a:rPr>
              <a:t> ξεχωριστή άδεια να χρησιμοποιεί το έργο για εμπορική χρήση, εφόσον αυτό του ζητηθεί.</a:t>
            </a: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8605" y="857250"/>
            <a:ext cx="8496795" cy="454232"/>
          </a:xfrm>
          <a:noFill/>
        </p:spPr>
        <p:txBody>
          <a:bodyPr>
            <a:normAutofit fontScale="90000"/>
          </a:bodyPr>
          <a:lstStyle/>
          <a:p>
            <a:r>
              <a:rPr lang="el-GR" sz="2400" dirty="0">
                <a:solidFill>
                  <a:schemeClr val="tx1"/>
                </a:solidFill>
                <a:latin typeface="Times New Roman" panose="02020603050405020304" pitchFamily="18" charset="0"/>
                <a:cs typeface="Times New Roman" panose="02020603050405020304" pitchFamily="18" charset="0"/>
              </a:rPr>
              <a:t>Επεξήγηση όρων χρήσης έργων τρίτων</a:t>
            </a:r>
          </a:p>
        </p:txBody>
      </p:sp>
      <p:sp>
        <p:nvSpPr>
          <p:cNvPr id="6" name="Rectangle 5"/>
          <p:cNvSpPr/>
          <p:nvPr/>
        </p:nvSpPr>
        <p:spPr>
          <a:xfrm>
            <a:off x="2709173" y="1474779"/>
            <a:ext cx="4968552" cy="369332"/>
          </a:xfrm>
          <a:prstGeom prst="rect">
            <a:avLst/>
          </a:prstGeom>
        </p:spPr>
        <p:txBody>
          <a:bodyPr wrap="square">
            <a:spAutoFit/>
          </a:bodyPr>
          <a:lstStyle/>
          <a:p>
            <a:r>
              <a:rPr lang="el-GR" sz="900" dirty="0">
                <a:latin typeface="Times New Roman" panose="02020603050405020304" pitchFamily="18" charset="0"/>
                <a:cs typeface="Times New Roman" panose="02020603050405020304" pitchFamily="18" charset="0"/>
              </a:rPr>
              <a:t>Δεν επιτρέπεται η επαναχρησιμοποίηση του έργου</a:t>
            </a:r>
            <a:r>
              <a:rPr lang="en-US" sz="900" dirty="0">
                <a:latin typeface="Times New Roman" panose="02020603050405020304" pitchFamily="18" charset="0"/>
                <a:cs typeface="Times New Roman" panose="02020603050405020304" pitchFamily="18" charset="0"/>
              </a:rPr>
              <a:t>, </a:t>
            </a:r>
            <a:r>
              <a:rPr lang="el-GR" sz="900" dirty="0">
                <a:latin typeface="Times New Roman" panose="02020603050405020304" pitchFamily="18" charset="0"/>
                <a:cs typeface="Times New Roman" panose="02020603050405020304" pitchFamily="18" charset="0"/>
              </a:rPr>
              <a:t>παρά μόνο εάν ζητηθεί εκ νέου άδεια από το δημιουργό.</a:t>
            </a:r>
          </a:p>
        </p:txBody>
      </p:sp>
      <p:sp>
        <p:nvSpPr>
          <p:cNvPr id="7" name="Rectangle 6"/>
          <p:cNvSpPr/>
          <p:nvPr/>
        </p:nvSpPr>
        <p:spPr>
          <a:xfrm>
            <a:off x="2393062" y="1543223"/>
            <a:ext cx="316112" cy="300082"/>
          </a:xfrm>
          <a:prstGeom prst="rect">
            <a:avLst/>
          </a:prstGeom>
        </p:spPr>
        <p:txBody>
          <a:bodyPr wrap="none">
            <a:spAutoFit/>
          </a:bodyPr>
          <a:lstStyle/>
          <a:p>
            <a:pPr algn="r"/>
            <a:r>
              <a:rPr lang="en-US" sz="1350" dirty="0">
                <a:latin typeface="Times New Roman" panose="02020603050405020304" pitchFamily="18" charset="0"/>
                <a:cs typeface="Times New Roman" panose="02020603050405020304" pitchFamily="18" charset="0"/>
              </a:rPr>
              <a:t>©</a:t>
            </a:r>
          </a:p>
        </p:txBody>
      </p:sp>
      <p:sp>
        <p:nvSpPr>
          <p:cNvPr id="8" name="Rectangle 7"/>
          <p:cNvSpPr/>
          <p:nvPr/>
        </p:nvSpPr>
        <p:spPr>
          <a:xfrm>
            <a:off x="1642915" y="1877961"/>
            <a:ext cx="1066259" cy="415498"/>
          </a:xfrm>
          <a:prstGeom prst="rect">
            <a:avLst/>
          </a:prstGeom>
        </p:spPr>
        <p:txBody>
          <a:bodyPr wrap="square">
            <a:spAutoFit/>
          </a:bodyPr>
          <a:lstStyle/>
          <a:p>
            <a:pPr algn="r"/>
            <a:r>
              <a:rPr lang="el-GR" sz="900" dirty="0">
                <a:latin typeface="Times New Roman" panose="02020603050405020304" pitchFamily="18" charset="0"/>
                <a:cs typeface="Times New Roman" panose="02020603050405020304" pitchFamily="18" charset="0"/>
              </a:rPr>
              <a:t>διαθέσιμο με άδεια </a:t>
            </a:r>
            <a:r>
              <a:rPr lang="en-US" sz="1200" dirty="0">
                <a:latin typeface="Times New Roman" panose="02020603050405020304" pitchFamily="18" charset="0"/>
                <a:cs typeface="Times New Roman" panose="02020603050405020304" pitchFamily="18" charset="0"/>
              </a:rPr>
              <a:t>CC-BY</a:t>
            </a:r>
          </a:p>
        </p:txBody>
      </p:sp>
      <p:sp>
        <p:nvSpPr>
          <p:cNvPr id="9" name="Rectangle 8"/>
          <p:cNvSpPr/>
          <p:nvPr/>
        </p:nvSpPr>
        <p:spPr>
          <a:xfrm>
            <a:off x="1363450" y="2316542"/>
            <a:ext cx="1345724" cy="461665"/>
          </a:xfrm>
          <a:prstGeom prst="rect">
            <a:avLst/>
          </a:prstGeom>
        </p:spPr>
        <p:txBody>
          <a:bodyPr wrap="square">
            <a:spAutoFit/>
          </a:bodyPr>
          <a:lstStyle/>
          <a:p>
            <a:pPr algn="r"/>
            <a:r>
              <a:rPr lang="el-GR" sz="900" dirty="0">
                <a:latin typeface="Times New Roman" panose="02020603050405020304" pitchFamily="18" charset="0"/>
                <a:cs typeface="Times New Roman" panose="02020603050405020304" pitchFamily="18" charset="0"/>
              </a:rPr>
              <a:t>διαθέσιμο με άδεια </a:t>
            </a:r>
            <a:r>
              <a:rPr lang="en-US" sz="1200" dirty="0">
                <a:latin typeface="Times New Roman" panose="02020603050405020304" pitchFamily="18" charset="0"/>
                <a:cs typeface="Times New Roman" panose="02020603050405020304" pitchFamily="18" charset="0"/>
              </a:rPr>
              <a:t>CC-BY-SA</a:t>
            </a:r>
          </a:p>
        </p:txBody>
      </p:sp>
      <p:sp>
        <p:nvSpPr>
          <p:cNvPr id="10" name="Rectangle 9"/>
          <p:cNvSpPr/>
          <p:nvPr/>
        </p:nvSpPr>
        <p:spPr>
          <a:xfrm>
            <a:off x="1297666" y="3729632"/>
            <a:ext cx="1411508" cy="461665"/>
          </a:xfrm>
          <a:prstGeom prst="rect">
            <a:avLst/>
          </a:prstGeom>
        </p:spPr>
        <p:txBody>
          <a:bodyPr wrap="square">
            <a:spAutoFit/>
          </a:bodyPr>
          <a:lstStyle/>
          <a:p>
            <a:pPr algn="r"/>
            <a:r>
              <a:rPr lang="el-GR" sz="900" dirty="0">
                <a:latin typeface="Times New Roman" panose="02020603050405020304" pitchFamily="18" charset="0"/>
                <a:cs typeface="Times New Roman" panose="02020603050405020304" pitchFamily="18" charset="0"/>
              </a:rPr>
              <a:t>διαθέσιμο με άδεια </a:t>
            </a:r>
            <a:r>
              <a:rPr lang="en-US" sz="1200" dirty="0">
                <a:latin typeface="Times New Roman" panose="02020603050405020304" pitchFamily="18" charset="0"/>
                <a:cs typeface="Times New Roman" panose="02020603050405020304" pitchFamily="18" charset="0"/>
              </a:rPr>
              <a:t>CC-BY</a:t>
            </a:r>
            <a:r>
              <a:rPr lang="el-GR" sz="12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NC-SA</a:t>
            </a:r>
          </a:p>
        </p:txBody>
      </p:sp>
      <p:sp>
        <p:nvSpPr>
          <p:cNvPr id="12" name="Rectangle 11"/>
          <p:cNvSpPr/>
          <p:nvPr/>
        </p:nvSpPr>
        <p:spPr>
          <a:xfrm>
            <a:off x="1338934" y="3206251"/>
            <a:ext cx="1370240" cy="461665"/>
          </a:xfrm>
          <a:prstGeom prst="rect">
            <a:avLst/>
          </a:prstGeom>
        </p:spPr>
        <p:txBody>
          <a:bodyPr wrap="square">
            <a:spAutoFit/>
          </a:bodyPr>
          <a:lstStyle/>
          <a:p>
            <a:pPr algn="r"/>
            <a:r>
              <a:rPr lang="el-GR" sz="900" dirty="0">
                <a:latin typeface="Times New Roman" panose="02020603050405020304" pitchFamily="18" charset="0"/>
                <a:cs typeface="Times New Roman" panose="02020603050405020304" pitchFamily="18" charset="0"/>
              </a:rPr>
              <a:t>διαθέσιμο με άδεια </a:t>
            </a:r>
            <a:r>
              <a:rPr lang="en-US" sz="1200" dirty="0">
                <a:latin typeface="Times New Roman" panose="02020603050405020304" pitchFamily="18" charset="0"/>
                <a:cs typeface="Times New Roman" panose="02020603050405020304" pitchFamily="18" charset="0"/>
              </a:rPr>
              <a:t>CC-BY</a:t>
            </a:r>
            <a:r>
              <a:rPr lang="el-GR" sz="12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NC</a:t>
            </a:r>
          </a:p>
        </p:txBody>
      </p:sp>
      <p:sp>
        <p:nvSpPr>
          <p:cNvPr id="15" name="Rectangle 14"/>
          <p:cNvSpPr/>
          <p:nvPr/>
        </p:nvSpPr>
        <p:spPr>
          <a:xfrm>
            <a:off x="2709000" y="1910250"/>
            <a:ext cx="4968552" cy="369332"/>
          </a:xfrm>
          <a:prstGeom prst="rect">
            <a:avLst/>
          </a:prstGeom>
        </p:spPr>
        <p:txBody>
          <a:bodyPr wrap="square">
            <a:spAutoFit/>
          </a:bodyPr>
          <a:lstStyle/>
          <a:p>
            <a:r>
              <a:rPr lang="el-GR" sz="900" dirty="0">
                <a:latin typeface="Times New Roman" panose="02020603050405020304" pitchFamily="18" charset="0"/>
                <a:cs typeface="Times New Roman" panose="02020603050405020304" pitchFamily="18" charset="0"/>
              </a:rPr>
              <a:t>Επιτρέπεται η επαναχρησιμοποίηση του έργου και η δημιουργία παραγώγων αυτού με απλή αναφορά του δημιουργού.</a:t>
            </a:r>
          </a:p>
        </p:txBody>
      </p:sp>
      <p:sp>
        <p:nvSpPr>
          <p:cNvPr id="16" name="Rectangle 15"/>
          <p:cNvSpPr/>
          <p:nvPr/>
        </p:nvSpPr>
        <p:spPr>
          <a:xfrm>
            <a:off x="2709000" y="2342250"/>
            <a:ext cx="4968552" cy="369332"/>
          </a:xfrm>
          <a:prstGeom prst="rect">
            <a:avLst/>
          </a:prstGeom>
        </p:spPr>
        <p:txBody>
          <a:bodyPr wrap="square">
            <a:spAutoFit/>
          </a:bodyPr>
          <a:lstStyle/>
          <a:p>
            <a:r>
              <a:rPr lang="el-GR" sz="900" dirty="0">
                <a:latin typeface="Times New Roman" panose="02020603050405020304" pitchFamily="18" charset="0"/>
                <a:cs typeface="Times New Roman" panose="02020603050405020304" pitchFamily="18" charset="0"/>
              </a:rPr>
              <a:t>Επιτρέπεται η επαναχρησιμοποίηση του έργου με αναφορά του δημιουργού, και διάθεση του έργου ή του παράγωγου αυτού με την ίδια άδεια.</a:t>
            </a:r>
          </a:p>
        </p:txBody>
      </p:sp>
      <p:sp>
        <p:nvSpPr>
          <p:cNvPr id="17" name="Rectangle 16"/>
          <p:cNvSpPr/>
          <p:nvPr/>
        </p:nvSpPr>
        <p:spPr>
          <a:xfrm>
            <a:off x="2709000" y="3233250"/>
            <a:ext cx="4968552" cy="369332"/>
          </a:xfrm>
          <a:prstGeom prst="rect">
            <a:avLst/>
          </a:prstGeom>
        </p:spPr>
        <p:txBody>
          <a:bodyPr wrap="square">
            <a:spAutoFit/>
          </a:bodyPr>
          <a:lstStyle/>
          <a:p>
            <a:r>
              <a:rPr lang="el-GR" sz="900" dirty="0">
                <a:latin typeface="Times New Roman" panose="02020603050405020304" pitchFamily="18" charset="0"/>
                <a:cs typeface="Times New Roman" panose="02020603050405020304" pitchFamily="18" charset="0"/>
              </a:rPr>
              <a:t>Επιτρέπεται η επαναχρησιμοποίηση του έργου με αναφορά του δημιουργού</a:t>
            </a:r>
            <a:r>
              <a:rPr lang="en-US" sz="900" dirty="0">
                <a:latin typeface="Times New Roman" panose="02020603050405020304" pitchFamily="18" charset="0"/>
                <a:cs typeface="Times New Roman" panose="02020603050405020304" pitchFamily="18" charset="0"/>
              </a:rPr>
              <a:t>.</a:t>
            </a:r>
            <a:r>
              <a:rPr lang="el-GR" sz="900" dirty="0">
                <a:latin typeface="Times New Roman" panose="02020603050405020304" pitchFamily="18" charset="0"/>
                <a:cs typeface="Times New Roman" panose="02020603050405020304" pitchFamily="18" charset="0"/>
              </a:rPr>
              <a:t> </a:t>
            </a:r>
          </a:p>
          <a:p>
            <a:r>
              <a:rPr lang="el-GR" sz="900" dirty="0">
                <a:latin typeface="Times New Roman" panose="02020603050405020304" pitchFamily="18" charset="0"/>
                <a:cs typeface="Times New Roman" panose="02020603050405020304" pitchFamily="18" charset="0"/>
              </a:rPr>
              <a:t>Δεν επιτρέπεται η εμπορική χρήση του έργου.</a:t>
            </a:r>
          </a:p>
        </p:txBody>
      </p:sp>
      <p:sp>
        <p:nvSpPr>
          <p:cNvPr id="18" name="Rectangle 17"/>
          <p:cNvSpPr/>
          <p:nvPr/>
        </p:nvSpPr>
        <p:spPr>
          <a:xfrm>
            <a:off x="2709173" y="3671923"/>
            <a:ext cx="4968552" cy="507831"/>
          </a:xfrm>
          <a:prstGeom prst="rect">
            <a:avLst/>
          </a:prstGeom>
        </p:spPr>
        <p:txBody>
          <a:bodyPr wrap="square">
            <a:spAutoFit/>
          </a:bodyPr>
          <a:lstStyle/>
          <a:p>
            <a:r>
              <a:rPr lang="el-GR" sz="900" dirty="0">
                <a:latin typeface="Times New Roman" panose="02020603050405020304" pitchFamily="18" charset="0"/>
                <a:cs typeface="Times New Roman" panose="02020603050405020304" pitchFamily="18" charset="0"/>
              </a:rPr>
              <a:t>Επιτρέπεται η επαναχρησιμοποίηση του έργου με αναφορά του δημιουργού</a:t>
            </a:r>
            <a:endParaRPr lang="en-US" sz="900" dirty="0">
              <a:latin typeface="Times New Roman" panose="02020603050405020304" pitchFamily="18" charset="0"/>
              <a:cs typeface="Times New Roman" panose="02020603050405020304" pitchFamily="18" charset="0"/>
            </a:endParaRPr>
          </a:p>
          <a:p>
            <a:r>
              <a:rPr lang="el-GR" sz="900" dirty="0">
                <a:latin typeface="Times New Roman" panose="02020603050405020304" pitchFamily="18" charset="0"/>
                <a:cs typeface="Times New Roman" panose="02020603050405020304" pitchFamily="18" charset="0"/>
              </a:rPr>
              <a:t>και διάθεση του έργου ή του παράγωγου αυτού με την ίδια άδεια</a:t>
            </a:r>
            <a:r>
              <a:rPr lang="en-US" sz="900" dirty="0">
                <a:latin typeface="Times New Roman" panose="02020603050405020304" pitchFamily="18" charset="0"/>
                <a:cs typeface="Times New Roman" panose="02020603050405020304" pitchFamily="18" charset="0"/>
              </a:rPr>
              <a:t>.</a:t>
            </a:r>
            <a:endParaRPr lang="el-GR" sz="900" dirty="0">
              <a:latin typeface="Times New Roman" panose="02020603050405020304" pitchFamily="18" charset="0"/>
              <a:cs typeface="Times New Roman" panose="02020603050405020304" pitchFamily="18" charset="0"/>
            </a:endParaRPr>
          </a:p>
          <a:p>
            <a:r>
              <a:rPr lang="el-GR" sz="900" dirty="0">
                <a:latin typeface="Times New Roman" panose="02020603050405020304" pitchFamily="18" charset="0"/>
                <a:cs typeface="Times New Roman" panose="02020603050405020304" pitchFamily="18" charset="0"/>
              </a:rPr>
              <a:t>Δεν επιτρέπεται η εμπορική χρήση του έργου.</a:t>
            </a:r>
          </a:p>
        </p:txBody>
      </p:sp>
      <p:sp>
        <p:nvSpPr>
          <p:cNvPr id="20" name="Rectangle 19"/>
          <p:cNvSpPr/>
          <p:nvPr/>
        </p:nvSpPr>
        <p:spPr>
          <a:xfrm>
            <a:off x="1363450" y="2755123"/>
            <a:ext cx="1345724" cy="461665"/>
          </a:xfrm>
          <a:prstGeom prst="rect">
            <a:avLst/>
          </a:prstGeom>
        </p:spPr>
        <p:txBody>
          <a:bodyPr wrap="square">
            <a:spAutoFit/>
          </a:bodyPr>
          <a:lstStyle/>
          <a:p>
            <a:pPr algn="r"/>
            <a:r>
              <a:rPr lang="el-GR" sz="900" dirty="0">
                <a:latin typeface="Times New Roman" panose="02020603050405020304" pitchFamily="18" charset="0"/>
                <a:cs typeface="Times New Roman" panose="02020603050405020304" pitchFamily="18" charset="0"/>
              </a:rPr>
              <a:t>διαθέσιμο με άδεια </a:t>
            </a:r>
            <a:r>
              <a:rPr lang="en-US" sz="1200" dirty="0">
                <a:latin typeface="Times New Roman" panose="02020603050405020304" pitchFamily="18" charset="0"/>
                <a:cs typeface="Times New Roman" panose="02020603050405020304" pitchFamily="18" charset="0"/>
              </a:rPr>
              <a:t>CC-BY-ND</a:t>
            </a:r>
          </a:p>
        </p:txBody>
      </p:sp>
      <p:sp>
        <p:nvSpPr>
          <p:cNvPr id="21" name="Rectangle 20"/>
          <p:cNvSpPr/>
          <p:nvPr/>
        </p:nvSpPr>
        <p:spPr>
          <a:xfrm>
            <a:off x="2709173" y="2778206"/>
            <a:ext cx="4968552" cy="369332"/>
          </a:xfrm>
          <a:prstGeom prst="rect">
            <a:avLst/>
          </a:prstGeom>
        </p:spPr>
        <p:txBody>
          <a:bodyPr wrap="square">
            <a:spAutoFit/>
          </a:bodyPr>
          <a:lstStyle/>
          <a:p>
            <a:r>
              <a:rPr lang="el-GR" sz="900" dirty="0">
                <a:latin typeface="Times New Roman" panose="02020603050405020304" pitchFamily="18" charset="0"/>
                <a:cs typeface="Times New Roman" panose="02020603050405020304" pitchFamily="18" charset="0"/>
              </a:rPr>
              <a:t>Επιτρέπεται η επαναχρησιμοποίηση του έργου με αναφορά του δημιουργού. </a:t>
            </a:r>
          </a:p>
          <a:p>
            <a:r>
              <a:rPr lang="el-GR" sz="900" dirty="0">
                <a:latin typeface="Times New Roman" panose="02020603050405020304" pitchFamily="18" charset="0"/>
                <a:cs typeface="Times New Roman" panose="02020603050405020304" pitchFamily="18" charset="0"/>
              </a:rPr>
              <a:t>Δεν επιτρέπεται η δημιουργία παραγώγων του έργου.</a:t>
            </a:r>
          </a:p>
        </p:txBody>
      </p:sp>
      <p:sp>
        <p:nvSpPr>
          <p:cNvPr id="22" name="Rectangle 21"/>
          <p:cNvSpPr/>
          <p:nvPr/>
        </p:nvSpPr>
        <p:spPr>
          <a:xfrm>
            <a:off x="1447466" y="4242675"/>
            <a:ext cx="1261708" cy="415498"/>
          </a:xfrm>
          <a:prstGeom prst="rect">
            <a:avLst/>
          </a:prstGeom>
        </p:spPr>
        <p:txBody>
          <a:bodyPr wrap="square">
            <a:spAutoFit/>
          </a:bodyPr>
          <a:lstStyle/>
          <a:p>
            <a:pPr algn="r"/>
            <a:r>
              <a:rPr lang="el-GR" sz="900" dirty="0">
                <a:latin typeface="Times New Roman" panose="02020603050405020304" pitchFamily="18" charset="0"/>
                <a:cs typeface="Times New Roman" panose="02020603050405020304" pitchFamily="18" charset="0"/>
              </a:rPr>
              <a:t>διαθέσιμο με άδεια </a:t>
            </a:r>
            <a:r>
              <a:rPr lang="en-US" sz="1200" dirty="0">
                <a:latin typeface="Times New Roman" panose="02020603050405020304" pitchFamily="18" charset="0"/>
                <a:cs typeface="Times New Roman" panose="02020603050405020304" pitchFamily="18" charset="0"/>
              </a:rPr>
              <a:t>CC-BY</a:t>
            </a:r>
            <a:r>
              <a:rPr lang="el-GR" sz="12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NC-ND</a:t>
            </a:r>
          </a:p>
        </p:txBody>
      </p:sp>
      <p:sp>
        <p:nvSpPr>
          <p:cNvPr id="23" name="Rectangle 22"/>
          <p:cNvSpPr/>
          <p:nvPr/>
        </p:nvSpPr>
        <p:spPr>
          <a:xfrm>
            <a:off x="2709172" y="4265759"/>
            <a:ext cx="5297222" cy="369332"/>
          </a:xfrm>
          <a:prstGeom prst="rect">
            <a:avLst/>
          </a:prstGeom>
        </p:spPr>
        <p:txBody>
          <a:bodyPr wrap="square">
            <a:spAutoFit/>
          </a:bodyPr>
          <a:lstStyle/>
          <a:p>
            <a:r>
              <a:rPr lang="el-GR" sz="900" dirty="0">
                <a:latin typeface="Times New Roman" panose="02020603050405020304" pitchFamily="18" charset="0"/>
                <a:cs typeface="Times New Roman" panose="02020603050405020304" pitchFamily="18" charset="0"/>
              </a:rPr>
              <a:t>Επιτρέπεται η επαναχρησιμοποίηση του έργου με αναφορά του δημιουργού</a:t>
            </a:r>
            <a:r>
              <a:rPr lang="en-US" sz="900" dirty="0">
                <a:latin typeface="Times New Roman" panose="02020603050405020304" pitchFamily="18" charset="0"/>
                <a:cs typeface="Times New Roman" panose="02020603050405020304" pitchFamily="18" charset="0"/>
              </a:rPr>
              <a:t>.</a:t>
            </a:r>
          </a:p>
          <a:p>
            <a:r>
              <a:rPr lang="el-GR" sz="900" dirty="0">
                <a:latin typeface="Times New Roman" panose="02020603050405020304" pitchFamily="18" charset="0"/>
                <a:cs typeface="Times New Roman" panose="02020603050405020304" pitchFamily="18" charset="0"/>
              </a:rPr>
              <a:t>Δεν επιτρέπεται η εμπορική χρήση του έργου</a:t>
            </a:r>
            <a:r>
              <a:rPr lang="en-US" sz="900" dirty="0">
                <a:latin typeface="Times New Roman" panose="02020603050405020304" pitchFamily="18" charset="0"/>
                <a:cs typeface="Times New Roman" panose="02020603050405020304" pitchFamily="18" charset="0"/>
              </a:rPr>
              <a:t> </a:t>
            </a:r>
            <a:r>
              <a:rPr lang="el-GR" sz="900" dirty="0">
                <a:latin typeface="Times New Roman" panose="02020603050405020304" pitchFamily="18" charset="0"/>
                <a:cs typeface="Times New Roman" panose="02020603050405020304" pitchFamily="18" charset="0"/>
              </a:rPr>
              <a:t>και η δημιουργία παραγώγων του.</a:t>
            </a:r>
          </a:p>
        </p:txBody>
      </p:sp>
      <p:sp>
        <p:nvSpPr>
          <p:cNvPr id="24" name="Rectangle 23"/>
          <p:cNvSpPr/>
          <p:nvPr/>
        </p:nvSpPr>
        <p:spPr>
          <a:xfrm>
            <a:off x="1143001" y="4691250"/>
            <a:ext cx="1566173" cy="415498"/>
          </a:xfrm>
          <a:prstGeom prst="rect">
            <a:avLst/>
          </a:prstGeom>
        </p:spPr>
        <p:txBody>
          <a:bodyPr wrap="square">
            <a:spAutoFit/>
          </a:bodyPr>
          <a:lstStyle/>
          <a:p>
            <a:pPr algn="r"/>
            <a:r>
              <a:rPr lang="el-GR" sz="900" dirty="0">
                <a:latin typeface="Times New Roman" panose="02020603050405020304" pitchFamily="18" charset="0"/>
                <a:cs typeface="Times New Roman" panose="02020603050405020304" pitchFamily="18" charset="0"/>
              </a:rPr>
              <a:t>διαθέσιμο με άδεια </a:t>
            </a:r>
          </a:p>
          <a:p>
            <a:pPr algn="r"/>
            <a:r>
              <a:rPr lang="en-US" sz="1200" dirty="0">
                <a:latin typeface="Times New Roman" panose="02020603050405020304" pitchFamily="18" charset="0"/>
                <a:cs typeface="Times New Roman" panose="02020603050405020304" pitchFamily="18" charset="0"/>
              </a:rPr>
              <a:t>CC0 Public Domain</a:t>
            </a:r>
          </a:p>
        </p:txBody>
      </p:sp>
      <p:sp>
        <p:nvSpPr>
          <p:cNvPr id="25" name="Rectangle 24"/>
          <p:cNvSpPr/>
          <p:nvPr/>
        </p:nvSpPr>
        <p:spPr>
          <a:xfrm>
            <a:off x="1143001" y="5200579"/>
            <a:ext cx="1566173" cy="230832"/>
          </a:xfrm>
          <a:prstGeom prst="rect">
            <a:avLst/>
          </a:prstGeom>
        </p:spPr>
        <p:txBody>
          <a:bodyPr wrap="square">
            <a:spAutoFit/>
          </a:bodyPr>
          <a:lstStyle/>
          <a:p>
            <a:pPr algn="r"/>
            <a:r>
              <a:rPr lang="el-GR" sz="900" dirty="0">
                <a:latin typeface="Times New Roman" panose="02020603050405020304" pitchFamily="18" charset="0"/>
                <a:cs typeface="Times New Roman" panose="02020603050405020304" pitchFamily="18" charset="0"/>
              </a:rPr>
              <a:t>διαθέσιμο ως κοινό κτήμα</a:t>
            </a:r>
          </a:p>
        </p:txBody>
      </p:sp>
      <p:sp>
        <p:nvSpPr>
          <p:cNvPr id="26" name="Rectangle 25"/>
          <p:cNvSpPr/>
          <p:nvPr/>
        </p:nvSpPr>
        <p:spPr>
          <a:xfrm>
            <a:off x="2709000" y="4691250"/>
            <a:ext cx="5297222" cy="369332"/>
          </a:xfrm>
          <a:prstGeom prst="rect">
            <a:avLst/>
          </a:prstGeom>
        </p:spPr>
        <p:txBody>
          <a:bodyPr wrap="square">
            <a:spAutoFit/>
          </a:bodyPr>
          <a:lstStyle/>
          <a:p>
            <a:r>
              <a:rPr lang="el-GR" sz="900" dirty="0">
                <a:latin typeface="Times New Roman" panose="02020603050405020304" pitchFamily="18" charset="0"/>
                <a:cs typeface="Times New Roman" panose="02020603050405020304" pitchFamily="18" charset="0"/>
              </a:rPr>
              <a:t>Επιτρέπεται η επαναχρησιμοποίηση του έργου, η δημιουργία παραγώγων αυτού και η εμπορική του χρήση, χωρίς αναφορά του δημιουργού.</a:t>
            </a:r>
          </a:p>
        </p:txBody>
      </p:sp>
      <p:sp>
        <p:nvSpPr>
          <p:cNvPr id="27" name="Rectangle 26"/>
          <p:cNvSpPr/>
          <p:nvPr/>
        </p:nvSpPr>
        <p:spPr>
          <a:xfrm>
            <a:off x="2709173" y="5123250"/>
            <a:ext cx="5297222" cy="369332"/>
          </a:xfrm>
          <a:prstGeom prst="rect">
            <a:avLst/>
          </a:prstGeom>
        </p:spPr>
        <p:txBody>
          <a:bodyPr wrap="square">
            <a:spAutoFit/>
          </a:bodyPr>
          <a:lstStyle/>
          <a:p>
            <a:r>
              <a:rPr lang="el-GR" sz="900" dirty="0">
                <a:latin typeface="Times New Roman" panose="02020603050405020304" pitchFamily="18" charset="0"/>
                <a:cs typeface="Times New Roman" panose="02020603050405020304" pitchFamily="18" charset="0"/>
              </a:rPr>
              <a:t>Επιτρέπεται η επαναχρησιμοποίηση του έργου, η δημιουργία παραγώγων αυτού και η εμπορική του χρήση, χωρίς αναφορά του δημιουργού.</a:t>
            </a:r>
          </a:p>
        </p:txBody>
      </p:sp>
      <p:sp>
        <p:nvSpPr>
          <p:cNvPr id="28" name="Rectangle 27"/>
          <p:cNvSpPr/>
          <p:nvPr/>
        </p:nvSpPr>
        <p:spPr>
          <a:xfrm>
            <a:off x="1143001" y="5608133"/>
            <a:ext cx="1566173" cy="230832"/>
          </a:xfrm>
          <a:prstGeom prst="rect">
            <a:avLst/>
          </a:prstGeom>
        </p:spPr>
        <p:txBody>
          <a:bodyPr wrap="square">
            <a:spAutoFit/>
          </a:bodyPr>
          <a:lstStyle/>
          <a:p>
            <a:pPr algn="r"/>
            <a:r>
              <a:rPr lang="el-GR" sz="900" dirty="0">
                <a:latin typeface="Times New Roman" panose="02020603050405020304" pitchFamily="18" charset="0"/>
                <a:cs typeface="Times New Roman" panose="02020603050405020304" pitchFamily="18" charset="0"/>
              </a:rPr>
              <a:t>χωρίς σήμανση</a:t>
            </a:r>
          </a:p>
        </p:txBody>
      </p:sp>
      <p:sp>
        <p:nvSpPr>
          <p:cNvPr id="29" name="Rectangle 28"/>
          <p:cNvSpPr/>
          <p:nvPr/>
        </p:nvSpPr>
        <p:spPr>
          <a:xfrm>
            <a:off x="2709173" y="5608134"/>
            <a:ext cx="5297222" cy="230832"/>
          </a:xfrm>
          <a:prstGeom prst="rect">
            <a:avLst/>
          </a:prstGeom>
        </p:spPr>
        <p:txBody>
          <a:bodyPr wrap="square">
            <a:spAutoFit/>
          </a:bodyPr>
          <a:lstStyle/>
          <a:p>
            <a:r>
              <a:rPr lang="el-GR" sz="900" dirty="0">
                <a:latin typeface="Times New Roman" panose="02020603050405020304" pitchFamily="18" charset="0"/>
                <a:cs typeface="Times New Roman" panose="02020603050405020304" pitchFamily="18" charset="0"/>
              </a:rPr>
              <a:t>Συνήθως δεν επιτρέπεται η επαναχρησιμοποίηση του έργου.</a:t>
            </a:r>
          </a:p>
        </p:txBody>
      </p:sp>
      <p:cxnSp>
        <p:nvCxnSpPr>
          <p:cNvPr id="31" name="Straight Connector 30"/>
          <p:cNvCxnSpPr/>
          <p:nvPr/>
        </p:nvCxnSpPr>
        <p:spPr>
          <a:xfrm>
            <a:off x="1196432" y="1895081"/>
            <a:ext cx="63990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196432" y="2333611"/>
            <a:ext cx="63990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1196432" y="2761842"/>
            <a:ext cx="63990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1196432" y="3187690"/>
            <a:ext cx="63990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196432" y="3649355"/>
            <a:ext cx="63990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196432" y="4242990"/>
            <a:ext cx="63990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142999" y="4690733"/>
            <a:ext cx="63990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196433" y="5130584"/>
            <a:ext cx="6399903"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196433" y="5522999"/>
            <a:ext cx="6399903"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2498AF-F42A-72CB-D9DA-0628EC27247D}"/>
              </a:ext>
            </a:extLst>
          </p:cNvPr>
          <p:cNvSpPr>
            <a:spLocks noGrp="1"/>
          </p:cNvSpPr>
          <p:nvPr>
            <p:ph type="title"/>
          </p:nvPr>
        </p:nvSpPr>
        <p:spPr>
          <a:xfrm>
            <a:off x="179512" y="188640"/>
            <a:ext cx="8640960" cy="576064"/>
          </a:xfrm>
        </p:spPr>
        <p:txBody>
          <a:bodyPr/>
          <a:lstStyle/>
          <a:p>
            <a:r>
              <a:rPr lang="el-GR" sz="2800" u="sng" dirty="0">
                <a:solidFill>
                  <a:srgbClr val="00B0F0"/>
                </a:solidFill>
                <a:latin typeface="Times New Roman" panose="02020603050405020304" pitchFamily="18" charset="0"/>
                <a:cs typeface="Times New Roman" panose="02020603050405020304" pitchFamily="18" charset="0"/>
              </a:rPr>
              <a:t>Τα 5 σημεία της φλεγμονής, 2 </a:t>
            </a:r>
            <a:r>
              <a:rPr lang="el-GR" sz="2800" u="sng" dirty="0">
                <a:solidFill>
                  <a:srgbClr val="FFFF00"/>
                </a:solidFill>
                <a:latin typeface="Times New Roman" panose="02020603050405020304" pitchFamily="18" charset="0"/>
                <a:cs typeface="Times New Roman" panose="02020603050405020304" pitchFamily="18" charset="0"/>
              </a:rPr>
              <a:t>(πιο ειδικά)</a:t>
            </a:r>
            <a:endParaRPr lang="el-GR" sz="2800" dirty="0">
              <a:solidFill>
                <a:srgbClr val="FFFF00"/>
              </a:solidFill>
            </a:endParaRPr>
          </a:p>
        </p:txBody>
      </p:sp>
      <p:sp>
        <p:nvSpPr>
          <p:cNvPr id="3" name="Θέση περιεχομένου 2">
            <a:extLst>
              <a:ext uri="{FF2B5EF4-FFF2-40B4-BE49-F238E27FC236}">
                <a16:creationId xmlns:a16="http://schemas.microsoft.com/office/drawing/2014/main" id="{FD37D319-9F20-A602-7533-5070B09F02FF}"/>
              </a:ext>
            </a:extLst>
          </p:cNvPr>
          <p:cNvSpPr>
            <a:spLocks noGrp="1"/>
          </p:cNvSpPr>
          <p:nvPr>
            <p:ph idx="1"/>
          </p:nvPr>
        </p:nvSpPr>
        <p:spPr>
          <a:xfrm>
            <a:off x="179512" y="908720"/>
            <a:ext cx="8784976" cy="5472607"/>
          </a:xfrm>
        </p:spPr>
        <p:txBody>
          <a:bodyPr>
            <a:normAutofit/>
          </a:bodyPr>
          <a:lstStyle/>
          <a:p>
            <a:pPr marL="0" indent="0">
              <a:lnSpc>
                <a:spcPct val="150000"/>
              </a:lnSpc>
              <a:spcBef>
                <a:spcPts val="0"/>
              </a:spcBef>
              <a:buNone/>
            </a:pPr>
            <a:r>
              <a:rPr lang="el-GR" sz="3200" u="sng" dirty="0">
                <a:solidFill>
                  <a:srgbClr val="FFC000"/>
                </a:solidFill>
                <a:latin typeface="Times New Roman" panose="02020603050405020304" pitchFamily="18" charset="0"/>
                <a:cs typeface="Times New Roman" panose="02020603050405020304" pitchFamily="18" charset="0"/>
              </a:rPr>
              <a:t>Ερυθρότητα</a:t>
            </a:r>
            <a:r>
              <a:rPr lang="el-GR" sz="3200" dirty="0">
                <a:latin typeface="Times New Roman" panose="02020603050405020304" pitchFamily="18" charset="0"/>
                <a:cs typeface="Times New Roman" panose="02020603050405020304" pitchFamily="18" charset="0"/>
              </a:rPr>
              <a:t> = εξαιτίας μεγάλης / παρατεταμένης αγγειοδιαστολής</a:t>
            </a:r>
          </a:p>
          <a:p>
            <a:pPr marL="0" indent="0">
              <a:lnSpc>
                <a:spcPct val="150000"/>
              </a:lnSpc>
              <a:spcBef>
                <a:spcPts val="0"/>
              </a:spcBef>
              <a:buNone/>
            </a:pPr>
            <a:r>
              <a:rPr lang="el-GR" sz="3200" u="sng" dirty="0">
                <a:solidFill>
                  <a:srgbClr val="FFC000"/>
                </a:solidFill>
                <a:latin typeface="Times New Roman" panose="02020603050405020304" pitchFamily="18" charset="0"/>
                <a:cs typeface="Times New Roman" panose="02020603050405020304" pitchFamily="18" charset="0"/>
              </a:rPr>
              <a:t>Θερμότητα</a:t>
            </a:r>
            <a:r>
              <a:rPr lang="el-GR" sz="3200" dirty="0">
                <a:solidFill>
                  <a:srgbClr val="FFFF00"/>
                </a:solidFill>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 μεγάλη αύξηση τοπικής ροής αίματος</a:t>
            </a:r>
          </a:p>
          <a:p>
            <a:pPr marL="0" indent="0">
              <a:lnSpc>
                <a:spcPct val="150000"/>
              </a:lnSpc>
              <a:spcBef>
                <a:spcPts val="0"/>
              </a:spcBef>
              <a:buNone/>
            </a:pPr>
            <a:r>
              <a:rPr lang="el-GR" sz="3200" u="sng" dirty="0">
                <a:solidFill>
                  <a:srgbClr val="FFC000"/>
                </a:solidFill>
                <a:latin typeface="Times New Roman" panose="02020603050405020304" pitchFamily="18" charset="0"/>
                <a:cs typeface="Times New Roman" panose="02020603050405020304" pitchFamily="18" charset="0"/>
              </a:rPr>
              <a:t>Διόγκωση</a:t>
            </a:r>
            <a:r>
              <a:rPr lang="el-GR" sz="3200" dirty="0">
                <a:latin typeface="Times New Roman" panose="02020603050405020304" pitchFamily="18" charset="0"/>
                <a:cs typeface="Times New Roman" panose="02020603050405020304" pitchFamily="18" charset="0"/>
              </a:rPr>
              <a:t> = εξαιτίας του τοπικού οιδήματος, </a:t>
            </a:r>
          </a:p>
          <a:p>
            <a:pPr marL="0" indent="0">
              <a:lnSpc>
                <a:spcPct val="150000"/>
              </a:lnSpc>
              <a:spcBef>
                <a:spcPts val="0"/>
              </a:spcBef>
              <a:buNone/>
            </a:pPr>
            <a:r>
              <a:rPr lang="el-GR" sz="3200" dirty="0">
                <a:solidFill>
                  <a:srgbClr val="FFFF00"/>
                </a:solidFill>
                <a:latin typeface="Times New Roman" panose="02020603050405020304" pitchFamily="18" charset="0"/>
                <a:cs typeface="Times New Roman" panose="02020603050405020304" pitchFamily="18" charset="0"/>
              </a:rPr>
              <a:t>λόγω της εξαγγείωσης υγρού πλούσιου σε λευκώματα (εξίδρωμα)</a:t>
            </a:r>
          </a:p>
          <a:p>
            <a:endParaRPr lang="el-GR" dirty="0"/>
          </a:p>
        </p:txBody>
      </p:sp>
    </p:spTree>
    <p:extLst>
      <p:ext uri="{BB962C8B-B14F-4D97-AF65-F5344CB8AC3E}">
        <p14:creationId xmlns:p14="http://schemas.microsoft.com/office/powerpoint/2010/main" val="3228531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73035"/>
            <a:ext cx="8229600" cy="819398"/>
          </a:xfrm>
        </p:spPr>
        <p:txBody>
          <a:bodyPr>
            <a:normAutofit/>
          </a:bodyPr>
          <a:lstStyle/>
          <a:p>
            <a:r>
              <a:rPr lang="el-GR" sz="3300" dirty="0">
                <a:solidFill>
                  <a:schemeClr val="tx1"/>
                </a:solidFill>
                <a:latin typeface="Times New Roman" panose="02020603050405020304" pitchFamily="18" charset="0"/>
                <a:cs typeface="Times New Roman" panose="02020603050405020304" pitchFamily="18" charset="0"/>
              </a:rPr>
              <a:t>Διατήρηση Σημειωμάτων</a:t>
            </a:r>
          </a:p>
        </p:txBody>
      </p:sp>
      <p:sp>
        <p:nvSpPr>
          <p:cNvPr id="3" name="Content Placeholder 2"/>
          <p:cNvSpPr>
            <a:spLocks noGrp="1"/>
          </p:cNvSpPr>
          <p:nvPr>
            <p:ph idx="1"/>
          </p:nvPr>
        </p:nvSpPr>
        <p:spPr/>
        <p:txBody>
          <a:bodyPr>
            <a:normAutofit/>
          </a:bodyPr>
          <a:lstStyle/>
          <a:p>
            <a:pPr marL="0" indent="0">
              <a:buNone/>
            </a:pPr>
            <a:r>
              <a:rPr lang="el-GR" sz="1800" dirty="0">
                <a:latin typeface="Times New Roman" panose="02020603050405020304" pitchFamily="18" charset="0"/>
                <a:cs typeface="Times New Roman" panose="02020603050405020304" pitchFamily="18" charset="0"/>
              </a:rPr>
              <a:t>Οποιαδήποτε αναπαραγωγή ή διασκευή του υλικού θα πρέπει να συμπεριλαμβάνει:</a:t>
            </a:r>
          </a:p>
          <a:p>
            <a:pPr lvl="1">
              <a:buFont typeface="Wingdings" panose="05000000000000000000" pitchFamily="2" charset="2"/>
              <a:buChar char="§"/>
            </a:pPr>
            <a:r>
              <a:rPr lang="el-GR" sz="1500" dirty="0" err="1">
                <a:latin typeface="Times New Roman" panose="02020603050405020304" pitchFamily="18" charset="0"/>
                <a:cs typeface="Times New Roman" panose="02020603050405020304" pitchFamily="18" charset="0"/>
              </a:rPr>
              <a:t>τ</a:t>
            </a:r>
            <a:r>
              <a:rPr lang="en-US" sz="1500" dirty="0">
                <a:latin typeface="Times New Roman" panose="02020603050405020304" pitchFamily="18" charset="0"/>
                <a:cs typeface="Times New Roman" panose="02020603050405020304" pitchFamily="18" charset="0"/>
              </a:rPr>
              <a:t>ο </a:t>
            </a:r>
            <a:r>
              <a:rPr lang="en-US" sz="1500" dirty="0" err="1">
                <a:latin typeface="Times New Roman" panose="02020603050405020304" pitchFamily="18" charset="0"/>
                <a:cs typeface="Times New Roman" panose="02020603050405020304" pitchFamily="18" charset="0"/>
              </a:rPr>
              <a:t>Σημείωμ</a:t>
            </a:r>
            <a:r>
              <a:rPr lang="en-US" sz="1500" dirty="0">
                <a:latin typeface="Times New Roman" panose="02020603050405020304" pitchFamily="18" charset="0"/>
                <a:cs typeface="Times New Roman" panose="02020603050405020304" pitchFamily="18" charset="0"/>
              </a:rPr>
              <a:t>α Αναφοράς</a:t>
            </a:r>
            <a:endParaRPr lang="el-GR" sz="15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
            </a:pPr>
            <a:r>
              <a:rPr lang="el-GR" sz="1500" dirty="0" err="1">
                <a:latin typeface="Times New Roman" panose="02020603050405020304" pitchFamily="18" charset="0"/>
                <a:cs typeface="Times New Roman" panose="02020603050405020304" pitchFamily="18" charset="0"/>
              </a:rPr>
              <a:t>τ</a:t>
            </a:r>
            <a:r>
              <a:rPr lang="en-US" sz="1500" dirty="0">
                <a:latin typeface="Times New Roman" panose="02020603050405020304" pitchFamily="18" charset="0"/>
                <a:cs typeface="Times New Roman" panose="02020603050405020304" pitchFamily="18" charset="0"/>
              </a:rPr>
              <a:t>ο </a:t>
            </a:r>
            <a:r>
              <a:rPr lang="en-US" sz="1500" dirty="0" err="1">
                <a:latin typeface="Times New Roman" panose="02020603050405020304" pitchFamily="18" charset="0"/>
                <a:cs typeface="Times New Roman" panose="02020603050405020304" pitchFamily="18" charset="0"/>
              </a:rPr>
              <a:t>Σημείωμ</a:t>
            </a:r>
            <a:r>
              <a:rPr lang="en-US" sz="1500" dirty="0">
                <a:latin typeface="Times New Roman" panose="02020603050405020304" pitchFamily="18" charset="0"/>
                <a:cs typeface="Times New Roman" panose="02020603050405020304" pitchFamily="18" charset="0"/>
              </a:rPr>
              <a:t>α Αδειοδότησης</a:t>
            </a:r>
            <a:endParaRPr lang="el-GR" sz="15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
            </a:pPr>
            <a:r>
              <a:rPr lang="el-GR" sz="1500" dirty="0" err="1">
                <a:latin typeface="Times New Roman" panose="02020603050405020304" pitchFamily="18" charset="0"/>
                <a:cs typeface="Times New Roman" panose="02020603050405020304" pitchFamily="18" charset="0"/>
              </a:rPr>
              <a:t>τ</a:t>
            </a:r>
            <a:r>
              <a:rPr lang="en-US" sz="1500" dirty="0">
                <a:latin typeface="Times New Roman" panose="02020603050405020304" pitchFamily="18" charset="0"/>
                <a:cs typeface="Times New Roman" panose="02020603050405020304" pitchFamily="18" charset="0"/>
              </a:rPr>
              <a:t>η </a:t>
            </a:r>
            <a:r>
              <a:rPr lang="en-US" sz="1500" dirty="0" err="1">
                <a:latin typeface="Times New Roman" panose="02020603050405020304" pitchFamily="18" charset="0"/>
                <a:cs typeface="Times New Roman" panose="02020603050405020304" pitchFamily="18" charset="0"/>
              </a:rPr>
              <a:t>δήλωση</a:t>
            </a:r>
            <a:r>
              <a:rPr lang="en-US" sz="1500" dirty="0">
                <a:latin typeface="Times New Roman" panose="02020603050405020304" pitchFamily="18" charset="0"/>
                <a:cs typeface="Times New Roman" panose="02020603050405020304" pitchFamily="18" charset="0"/>
              </a:rPr>
              <a:t> </a:t>
            </a:r>
            <a:r>
              <a:rPr lang="el-GR" sz="1500" dirty="0" err="1">
                <a:latin typeface="Times New Roman" panose="02020603050405020304" pitchFamily="18" charset="0"/>
                <a:cs typeface="Times New Roman" panose="02020603050405020304" pitchFamily="18" charset="0"/>
              </a:rPr>
              <a:t>Δ</a:t>
            </a:r>
            <a:r>
              <a:rPr lang="en-US" sz="1500" dirty="0">
                <a:latin typeface="Times New Roman" panose="02020603050405020304" pitchFamily="18" charset="0"/>
                <a:cs typeface="Times New Roman" panose="02020603050405020304" pitchFamily="18" charset="0"/>
              </a:rPr>
              <a:t>ια</a:t>
            </a:r>
            <a:r>
              <a:rPr lang="en-US" sz="1500" dirty="0" err="1">
                <a:latin typeface="Times New Roman" panose="02020603050405020304" pitchFamily="18" charset="0"/>
                <a:cs typeface="Times New Roman" panose="02020603050405020304" pitchFamily="18" charset="0"/>
              </a:rPr>
              <a:t>τήρησης</a:t>
            </a:r>
            <a:r>
              <a:rPr lang="en-US" sz="1500" dirty="0">
                <a:latin typeface="Times New Roman" panose="02020603050405020304" pitchFamily="18" charset="0"/>
                <a:cs typeface="Times New Roman" panose="02020603050405020304" pitchFamily="18" charset="0"/>
              </a:rPr>
              <a:t> Σημειωμάτων</a:t>
            </a:r>
            <a:endParaRPr lang="el-GR" sz="15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
            </a:pPr>
            <a:r>
              <a:rPr lang="el-GR" sz="1500" dirty="0">
                <a:latin typeface="Times New Roman" panose="02020603050405020304" pitchFamily="18" charset="0"/>
                <a:cs typeface="Times New Roman" panose="02020603050405020304" pitchFamily="18" charset="0"/>
              </a:rPr>
              <a:t>το Σημείωμα Χρήσης Έργων Τρίτων (εφόσον υπάρχει)</a:t>
            </a:r>
          </a:p>
          <a:p>
            <a:pPr marL="0" indent="0">
              <a:buNone/>
            </a:pPr>
            <a:r>
              <a:rPr lang="el-GR" sz="1800" dirty="0">
                <a:latin typeface="Times New Roman" panose="02020603050405020304" pitchFamily="18" charset="0"/>
                <a:cs typeface="Times New Roman" panose="02020603050405020304" pitchFamily="18" charset="0"/>
              </a:rPr>
              <a:t>μαζί με τους συνοδευόμενους </a:t>
            </a:r>
            <a:r>
              <a:rPr lang="el-GR" sz="1800" dirty="0" err="1">
                <a:latin typeface="Times New Roman" panose="02020603050405020304" pitchFamily="18" charset="0"/>
                <a:cs typeface="Times New Roman" panose="02020603050405020304" pitchFamily="18" charset="0"/>
              </a:rPr>
              <a:t>υπερσυνδέσμους</a:t>
            </a:r>
            <a:r>
              <a:rPr lang="el-GR" sz="1800" dirty="0">
                <a:latin typeface="Times New Roman" panose="02020603050405020304" pitchFamily="18" charset="0"/>
                <a:cs typeface="Times New Roman" panose="02020603050405020304" pitchFamily="18" charset="0"/>
              </a:rPr>
              <a:t>.</a:t>
            </a:r>
          </a:p>
          <a:p>
            <a:endParaRPr lang="el-GR" sz="1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3BF337-38D2-372D-CC1E-0B4528A919FE}"/>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Ευχαριστώ για την προσοχή σας</a:t>
            </a:r>
          </a:p>
        </p:txBody>
      </p:sp>
    </p:spTree>
    <p:extLst>
      <p:ext uri="{BB962C8B-B14F-4D97-AF65-F5344CB8AC3E}">
        <p14:creationId xmlns:p14="http://schemas.microsoft.com/office/powerpoint/2010/main" val="1587041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81C417C5-B3E8-A61C-504C-FA05932A3097}"/>
              </a:ext>
            </a:extLst>
          </p:cNvPr>
          <p:cNvSpPr>
            <a:spLocks noGrp="1"/>
          </p:cNvSpPr>
          <p:nvPr>
            <p:ph type="title"/>
          </p:nvPr>
        </p:nvSpPr>
        <p:spPr>
          <a:xfrm>
            <a:off x="179512" y="188641"/>
            <a:ext cx="8964488" cy="504056"/>
          </a:xfrm>
        </p:spPr>
        <p:txBody>
          <a:bodyPr>
            <a:normAutofit fontScale="90000"/>
          </a:bodyPr>
          <a:lstStyle/>
          <a:p>
            <a:r>
              <a:rPr lang="el-GR" sz="2800" u="sng" dirty="0">
                <a:solidFill>
                  <a:srgbClr val="00B0F0"/>
                </a:solidFill>
                <a:latin typeface="Times New Roman" panose="02020603050405020304" pitchFamily="18" charset="0"/>
                <a:cs typeface="Times New Roman" panose="02020603050405020304" pitchFamily="18" charset="0"/>
              </a:rPr>
              <a:t>Τα 5 σημεία της φλεγμονής, 2 </a:t>
            </a:r>
            <a:r>
              <a:rPr lang="el-GR" sz="2800" u="sng" dirty="0">
                <a:solidFill>
                  <a:srgbClr val="FFFF00"/>
                </a:solidFill>
                <a:latin typeface="Times New Roman" panose="02020603050405020304" pitchFamily="18" charset="0"/>
                <a:cs typeface="Times New Roman" panose="02020603050405020304" pitchFamily="18" charset="0"/>
              </a:rPr>
              <a:t>(πιο ειδικά)  </a:t>
            </a:r>
            <a:br>
              <a:rPr lang="el-GR" sz="2800" u="sng" dirty="0">
                <a:solidFill>
                  <a:srgbClr val="FFFF00"/>
                </a:solidFill>
                <a:latin typeface="Times New Roman" panose="02020603050405020304" pitchFamily="18" charset="0"/>
                <a:cs typeface="Times New Roman" panose="02020603050405020304" pitchFamily="18" charset="0"/>
              </a:rPr>
            </a:br>
            <a:endParaRPr lang="el-GR" sz="2800" dirty="0"/>
          </a:p>
        </p:txBody>
      </p:sp>
      <p:sp>
        <p:nvSpPr>
          <p:cNvPr id="3" name="Θέση περιεχομένου 2">
            <a:extLst>
              <a:ext uri="{FF2B5EF4-FFF2-40B4-BE49-F238E27FC236}">
                <a16:creationId xmlns:a16="http://schemas.microsoft.com/office/drawing/2014/main" id="{C65EC822-3613-F4F9-B4D3-3F41A279C33F}"/>
              </a:ext>
            </a:extLst>
          </p:cNvPr>
          <p:cNvSpPr>
            <a:spLocks noGrp="1"/>
          </p:cNvSpPr>
          <p:nvPr>
            <p:ph idx="1"/>
          </p:nvPr>
        </p:nvSpPr>
        <p:spPr>
          <a:xfrm>
            <a:off x="179512" y="908721"/>
            <a:ext cx="8856984" cy="5760638"/>
          </a:xfrm>
        </p:spPr>
        <p:txBody>
          <a:bodyPr>
            <a:normAutofit/>
          </a:bodyPr>
          <a:lstStyle/>
          <a:p>
            <a:pPr marL="0" indent="0">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Πόνος</a:t>
            </a:r>
            <a:r>
              <a:rPr lang="el-GR" sz="2400" dirty="0">
                <a:latin typeface="Times New Roman" panose="02020603050405020304" pitchFamily="18" charset="0"/>
                <a:cs typeface="Times New Roman" panose="02020603050405020304" pitchFamily="18" charset="0"/>
              </a:rPr>
              <a:t> = εξαιτίας της αυξημένης τάσης των ιστών που φλεγμαίνουν</a:t>
            </a:r>
          </a:p>
          <a:p>
            <a:pPr marL="0" indent="0">
              <a:lnSpc>
                <a:spcPct val="150000"/>
              </a:lnSpc>
              <a:spcBef>
                <a:spcPts val="0"/>
              </a:spcBef>
              <a:buNone/>
            </a:pPr>
            <a:r>
              <a:rPr lang="el-GR" sz="2400" dirty="0">
                <a:latin typeface="Times New Roman" panose="02020603050405020304" pitchFamily="18" charset="0"/>
                <a:cs typeface="Times New Roman" panose="02020603050405020304" pitchFamily="18" charset="0"/>
              </a:rPr>
              <a:t>πχ : </a:t>
            </a:r>
            <a:r>
              <a:rPr lang="el-GR" sz="2400" u="sng" dirty="0">
                <a:solidFill>
                  <a:srgbClr val="00B0F0"/>
                </a:solidFill>
                <a:latin typeface="Times New Roman" panose="02020603050405020304" pitchFamily="18" charset="0"/>
                <a:cs typeface="Times New Roman" panose="02020603050405020304" pitchFamily="18" charset="0"/>
              </a:rPr>
              <a:t>η ύπαρξη ενός αποστήματος προκαλεί έντονο πόνο, </a:t>
            </a:r>
          </a:p>
          <a:p>
            <a:pPr marL="0" indent="0">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ενώ η διάνοιξη και παροχέτευση του </a:t>
            </a:r>
            <a:r>
              <a:rPr lang="el-GR" sz="2400" dirty="0">
                <a:latin typeface="Times New Roman" panose="02020603050405020304" pitchFamily="18" charset="0"/>
                <a:cs typeface="Times New Roman" panose="02020603050405020304" pitchFamily="18" charset="0"/>
              </a:rPr>
              <a:t>επιφέρει άμεση και σημαντική υποχώρηση του πόνου &amp; τοπικής ευαισθησίας</a:t>
            </a:r>
          </a:p>
          <a:p>
            <a:pPr marL="0" indent="0">
              <a:lnSpc>
                <a:spcPct val="150000"/>
              </a:lnSpc>
              <a:spcBef>
                <a:spcPts val="0"/>
              </a:spcBef>
              <a:buNone/>
            </a:pPr>
            <a:endParaRPr lang="el-GR" sz="2400" dirty="0">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Απώλεια της λειτουργικής ικανότητας </a:t>
            </a:r>
            <a:r>
              <a:rPr lang="el-GR" sz="2400" dirty="0">
                <a:latin typeface="Times New Roman" panose="02020603050405020304" pitchFamily="18" charset="0"/>
                <a:cs typeface="Times New Roman" panose="02020603050405020304" pitchFamily="18" charset="0"/>
              </a:rPr>
              <a:t>= Εξαιτίας της μερικής αναστολής των μυϊκών κινήσεων, συμβαίνει αντανακλαστικά, </a:t>
            </a:r>
          </a:p>
          <a:p>
            <a:pPr marL="0" indent="0">
              <a:lnSpc>
                <a:spcPct val="150000"/>
              </a:lnSpc>
              <a:spcBef>
                <a:spcPts val="0"/>
              </a:spcBef>
              <a:buNone/>
            </a:pPr>
            <a:r>
              <a:rPr lang="el-GR" sz="2400" u="sng" dirty="0">
                <a:solidFill>
                  <a:srgbClr val="00B0F0"/>
                </a:solidFill>
                <a:latin typeface="Times New Roman" panose="02020603050405020304" pitchFamily="18" charset="0"/>
                <a:cs typeface="Times New Roman" panose="02020603050405020304" pitchFamily="18" charset="0"/>
              </a:rPr>
              <a:t>λόγω του πόνου και εξαιτίας της περιορισμένης κινητικότητας στην περιοχή λόγω της διόγκωσης από την φλεγμονή</a:t>
            </a:r>
          </a:p>
          <a:p>
            <a:pPr marL="0" indent="0">
              <a:buNone/>
            </a:pPr>
            <a:endParaRPr lang="el-GR" sz="2400" dirty="0">
              <a:latin typeface="Times New Roman" panose="02020603050405020304" pitchFamily="18" charset="0"/>
              <a:cs typeface="Times New Roman" panose="02020603050405020304" pitchFamily="18" charset="0"/>
            </a:endParaRPr>
          </a:p>
          <a:p>
            <a:pPr marL="0" indent="0">
              <a:buNone/>
            </a:pPr>
            <a:endParaRPr lang="el-GR" sz="2400" dirty="0">
              <a:latin typeface="Times New Roman" panose="02020603050405020304" pitchFamily="18" charset="0"/>
              <a:cs typeface="Times New Roman" panose="02020603050405020304" pitchFamily="18" charset="0"/>
            </a:endParaRPr>
          </a:p>
          <a:p>
            <a:pPr marL="0" indent="0">
              <a:buNone/>
            </a:pPr>
            <a:endParaRPr lang="el-GR" sz="2400" dirty="0">
              <a:latin typeface="Times New Roman" panose="02020603050405020304" pitchFamily="18" charset="0"/>
              <a:cs typeface="Times New Roman" panose="02020603050405020304" pitchFamily="18" charset="0"/>
            </a:endParaRPr>
          </a:p>
          <a:p>
            <a:pPr marL="0" indent="0">
              <a:buNone/>
            </a:pPr>
            <a:endParaRPr lang="el-GR" sz="2400" dirty="0">
              <a:latin typeface="Times New Roman" panose="02020603050405020304" pitchFamily="18" charset="0"/>
              <a:cs typeface="Times New Roman" panose="02020603050405020304" pitchFamily="18" charset="0"/>
            </a:endParaRPr>
          </a:p>
          <a:p>
            <a:pPr marL="0" indent="0">
              <a:buNone/>
            </a:pPr>
            <a:endParaRPr lang="el-GR" sz="2400" dirty="0">
              <a:latin typeface="Times New Roman" panose="02020603050405020304" pitchFamily="18" charset="0"/>
              <a:cs typeface="Times New Roman" panose="02020603050405020304" pitchFamily="18" charset="0"/>
            </a:endParaRPr>
          </a:p>
          <a:p>
            <a:pPr marL="0" indent="0">
              <a:buNone/>
            </a:pP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5040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44" y="142852"/>
            <a:ext cx="8858312" cy="571504"/>
          </a:xfrm>
        </p:spPr>
        <p:txBody>
          <a:bodyPr>
            <a:normAutofit fontScale="90000"/>
          </a:bodyPr>
          <a:lstStyle/>
          <a:p>
            <a:r>
              <a:rPr lang="el-GR" sz="3600" u="sng" dirty="0">
                <a:solidFill>
                  <a:schemeClr val="tx1"/>
                </a:solidFill>
                <a:latin typeface="Times New Roman" panose="02020603050405020304" pitchFamily="18" charset="0"/>
                <a:cs typeface="Times New Roman" panose="02020603050405020304" pitchFamily="18" charset="0"/>
              </a:rPr>
              <a:t>Τα βασικά στοιχεία της φλεγμονής, 1</a:t>
            </a:r>
          </a:p>
        </p:txBody>
      </p:sp>
      <p:sp>
        <p:nvSpPr>
          <p:cNvPr id="3" name="2 - Θέση περιεχομένου"/>
          <p:cNvSpPr>
            <a:spLocks noGrp="1"/>
          </p:cNvSpPr>
          <p:nvPr>
            <p:ph idx="1"/>
          </p:nvPr>
        </p:nvSpPr>
        <p:spPr>
          <a:xfrm>
            <a:off x="142844" y="928670"/>
            <a:ext cx="8858312" cy="5786478"/>
          </a:xfrm>
        </p:spPr>
        <p:txBody>
          <a:bodyPr>
            <a:normAutofit/>
          </a:bodyPr>
          <a:lstStyle/>
          <a:p>
            <a:pPr>
              <a:lnSpc>
                <a:spcPct val="150000"/>
              </a:lnSpc>
              <a:spcBef>
                <a:spcPts val="0"/>
              </a:spcBef>
            </a:pPr>
            <a:r>
              <a:rPr lang="el-GR" sz="2800" dirty="0">
                <a:latin typeface="Times New Roman" panose="02020603050405020304" pitchFamily="18" charset="0"/>
                <a:cs typeface="Times New Roman" panose="02020603050405020304" pitchFamily="18" charset="0"/>
              </a:rPr>
              <a:t>Τα βασικά στοιχεία της φλεγμονής είναι = </a:t>
            </a:r>
            <a:r>
              <a:rPr lang="el-GR" sz="2800" u="sng" dirty="0">
                <a:latin typeface="Times New Roman" panose="02020603050405020304" pitchFamily="18" charset="0"/>
                <a:cs typeface="Times New Roman" panose="02020603050405020304" pitchFamily="18" charset="0"/>
              </a:rPr>
              <a:t>Αρχικά</a:t>
            </a:r>
            <a:r>
              <a:rPr lang="el-GR" sz="2800" u="sng" dirty="0">
                <a:solidFill>
                  <a:srgbClr val="FFFF00"/>
                </a:solidFill>
                <a:latin typeface="Times New Roman" panose="02020603050405020304" pitchFamily="18" charset="0"/>
                <a:cs typeface="Times New Roman" panose="02020603050405020304" pitchFamily="18" charset="0"/>
              </a:rPr>
              <a:t> </a:t>
            </a:r>
          </a:p>
          <a:p>
            <a:pPr marL="0" indent="0">
              <a:lnSpc>
                <a:spcPct val="150000"/>
              </a:lnSpc>
              <a:spcBef>
                <a:spcPts val="0"/>
              </a:spcBef>
              <a:buNone/>
            </a:pPr>
            <a:r>
              <a:rPr lang="el-GR" sz="2800" u="sng" dirty="0">
                <a:solidFill>
                  <a:srgbClr val="FFFF00"/>
                </a:solidFill>
                <a:latin typeface="Times New Roman" panose="02020603050405020304" pitchFamily="18" charset="0"/>
                <a:cs typeface="Times New Roman" panose="02020603050405020304" pitchFamily="18" charset="0"/>
              </a:rPr>
              <a:t>α) αγγειοσύσπαση </a:t>
            </a:r>
            <a:r>
              <a:rPr lang="el-GR" sz="2800" u="sng" dirty="0">
                <a:latin typeface="Times New Roman" panose="02020603050405020304" pitchFamily="18" charset="0"/>
                <a:cs typeface="Times New Roman" panose="02020603050405020304" pitchFamily="18" charset="0"/>
              </a:rPr>
              <a:t>και ακολούθως</a:t>
            </a:r>
          </a:p>
          <a:p>
            <a:pPr marL="0" indent="0">
              <a:lnSpc>
                <a:spcPct val="150000"/>
              </a:lnSpc>
              <a:spcBef>
                <a:spcPts val="0"/>
              </a:spcBef>
              <a:buNone/>
            </a:pPr>
            <a:r>
              <a:rPr lang="el-GR" sz="2800" u="sng" dirty="0">
                <a:solidFill>
                  <a:srgbClr val="FFFF00"/>
                </a:solidFill>
                <a:latin typeface="Times New Roman" panose="02020603050405020304" pitchFamily="18" charset="0"/>
                <a:cs typeface="Times New Roman" panose="02020603050405020304" pitchFamily="18" charset="0"/>
              </a:rPr>
              <a:t> β) αγγειοδιαστολή </a:t>
            </a:r>
            <a:r>
              <a:rPr lang="el-GR" sz="2800" u="sng" dirty="0">
                <a:latin typeface="Times New Roman" panose="02020603050405020304" pitchFamily="18" charset="0"/>
                <a:cs typeface="Times New Roman" panose="02020603050405020304" pitchFamily="18" charset="0"/>
              </a:rPr>
              <a:t>(αύξηση τοπικής ροής αίματος) </a:t>
            </a:r>
          </a:p>
          <a:p>
            <a:pPr marL="0" indent="0">
              <a:lnSpc>
                <a:spcPct val="150000"/>
              </a:lnSpc>
              <a:spcBef>
                <a:spcPts val="0"/>
              </a:spcBef>
              <a:buNone/>
            </a:pPr>
            <a:endParaRPr lang="el-GR" sz="2800" u="sng" dirty="0">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800" u="sng" dirty="0">
                <a:latin typeface="Times New Roman" panose="02020603050405020304" pitchFamily="18" charset="0"/>
                <a:cs typeface="Times New Roman" panose="02020603050405020304" pitchFamily="18" charset="0"/>
              </a:rPr>
              <a:t>β)  </a:t>
            </a:r>
            <a:r>
              <a:rPr lang="el-GR" sz="2800" u="sng" dirty="0">
                <a:solidFill>
                  <a:srgbClr val="FFFF00"/>
                </a:solidFill>
                <a:latin typeface="Times New Roman" panose="02020603050405020304" pitchFamily="18" charset="0"/>
                <a:cs typeface="Times New Roman" panose="02020603050405020304" pitchFamily="18" charset="0"/>
              </a:rPr>
              <a:t>Αγγειακή διαπερατότητα</a:t>
            </a:r>
            <a:r>
              <a:rPr lang="el-GR" sz="2800" u="sng"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(άνοιγμα των πόρων των αγγείων και έξοδος υγρού στοιχείου αλλά και κυττάρων),</a:t>
            </a:r>
            <a:r>
              <a:rPr lang="el-GR" sz="2800" dirty="0">
                <a:solidFill>
                  <a:srgbClr val="FFFF00"/>
                </a:solidFill>
                <a:latin typeface="Times New Roman" panose="02020603050405020304" pitchFamily="18" charset="0"/>
                <a:cs typeface="Times New Roman" panose="02020603050405020304" pitchFamily="18" charset="0"/>
              </a:rPr>
              <a:t> </a:t>
            </a:r>
            <a:r>
              <a:rPr lang="el-GR" sz="2800" u="sng" dirty="0">
                <a:solidFill>
                  <a:srgbClr val="FFFF00"/>
                </a:solidFill>
                <a:latin typeface="Times New Roman" panose="02020603050405020304" pitchFamily="18" charset="0"/>
                <a:cs typeface="Times New Roman" panose="02020603050405020304" pitchFamily="18" charset="0"/>
              </a:rPr>
              <a:t>κυτταρική διήθηση του </a:t>
            </a:r>
            <a:r>
              <a:rPr lang="el-GR" sz="2800" u="sng" dirty="0" err="1">
                <a:solidFill>
                  <a:srgbClr val="FFFF00"/>
                </a:solidFill>
                <a:latin typeface="Times New Roman" panose="02020603050405020304" pitchFamily="18" charset="0"/>
                <a:cs typeface="Times New Roman" panose="02020603050405020304" pitchFamily="18" charset="0"/>
              </a:rPr>
              <a:t>περιαγγειακού</a:t>
            </a:r>
            <a:r>
              <a:rPr lang="el-GR" sz="2800" u="sng" dirty="0">
                <a:solidFill>
                  <a:srgbClr val="FFFF00"/>
                </a:solidFill>
                <a:latin typeface="Times New Roman" panose="02020603050405020304" pitchFamily="18" charset="0"/>
                <a:cs typeface="Times New Roman" panose="02020603050405020304" pitchFamily="18" charset="0"/>
              </a:rPr>
              <a:t> χώρου, </a:t>
            </a:r>
          </a:p>
          <a:p>
            <a:pPr marL="0" indent="0">
              <a:lnSpc>
                <a:spcPct val="150000"/>
              </a:lnSpc>
              <a:spcBef>
                <a:spcPts val="0"/>
              </a:spcBef>
              <a:buNone/>
            </a:pPr>
            <a:r>
              <a:rPr lang="el-GR" sz="2800" dirty="0">
                <a:solidFill>
                  <a:srgbClr val="FFFF00"/>
                </a:solidFill>
                <a:latin typeface="Times New Roman" panose="02020603050405020304" pitchFamily="18" charset="0"/>
                <a:cs typeface="Times New Roman" panose="02020603050405020304" pitchFamily="18" charset="0"/>
              </a:rPr>
              <a:t>σχηματισμός οιδήματος</a:t>
            </a:r>
            <a:r>
              <a:rPr lang="en-US" sz="2800" dirty="0">
                <a:solidFill>
                  <a:srgbClr val="FFFF00"/>
                </a:solidFill>
                <a:latin typeface="Times New Roman" panose="02020603050405020304" pitchFamily="18" charset="0"/>
                <a:cs typeface="Times New Roman" panose="02020603050405020304" pitchFamily="18" charset="0"/>
              </a:rPr>
              <a:t>.</a:t>
            </a:r>
            <a:endParaRPr lang="el-GR" sz="2800" dirty="0">
              <a:solidFill>
                <a:srgbClr val="FFFF00"/>
              </a:solidFill>
              <a:latin typeface="Times New Roman" panose="02020603050405020304" pitchFamily="18" charset="0"/>
              <a:cs typeface="Times New Roman" panose="02020603050405020304" pitchFamily="18" charset="0"/>
            </a:endParaRPr>
          </a:p>
          <a:p>
            <a:endParaRPr lang="el-GR"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D57C06-F0BE-54D0-A0B3-21BB078B44AD}"/>
              </a:ext>
            </a:extLst>
          </p:cNvPr>
          <p:cNvSpPr>
            <a:spLocks noGrp="1"/>
          </p:cNvSpPr>
          <p:nvPr>
            <p:ph type="title"/>
          </p:nvPr>
        </p:nvSpPr>
        <p:spPr>
          <a:xfrm>
            <a:off x="179512" y="188640"/>
            <a:ext cx="8507288" cy="504056"/>
          </a:xfrm>
        </p:spPr>
        <p:txBody>
          <a:bodyPr>
            <a:noAutofit/>
          </a:bodyPr>
          <a:lstStyle/>
          <a:p>
            <a:r>
              <a:rPr lang="el-GR" sz="3600" dirty="0">
                <a:solidFill>
                  <a:schemeClr val="tx1"/>
                </a:solidFill>
                <a:latin typeface="Times New Roman" panose="02020603050405020304" pitchFamily="18" charset="0"/>
                <a:cs typeface="Times New Roman" panose="02020603050405020304" pitchFamily="18" charset="0"/>
              </a:rPr>
              <a:t>Τα βασικά στοιχεία της φλεγμονής, 2</a:t>
            </a:r>
            <a:endParaRPr lang="el-GR" sz="3200" dirty="0"/>
          </a:p>
        </p:txBody>
      </p:sp>
      <p:sp>
        <p:nvSpPr>
          <p:cNvPr id="3" name="Θέση περιεχομένου 2">
            <a:extLst>
              <a:ext uri="{FF2B5EF4-FFF2-40B4-BE49-F238E27FC236}">
                <a16:creationId xmlns:a16="http://schemas.microsoft.com/office/drawing/2014/main" id="{834E3324-1455-DE1D-EBA9-0BC19DAE06F1}"/>
              </a:ext>
            </a:extLst>
          </p:cNvPr>
          <p:cNvSpPr>
            <a:spLocks noGrp="1"/>
          </p:cNvSpPr>
          <p:nvPr>
            <p:ph idx="1"/>
          </p:nvPr>
        </p:nvSpPr>
        <p:spPr>
          <a:xfrm>
            <a:off x="179512" y="908720"/>
            <a:ext cx="8784976" cy="5616624"/>
          </a:xfrm>
        </p:spPr>
        <p:txBody>
          <a:bodyPr/>
          <a:lstStyle/>
          <a:p>
            <a:pPr>
              <a:lnSpc>
                <a:spcPct val="150000"/>
              </a:lnSpc>
              <a:spcBef>
                <a:spcPts val="0"/>
              </a:spcBef>
            </a:pPr>
            <a:r>
              <a:rPr lang="el-GR" sz="2400" dirty="0">
                <a:latin typeface="Times New Roman" panose="02020603050405020304" pitchFamily="18" charset="0"/>
                <a:cs typeface="Times New Roman" panose="02020603050405020304" pitchFamily="18" charset="0"/>
              </a:rPr>
              <a:t>γ) </a:t>
            </a:r>
            <a:r>
              <a:rPr lang="el-GR" sz="2400" dirty="0">
                <a:solidFill>
                  <a:srgbClr val="FFFF00"/>
                </a:solidFill>
                <a:latin typeface="Times New Roman" panose="02020603050405020304" pitchFamily="18" charset="0"/>
                <a:cs typeface="Times New Roman" panose="02020603050405020304" pitchFamily="18" charset="0"/>
              </a:rPr>
              <a:t>Έξοδος λευκοκυττάρων </a:t>
            </a:r>
            <a:r>
              <a:rPr lang="el-GR" sz="2400" dirty="0">
                <a:latin typeface="Times New Roman" panose="02020603050405020304" pitchFamily="18" charset="0"/>
                <a:cs typeface="Times New Roman" panose="02020603050405020304" pitchFamily="18" charset="0"/>
              </a:rPr>
              <a:t>από το αίμα που κυκλοφορεί στην περιοχή της βλάβης, μέσω των σημείων επαφής των κυττάρων του ενδοθηλίου των αγγείων</a:t>
            </a:r>
          </a:p>
          <a:p>
            <a:pPr>
              <a:lnSpc>
                <a:spcPct val="150000"/>
              </a:lnSpc>
              <a:spcBef>
                <a:spcPts val="0"/>
              </a:spcBef>
            </a:pPr>
            <a:r>
              <a:rPr lang="el-GR" sz="2400" dirty="0">
                <a:latin typeface="Times New Roman" panose="02020603050405020304" pitchFamily="18" charset="0"/>
                <a:cs typeface="Times New Roman" panose="02020603050405020304" pitchFamily="18" charset="0"/>
              </a:rPr>
              <a:t>Ουσιαστικά</a:t>
            </a:r>
            <a:r>
              <a:rPr lang="en-US" sz="2400" dirty="0">
                <a:latin typeface="Times New Roman" panose="02020603050405020304" pitchFamily="18" charset="0"/>
                <a:cs typeface="Times New Roman" panose="02020603050405020304" pitchFamily="18" charset="0"/>
              </a:rPr>
              <a:t>,</a:t>
            </a:r>
            <a:r>
              <a:rPr lang="el-GR" sz="2400" dirty="0">
                <a:latin typeface="Times New Roman" panose="02020603050405020304" pitchFamily="18" charset="0"/>
                <a:cs typeface="Times New Roman" panose="02020603050405020304" pitchFamily="18" charset="0"/>
              </a:rPr>
              <a:t> </a:t>
            </a:r>
            <a:r>
              <a:rPr lang="el-GR" sz="2400" u="sng" dirty="0">
                <a:solidFill>
                  <a:srgbClr val="FFC000"/>
                </a:solidFill>
                <a:latin typeface="Times New Roman" panose="02020603050405020304" pitchFamily="18" charset="0"/>
                <a:cs typeface="Times New Roman" panose="02020603050405020304" pitchFamily="18" charset="0"/>
              </a:rPr>
              <a:t>η φλεγμονή είναι το αποτέλεσμα της αντίδρασης του οργανισμού </a:t>
            </a:r>
            <a:r>
              <a:rPr lang="en-US" sz="2400" u="sng" dirty="0">
                <a:solidFill>
                  <a:srgbClr val="FFC000"/>
                </a:solidFill>
                <a:latin typeface="Times New Roman" panose="02020603050405020304" pitchFamily="18" charset="0"/>
                <a:cs typeface="Times New Roman" panose="02020603050405020304" pitchFamily="18" charset="0"/>
              </a:rPr>
              <a:t> </a:t>
            </a:r>
            <a:r>
              <a:rPr lang="el-GR" sz="2400" u="sng" dirty="0">
                <a:solidFill>
                  <a:srgbClr val="FFC000"/>
                </a:solidFill>
                <a:latin typeface="Times New Roman" panose="02020603050405020304" pitchFamily="18" charset="0"/>
                <a:cs typeface="Times New Roman" panose="02020603050405020304" pitchFamily="18" charset="0"/>
              </a:rPr>
              <a:t>σε κάθε εξωγενή  βλαπτικό παράγοντα. </a:t>
            </a:r>
          </a:p>
          <a:p>
            <a:pPr>
              <a:lnSpc>
                <a:spcPct val="150000"/>
              </a:lnSpc>
              <a:spcBef>
                <a:spcPts val="0"/>
              </a:spcBef>
              <a:buNone/>
            </a:pPr>
            <a:endParaRPr lang="el-GR" sz="2400" dirty="0">
              <a:latin typeface="Times New Roman" panose="02020603050405020304" pitchFamily="18" charset="0"/>
              <a:cs typeface="Times New Roman" panose="02020603050405020304" pitchFamily="18" charset="0"/>
            </a:endParaRPr>
          </a:p>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Η φλεγμονή διακρίνεται σε</a:t>
            </a:r>
          </a:p>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 </a:t>
            </a:r>
            <a:r>
              <a:rPr lang="el-GR" sz="2400" u="sng" dirty="0">
                <a:solidFill>
                  <a:srgbClr val="FFFF00"/>
                </a:solidFill>
                <a:latin typeface="Times New Roman" panose="02020603050405020304" pitchFamily="18" charset="0"/>
                <a:cs typeface="Times New Roman" panose="02020603050405020304" pitchFamily="18" charset="0"/>
              </a:rPr>
              <a:t>οξεία</a:t>
            </a:r>
            <a:r>
              <a:rPr lang="el-GR" sz="2400" dirty="0">
                <a:latin typeface="Times New Roman" panose="02020603050405020304" pitchFamily="18" charset="0"/>
                <a:cs typeface="Times New Roman" panose="02020603050405020304" pitchFamily="18" charset="0"/>
              </a:rPr>
              <a:t> και σε </a:t>
            </a:r>
          </a:p>
          <a:p>
            <a:pPr>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χρόνια.</a:t>
            </a:r>
          </a:p>
          <a:p>
            <a:endParaRPr lang="el-GR" dirty="0"/>
          </a:p>
        </p:txBody>
      </p:sp>
    </p:spTree>
    <p:extLst>
      <p:ext uri="{BB962C8B-B14F-4D97-AF65-F5344CB8AC3E}">
        <p14:creationId xmlns:p14="http://schemas.microsoft.com/office/powerpoint/2010/main" val="4095915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44" y="214290"/>
            <a:ext cx="8543956" cy="571504"/>
          </a:xfrm>
        </p:spPr>
        <p:txBody>
          <a:bodyPr>
            <a:noAutofit/>
          </a:bodyPr>
          <a:lstStyle/>
          <a:p>
            <a:r>
              <a:rPr lang="el-GR" sz="3200" dirty="0">
                <a:solidFill>
                  <a:schemeClr val="tx1"/>
                </a:solidFill>
                <a:latin typeface="Times New Roman" panose="02020603050405020304" pitchFamily="18" charset="0"/>
                <a:cs typeface="Times New Roman" panose="02020603050405020304" pitchFamily="18" charset="0"/>
              </a:rPr>
              <a:t>Οξεία φλεγμονή και  Αγγειακά συμβάματα, 1</a:t>
            </a:r>
          </a:p>
        </p:txBody>
      </p:sp>
      <p:sp>
        <p:nvSpPr>
          <p:cNvPr id="3" name="2 - Θέση περιεχομένου"/>
          <p:cNvSpPr>
            <a:spLocks noGrp="1"/>
          </p:cNvSpPr>
          <p:nvPr>
            <p:ph idx="1"/>
          </p:nvPr>
        </p:nvSpPr>
        <p:spPr>
          <a:xfrm>
            <a:off x="142844" y="857232"/>
            <a:ext cx="8858312" cy="6000768"/>
          </a:xfrm>
        </p:spPr>
        <p:txBody>
          <a:bodyPr/>
          <a:lstStyle/>
          <a:p>
            <a:pPr>
              <a:lnSpc>
                <a:spcPct val="150000"/>
              </a:lnSpc>
              <a:spcBef>
                <a:spcPts val="0"/>
              </a:spcBef>
            </a:pPr>
            <a:r>
              <a:rPr lang="el-GR" sz="2400" dirty="0">
                <a:latin typeface="Times New Roman" panose="02020603050405020304" pitchFamily="18" charset="0"/>
                <a:cs typeface="Times New Roman" panose="02020603050405020304" pitchFamily="18" charset="0"/>
              </a:rPr>
              <a:t>Αρχικά  παρατηρείται </a:t>
            </a:r>
            <a:r>
              <a:rPr lang="el-GR" sz="2400" u="sng" dirty="0">
                <a:latin typeface="Times New Roman" panose="02020603050405020304" pitchFamily="18" charset="0"/>
                <a:cs typeface="Times New Roman" panose="02020603050405020304" pitchFamily="18" charset="0"/>
              </a:rPr>
              <a:t>αλλαγή στην ροή του αίματος. </a:t>
            </a:r>
            <a:endParaRPr lang="en-US" sz="2400" u="sng" dirty="0">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400" dirty="0">
                <a:latin typeface="Times New Roman" panose="02020603050405020304" pitchFamily="18" charset="0"/>
                <a:cs typeface="Times New Roman" panose="02020603050405020304" pitchFamily="18" charset="0"/>
              </a:rPr>
              <a:t>Εμφανίζεται  = </a:t>
            </a:r>
            <a:r>
              <a:rPr lang="el-GR" sz="2400" dirty="0">
                <a:solidFill>
                  <a:srgbClr val="FFFF00"/>
                </a:solidFill>
                <a:latin typeface="Times New Roman" panose="02020603050405020304" pitchFamily="18" charset="0"/>
                <a:cs typeface="Times New Roman" panose="02020603050405020304" pitchFamily="18" charset="0"/>
              </a:rPr>
              <a:t>αγγειοδιαστολή</a:t>
            </a:r>
            <a:r>
              <a:rPr lang="el-GR" sz="2400" dirty="0">
                <a:latin typeface="Times New Roman" panose="02020603050405020304" pitchFamily="18" charset="0"/>
                <a:cs typeface="Times New Roman" panose="02020603050405020304" pitchFamily="18" charset="0"/>
              </a:rPr>
              <a:t> </a:t>
            </a:r>
          </a:p>
          <a:p>
            <a:pPr>
              <a:lnSpc>
                <a:spcPct val="150000"/>
              </a:lnSpc>
              <a:spcBef>
                <a:spcPts val="0"/>
              </a:spcBef>
              <a:buNone/>
            </a:pPr>
            <a:r>
              <a:rPr lang="el-GR" sz="2400" u="sng" dirty="0">
                <a:latin typeface="Times New Roman" panose="02020603050405020304" pitchFamily="18" charset="0"/>
                <a:cs typeface="Times New Roman" panose="02020603050405020304" pitchFamily="18" charset="0"/>
              </a:rPr>
              <a:t>(δηλαδή αύξηση της διαμέτρου των αγγείων) </a:t>
            </a:r>
            <a:r>
              <a:rPr lang="el-GR" sz="2400" dirty="0">
                <a:latin typeface="Times New Roman" panose="02020603050405020304" pitchFamily="18" charset="0"/>
                <a:cs typeface="Times New Roman" panose="02020603050405020304" pitchFamily="18" charset="0"/>
              </a:rPr>
              <a:t> </a:t>
            </a:r>
          </a:p>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με αποτέλεσμα </a:t>
            </a:r>
            <a:endParaRPr lang="en-US" sz="2400" dirty="0">
              <a:latin typeface="Times New Roman" panose="02020603050405020304" pitchFamily="18" charset="0"/>
              <a:cs typeface="Times New Roman" panose="02020603050405020304" pitchFamily="18" charset="0"/>
            </a:endParaRPr>
          </a:p>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 </a:t>
            </a:r>
            <a:r>
              <a:rPr lang="el-GR" sz="2400" dirty="0">
                <a:solidFill>
                  <a:srgbClr val="FFFF00"/>
                </a:solidFill>
                <a:latin typeface="Times New Roman" panose="02020603050405020304" pitchFamily="18" charset="0"/>
                <a:cs typeface="Times New Roman" panose="02020603050405020304" pitchFamily="18" charset="0"/>
              </a:rPr>
              <a:t>α)  </a:t>
            </a:r>
            <a:r>
              <a:rPr lang="el-GR" sz="2400" u="sng" dirty="0">
                <a:solidFill>
                  <a:srgbClr val="FFFF00"/>
                </a:solidFill>
                <a:latin typeface="Times New Roman" panose="02020603050405020304" pitchFamily="18" charset="0"/>
                <a:cs typeface="Times New Roman" panose="02020603050405020304" pitchFamily="18" charset="0"/>
              </a:rPr>
              <a:t>αυξημένη ροή αίματος προς την περιοχή</a:t>
            </a:r>
            <a:r>
              <a:rPr lang="en-US" sz="2400" dirty="0">
                <a:solidFill>
                  <a:srgbClr val="FFFF00"/>
                </a:solidFill>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και </a:t>
            </a:r>
            <a:endParaRPr lang="en-US" sz="2400" dirty="0">
              <a:latin typeface="Times New Roman" panose="02020603050405020304" pitchFamily="18" charset="0"/>
              <a:cs typeface="Times New Roman" panose="02020603050405020304" pitchFamily="18" charset="0"/>
            </a:endParaRPr>
          </a:p>
          <a:p>
            <a:pPr>
              <a:lnSpc>
                <a:spcPct val="150000"/>
              </a:lnSpc>
              <a:spcBef>
                <a:spcPts val="0"/>
              </a:spcBef>
              <a:buNone/>
            </a:pPr>
            <a:r>
              <a:rPr lang="el-GR" sz="2400" dirty="0">
                <a:solidFill>
                  <a:srgbClr val="FFFF00"/>
                </a:solidFill>
                <a:latin typeface="Times New Roman" panose="02020603050405020304" pitchFamily="18" charset="0"/>
                <a:cs typeface="Times New Roman" panose="02020603050405020304" pitchFamily="18" charset="0"/>
              </a:rPr>
              <a:t>β)</a:t>
            </a:r>
            <a:r>
              <a:rPr lang="en-US" sz="2400" dirty="0">
                <a:solidFill>
                  <a:srgbClr val="FFFF00"/>
                </a:solidFill>
                <a:latin typeface="Times New Roman" panose="02020603050405020304" pitchFamily="18" charset="0"/>
                <a:cs typeface="Times New Roman" panose="02020603050405020304" pitchFamily="18" charset="0"/>
              </a:rPr>
              <a:t>  </a:t>
            </a:r>
            <a:r>
              <a:rPr lang="el-GR" sz="2400" u="sng" dirty="0">
                <a:solidFill>
                  <a:srgbClr val="FFFF00"/>
                </a:solidFill>
                <a:latin typeface="Times New Roman" panose="02020603050405020304" pitchFamily="18" charset="0"/>
                <a:cs typeface="Times New Roman" panose="02020603050405020304" pitchFamily="18" charset="0"/>
              </a:rPr>
              <a:t>αυξάνεται η τοπική θερμοκρασία</a:t>
            </a:r>
            <a:r>
              <a:rPr lang="el-GR" sz="2400" dirty="0">
                <a:solidFill>
                  <a:srgbClr val="FFFF00"/>
                </a:solidFill>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και εμφανίζεται</a:t>
            </a:r>
          </a:p>
          <a:p>
            <a:pPr>
              <a:lnSpc>
                <a:spcPct val="150000"/>
              </a:lnSpc>
              <a:spcBef>
                <a:spcPts val="0"/>
              </a:spcBef>
              <a:buNone/>
            </a:pPr>
            <a:r>
              <a:rPr lang="el-GR" sz="2400" u="sng" dirty="0">
                <a:latin typeface="Times New Roman" panose="02020603050405020304" pitchFamily="18" charset="0"/>
                <a:cs typeface="Times New Roman" panose="02020603050405020304" pitchFamily="18" charset="0"/>
              </a:rPr>
              <a:t> </a:t>
            </a:r>
            <a:r>
              <a:rPr lang="el-GR" sz="2400" u="sng" dirty="0">
                <a:solidFill>
                  <a:srgbClr val="FFFF00"/>
                </a:solidFill>
                <a:latin typeface="Times New Roman" panose="02020603050405020304" pitchFamily="18" charset="0"/>
                <a:cs typeface="Times New Roman" panose="02020603050405020304" pitchFamily="18" charset="0"/>
              </a:rPr>
              <a:t>ερυθρότητα.</a:t>
            </a:r>
          </a:p>
          <a:p>
            <a:endParaRPr lang="el-GR" dirty="0">
              <a:latin typeface="Times New Roman" panose="02020603050405020304" pitchFamily="18" charset="0"/>
              <a:cs typeface="Times New Roman" panose="02020603050405020304" pitchFamily="18" charset="0"/>
            </a:endParaRPr>
          </a:p>
        </p:txBody>
      </p:sp>
      <p:sp>
        <p:nvSpPr>
          <p:cNvPr id="4" name="3 - Δεξιό βέλος"/>
          <p:cNvSpPr/>
          <p:nvPr/>
        </p:nvSpPr>
        <p:spPr>
          <a:xfrm>
            <a:off x="4283968" y="1555588"/>
            <a:ext cx="2714644" cy="50006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5" name="4 - Δεξιό βέλος"/>
          <p:cNvSpPr/>
          <p:nvPr/>
        </p:nvSpPr>
        <p:spPr>
          <a:xfrm>
            <a:off x="2607455" y="4552314"/>
            <a:ext cx="3929090" cy="50006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44" y="142852"/>
            <a:ext cx="8858312" cy="571504"/>
          </a:xfrm>
        </p:spPr>
        <p:txBody>
          <a:bodyPr>
            <a:noAutofit/>
          </a:bodyPr>
          <a:lstStyle/>
          <a:p>
            <a:r>
              <a:rPr lang="el-GR" sz="3200" dirty="0">
                <a:solidFill>
                  <a:schemeClr val="tx1"/>
                </a:solidFill>
                <a:latin typeface="Times New Roman" panose="02020603050405020304" pitchFamily="18" charset="0"/>
                <a:cs typeface="Times New Roman" panose="02020603050405020304" pitchFamily="18" charset="0"/>
              </a:rPr>
              <a:t>Οξεία φλεγμονή και  Αγγειακά συμβάματα, 2</a:t>
            </a:r>
            <a:endParaRPr lang="el-GR" sz="2800" dirty="0">
              <a:solidFill>
                <a:schemeClr val="tx1"/>
              </a:solidFill>
              <a:latin typeface="Times New Roman" panose="02020603050405020304" pitchFamily="18" charset="0"/>
              <a:cs typeface="Times New Roman" panose="02020603050405020304" pitchFamily="18" charset="0"/>
            </a:endParaRPr>
          </a:p>
        </p:txBody>
      </p:sp>
      <p:sp>
        <p:nvSpPr>
          <p:cNvPr id="3" name="2 - Θέση περιεχομένου"/>
          <p:cNvSpPr>
            <a:spLocks noGrp="1"/>
          </p:cNvSpPr>
          <p:nvPr>
            <p:ph idx="1"/>
          </p:nvPr>
        </p:nvSpPr>
        <p:spPr>
          <a:xfrm>
            <a:off x="142844" y="785794"/>
            <a:ext cx="8858312" cy="6072206"/>
          </a:xfrm>
        </p:spPr>
        <p:txBody>
          <a:bodyPr>
            <a:normAutofit fontScale="92500"/>
          </a:bodyPr>
          <a:lstStyle/>
          <a:p>
            <a:pPr>
              <a:lnSpc>
                <a:spcPct val="150000"/>
              </a:lnSpc>
              <a:spcBef>
                <a:spcPts val="0"/>
              </a:spcBef>
            </a:pPr>
            <a:r>
              <a:rPr lang="el-GR" sz="2400" dirty="0">
                <a:latin typeface="Times New Roman" panose="02020603050405020304" pitchFamily="18" charset="0"/>
                <a:cs typeface="Times New Roman" panose="02020603050405020304" pitchFamily="18" charset="0"/>
              </a:rPr>
              <a:t>Ακολούθως εμφανίζεται  = </a:t>
            </a:r>
          </a:p>
          <a:p>
            <a:pPr>
              <a:lnSpc>
                <a:spcPct val="150000"/>
              </a:lnSpc>
              <a:spcBef>
                <a:spcPts val="0"/>
              </a:spcBef>
              <a:buNone/>
            </a:pPr>
            <a:r>
              <a:rPr lang="el-GR" sz="2400" u="sng" dirty="0">
                <a:latin typeface="Times New Roman" panose="02020603050405020304" pitchFamily="18" charset="0"/>
                <a:cs typeface="Times New Roman" panose="02020603050405020304" pitchFamily="18" charset="0"/>
              </a:rPr>
              <a:t>αυξημένη διαπερατότητα των τοπικών αγγείων </a:t>
            </a:r>
          </a:p>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με αποτέλεσμα </a:t>
            </a:r>
            <a:r>
              <a:rPr lang="el-GR" sz="2400" dirty="0">
                <a:solidFill>
                  <a:srgbClr val="FFFF00"/>
                </a:solidFill>
                <a:latin typeface="Times New Roman" panose="02020603050405020304" pitchFamily="18" charset="0"/>
                <a:cs typeface="Times New Roman" panose="02020603050405020304" pitchFamily="18" charset="0"/>
              </a:rPr>
              <a:t>1</a:t>
            </a:r>
            <a:r>
              <a:rPr lang="el-GR" sz="2400" dirty="0">
                <a:latin typeface="Times New Roman" panose="02020603050405020304" pitchFamily="18" charset="0"/>
                <a:cs typeface="Times New Roman" panose="02020603050405020304" pitchFamily="18" charset="0"/>
              </a:rPr>
              <a:t> = </a:t>
            </a:r>
          </a:p>
          <a:p>
            <a:pPr>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την εξαγγείωση (έξοδο από τα αγγεία) στοιχείων του πλάσματος του αίματος</a:t>
            </a:r>
          </a:p>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με αποτέλεσμα </a:t>
            </a:r>
            <a:r>
              <a:rPr lang="el-GR" sz="2400" dirty="0">
                <a:solidFill>
                  <a:srgbClr val="FFFF00"/>
                </a:solidFill>
                <a:latin typeface="Times New Roman" panose="02020603050405020304" pitchFamily="18" charset="0"/>
                <a:cs typeface="Times New Roman" panose="02020603050405020304" pitchFamily="18" charset="0"/>
              </a:rPr>
              <a:t>2</a:t>
            </a:r>
            <a:r>
              <a:rPr lang="el-GR" sz="2400" dirty="0">
                <a:latin typeface="Times New Roman" panose="02020603050405020304" pitchFamily="18" charset="0"/>
                <a:cs typeface="Times New Roman" panose="02020603050405020304" pitchFamily="18" charset="0"/>
              </a:rPr>
              <a:t> = </a:t>
            </a:r>
          </a:p>
          <a:p>
            <a:pPr>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την εμφάνιση του οιδήματος</a:t>
            </a:r>
          </a:p>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Παράλληλα</a:t>
            </a:r>
            <a:r>
              <a:rPr lang="en-US" sz="2400" dirty="0">
                <a:latin typeface="Times New Roman" panose="02020603050405020304" pitchFamily="18" charset="0"/>
                <a:cs typeface="Times New Roman" panose="02020603050405020304" pitchFamily="18" charset="0"/>
              </a:rPr>
              <a:t> = </a:t>
            </a:r>
          </a:p>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 </a:t>
            </a:r>
            <a:r>
              <a:rPr lang="el-GR" sz="2400" u="sng" dirty="0">
                <a:solidFill>
                  <a:srgbClr val="FFFF00"/>
                </a:solidFill>
                <a:latin typeface="Times New Roman" panose="02020603050405020304" pitchFamily="18" charset="0"/>
                <a:cs typeface="Times New Roman" panose="02020603050405020304" pitchFamily="18" charset="0"/>
              </a:rPr>
              <a:t>λευκοκύτταρα του αίματος αρχίζουν να αθροίζονται στην περιοχή </a:t>
            </a:r>
            <a:endParaRPr lang="en-US" sz="2400" u="sng" dirty="0">
              <a:solidFill>
                <a:srgbClr val="FFFF00"/>
              </a:solidFill>
              <a:latin typeface="Times New Roman" panose="02020603050405020304" pitchFamily="18" charset="0"/>
              <a:cs typeface="Times New Roman" panose="02020603050405020304" pitchFamily="18" charset="0"/>
            </a:endParaRPr>
          </a:p>
          <a:p>
            <a:pPr>
              <a:lnSpc>
                <a:spcPct val="150000"/>
              </a:lnSpc>
              <a:spcBef>
                <a:spcPts val="0"/>
              </a:spcBef>
              <a:buNone/>
            </a:pPr>
            <a:r>
              <a:rPr lang="el-GR" sz="2400" dirty="0">
                <a:latin typeface="Times New Roman" panose="02020603050405020304" pitchFamily="18" charset="0"/>
                <a:cs typeface="Times New Roman" panose="02020603050405020304" pitchFamily="18" charset="0"/>
              </a:rPr>
              <a:t>Σκοπός αυτής της μετακίνησης </a:t>
            </a:r>
            <a:r>
              <a:rPr lang="en-US" sz="2400" dirty="0">
                <a:latin typeface="Times New Roman" panose="02020603050405020304" pitchFamily="18" charset="0"/>
                <a:cs typeface="Times New Roman" panose="02020603050405020304" pitchFamily="18" charset="0"/>
              </a:rPr>
              <a:t>= </a:t>
            </a:r>
          </a:p>
          <a:p>
            <a:pPr>
              <a:lnSpc>
                <a:spcPct val="150000"/>
              </a:lnSpc>
              <a:spcBef>
                <a:spcPts val="0"/>
              </a:spcBef>
              <a:buNone/>
            </a:pPr>
            <a:r>
              <a:rPr lang="el-GR" sz="2400" u="sng" dirty="0">
                <a:solidFill>
                  <a:srgbClr val="FFFF00"/>
                </a:solidFill>
                <a:latin typeface="Times New Roman" panose="02020603050405020304" pitchFamily="18" charset="0"/>
                <a:cs typeface="Times New Roman" panose="02020603050405020304" pitchFamily="18" charset="0"/>
              </a:rPr>
              <a:t>η καταστροφή από τα λευκοκύτταρα των βλαπτικών παραγόντων που οδηγούν στην εμφάνιση της φλεγμονής</a:t>
            </a:r>
          </a:p>
          <a:p>
            <a:pPr>
              <a:buNone/>
            </a:pPr>
            <a:endParaRPr lang="el-GR" dirty="0">
              <a:latin typeface="Times New Roman" panose="02020603050405020304" pitchFamily="18" charset="0"/>
              <a:cs typeface="Times New Roman" panose="02020603050405020304" pitchFamily="18" charset="0"/>
            </a:endParaRPr>
          </a:p>
        </p:txBody>
      </p:sp>
      <p:sp>
        <p:nvSpPr>
          <p:cNvPr id="4" name="3 - Δεξιό βέλος"/>
          <p:cNvSpPr/>
          <p:nvPr/>
        </p:nvSpPr>
        <p:spPr>
          <a:xfrm>
            <a:off x="4067944" y="928670"/>
            <a:ext cx="3929090" cy="428628"/>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5" name="4 - Δεξιό βέλος"/>
          <p:cNvSpPr/>
          <p:nvPr/>
        </p:nvSpPr>
        <p:spPr>
          <a:xfrm>
            <a:off x="2921784" y="1964509"/>
            <a:ext cx="3929090" cy="428628"/>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6" name="5 - Δεξιό βέλος"/>
          <p:cNvSpPr/>
          <p:nvPr/>
        </p:nvSpPr>
        <p:spPr>
          <a:xfrm>
            <a:off x="2978934" y="2886045"/>
            <a:ext cx="3929090" cy="428628"/>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549</TotalTime>
  <Words>2337</Words>
  <Application>Microsoft Office PowerPoint</Application>
  <PresentationFormat>Προβολή στην οθόνη (4:3)</PresentationFormat>
  <Paragraphs>292</Paragraphs>
  <Slides>41</Slides>
  <Notes>4</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41</vt:i4>
      </vt:variant>
    </vt:vector>
  </HeadingPairs>
  <TitlesOfParts>
    <vt:vector size="48" baseType="lpstr">
      <vt:lpstr>Arial</vt:lpstr>
      <vt:lpstr>Calibri</vt:lpstr>
      <vt:lpstr>Century Gothic</vt:lpstr>
      <vt:lpstr>Times New Roman</vt:lpstr>
      <vt:lpstr>Wingdings</vt:lpstr>
      <vt:lpstr>Wingdings 3</vt:lpstr>
      <vt:lpstr>Ιόν</vt:lpstr>
      <vt:lpstr>Χειρουργική Νοσηλευτική </vt:lpstr>
      <vt:lpstr>Μόλυνση</vt:lpstr>
      <vt:lpstr>Φλεγμονή</vt:lpstr>
      <vt:lpstr>Τα 5 σημεία της φλεγμονής, 2 (πιο ειδικά)</vt:lpstr>
      <vt:lpstr>Τα 5 σημεία της φλεγμονής, 2 (πιο ειδικά)   </vt:lpstr>
      <vt:lpstr>Τα βασικά στοιχεία της φλεγμονής, 1</vt:lpstr>
      <vt:lpstr>Τα βασικά στοιχεία της φλεγμονής, 2</vt:lpstr>
      <vt:lpstr>Οξεία φλεγμονή και  Αγγειακά συμβάματα, 1</vt:lpstr>
      <vt:lpstr>Οξεία φλεγμονή και  Αγγειακά συμβάματα, 2</vt:lpstr>
      <vt:lpstr> Οξεία φλεγμονή και  Αγγειακά συμβάματα, 3</vt:lpstr>
      <vt:lpstr>Οξεία φλεγμονή και  Αγγειακά συμβάματα, 4</vt:lpstr>
      <vt:lpstr>Οξεία φλεγμονή και  Αγγειακά συμβάματα, 5</vt:lpstr>
      <vt:lpstr>Οξεία φλεγμονή και  Αγγειακά συμβάματα, 6</vt:lpstr>
      <vt:lpstr>Επεξήγηση της εξέλιξης της φλεγμονής, 1</vt:lpstr>
      <vt:lpstr>Επεξήγηση της εξέλιξης της φλεγμονής, 2</vt:lpstr>
      <vt:lpstr>Επεξήγηση της εξέλιξης της φλεγμονής, 3</vt:lpstr>
      <vt:lpstr>   Χρόνια φλεγμονή, 1</vt:lpstr>
      <vt:lpstr> Χρόνια φλεγμονή, 2</vt:lpstr>
      <vt:lpstr>Χρόνια φλεγμονή, 3</vt:lpstr>
      <vt:lpstr>Χρόνια φλεγμονή, 4</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Αλλά….τι εννοούμε όταν λέμε «κατά Β΄ σκοπό» ??  Ας κάνουμε μία υπενθύμιση για την Επούλωση τραύματος (είδη)  </vt:lpstr>
      <vt:lpstr>υπενθύμιση για Επούλωση τραύματος (είδη)</vt:lpstr>
      <vt:lpstr>Επούλωση τραύματος (Φάσεις επούλωσης)</vt:lpstr>
      <vt:lpstr>βιβλιογραφία και παραπομπές πηγών     Χειρουργική Παθολογία (Μπονάτσος – Κακλαμάνος – Γολεμάτης)  Σύγχρονη Γενική Χειρουργική (Παπαδημητρίου)   Αντωνία Καλογιάννη. «Χειρουργική Νοσηλευτική Ι (Θ). Ενότητα 1: Ύδωρ και Ηλεκτρολύτες». Έκδοση: 1.0. Αθήνα 2014. Διαθέσιμο από τη δικτυακή διεύθυνση: ocp.teiath.gr.  (e-class ΤΕΙ Νοσηλευτικής Αθήνας)</vt:lpstr>
      <vt:lpstr>Σημείωμα Αναφοράς </vt:lpstr>
      <vt:lpstr>Σημείωμα Αδειοδότησης</vt:lpstr>
      <vt:lpstr>Επεξήγηση όρων χρήσης έργων τρίτων</vt:lpstr>
      <vt:lpstr>Διατήρηση Σημειωμάτων</vt:lpstr>
      <vt:lpstr>Ευχαριστώ για την προσοχή σας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Χειρουργική Ι, ΙΙ</dc:title>
  <dc:creator>ekampis</dc:creator>
  <cp:lastModifiedBy>maria koutentaki</cp:lastModifiedBy>
  <cp:revision>64</cp:revision>
  <dcterms:created xsi:type="dcterms:W3CDTF">2022-05-17T11:16:00Z</dcterms:created>
  <dcterms:modified xsi:type="dcterms:W3CDTF">2025-03-22T20:26:03Z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EB1A708BD3D246EFB69552728D15536D</vt:lpwstr>
  </property>
  <property fmtid="{D5CDD505-2E9C-101B-9397-08002B2CF9AE}" pid="3" name="KSOProductBuildVer">
    <vt:lpwstr>1033-11.2.0.11130</vt:lpwstr>
  </property>
</Properties>
</file>