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72" r:id="rId6"/>
    <p:sldId id="273" r:id="rId7"/>
    <p:sldId id="274" r:id="rId8"/>
    <p:sldId id="260" r:id="rId9"/>
    <p:sldId id="269" r:id="rId10"/>
    <p:sldId id="270" r:id="rId11"/>
    <p:sldId id="271" r:id="rId12"/>
    <p:sldId id="261" r:id="rId13"/>
    <p:sldId id="262" r:id="rId14"/>
    <p:sldId id="263" r:id="rId15"/>
    <p:sldId id="264" r:id="rId16"/>
    <p:sldId id="265" r:id="rId17"/>
    <p:sldId id="275" r:id="rId18"/>
    <p:sldId id="276" r:id="rId19"/>
    <p:sldId id="277" r:id="rId20"/>
    <p:sldId id="291" r:id="rId21"/>
    <p:sldId id="278" r:id="rId22"/>
    <p:sldId id="292" r:id="rId23"/>
    <p:sldId id="279" r:id="rId24"/>
    <p:sldId id="293" r:id="rId25"/>
    <p:sldId id="280" r:id="rId26"/>
    <p:sldId id="294" r:id="rId27"/>
    <p:sldId id="281" r:id="rId28"/>
    <p:sldId id="295" r:id="rId29"/>
    <p:sldId id="282" r:id="rId30"/>
    <p:sldId id="296" r:id="rId31"/>
    <p:sldId id="283" r:id="rId32"/>
    <p:sldId id="297" r:id="rId33"/>
    <p:sldId id="284" r:id="rId34"/>
    <p:sldId id="298" r:id="rId35"/>
    <p:sldId id="285" r:id="rId36"/>
    <p:sldId id="303" r:id="rId37"/>
    <p:sldId id="299" r:id="rId38"/>
    <p:sldId id="304" r:id="rId39"/>
    <p:sldId id="300" r:id="rId40"/>
    <p:sldId id="305" r:id="rId41"/>
    <p:sldId id="301" r:id="rId42"/>
    <p:sldId id="306" r:id="rId43"/>
    <p:sldId id="302" r:id="rId44"/>
    <p:sldId id="307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 showGuides="1">
      <p:cViewPr>
        <p:scale>
          <a:sx n="118" d="100"/>
          <a:sy n="118" d="100"/>
        </p:scale>
        <p:origin x="-312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7505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229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7894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648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8590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32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0945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0057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8895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126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8686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2217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8692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6859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3042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9739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2807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64AA0-BA13-45D1-B3D0-D3F15E54B960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72A1A-EF85-4D14-864D-1AB7E40629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31349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xmlns="" id="{DEA3BDA2-C498-2614-6F6D-F9CF1E643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49329"/>
            <a:ext cx="5333942" cy="3008672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53CE6DD-F714-826E-6F03-620DBEA0FF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634181"/>
            <a:ext cx="9448800" cy="1460090"/>
          </a:xfrm>
        </p:spPr>
        <p:txBody>
          <a:bodyPr>
            <a:normAutofit/>
          </a:bodyPr>
          <a:lstStyle/>
          <a:p>
            <a:pPr algn="ctr"/>
            <a:r>
              <a:rPr lang="el-GR" sz="4800" b="1" cap="none" dirty="0"/>
              <a:t>Ηχεία</a:t>
            </a:r>
            <a:br>
              <a:rPr lang="el-GR" sz="4800" b="1" cap="none" dirty="0"/>
            </a:br>
            <a:r>
              <a:rPr lang="el-GR" sz="3600" b="1" cap="none" dirty="0"/>
              <a:t>Ρύθμιση και Βελτιστοποίηση</a:t>
            </a:r>
            <a:endParaRPr lang="el-GR" sz="4800" b="1" cap="none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246C7DF4-FC64-713E-3781-109294AC7C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271253"/>
            <a:ext cx="9448800" cy="1032386"/>
          </a:xfrm>
        </p:spPr>
        <p:txBody>
          <a:bodyPr>
            <a:normAutofit/>
          </a:bodyPr>
          <a:lstStyle/>
          <a:p>
            <a:r>
              <a:rPr lang="el-GR" dirty="0"/>
              <a:t>Σκοπός του μαθήματος είναι να εξετάσουμε τα βασικά χαρακτηριστικά των ηχείων, τις διάφορες κατηγορίες τους, καθώς και τις κατάλληλες χρήσεις τους για διάφορες εφαρμογές.</a:t>
            </a:r>
          </a:p>
        </p:txBody>
      </p:sp>
    </p:spTree>
    <p:extLst>
      <p:ext uri="{BB962C8B-B14F-4D97-AF65-F5344CB8AC3E}">
        <p14:creationId xmlns:p14="http://schemas.microsoft.com/office/powerpoint/2010/main" val="1872120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027A086-F16F-ED0A-D274-933FFA66A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F63A52F7-3BA3-96DF-2854-255FD33F8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634181"/>
            <a:ext cx="9448800" cy="1032386"/>
          </a:xfrm>
        </p:spPr>
        <p:txBody>
          <a:bodyPr>
            <a:normAutofit/>
          </a:bodyPr>
          <a:lstStyle/>
          <a:p>
            <a:pPr algn="ctr"/>
            <a: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Ευαισθησία (</a:t>
            </a:r>
            <a:r>
              <a:rPr lang="en-US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Sensitivity)</a:t>
            </a:r>
            <a:endParaRPr lang="el-GR" sz="4400" b="1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19E12199-BED5-BDBF-1C96-D2A1C1AEAD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7134" y="2271253"/>
            <a:ext cx="10471355" cy="2138516"/>
          </a:xfrm>
        </p:spPr>
        <p:txBody>
          <a:bodyPr>
            <a:normAutofit/>
          </a:bodyPr>
          <a:lstStyle/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• Μετρά την ένταση ήχου που αποδίδει το ηχείο με 1 </a:t>
            </a:r>
            <a:r>
              <a:rPr lang="el-G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Watt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 στο 1 μέτρο απόσταση.</a:t>
            </a:r>
          </a:p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• Εκφράζεται σε </a:t>
            </a:r>
            <a:r>
              <a:rPr lang="el-G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dB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 SPL (π.χ. 85dB, 90dB, 100dB).</a:t>
            </a:r>
          </a:p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• Υψηλή ευαισθησία = δυνατότερος ήχος με λιγότερη ισχύ.</a:t>
            </a:r>
          </a:p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• Ιδανικό για συστήματα με μικρότερης ισχύος ενισχυτές.</a:t>
            </a:r>
          </a:p>
          <a:p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9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33CB71D-DF15-C594-A7D9-697AD04A0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88445AA-5A31-4C05-9D76-D58F388C3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8141" y="634181"/>
            <a:ext cx="10559845" cy="1253613"/>
          </a:xfrm>
        </p:spPr>
        <p:txBody>
          <a:bodyPr>
            <a:normAutofit/>
          </a:bodyPr>
          <a:lstStyle/>
          <a:p>
            <a:pPr algn="ctr"/>
            <a: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Συχνότητα Απόκρισης (</a:t>
            </a:r>
            <a:r>
              <a:rPr lang="en-US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Frequency Response)</a:t>
            </a:r>
            <a:endParaRPr lang="el-GR" sz="4400" b="1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E79747FC-AE73-6EC2-34AF-57B8350C0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271253"/>
            <a:ext cx="9448800" cy="2241753"/>
          </a:xfrm>
        </p:spPr>
        <p:txBody>
          <a:bodyPr>
            <a:normAutofit/>
          </a:bodyPr>
          <a:lstStyle/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• Το εύρος συχνοτήτων που μπορεί να αναπαράγει το ηχείο.</a:t>
            </a:r>
          </a:p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• Ιδανικό εύρος: 20Hz – 20kHz (όσο και η ανθρώπινη ακοή).</a:t>
            </a:r>
          </a:p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• Όχι μόνο το εύρος αλλά και η ομαλότητα είναι σημαντική.</a:t>
            </a:r>
          </a:p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• Καλή συχνότητα απόκρισης = πιο φυσικός και ισορροπημένος ήχος.</a:t>
            </a:r>
          </a:p>
          <a:p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423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1087CBF-8E88-FE9A-0BA4-19715448A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3BD37B4D-85F6-8558-BB70-89F4E2BDF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Πώς Λειτουργούν τα Ηχεία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2EAA1D7A-C515-356C-C410-321E37F90C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9" y="1902542"/>
            <a:ext cx="5079991" cy="575187"/>
          </a:xfrm>
        </p:spPr>
        <p:txBody>
          <a:bodyPr>
            <a:noAutofit/>
          </a:bodyPr>
          <a:lstStyle/>
          <a:p>
            <a:pPr algn="ctr"/>
            <a:r>
              <a:rPr lang="el-GR" sz="2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Μαγνητικό Πεδίο</a:t>
            </a:r>
          </a:p>
        </p:txBody>
      </p:sp>
      <p:sp>
        <p:nvSpPr>
          <p:cNvPr id="28" name="Θέση κειμένου 27">
            <a:extLst>
              <a:ext uri="{FF2B5EF4-FFF2-40B4-BE49-F238E27FC236}">
                <a16:creationId xmlns:a16="http://schemas.microsoft.com/office/drawing/2014/main" xmlns="" id="{5CD8DA1D-71BE-6F51-ADA0-253E39D8EA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00" y="2654710"/>
            <a:ext cx="5311775" cy="1234501"/>
          </a:xfrm>
        </p:spPr>
        <p:txBody>
          <a:bodyPr/>
          <a:lstStyle/>
          <a:p>
            <a:pPr marL="0" indent="0" algn="ctr">
              <a:buNone/>
            </a:pPr>
            <a:r>
              <a:rPr lang="el-GR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Τα ηχεία χρησιμοποιούν μαγνήτες για να δημιουργούν ένα μαγνητικό πεδίο το οποίο μετατρέπει το ηλεκτρικό σήμα σε κίνηση του ηχείου.</a:t>
            </a:r>
          </a:p>
        </p:txBody>
      </p:sp>
      <p:sp>
        <p:nvSpPr>
          <p:cNvPr id="27" name="Θέση κειμένου 26">
            <a:extLst>
              <a:ext uri="{FF2B5EF4-FFF2-40B4-BE49-F238E27FC236}">
                <a16:creationId xmlns:a16="http://schemas.microsoft.com/office/drawing/2014/main" xmlns="" id="{7AF760CD-61B0-5B11-38DF-DA8958B4DF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0800" y="1902542"/>
            <a:ext cx="5105400" cy="575187"/>
          </a:xfrm>
        </p:spPr>
        <p:txBody>
          <a:bodyPr>
            <a:normAutofit/>
          </a:bodyPr>
          <a:lstStyle/>
          <a:p>
            <a:pPr algn="ctr"/>
            <a:r>
              <a:rPr lang="el-GR" sz="2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Κωνικός Συγκροτημένος Μηχανισμός</a:t>
            </a:r>
          </a:p>
        </p:txBody>
      </p:sp>
      <p:sp>
        <p:nvSpPr>
          <p:cNvPr id="29" name="Θέση κειμένου 28">
            <a:extLst>
              <a:ext uri="{FF2B5EF4-FFF2-40B4-BE49-F238E27FC236}">
                <a16:creationId xmlns:a16="http://schemas.microsoft.com/office/drawing/2014/main" xmlns="" id="{2F7CFB6B-86D2-4496-1167-313AA36D7F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54710"/>
            <a:ext cx="5334000" cy="12345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Η κίνηση της μεμβράνης του ηχείου δημιουργεί τις ηχητικές δονήσεις, οι οποίες αντιστοιχούν στον ήχο που ακούμε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7C93EFFA-6A82-E2F7-C29A-7BDFF9638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471" y="4330710"/>
            <a:ext cx="8155858" cy="254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35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29CB03D-A444-4D50-D1F9-DB3DA2956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10BF1165-33DA-EDA2-1703-0DD0111A5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Επιλογή Ηχείων για Διαφορετικές Χρήσεις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40B38BB0-391E-F411-60B5-81F5A75993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el-GR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Ηχεία Συναυλίας</a:t>
            </a:r>
          </a:p>
        </p:txBody>
      </p:sp>
      <p:sp>
        <p:nvSpPr>
          <p:cNvPr id="29" name="Θέση κειμένου 28">
            <a:extLst>
              <a:ext uri="{FF2B5EF4-FFF2-40B4-BE49-F238E27FC236}">
                <a16:creationId xmlns:a16="http://schemas.microsoft.com/office/drawing/2014/main" xmlns="" id="{12AEF916-0215-A91E-57BB-46997CEB26E8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85799" y="2904564"/>
            <a:ext cx="3456432" cy="1018507"/>
          </a:xfrm>
        </p:spPr>
        <p:txBody>
          <a:bodyPr>
            <a:normAutofit/>
          </a:bodyPr>
          <a:lstStyle/>
          <a:p>
            <a:pPr algn="ctr"/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Χρειάζονται μεγάλης ισχύος ηχεία με υψηλή απόδοση και μεγάλη ευαισθησία.</a:t>
            </a:r>
          </a:p>
        </p:txBody>
      </p:sp>
      <p:sp>
        <p:nvSpPr>
          <p:cNvPr id="27" name="Θέση κειμένου 26">
            <a:extLst>
              <a:ext uri="{FF2B5EF4-FFF2-40B4-BE49-F238E27FC236}">
                <a16:creationId xmlns:a16="http://schemas.microsoft.com/office/drawing/2014/main" xmlns="" id="{E996CBFD-67C3-F4E7-361B-948A926E1D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l-GR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Ηχεία για Στούντιο</a:t>
            </a:r>
          </a:p>
        </p:txBody>
      </p:sp>
      <p:sp>
        <p:nvSpPr>
          <p:cNvPr id="30" name="Θέση κειμένου 29">
            <a:extLst>
              <a:ext uri="{FF2B5EF4-FFF2-40B4-BE49-F238E27FC236}">
                <a16:creationId xmlns:a16="http://schemas.microsoft.com/office/drawing/2014/main" xmlns="" id="{67F18ED8-DD9E-4C36-A3BB-EAAD3A9BC955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366858" y="2904066"/>
            <a:ext cx="3456432" cy="1019005"/>
          </a:xfrm>
        </p:spPr>
        <p:txBody>
          <a:bodyPr>
            <a:normAutofit/>
          </a:bodyPr>
          <a:lstStyle/>
          <a:p>
            <a:pPr algn="ctr"/>
            <a:r>
              <a:rPr lang="el-GR" sz="1700" dirty="0">
                <a:latin typeface="Calibri" panose="020F0502020204030204" pitchFamily="34" charset="0"/>
                <a:cs typeface="Calibri" panose="020F0502020204030204" pitchFamily="34" charset="0"/>
              </a:rPr>
              <a:t>Χρειάζονται ηχεία με επίπεδη απόκριση συχνοτήτων για ακριβή αναπαραγωγή ήχου.</a:t>
            </a:r>
          </a:p>
        </p:txBody>
      </p:sp>
      <p:sp>
        <p:nvSpPr>
          <p:cNvPr id="28" name="Θέση κειμένου 27">
            <a:extLst>
              <a:ext uri="{FF2B5EF4-FFF2-40B4-BE49-F238E27FC236}">
                <a16:creationId xmlns:a16="http://schemas.microsoft.com/office/drawing/2014/main" xmlns="" id="{661331E9-275A-D3E3-EFC8-00D90FDE8C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l-GR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Ηχεία για Οικιακό Χώρο</a:t>
            </a:r>
          </a:p>
        </p:txBody>
      </p:sp>
      <p:sp>
        <p:nvSpPr>
          <p:cNvPr id="31" name="Θέση κειμένου 30">
            <a:extLst>
              <a:ext uri="{FF2B5EF4-FFF2-40B4-BE49-F238E27FC236}">
                <a16:creationId xmlns:a16="http://schemas.microsoft.com/office/drawing/2014/main" xmlns="" id="{2D1E48F2-5DC0-3910-2F1C-908610C81CA7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1018506"/>
          </a:xfrm>
        </p:spPr>
        <p:txBody>
          <a:bodyPr>
            <a:normAutofit/>
          </a:bodyPr>
          <a:lstStyle/>
          <a:p>
            <a:pPr algn="ctr"/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Μικρότερα ηχεία με ισχυρή μπάσα και ευχάριστο ήχο για καθημερινή χρήση.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CB267A13-BF6A-E53C-FE5D-6CEFF0CEC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493" y="4148528"/>
            <a:ext cx="2899043" cy="2123579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039CE16B-A248-D5DB-1BA8-398B4ACCC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212" y="4346256"/>
            <a:ext cx="3177576" cy="167936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xmlns="" id="{1A1DBBCF-E7A2-829E-B67A-49BA3F6368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1228" y="4395019"/>
            <a:ext cx="3177576" cy="163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621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98C06CD-8CF6-AB90-CED3-223D3158D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641B26A-5215-CBBC-DB53-80EE20981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Σύνδεση Ηχείων με Συσκευές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5C37D170-42F9-2079-2165-B37AB5CBEE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9" y="1902542"/>
            <a:ext cx="5079991" cy="575187"/>
          </a:xfrm>
        </p:spPr>
        <p:txBody>
          <a:bodyPr>
            <a:noAutofit/>
          </a:bodyPr>
          <a:lstStyle/>
          <a:p>
            <a:pPr algn="ctr"/>
            <a:r>
              <a:rPr lang="el-GR" sz="2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Ενισχυτές (</a:t>
            </a:r>
            <a:r>
              <a:rPr lang="en-US" sz="2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Amplifiers)</a:t>
            </a:r>
            <a:endParaRPr lang="el-GR" sz="24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Θέση κειμένου 27">
            <a:extLst>
              <a:ext uri="{FF2B5EF4-FFF2-40B4-BE49-F238E27FC236}">
                <a16:creationId xmlns:a16="http://schemas.microsoft.com/office/drawing/2014/main" xmlns="" id="{8AEE0AE7-9040-E4B9-3B8F-5BC553CE48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00" y="2654710"/>
            <a:ext cx="5311775" cy="1234501"/>
          </a:xfrm>
        </p:spPr>
        <p:txBody>
          <a:bodyPr/>
          <a:lstStyle/>
          <a:p>
            <a:pPr marL="0" indent="0" algn="ctr">
              <a:buNone/>
            </a:pPr>
            <a:r>
              <a:rPr lang="el-GR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Τα ηχεία συνδέονται με ενισχυτές για να ενισχυθεί το σήμα και να αναπαραχθεί ήχος σε υψηλή ένταση.</a:t>
            </a:r>
          </a:p>
        </p:txBody>
      </p:sp>
      <p:sp>
        <p:nvSpPr>
          <p:cNvPr id="27" name="Θέση κειμένου 26">
            <a:extLst>
              <a:ext uri="{FF2B5EF4-FFF2-40B4-BE49-F238E27FC236}">
                <a16:creationId xmlns:a16="http://schemas.microsoft.com/office/drawing/2014/main" xmlns="" id="{50759CD0-CC0A-3916-5B5F-6260C54306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0800" y="1902542"/>
            <a:ext cx="5105400" cy="575187"/>
          </a:xfrm>
        </p:spPr>
        <p:txBody>
          <a:bodyPr>
            <a:normAutofit/>
          </a:bodyPr>
          <a:lstStyle/>
          <a:p>
            <a:pPr algn="ctr"/>
            <a:r>
              <a:rPr lang="el-GR" sz="2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Σύνδεση με Υπολογιστή ή TV</a:t>
            </a:r>
          </a:p>
        </p:txBody>
      </p:sp>
      <p:sp>
        <p:nvSpPr>
          <p:cNvPr id="29" name="Θέση κειμένου 28">
            <a:extLst>
              <a:ext uri="{FF2B5EF4-FFF2-40B4-BE49-F238E27FC236}">
                <a16:creationId xmlns:a16="http://schemas.microsoft.com/office/drawing/2014/main" xmlns="" id="{AD2B76EC-DB4F-3228-CAB8-C88C235D3E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54710"/>
            <a:ext cx="5334000" cy="12345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Σύνδεση μέσω καλωδίων ή ασύρματων τεχνολογιών όπως </a:t>
            </a:r>
            <a:r>
              <a:rPr lang="el-G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Bluetooth</a:t>
            </a: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C7717C7D-E51B-466C-2FB3-EDC60D670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69" y="3889211"/>
            <a:ext cx="4891629" cy="2437847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xmlns="" id="{D45848AD-B181-6FEB-D10F-91DB7AB08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3889211"/>
            <a:ext cx="5141701" cy="243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015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3817B55-BAA0-EB52-499A-BBA9FF57B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A503CC12-B793-05FB-3AD9-EDCC50FE8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Ρύθμιση και Βελτιστοποίηση</a:t>
            </a:r>
          </a:p>
        </p:txBody>
      </p:sp>
      <p:sp>
        <p:nvSpPr>
          <p:cNvPr id="28" name="Θέση κειμένου 27">
            <a:extLst>
              <a:ext uri="{FF2B5EF4-FFF2-40B4-BE49-F238E27FC236}">
                <a16:creationId xmlns:a16="http://schemas.microsoft.com/office/drawing/2014/main" xmlns="" id="{491FB690-4177-5DFF-A697-1AED7EE47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1566279"/>
          </a:xfrm>
        </p:spPr>
        <p:txBody>
          <a:bodyPr/>
          <a:lstStyle/>
          <a:p>
            <a:r>
              <a:rPr lang="el-GR" sz="2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Αναγνώριση Αντίστασης: </a:t>
            </a:r>
            <a:r>
              <a:rPr lang="el-GR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Επιλέξτε ηχεία με την κατάλληλη αντίσταση.</a:t>
            </a:r>
          </a:p>
          <a:p>
            <a:r>
              <a:rPr lang="el-GR" sz="2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Τοποθέτηση Ηχείων: 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Τοποθετήστε τα ηχεία σε στρατηγικά σημεία του χώρου, με έμφαση στον ακουστικό συντονισμό.</a:t>
            </a:r>
          </a:p>
          <a:p>
            <a:pPr marL="0" indent="0" algn="ctr">
              <a:buNone/>
            </a:pPr>
            <a:endParaRPr lang="el-GR" sz="20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976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56CF4CA-2063-F8EB-95C6-9D9550C36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FC23ED6-D366-01F2-D302-08D74DDBB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Συμπεράσματα</a:t>
            </a:r>
          </a:p>
        </p:txBody>
      </p:sp>
      <p:sp>
        <p:nvSpPr>
          <p:cNvPr id="28" name="Θέση κειμένου 27">
            <a:extLst>
              <a:ext uri="{FF2B5EF4-FFF2-40B4-BE49-F238E27FC236}">
                <a16:creationId xmlns:a16="http://schemas.microsoft.com/office/drawing/2014/main" xmlns="" id="{F409A973-3F01-F9D1-F0B5-CC4B1EC7A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1"/>
            <a:ext cx="10820400" cy="1293028"/>
          </a:xfrm>
        </p:spPr>
        <p:txBody>
          <a:bodyPr>
            <a:normAutofit/>
          </a:bodyPr>
          <a:lstStyle/>
          <a:p>
            <a:r>
              <a:rPr lang="el-GR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Η επιλογή του σωστού ηχείου είναι καθοριστική για την ποιότητα του ήχου που θα ακουστεί.</a:t>
            </a:r>
          </a:p>
          <a:p>
            <a:r>
              <a:rPr lang="el-GR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Είναι σημαντικό να κατανοούμε τα τεχνικά χαρακτηριστικά των ηχείων για να κάνουμε την καλύτερη επιλογή για κάθε ανάγκη.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xmlns="" id="{BF047745-D696-DECF-196C-17C7A055D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636" y="3429000"/>
            <a:ext cx="4354728" cy="300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440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DBBEB5B-631F-2BA1-6473-A9313CD63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είναι ένα πλεονέκτημα των δυναμικών ηχείων;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16751C9F-EEB0-C91A-0CBE-2EBB08FED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>
                <a:latin typeface="Calibri" panose="020F0502020204030204" pitchFamily="34" charset="0"/>
                <a:cs typeface="Calibri" panose="020F0502020204030204" pitchFamily="34" charset="0"/>
              </a:rPr>
              <a:t>α) Τέλεια ακρίβεια ήχου</a:t>
            </a:r>
          </a:p>
          <a:p>
            <a:pPr marL="0" indent="0">
              <a:buNone/>
            </a:pPr>
            <a:r>
              <a:rPr lang="el-GR" sz="2400" b="1" dirty="0">
                <a:latin typeface="Calibri" panose="020F0502020204030204" pitchFamily="34" charset="0"/>
                <a:cs typeface="Calibri" panose="020F0502020204030204" pitchFamily="34" charset="0"/>
              </a:rPr>
              <a:t>β) Μεγάλη αντοχή και χαμηλό κόστος</a:t>
            </a:r>
          </a:p>
          <a:p>
            <a:pPr marL="0" indent="0">
              <a:buNone/>
            </a:pPr>
            <a:r>
              <a:rPr lang="el-GR" sz="2400" b="1" dirty="0">
                <a:latin typeface="Calibri" panose="020F0502020204030204" pitchFamily="34" charset="0"/>
                <a:cs typeface="Calibri" panose="020F0502020204030204" pitchFamily="34" charset="0"/>
              </a:rPr>
              <a:t>γ) Ευαισθησία σε φθορές</a:t>
            </a:r>
          </a:p>
          <a:p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82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C8F1EB7-40F4-B271-2E5B-7E5D34B8F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F7615E6C-DA81-B88E-0D95-E99F2A61D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είναι ένα πλεονέκτημα των δυναμικών ηχείων;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FC9E8BD5-61C7-D1DA-C625-49D5F09E6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α) Τέλεια ακρίβεια ήχου</a:t>
            </a:r>
          </a:p>
          <a:p>
            <a:pPr marL="0" indent="0">
              <a:buNone/>
            </a:pPr>
            <a:r>
              <a:rPr lang="el-G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β) Μεγάλη αντοχή και χαμηλό κόστος</a:t>
            </a:r>
          </a:p>
          <a:p>
            <a:pPr marL="0" indent="0">
              <a:buNone/>
            </a:pPr>
            <a:r>
              <a:rPr lang="el-G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γ) Ευαισθησία σε φθορές</a:t>
            </a:r>
          </a:p>
          <a:p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2477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E450139-3525-846C-B0B0-09B5BDC69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1CD97A3-F4C8-F724-10FC-C133A9D7B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ηχείο απαιτεί συνήθως εξωτερική τροφοδοσία υψηλής τάσης;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4A61D33F-D010-7D21-2379-4173363AC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α) Μαγνητικό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β) Δυναμικό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γ) Ηλεκτροστατικό</a:t>
            </a:r>
          </a:p>
          <a:p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24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D8CA849-3DE6-02D4-4107-33458D5C9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C88CC21C-FDF9-2085-51A4-18BA5F85F7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634181"/>
            <a:ext cx="9448800" cy="737419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800" b="1" cap="none" dirty="0"/>
              <a:t>Σκοπός και Στόχοι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1159C013-A944-43F1-8C51-B4130CB197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599" y="1371601"/>
            <a:ext cx="10441859" cy="1769806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Να κατανοήσουμε τους τύπους και τα βασικά χαρακτηριστικά των ηχείων </a:t>
            </a:r>
          </a:p>
          <a:p>
            <a:r>
              <a:rPr lang="el-GR" dirty="0"/>
              <a:t>    (κατηγορίες, ένταση, ποιότητα ήχου).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Να μάθουμε πώς να επιλέγουμε το κατάλληλο ηχείο για κάθε ανάγκη.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Να ρυθμίζουμε τα ηχεία για βελτιστοποίηση του ήχου.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A74F0889-7E68-145A-E449-C0810208A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5251" y="3429000"/>
            <a:ext cx="460149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937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8951D14-FC8D-B72B-EF54-C4B1D553B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869D0CF0-CE51-743C-B094-4D6B5DA69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ηχείο απαιτεί συνήθως εξωτερική τροφοδοσία υψηλής τάσης;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B5BCA0F1-C950-F96B-E719-8AAD468B8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α) Μαγνητικό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β) Δυναμικό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γ) Ηλεκτροστατικό</a:t>
            </a:r>
          </a:p>
          <a:p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0929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39788CA-77AB-B08C-9AB3-4F0C376CD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F9DE472-CAFB-58D5-C938-351B24B0F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τεχνικό χαρακτηριστικό αφορά την ένταση ήχου που παράγει το ηχείο σε συγκεκριμένη ισχύ;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DF9CF6F3-86DB-6333-000A-3A6835C9A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α) Αντίσταση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β) Ευαισθησία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γ) Συχνότητα Απόκρισης</a:t>
            </a:r>
          </a:p>
          <a:p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267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2ED792A-B539-367C-32C4-FA2DAF022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F10C4A11-7174-A746-7073-E937ACE42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τεχνικό χαρακτηριστικό αφορά την ένταση ήχου που παράγει το ηχείο σε συγκεκριμένη ισχύ;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CDEA20F9-716F-4F51-E12A-9E8BE3CE4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α) Αντίσταση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β) Ευαισθησία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γ) Συχνότητα Απόκρισης</a:t>
            </a:r>
          </a:p>
          <a:p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9588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1715017-274F-5BA4-800A-A23517720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38A1E7C-D3C8-9D56-CB80-7EA620985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Τι σημαίνει συχνότητα απόκρισης 20Hz – 20kHz σε ένα ηχείο;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8567F5C9-2432-55A2-DD6E-DD10610A6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α) Παίζει μόνο πολύ χαμηλές συχνότητες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β) Παίζει όλο το φάσμα που ακούει ο άνθρωπος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γ) Παίζει μόνο μεσαίες συχνότητες</a:t>
            </a:r>
          </a:p>
          <a:p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791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C673ED8-F7CE-223D-0846-A8C0E946A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B6888C9-B2AB-7C0F-2501-F11033846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Τι σημαίνει συχνότητα απόκρισης 20Hz – 20kHz σε ένα ηχείο;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3DF515D8-33BB-D493-997C-F646B3712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α) Παίζει μόνο πολύ χαμηλές συχνότητες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β) Παίζει όλο το φάσμα που ακούει ο άνθρωπος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γ) Παίζει μόνο μεσαίες συχνότητες</a:t>
            </a:r>
          </a:p>
          <a:p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4881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16B4F9F-4850-5C75-6EBE-D01A20666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87E1E09F-6FE1-30BE-0B83-92D372521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ηχείο τείνει να είναι πιο ακριβές αλλά πιο ευαίσθητο σε ζημιές;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365B9BB9-DE50-DBC3-E693-CF73FCF27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α) Δυναμικό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β) Ηλεκτροστατικό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γ) Μαγνητικό</a:t>
            </a:r>
          </a:p>
          <a:p>
            <a:pPr marL="0" indent="0">
              <a:buNone/>
            </a:pPr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5739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09D209C-4C12-29DC-F70F-06C7D1C18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892F86D-D9BC-0C5A-4173-4FC40C055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ηχείο τείνει να είναι πιο ακριβές αλλά πιο ευαίσθητο σε ζημιές;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ED11D384-77D4-9B7D-768B-3F0B188CF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α) Δυναμικό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β) Ηλεκτροστατικό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γ) Μαγνητικό</a:t>
            </a:r>
          </a:p>
          <a:p>
            <a:pPr marL="0" indent="0">
              <a:buNone/>
            </a:pPr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249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7331116-F295-316F-E1DB-9F5812114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3153C1D-73FC-C166-9DE7-0A7750F0A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Αν ένα ηχείο έχει αντίσταση 4Ω, ποια δήλωση είναι σωστή;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D3D4C73E-BF36-AFBC-F78F-38C21D592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α) Τραβά λιγότερο ρεύμα από 8Ω ηχείο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β) Τραβά περισσότερο ρεύμα από 8Ω ηχείο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γ) Δεν επηρεάζεται από την ισχύ</a:t>
            </a:r>
          </a:p>
          <a:p>
            <a:pPr marL="0" indent="0">
              <a:buNone/>
            </a:pPr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5100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E683CFF-267E-B519-B408-B1E1046A9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C8298EE5-9811-A838-C819-776021BE0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Αν ένα ηχείο έχει αντίσταση 4Ω, ποια δήλωση είναι σωστή;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C9AC0A7E-1C9D-62D9-D876-BA83999A0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α) Τραβά λιγότερο ρεύμα από 8Ω ηχείο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β) Τραβά περισσότερο ρεύμα από 8Ω ηχείο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γ) Δεν επηρεάζεται από την ισχύ</a:t>
            </a:r>
          </a:p>
          <a:p>
            <a:pPr marL="0" indent="0">
              <a:buNone/>
            </a:pPr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3444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AB8BCC6-57AF-E1A0-F84E-21621C086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30B01CA3-B35A-8796-E615-148EBB982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ηχείο είναι ιδανικό για εφαρμογές υψηλής έντασης και μεγάλης διάρκειας;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0BEE9068-6948-9D50-088A-FA44580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α) Ηλεκτροστατικό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β) Μαγνητικό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γ) Δυναμικό</a:t>
            </a:r>
          </a:p>
          <a:p>
            <a:pPr marL="0" indent="0">
              <a:buNone/>
            </a:pPr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42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02430B4-49C4-CD5D-4923-F6128CC64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E49BBE75-965D-3FB4-4D92-F91E6CFEA8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634181"/>
            <a:ext cx="9448800" cy="737419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800" b="1" cap="none" dirty="0"/>
              <a:t>Τι είναι τα Ηχεία;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3A8FFED8-B7E4-2224-29E2-CE7B9676B6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599" y="1371601"/>
            <a:ext cx="10441859" cy="1135625"/>
          </a:xfrm>
        </p:spPr>
        <p:txBody>
          <a:bodyPr>
            <a:normAutofit/>
          </a:bodyPr>
          <a:lstStyle/>
          <a:p>
            <a:r>
              <a:rPr lang="el-GR" dirty="0"/>
              <a:t>Τα ηχεία είναι </a:t>
            </a:r>
            <a:r>
              <a:rPr lang="el-GR" b="1" dirty="0" smtClean="0"/>
              <a:t>συσκευές εξόδου</a:t>
            </a:r>
            <a:r>
              <a:rPr lang="el-GR" dirty="0" smtClean="0"/>
              <a:t> </a:t>
            </a:r>
            <a:r>
              <a:rPr lang="el-GR" dirty="0"/>
              <a:t>που μετατρέπουν το ηλεκτρικό σήμα σε ήχο. Χρησιμοποιούνται για την αναπαραγωγή ήχου σε διάφορες εφαρμογές, από τον ήχο σε υπολογιστές μέχρι τη μουσική σε συναυλίες.</a:t>
            </a:r>
          </a:p>
        </p:txBody>
      </p:sp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xmlns="" id="{DDC0283C-14D1-09D4-6D65-38C09BCD8C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624241"/>
              </p:ext>
            </p:extLst>
          </p:nvPr>
        </p:nvGraphicFramePr>
        <p:xfrm>
          <a:off x="3987655" y="2344668"/>
          <a:ext cx="3987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7655">
                  <a:extLst>
                    <a:ext uri="{9D8B030D-6E8A-4147-A177-3AD203B41FA5}">
                      <a16:colId xmlns:a16="http://schemas.microsoft.com/office/drawing/2014/main" xmlns="" val="2998477883"/>
                    </a:ext>
                  </a:extLst>
                </a:gridCol>
              </a:tblGrid>
              <a:tr h="448290">
                <a:tc>
                  <a:txBody>
                    <a:bodyPr/>
                    <a:lstStyle/>
                    <a:p>
                      <a:pPr algn="ctr"/>
                      <a:r>
                        <a:rPr lang="el-GR" sz="2400" dirty="0"/>
                        <a:t>Χρήσεις</a:t>
                      </a:r>
                    </a:p>
                  </a:txBody>
                  <a:tcPr>
                    <a:pattFill prst="weave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2382279926"/>
                  </a:ext>
                </a:extLst>
              </a:tr>
              <a:tr h="17035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dirty="0"/>
                        <a:t>Σε κινηματογραφικά στούντιο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dirty="0"/>
                        <a:t>Σε συναυλίες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dirty="0"/>
                        <a:t>Σε εκδηλώσεις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dirty="0"/>
                        <a:t>Σε υπολογιστικά συστήματα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dirty="0"/>
                        <a:t>Σε τηλεοράσεις</a:t>
                      </a:r>
                    </a:p>
                    <a:p>
                      <a:endParaRPr lang="el-GR" dirty="0"/>
                    </a:p>
                  </a:txBody>
                  <a:tcPr>
                    <a:gradFill>
                      <a:gsLst>
                        <a:gs pos="100000">
                          <a:schemeClr val="accent1">
                            <a:lumMod val="5000"/>
                            <a:lumOff val="95000"/>
                          </a:schemeClr>
                        </a:gs>
                        <a:gs pos="0">
                          <a:schemeClr val="accent1">
                            <a:lumMod val="45000"/>
                            <a:lumOff val="55000"/>
                          </a:schemeClr>
                        </a:gs>
                        <a:gs pos="95000">
                          <a:srgbClr val="FAE0DF"/>
                        </a:gs>
                        <a:gs pos="70000">
                          <a:srgbClr val="F7CBC9"/>
                        </a:gs>
                        <a:gs pos="19000">
                          <a:schemeClr val="accent1">
                            <a:lumMod val="45000"/>
                            <a:lumOff val="55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55803500"/>
                  </a:ext>
                </a:extLst>
              </a:tr>
            </a:tbl>
          </a:graphicData>
        </a:graphic>
      </p:graphicFrame>
      <p:pic>
        <p:nvPicPr>
          <p:cNvPr id="11" name="Εικόνα 10">
            <a:extLst>
              <a:ext uri="{FF2B5EF4-FFF2-40B4-BE49-F238E27FC236}">
                <a16:creationId xmlns:a16="http://schemas.microsoft.com/office/drawing/2014/main" xmlns="" id="{A81223E6-9462-29BA-B378-78CA91CF0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39228"/>
            <a:ext cx="3987655" cy="231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019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DD4B6FB-A5F8-8BDD-5776-0CEFB41FF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DE958315-4B2F-0F1D-21FF-23791ADF5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ηχείο είναι ιδανικό για εφαρμογές υψηλής έντασης και μεγάλης διάρκειας;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10325473-5C1D-A12F-1E8B-95C493FDD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α) Ηλεκτροστατικό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β) Μαγνητικό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γ) Δυναμικό</a:t>
            </a:r>
          </a:p>
          <a:p>
            <a:pPr marL="0" indent="0">
              <a:buNone/>
            </a:pPr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4629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48421CC-7B44-44E4-B72D-11F2EFA9A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84FB63D6-3D9B-C646-76CE-9960D0B2C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χαρακτηριστικό πρέπει να ταιριάζει με τον ενισχυτή για αποφυγή προβλημάτων;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1406C0AF-54DF-06D3-F54C-7C2D9B371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α) Ευαισθησία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β) Συχνότητα απόκρισης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γ) Αντίσταση (</a:t>
            </a:r>
            <a:r>
              <a:rPr lang="el-G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Impedance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237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B47124D-1325-6D3D-7EE8-44A82C62A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439C37B3-D191-A439-F935-37BA27851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χαρακτηριστικό πρέπει να ταιριάζει με τον ενισχυτή για αποφυγή προβλημάτων;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CDD8D500-2DE9-E365-06BB-E72F6CD89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α) Ευαισθησία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β) Συχνότητα απόκρισης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γ) Αντίσταση (</a:t>
            </a:r>
            <a:r>
              <a:rPr lang="el-GR" sz="24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Impedance</a:t>
            </a:r>
            <a:r>
              <a:rPr lang="el-GR" sz="24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8312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C81CBC7-4D86-DF86-2918-A9818043C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8BA75C16-EF2F-0ABE-3A4A-41A3A74E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Ποια τιμή ευαισθησίας δείχνει πιο δυνατό ήχο με λιγότερη ισχύ;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C84CAA14-204E-51D5-420F-52952B96E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α) 85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dB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β) 92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dB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γ) 78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dB</a:t>
            </a:r>
          </a:p>
          <a:p>
            <a:pPr marL="0" indent="0">
              <a:buNone/>
            </a:pPr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6093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AC04AFC-614C-FF7F-7343-9201DE295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C2A5AEB8-AAD1-F3D0-59CD-B2A94ED1D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Ποια τιμή ευαισθησίας δείχνει πιο δυνατό ήχο με λιγότερη ισχύ;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DE25425A-6CE3-C1CA-332A-BB7E83EEC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842" y="2544400"/>
            <a:ext cx="7396316" cy="280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α) 85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dB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β) 92</a:t>
            </a:r>
            <a:r>
              <a:rPr lang="en-US" sz="24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dB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γ) 78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dB</a:t>
            </a:r>
          </a:p>
          <a:p>
            <a:pPr marL="0" indent="0">
              <a:buNone/>
            </a:pPr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109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3D189C3-D536-5DFF-3E5C-D366DFC3B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0B3F6A85-C9CD-CBBF-4B18-791388909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Τα ηλεκτροστατικά ηχεία χρειάζονται εξωτερική πηγή υψηλής τάσης για να λειτουργήσουν.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0E3F5206-FB8D-F6FC-8814-D9768A62E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7865" y="3215148"/>
            <a:ext cx="3437603" cy="10176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>
                <a:latin typeface="Calibri" panose="020F0502020204030204" pitchFamily="34" charset="0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30477730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AF5DCB6-DD22-D5FD-F27A-72C758AA0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CF3212D2-5211-1D4E-7897-59D800239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Τα ηλεκτροστατικά ηχεία χρειάζονται εξωτερική πηγή υψηλής τάσης για να λειτουργήσουν.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37F1F08E-08FB-1CED-108C-8B22F3950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7865" y="3215148"/>
            <a:ext cx="3437603" cy="10176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>
                <a:latin typeface="Calibri" panose="020F0502020204030204" pitchFamily="34" charset="0"/>
                <a:cs typeface="Calibri" panose="020F0502020204030204" pitchFamily="34" charset="0"/>
              </a:rPr>
              <a:t>Σωστό</a:t>
            </a:r>
          </a:p>
        </p:txBody>
      </p:sp>
    </p:spTree>
    <p:extLst>
      <p:ext uri="{BB962C8B-B14F-4D97-AF65-F5344CB8AC3E}">
        <p14:creationId xmlns:p14="http://schemas.microsoft.com/office/powerpoint/2010/main" val="40096405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B6B27CD-7C6C-6A5A-9250-DFC7B378C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5FBE2BA-7B3F-685B-A9DD-513E984AA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Τα μαγνητικά ηχεία χρησιμοποιούν ηλεκτροστατικές δυνάμεις για να παράγουν ήχο.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3D530422-7635-3970-1AB1-E777BCB3A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7865" y="3215148"/>
            <a:ext cx="3437603" cy="10176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>
                <a:latin typeface="Calibri" panose="020F0502020204030204" pitchFamily="34" charset="0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32922399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2EC4816-C02C-4B62-DDD1-1628C1825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BFAE144-F3FD-830A-1838-08FF258BA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Τα μαγνητικά ηχεία χρησιμοποιούν ηλεκτροστατικές δυνάμεις για να παράγουν ήχο.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2B2C8C8D-0CB1-AB28-DC2F-0D09B8CF8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7865" y="3215148"/>
            <a:ext cx="3437603" cy="10176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>
                <a:latin typeface="Calibri" panose="020F0502020204030204" pitchFamily="34" charset="0"/>
                <a:cs typeface="Calibri" panose="020F0502020204030204" pitchFamily="34" charset="0"/>
              </a:rPr>
              <a:t>Λάθος</a:t>
            </a:r>
          </a:p>
        </p:txBody>
      </p:sp>
    </p:spTree>
    <p:extLst>
      <p:ext uri="{BB962C8B-B14F-4D97-AF65-F5344CB8AC3E}">
        <p14:creationId xmlns:p14="http://schemas.microsoft.com/office/powerpoint/2010/main" val="24730714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9AC59FD-2F15-FC0F-C43D-B84D9EAF4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F27E902F-A225-6B1B-5A28-CA46B688B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Η υψηλότερη ευαισθησία σημαίνει ότι το ηχείο χρειάζεται περισσότερη ισχύ για να φτάσει υψηλή ένταση.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C3B93BEA-25AD-D23F-953C-689CFCD42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7865" y="3215148"/>
            <a:ext cx="3437603" cy="10176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>
                <a:latin typeface="Calibri" panose="020F0502020204030204" pitchFamily="34" charset="0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2952067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0FEA261-A05A-B9A4-6B70-8B09329B0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BD9BB92-A222-BB0D-8A1E-703C61030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Βασικές κατηγορίες ηχείων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D0FF0C1C-C0D9-F5CC-C944-9A9617694E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el-GR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Δυναμικά Ηχεία          (</a:t>
            </a:r>
            <a:r>
              <a:rPr lang="el-GR" sz="2000" b="1" kern="0" dirty="0" err="1">
                <a:latin typeface="Calibri" panose="020F0502020204030204" pitchFamily="34" charset="0"/>
                <a:cs typeface="Calibri" panose="020F0502020204030204" pitchFamily="34" charset="0"/>
              </a:rPr>
              <a:t>Dynamic</a:t>
            </a:r>
            <a:r>
              <a:rPr lang="el-GR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b="1" kern="0" dirty="0" err="1">
                <a:latin typeface="Calibri" panose="020F0502020204030204" pitchFamily="34" charset="0"/>
                <a:cs typeface="Calibri" panose="020F0502020204030204" pitchFamily="34" charset="0"/>
              </a:rPr>
              <a:t>Speakers</a:t>
            </a:r>
            <a:r>
              <a:rPr lang="el-GR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29" name="Θέση κειμένου 28">
            <a:extLst>
              <a:ext uri="{FF2B5EF4-FFF2-40B4-BE49-F238E27FC236}">
                <a16:creationId xmlns:a16="http://schemas.microsoft.com/office/drawing/2014/main" xmlns="" id="{93294E0D-E490-91BB-4F04-A5F0B0CEB459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617320"/>
          </a:xfrm>
        </p:spPr>
        <p:txBody>
          <a:bodyPr>
            <a:normAutofit/>
          </a:bodyPr>
          <a:lstStyle/>
          <a:p>
            <a:pPr algn="ctr"/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Τα πιο συνηθισμένα, με καλή ποιότητα ήχου και ανθεκτικότητα.</a:t>
            </a:r>
          </a:p>
        </p:txBody>
      </p:sp>
      <p:sp>
        <p:nvSpPr>
          <p:cNvPr id="27" name="Θέση κειμένου 26">
            <a:extLst>
              <a:ext uri="{FF2B5EF4-FFF2-40B4-BE49-F238E27FC236}">
                <a16:creationId xmlns:a16="http://schemas.microsoft.com/office/drawing/2014/main" xmlns="" id="{D0425B34-2E3A-7FF6-B443-EBC41D4113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l-GR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Ηχεία Ηλεκτροστατικά (</a:t>
            </a:r>
            <a:r>
              <a:rPr lang="en-US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Electrostatic Speakers)</a:t>
            </a:r>
            <a:endParaRPr lang="el-GR" sz="20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Θέση κειμένου 29">
            <a:extLst>
              <a:ext uri="{FF2B5EF4-FFF2-40B4-BE49-F238E27FC236}">
                <a16:creationId xmlns:a16="http://schemas.microsoft.com/office/drawing/2014/main" xmlns="" id="{E1DAA334-E3A3-EDEC-F8CE-7B925AF568E2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626534"/>
          </a:xfrm>
        </p:spPr>
        <p:txBody>
          <a:bodyPr/>
          <a:lstStyle/>
          <a:p>
            <a:pPr algn="ctr"/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Παρέχουν πιο καθαρό ήχο αλλά είναι πιο ευαίσθητα και ακριβά.</a:t>
            </a:r>
          </a:p>
        </p:txBody>
      </p:sp>
      <p:sp>
        <p:nvSpPr>
          <p:cNvPr id="28" name="Θέση κειμένου 27">
            <a:extLst>
              <a:ext uri="{FF2B5EF4-FFF2-40B4-BE49-F238E27FC236}">
                <a16:creationId xmlns:a16="http://schemas.microsoft.com/office/drawing/2014/main" xmlns="" id="{4466581C-A713-01E1-9409-DE97581ED7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l-GR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Μαγνητικά Ηχεία (</a:t>
            </a:r>
            <a:r>
              <a:rPr lang="el-GR" sz="2000" b="1" kern="0" dirty="0" err="1">
                <a:latin typeface="Calibri" panose="020F0502020204030204" pitchFamily="34" charset="0"/>
                <a:cs typeface="Calibri" panose="020F0502020204030204" pitchFamily="34" charset="0"/>
              </a:rPr>
              <a:t>Magnetodynamic</a:t>
            </a:r>
            <a:r>
              <a:rPr lang="el-GR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b="1" kern="0" dirty="0" err="1">
                <a:latin typeface="Calibri" panose="020F0502020204030204" pitchFamily="34" charset="0"/>
                <a:cs typeface="Calibri" panose="020F0502020204030204" pitchFamily="34" charset="0"/>
              </a:rPr>
              <a:t>Speakers</a:t>
            </a:r>
            <a:r>
              <a:rPr lang="el-GR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1" name="Θέση κειμένου 30">
            <a:extLst>
              <a:ext uri="{FF2B5EF4-FFF2-40B4-BE49-F238E27FC236}">
                <a16:creationId xmlns:a16="http://schemas.microsoft.com/office/drawing/2014/main" xmlns="" id="{9F1089FD-8303-5BAE-126C-85CB9A64C965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626036"/>
          </a:xfrm>
        </p:spPr>
        <p:txBody>
          <a:bodyPr/>
          <a:lstStyle/>
          <a:p>
            <a:pPr algn="ctr"/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Ιδανικά για υψηλή απόδοση και μεγάλη ένταση.</a:t>
            </a:r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xmlns="" id="{E7A5FCC1-13DE-DC0A-1AB6-9EC7F7F0A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033" y="3726640"/>
            <a:ext cx="1765964" cy="2704447"/>
          </a:xfrm>
          <a:prstGeom prst="rect">
            <a:avLst/>
          </a:prstGeom>
        </p:spPr>
      </p:pic>
      <p:pic>
        <p:nvPicPr>
          <p:cNvPr id="35" name="Εικόνα 34">
            <a:extLst>
              <a:ext uri="{FF2B5EF4-FFF2-40B4-BE49-F238E27FC236}">
                <a16:creationId xmlns:a16="http://schemas.microsoft.com/office/drawing/2014/main" xmlns="" id="{80CF3E58-92DF-BB57-07B9-3E2654B2F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1520" y="3726640"/>
            <a:ext cx="1667108" cy="2704447"/>
          </a:xfrm>
          <a:prstGeom prst="rect">
            <a:avLst/>
          </a:prstGeom>
        </p:spPr>
      </p:pic>
      <p:pic>
        <p:nvPicPr>
          <p:cNvPr id="37" name="Εικόνα 36">
            <a:extLst>
              <a:ext uri="{FF2B5EF4-FFF2-40B4-BE49-F238E27FC236}">
                <a16:creationId xmlns:a16="http://schemas.microsoft.com/office/drawing/2014/main" xmlns="" id="{4B30D58B-281A-B009-5A09-8DFBC8200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3772" y="3726640"/>
            <a:ext cx="2532487" cy="270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9866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EB4E49B-D0BF-F5DE-A6A2-E45B02215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818AED13-3DFD-EE8E-3529-FF5E478C5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Η υψηλότερη ευαισθησία σημαίνει ότι το ηχείο χρειάζεται περισσότερη ισχύ για να φτάσει υψηλή ένταση.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9335BC63-74BB-1C97-6447-57297657B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7865" y="3215148"/>
            <a:ext cx="3437603" cy="10176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>
                <a:latin typeface="Calibri" panose="020F0502020204030204" pitchFamily="34" charset="0"/>
                <a:cs typeface="Calibri" panose="020F0502020204030204" pitchFamily="34" charset="0"/>
              </a:rPr>
              <a:t>Λάθος</a:t>
            </a:r>
          </a:p>
        </p:txBody>
      </p:sp>
    </p:spTree>
    <p:extLst>
      <p:ext uri="{BB962C8B-B14F-4D97-AF65-F5344CB8AC3E}">
        <p14:creationId xmlns:p14="http://schemas.microsoft.com/office/powerpoint/2010/main" val="29438131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99D3907-F851-ECD6-62F9-09B6FBBF2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6311AB0-7564-1DEC-B638-B544E773D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Η συχνότητα απόκρισης ενός ηχείου δείχνει μόνο πόσο δυνατά παίζει στις μεσαίες συχνότητες.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DC35DBFD-3CD2-0FC2-AD74-2D01A4969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7865" y="3215148"/>
            <a:ext cx="3437603" cy="10176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>
                <a:latin typeface="Calibri" panose="020F0502020204030204" pitchFamily="34" charset="0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41503689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4BB3C8A-8DF6-A521-AF0E-1D43C6447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F15B37BA-63DC-80C9-4EFC-E6BB58E5B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Η συχνότητα απόκρισης ενός ηχείου δείχνει μόνο πόσο δυνατά παίζει στις μεσαίες συχνότητες.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40DB0115-C9D5-BF25-4938-A80052F57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7865" y="3215148"/>
            <a:ext cx="3437603" cy="10176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>
                <a:latin typeface="Calibri" panose="020F0502020204030204" pitchFamily="34" charset="0"/>
                <a:cs typeface="Calibri" panose="020F0502020204030204" pitchFamily="34" charset="0"/>
              </a:rPr>
              <a:t>Λάθος</a:t>
            </a:r>
          </a:p>
        </p:txBody>
      </p:sp>
    </p:spTree>
    <p:extLst>
      <p:ext uri="{BB962C8B-B14F-4D97-AF65-F5344CB8AC3E}">
        <p14:creationId xmlns:p14="http://schemas.microsoft.com/office/powerpoint/2010/main" val="11535460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8503ED-9000-0316-6D27-F525808D2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C31F6D71-9433-258A-BB3F-8D37B10A6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Ένα δυναμικό ηχείο είναι πιο ανθεκτικό από ένα ηλεκτροστατικό ηχείο.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8F64DCF6-70B2-C9EA-E21A-711949184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7865" y="3215148"/>
            <a:ext cx="3437603" cy="10176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>
                <a:latin typeface="Calibri" panose="020F0502020204030204" pitchFamily="34" charset="0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26157922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55EC759-FB97-4490-BD9F-E1EE2A85E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D00E1CA-A03E-BD65-1E62-069363DAD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1091381"/>
            <a:ext cx="10459065" cy="1312606"/>
          </a:xfrm>
        </p:spPr>
        <p:txBody>
          <a:bodyPr>
            <a:normAutofit/>
          </a:bodyPr>
          <a:lstStyle/>
          <a:p>
            <a:pPr algn="ctr"/>
            <a:r>
              <a:rPr lang="el-GR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Ένα δυναμικό ηχείο είναι πιο ανθεκτικό από ένα ηλεκτροστατικό ηχείο.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D046F429-B984-74D0-0E52-95857234A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7865" y="3215148"/>
            <a:ext cx="3437603" cy="10176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>
                <a:latin typeface="Calibri" panose="020F0502020204030204" pitchFamily="34" charset="0"/>
                <a:cs typeface="Calibri" panose="020F0502020204030204" pitchFamily="34" charset="0"/>
              </a:rPr>
              <a:t>Σωστό</a:t>
            </a:r>
          </a:p>
        </p:txBody>
      </p:sp>
    </p:spTree>
    <p:extLst>
      <p:ext uri="{BB962C8B-B14F-4D97-AF65-F5344CB8AC3E}">
        <p14:creationId xmlns:p14="http://schemas.microsoft.com/office/powerpoint/2010/main" val="1241893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501741-6211-F05D-D881-6E600AE92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7C16E71-3DA7-565D-3C31-E9BD3F3A0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884904"/>
            <a:ext cx="10058400" cy="1600198"/>
          </a:xfrm>
        </p:spPr>
        <p:txBody>
          <a:bodyPr>
            <a:normAutofit/>
          </a:bodyPr>
          <a:lstStyle/>
          <a:p>
            <a:pPr algn="ctr"/>
            <a: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Δυναμικά Ηχεία</a:t>
            </a:r>
            <a:b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l-GR" sz="2400" b="1" cap="non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Τα πιο συνηθισμένα ηχεία, λειτουργούν με μαγνήτη και κινούμενο πηνίο.</a:t>
            </a:r>
            <a:endParaRPr lang="el-GR" sz="4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80092959-C33C-54C5-A978-0E88044FF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4" y="2669457"/>
            <a:ext cx="5079991" cy="575187"/>
          </a:xfrm>
        </p:spPr>
        <p:txBody>
          <a:bodyPr>
            <a:noAutofit/>
          </a:bodyPr>
          <a:lstStyle/>
          <a:p>
            <a:pPr algn="ctr"/>
            <a:r>
              <a:rPr lang="el-G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Πλεονεκτήματα</a:t>
            </a:r>
            <a:endParaRPr lang="el-GR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Θέση κειμένου 27">
            <a:extLst>
              <a:ext uri="{FF2B5EF4-FFF2-40B4-BE49-F238E27FC236}">
                <a16:creationId xmlns:a16="http://schemas.microsoft.com/office/drawing/2014/main" xmlns="" id="{E5C37F92-3345-5DC1-CCA8-6B35BE8C4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03294" y="3429000"/>
            <a:ext cx="3638652" cy="18435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•Ανθεκτικά και στιβαρά</a:t>
            </a:r>
          </a:p>
          <a:p>
            <a:pPr marL="0" indent="0">
              <a:buNone/>
            </a:pPr>
            <a:r>
              <a:rPr lang="el-GR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•Φθηνά στην παραγωγή</a:t>
            </a:r>
          </a:p>
          <a:p>
            <a:pPr marL="0" indent="0">
              <a:buNone/>
            </a:pPr>
            <a:r>
              <a:rPr lang="el-GR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•Καλή απόδοση σε ένταση</a:t>
            </a:r>
          </a:p>
          <a:p>
            <a:pPr marL="0" indent="0" algn="ctr">
              <a:buNone/>
            </a:pPr>
            <a:endParaRPr lang="el-GR" sz="20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Θέση κειμένου 26">
            <a:extLst>
              <a:ext uri="{FF2B5EF4-FFF2-40B4-BE49-F238E27FC236}">
                <a16:creationId xmlns:a16="http://schemas.microsoft.com/office/drawing/2014/main" xmlns="" id="{FA8F5656-BEAA-9C46-75C0-F979628AA3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94400" y="2669458"/>
            <a:ext cx="5105400" cy="575187"/>
          </a:xfrm>
        </p:spPr>
        <p:txBody>
          <a:bodyPr>
            <a:normAutofit/>
          </a:bodyPr>
          <a:lstStyle/>
          <a:p>
            <a:pPr algn="ctr"/>
            <a:r>
              <a:rPr lang="el-G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Μειονεκτήματα</a:t>
            </a:r>
            <a:endParaRPr lang="el-GR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Θέση κειμένου 28">
            <a:extLst>
              <a:ext uri="{FF2B5EF4-FFF2-40B4-BE49-F238E27FC236}">
                <a16:creationId xmlns:a16="http://schemas.microsoft.com/office/drawing/2014/main" xmlns="" id="{9C796D12-27AD-5814-C87B-6A1141B74B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36403" y="3429000"/>
            <a:ext cx="4021394" cy="18435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•Λιγότερη ακρίβεια στον ήχο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•Βαρύτερη κατασκευή</a:t>
            </a:r>
          </a:p>
          <a:p>
            <a:pPr marL="0" indent="0">
              <a:buNone/>
            </a:pPr>
            <a:endParaRPr lang="el-G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07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DC7FA6E-A5FD-2565-D4EA-9BC37A532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4B4F678D-A4DF-75CD-4B32-FFF4E93C7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097" y="762000"/>
            <a:ext cx="10105103" cy="2040194"/>
          </a:xfrm>
        </p:spPr>
        <p:txBody>
          <a:bodyPr>
            <a:normAutofit/>
          </a:bodyPr>
          <a:lstStyle/>
          <a:p>
            <a:pPr algn="ctr"/>
            <a: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Ηλεκτροστατικά Ηχεία</a:t>
            </a:r>
            <a:r>
              <a:rPr lang="el-GR" sz="2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l-GR" sz="2400" b="1" cap="non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l-GR" sz="2400" b="1" cap="non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Λειτουργούν με λεπτή μεμβράνη που πάλλεται μέσω στατικού ηλεκτρισμού.</a:t>
            </a:r>
            <a:endParaRPr lang="el-GR" sz="4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3EBC43FC-CFB3-A9B2-435A-BF7EE3CCD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780" y="2978344"/>
            <a:ext cx="5079991" cy="575187"/>
          </a:xfrm>
        </p:spPr>
        <p:txBody>
          <a:bodyPr>
            <a:noAutofit/>
          </a:bodyPr>
          <a:lstStyle/>
          <a:p>
            <a:pPr algn="ctr"/>
            <a:r>
              <a:rPr lang="el-G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Πλεονεκτήματα</a:t>
            </a:r>
            <a:endParaRPr lang="el-GR" sz="24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Θέση κειμένου 27">
            <a:extLst>
              <a:ext uri="{FF2B5EF4-FFF2-40B4-BE49-F238E27FC236}">
                <a16:creationId xmlns:a16="http://schemas.microsoft.com/office/drawing/2014/main" xmlns="" id="{0E28DE56-AF90-013F-F346-75168024EA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7237" y="3871757"/>
            <a:ext cx="4317078" cy="12345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•Εξαιρετικά καθαρός και φυσικός ήχος</a:t>
            </a:r>
          </a:p>
          <a:p>
            <a:pPr marL="0" indent="0">
              <a:buNone/>
            </a:pPr>
            <a:r>
              <a:rPr lang="el-GR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•Πολύ καλή απόκριση συχνοτήτων</a:t>
            </a:r>
          </a:p>
          <a:p>
            <a:pPr marL="0" indent="0" algn="ctr">
              <a:buNone/>
            </a:pPr>
            <a:endParaRPr lang="el-GR" sz="20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Θέση κειμένου 26">
            <a:extLst>
              <a:ext uri="{FF2B5EF4-FFF2-40B4-BE49-F238E27FC236}">
                <a16:creationId xmlns:a16="http://schemas.microsoft.com/office/drawing/2014/main" xmlns="" id="{19BDFAA1-FDE4-C25B-C8AD-5DF7C261C5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2978344"/>
            <a:ext cx="5105400" cy="575187"/>
          </a:xfrm>
        </p:spPr>
        <p:txBody>
          <a:bodyPr>
            <a:normAutofit/>
          </a:bodyPr>
          <a:lstStyle/>
          <a:p>
            <a:pPr algn="ctr"/>
            <a:r>
              <a:rPr lang="el-G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Μειονεκτήματα</a:t>
            </a:r>
            <a:endParaRPr lang="el-GR" sz="24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Θέση κειμένου 28">
            <a:extLst>
              <a:ext uri="{FF2B5EF4-FFF2-40B4-BE49-F238E27FC236}">
                <a16:creationId xmlns:a16="http://schemas.microsoft.com/office/drawing/2014/main" xmlns="" id="{1DA9BD33-DEF0-72B5-EA34-C221E0256D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0800" y="3871757"/>
            <a:ext cx="5105400" cy="12345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•Ακριβά</a:t>
            </a:r>
          </a:p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•Χρειάζονται εξωτερική τροφοδοσία ρεύματος</a:t>
            </a:r>
          </a:p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•Ευαίσθητα στη φθορά</a:t>
            </a:r>
          </a:p>
          <a:p>
            <a:pPr marL="0" indent="0" algn="ctr">
              <a:buNone/>
            </a:pPr>
            <a:endParaRPr lang="el-G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348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317CED7-80A2-BA5A-5EC5-FCCF1134A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F1D29B1D-6109-02FA-B55A-354E5CB7C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368" y="604684"/>
            <a:ext cx="10296832" cy="2064774"/>
          </a:xfrm>
        </p:spPr>
        <p:txBody>
          <a:bodyPr>
            <a:normAutofit/>
          </a:bodyPr>
          <a:lstStyle/>
          <a:p>
            <a:pPr algn="ctr"/>
            <a: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Μαγνητικά Ηχεία</a:t>
            </a:r>
            <a:r>
              <a:rPr lang="el-GR" sz="2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l-GR" sz="2400" b="1" cap="non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l-GR" sz="2400" b="1" cap="non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Ηχεία</a:t>
            </a:r>
            <a:r>
              <a:rPr lang="el-GR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 με ισχυρούς μόνιμους μαγνήτες για καλύτερη απόδοση.</a:t>
            </a:r>
            <a:endParaRPr lang="el-GR" sz="4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265CD272-21FB-8FE8-570D-196E65776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8516" y="2828679"/>
            <a:ext cx="5079991" cy="575187"/>
          </a:xfrm>
        </p:spPr>
        <p:txBody>
          <a:bodyPr>
            <a:noAutofit/>
          </a:bodyPr>
          <a:lstStyle/>
          <a:p>
            <a:pPr algn="ctr"/>
            <a:r>
              <a:rPr lang="el-G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Πλεονεκτήματα</a:t>
            </a:r>
            <a:endParaRPr lang="el-GR" sz="24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Θέση κειμένου 27">
            <a:extLst>
              <a:ext uri="{FF2B5EF4-FFF2-40B4-BE49-F238E27FC236}">
                <a16:creationId xmlns:a16="http://schemas.microsoft.com/office/drawing/2014/main" xmlns="" id="{E0F8D425-042F-9711-FF38-C6AE808476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95616" y="3740068"/>
            <a:ext cx="4685790" cy="1685679"/>
          </a:xfrm>
        </p:spPr>
        <p:txBody>
          <a:bodyPr/>
          <a:lstStyle/>
          <a:p>
            <a:pPr marL="0" indent="0">
              <a:buNone/>
            </a:pPr>
            <a:r>
              <a:rPr lang="el-GR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•Μεγάλη απόδοση σε σχέση με το μέγεθος</a:t>
            </a:r>
          </a:p>
          <a:p>
            <a:pPr marL="0" indent="0">
              <a:buNone/>
            </a:pPr>
            <a:r>
              <a:rPr lang="el-GR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•Ελαφριά και συμπαγή</a:t>
            </a:r>
          </a:p>
          <a:p>
            <a:pPr marL="0" indent="0" algn="ctr">
              <a:buNone/>
            </a:pPr>
            <a:endParaRPr lang="el-GR" sz="20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Θέση κειμένου 26">
            <a:extLst>
              <a:ext uri="{FF2B5EF4-FFF2-40B4-BE49-F238E27FC236}">
                <a16:creationId xmlns:a16="http://schemas.microsoft.com/office/drawing/2014/main" xmlns="" id="{2FE5ECE4-889A-9B32-CBDC-F46AB31688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6500" y="2853813"/>
            <a:ext cx="5105400" cy="575187"/>
          </a:xfrm>
        </p:spPr>
        <p:txBody>
          <a:bodyPr>
            <a:normAutofit/>
          </a:bodyPr>
          <a:lstStyle/>
          <a:p>
            <a:pPr algn="ctr"/>
            <a:r>
              <a:rPr lang="el-G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Μειονεκτήματα</a:t>
            </a:r>
            <a:endParaRPr lang="el-GR" sz="24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Θέση κειμένου 28">
            <a:extLst>
              <a:ext uri="{FF2B5EF4-FFF2-40B4-BE49-F238E27FC236}">
                <a16:creationId xmlns:a16="http://schemas.microsoft.com/office/drawing/2014/main" xmlns="" id="{EE5B147E-BDDE-71A4-D997-7B8C1A0A24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05434" y="3740068"/>
            <a:ext cx="4467532" cy="16643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•Πιο ακριβά από τα συμβατικά δυναμικά</a:t>
            </a:r>
          </a:p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•Μπορεί να επηρεαστούν από εξωτερικά μαγνητικά πεδία</a:t>
            </a:r>
          </a:p>
          <a:p>
            <a:pPr marL="0" indent="0" algn="ctr">
              <a:buNone/>
            </a:pPr>
            <a:endParaRPr lang="el-G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02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38AC5A7-BFC7-4B73-09F8-BD7E6E91C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80D3CB5F-437E-68F1-306F-DDC8E3E52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Τεχνικά Χαρακτηριστικά Ηχείων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0F234545-BA66-C757-6833-41912CEC4F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el-GR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Αντίσταση (</a:t>
            </a:r>
            <a:r>
              <a:rPr lang="en-US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Impedance)</a:t>
            </a:r>
            <a:endParaRPr lang="el-GR" sz="20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Θέση κειμένου 28">
            <a:extLst>
              <a:ext uri="{FF2B5EF4-FFF2-40B4-BE49-F238E27FC236}">
                <a16:creationId xmlns:a16="http://schemas.microsoft.com/office/drawing/2014/main" xmlns="" id="{31CA2E92-F4DC-1F23-01A8-EE26BAD0F05D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85799" y="2904564"/>
            <a:ext cx="3456432" cy="2154133"/>
          </a:xfrm>
        </p:spPr>
        <p:txBody>
          <a:bodyPr>
            <a:normAutofit/>
          </a:bodyPr>
          <a:lstStyle/>
          <a:p>
            <a:pPr algn="ctr"/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Τα ηχεία έχουν αντίσταση που επηρεάζει τη σύνδεση με τις συσκευές αναπαραγωγής ήχου. Συνήθως κυμαίνεται μεταξύ 4Ω, 8Ω και 16Ω.</a:t>
            </a:r>
          </a:p>
        </p:txBody>
      </p:sp>
      <p:sp>
        <p:nvSpPr>
          <p:cNvPr id="27" name="Θέση κειμένου 26">
            <a:extLst>
              <a:ext uri="{FF2B5EF4-FFF2-40B4-BE49-F238E27FC236}">
                <a16:creationId xmlns:a16="http://schemas.microsoft.com/office/drawing/2014/main" xmlns="" id="{54929DBF-772E-0A34-F809-CB0A24F29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l-GR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Ευαισθησία (</a:t>
            </a:r>
            <a:r>
              <a:rPr lang="en-US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Sensitivity)</a:t>
            </a:r>
            <a:endParaRPr lang="el-GR" sz="20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Θέση κειμένου 29">
            <a:extLst>
              <a:ext uri="{FF2B5EF4-FFF2-40B4-BE49-F238E27FC236}">
                <a16:creationId xmlns:a16="http://schemas.microsoft.com/office/drawing/2014/main" xmlns="" id="{907E33EA-E56E-9D12-CB40-6A218A8F58F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366858" y="2904066"/>
            <a:ext cx="3456432" cy="2154133"/>
          </a:xfrm>
        </p:spPr>
        <p:txBody>
          <a:bodyPr>
            <a:normAutofit/>
          </a:bodyPr>
          <a:lstStyle/>
          <a:p>
            <a:pPr algn="ctr"/>
            <a:r>
              <a:rPr lang="el-GR" sz="1700" dirty="0">
                <a:latin typeface="Calibri" panose="020F0502020204030204" pitchFamily="34" charset="0"/>
                <a:cs typeface="Calibri" panose="020F0502020204030204" pitchFamily="34" charset="0"/>
              </a:rPr>
              <a:t>Η ευαισθησία ενός ηχείου δείχνει πόσο δυνατό ήχο μπορεί να παράγει με λίγη ηλεκτρική ισχύ. Όσο μεγαλύτερη η ευαισθησία, τόσο πιο δυνατά παίζει το ηχείο με λιγότερη ενέργεια.</a:t>
            </a:r>
          </a:p>
        </p:txBody>
      </p:sp>
      <p:sp>
        <p:nvSpPr>
          <p:cNvPr id="28" name="Θέση κειμένου 27">
            <a:extLst>
              <a:ext uri="{FF2B5EF4-FFF2-40B4-BE49-F238E27FC236}">
                <a16:creationId xmlns:a16="http://schemas.microsoft.com/office/drawing/2014/main" xmlns="" id="{A9786DC9-864A-75C7-9523-2F6191782C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l-GR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Συχνότητα Απόκρισης (</a:t>
            </a:r>
            <a:r>
              <a:rPr lang="en-US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Frequency Response)</a:t>
            </a:r>
            <a:endParaRPr lang="el-GR" sz="20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Θέση κειμένου 30">
            <a:extLst>
              <a:ext uri="{FF2B5EF4-FFF2-40B4-BE49-F238E27FC236}">
                <a16:creationId xmlns:a16="http://schemas.microsoft.com/office/drawing/2014/main" xmlns="" id="{88742712-1349-B97B-0F38-4153F34AD709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2153634"/>
          </a:xfrm>
        </p:spPr>
        <p:txBody>
          <a:bodyPr>
            <a:normAutofit/>
          </a:bodyPr>
          <a:lstStyle/>
          <a:p>
            <a:pPr algn="ctr"/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Αναφέρεται στο εύρος των συχνοτήτων που μπορεί να αναπαράγει το ηχείο, από τα χαμηλά μπάσα μέχρι τα υψηλά πρίμα.</a:t>
            </a:r>
          </a:p>
        </p:txBody>
      </p:sp>
    </p:spTree>
    <p:extLst>
      <p:ext uri="{BB962C8B-B14F-4D97-AF65-F5344CB8AC3E}">
        <p14:creationId xmlns:p14="http://schemas.microsoft.com/office/powerpoint/2010/main" val="1953452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E8DF090-AEF6-79E8-0E51-93CAB6605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4675EE1-1588-D63F-A7CE-A70659B5D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634181"/>
            <a:ext cx="9448800" cy="1135625"/>
          </a:xfrm>
        </p:spPr>
        <p:txBody>
          <a:bodyPr>
            <a:normAutofit/>
          </a:bodyPr>
          <a:lstStyle/>
          <a:p>
            <a:pPr algn="ctr"/>
            <a: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Αντίσταση (</a:t>
            </a:r>
            <a:r>
              <a:rPr lang="en-US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Impedance)</a:t>
            </a:r>
            <a:endParaRPr lang="el-GR" sz="4400" b="1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61412D34-9649-08EC-C129-6A90357EE1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271252"/>
            <a:ext cx="9448800" cy="3451121"/>
          </a:xfrm>
        </p:spPr>
        <p:txBody>
          <a:bodyPr>
            <a:normAutofit/>
          </a:bodyPr>
          <a:lstStyle/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• Δείχνει την ηλεκτρική αντίσταση του ηχείου στο σήμα (μετριέται σε </a:t>
            </a:r>
            <a:r>
              <a:rPr lang="el-G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Ωμ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• Τυπικές τιμές: 4Ω, 6Ω, 8Ω.</a:t>
            </a:r>
          </a:p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• Πρέπει να ταιριάζει με τον ενισχυτή.</a:t>
            </a:r>
          </a:p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• Χαμηλή αντίσταση (π.χ. 4Ω) = μεγαλύτερη απαίτηση σε ρεύμα.</a:t>
            </a:r>
          </a:p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• Λανθασμένη αντιστοίχιση μπορεί να προκαλέσει ζημιά στον ενισχυτή.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4273403"/>
      </p:ext>
    </p:extLst>
  </p:cSld>
  <p:clrMapOvr>
    <a:masterClrMapping/>
  </p:clrMapOvr>
</p:sld>
</file>

<file path=ppt/theme/theme1.xml><?xml version="1.0" encoding="utf-8"?>
<a:theme xmlns:a="http://schemas.openxmlformats.org/drawingml/2006/main" name="ΙΧΝΟΣ ΑΤΜΟΥ">
  <a:themeElements>
    <a:clrScheme name="ΙΧΝΟΣ ΑΤΜΟΥ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ΙΧΝΟΣ ΑΤΜΟΥ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ΧΝΟΣ ΑΤΜΟΥ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ΙΧΝΟΣ ΑΤΜΟΥ</Template>
  <TotalTime>226</TotalTime>
  <Words>1322</Words>
  <Application>Microsoft Office PowerPoint</Application>
  <PresentationFormat>Custom</PresentationFormat>
  <Paragraphs>183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ΙΧΝΟΣ ΑΤΜΟΥ</vt:lpstr>
      <vt:lpstr>Ηχεία Ρύθμιση και Βελτιστοποίηση</vt:lpstr>
      <vt:lpstr>Σκοπός και Στόχοι</vt:lpstr>
      <vt:lpstr>Τι είναι τα Ηχεία;</vt:lpstr>
      <vt:lpstr>Βασικές κατηγορίες ηχείων</vt:lpstr>
      <vt:lpstr>Δυναμικά Ηχεία  Τα πιο συνηθισμένα ηχεία, λειτουργούν με μαγνήτη και κινούμενο πηνίο.</vt:lpstr>
      <vt:lpstr>Ηλεκτροστατικά Ηχεία  Λειτουργούν με λεπτή μεμβράνη που πάλλεται μέσω στατικού ηλεκτρισμού.</vt:lpstr>
      <vt:lpstr>Μαγνητικά Ηχεία  Ηχεία με ισχυρούς μόνιμους μαγνήτες για καλύτερη απόδοση.</vt:lpstr>
      <vt:lpstr>Τεχνικά Χαρακτηριστικά Ηχείων</vt:lpstr>
      <vt:lpstr>Αντίσταση (Impedance)</vt:lpstr>
      <vt:lpstr>Ευαισθησία (Sensitivity)</vt:lpstr>
      <vt:lpstr>Συχνότητα Απόκρισης (Frequency Response)</vt:lpstr>
      <vt:lpstr>Πώς Λειτουργούν τα Ηχεία</vt:lpstr>
      <vt:lpstr>Επιλογή Ηχείων για Διαφορετικές Χρήσεις</vt:lpstr>
      <vt:lpstr>Σύνδεση Ηχείων με Συσκευές</vt:lpstr>
      <vt:lpstr>Ρύθμιση και Βελτιστοποίηση</vt:lpstr>
      <vt:lpstr>Συμπεράσματα</vt:lpstr>
      <vt:lpstr>Ποιο είναι ένα πλεονέκτημα των δυναμικών ηχείων;</vt:lpstr>
      <vt:lpstr>Ποιο είναι ένα πλεονέκτημα των δυναμικών ηχείων;</vt:lpstr>
      <vt:lpstr>Ποιο ηχείο απαιτεί συνήθως εξωτερική τροφοδοσία υψηλής τάσης;</vt:lpstr>
      <vt:lpstr>Ποιο ηχείο απαιτεί συνήθως εξωτερική τροφοδοσία υψηλής τάσης;</vt:lpstr>
      <vt:lpstr>Ποιο τεχνικό χαρακτηριστικό αφορά την ένταση ήχου που παράγει το ηχείο σε συγκεκριμένη ισχύ;</vt:lpstr>
      <vt:lpstr>Ποιο τεχνικό χαρακτηριστικό αφορά την ένταση ήχου που παράγει το ηχείο σε συγκεκριμένη ισχύ;</vt:lpstr>
      <vt:lpstr>Τι σημαίνει συχνότητα απόκρισης 20Hz – 20kHz σε ένα ηχείο;</vt:lpstr>
      <vt:lpstr>Τι σημαίνει συχνότητα απόκρισης 20Hz – 20kHz σε ένα ηχείο;</vt:lpstr>
      <vt:lpstr>Ποιο ηχείο τείνει να είναι πιο ακριβές αλλά πιο ευαίσθητο σε ζημιές;</vt:lpstr>
      <vt:lpstr>Ποιο ηχείο τείνει να είναι πιο ακριβές αλλά πιο ευαίσθητο σε ζημιές;</vt:lpstr>
      <vt:lpstr>Αν ένα ηχείο έχει αντίσταση 4Ω, ποια δήλωση είναι σωστή;</vt:lpstr>
      <vt:lpstr>Αν ένα ηχείο έχει αντίσταση 4Ω, ποια δήλωση είναι σωστή;</vt:lpstr>
      <vt:lpstr>Ποιο ηχείο είναι ιδανικό για εφαρμογές υψηλής έντασης και μεγάλης διάρκειας;</vt:lpstr>
      <vt:lpstr>Ποιο ηχείο είναι ιδανικό για εφαρμογές υψηλής έντασης και μεγάλης διάρκειας;</vt:lpstr>
      <vt:lpstr>Ποιο χαρακτηριστικό πρέπει να ταιριάζει με τον ενισχυτή για αποφυγή προβλημάτων;</vt:lpstr>
      <vt:lpstr>Ποιο χαρακτηριστικό πρέπει να ταιριάζει με τον ενισχυτή για αποφυγή προβλημάτων;</vt:lpstr>
      <vt:lpstr>Ποια τιμή ευαισθησίας δείχνει πιο δυνατό ήχο με λιγότερη ισχύ;</vt:lpstr>
      <vt:lpstr>Ποια τιμή ευαισθησίας δείχνει πιο δυνατό ήχο με λιγότερη ισχύ;</vt:lpstr>
      <vt:lpstr>Τα ηλεκτροστατικά ηχεία χρειάζονται εξωτερική πηγή υψηλής τάσης για να λειτουργήσουν.</vt:lpstr>
      <vt:lpstr>Τα ηλεκτροστατικά ηχεία χρειάζονται εξωτερική πηγή υψηλής τάσης για να λειτουργήσουν.</vt:lpstr>
      <vt:lpstr>Τα μαγνητικά ηχεία χρησιμοποιούν ηλεκτροστατικές δυνάμεις για να παράγουν ήχο.</vt:lpstr>
      <vt:lpstr>Τα μαγνητικά ηχεία χρησιμοποιούν ηλεκτροστατικές δυνάμεις για να παράγουν ήχο.</vt:lpstr>
      <vt:lpstr>Η υψηλότερη ευαισθησία σημαίνει ότι το ηχείο χρειάζεται περισσότερη ισχύ για να φτάσει υψηλή ένταση.</vt:lpstr>
      <vt:lpstr>Η υψηλότερη ευαισθησία σημαίνει ότι το ηχείο χρειάζεται περισσότερη ισχύ για να φτάσει υψηλή ένταση.</vt:lpstr>
      <vt:lpstr>Η συχνότητα απόκρισης ενός ηχείου δείχνει μόνο πόσο δυνατά παίζει στις μεσαίες συχνότητες.</vt:lpstr>
      <vt:lpstr>Η συχνότητα απόκρισης ενός ηχείου δείχνει μόνο πόσο δυνατά παίζει στις μεσαίες συχνότητες.</vt:lpstr>
      <vt:lpstr>Ένα δυναμικό ηχείο είναι πιο ανθεκτικό από ένα ηλεκτροστατικό ηχείο.</vt:lpstr>
      <vt:lpstr>Ένα δυναμικό ηχείο είναι πιο ανθεκτικό από ένα ηλεκτροστατικό ηχείο.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Ηχεία Ρύθμιση και Βελτιστοποίηση</dc:title>
  <dc:creator>fwntas skor</dc:creator>
  <cp:lastModifiedBy>Tranceformer</cp:lastModifiedBy>
  <cp:revision>5</cp:revision>
  <dcterms:created xsi:type="dcterms:W3CDTF">2025-04-27T16:56:05Z</dcterms:created>
  <dcterms:modified xsi:type="dcterms:W3CDTF">2025-05-07T20:35:56Z</dcterms:modified>
</cp:coreProperties>
</file>