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02" r:id="rId1"/>
  </p:sldMasterIdLst>
  <p:notesMasterIdLst>
    <p:notesMasterId r:id="rId32"/>
  </p:notesMasterIdLst>
  <p:sldIdLst>
    <p:sldId id="280" r:id="rId2"/>
    <p:sldId id="256" r:id="rId3"/>
    <p:sldId id="257" r:id="rId4"/>
    <p:sldId id="281" r:id="rId5"/>
    <p:sldId id="258" r:id="rId6"/>
    <p:sldId id="282" r:id="rId7"/>
    <p:sldId id="259" r:id="rId8"/>
    <p:sldId id="283" r:id="rId9"/>
    <p:sldId id="284" r:id="rId10"/>
    <p:sldId id="261" r:id="rId11"/>
    <p:sldId id="262" r:id="rId12"/>
    <p:sldId id="263" r:id="rId13"/>
    <p:sldId id="264" r:id="rId14"/>
    <p:sldId id="265" r:id="rId15"/>
    <p:sldId id="285" r:id="rId16"/>
    <p:sldId id="266" r:id="rId17"/>
    <p:sldId id="267" r:id="rId18"/>
    <p:sldId id="286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460" autoAdjust="0"/>
  </p:normalViewPr>
  <p:slideViewPr>
    <p:cSldViewPr>
      <p:cViewPr varScale="1">
        <p:scale>
          <a:sx n="66" d="100"/>
          <a:sy n="66" d="100"/>
        </p:scale>
        <p:origin x="1506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0868A1-04D8-4996-9036-06E04D4CD496}" type="datetimeFigureOut">
              <a:rPr lang="el-GR" smtClean="0"/>
              <a:t>28/4/2025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FBD7E7-E9A5-4B0D-89B8-021CE08AD70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37504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BD7E7-E9A5-4B0D-89B8-021CE08AD70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13392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28/4/2025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11721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28/4/2025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00165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28/4/2025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021320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28/4/2025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041104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28/4/2025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12478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28/4/2025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65190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28/4/2025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831515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28/4/2025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38161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28/4/2025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02143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4/28/2025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2618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48798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28/4/2025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55082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28/4/2025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7366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28/4/2025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16739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28/4/2025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48460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28/4/2025</a:t>
            </a:fld>
            <a:endParaRPr lang="el-G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59692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28/4/2025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54240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28/4/2025</a:t>
            </a:fld>
            <a:endParaRPr lang="el-G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05975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28/4/2025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20013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32263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  <p:sldLayoutId id="2147483720" r:id="rId18"/>
    <p:sldLayoutId id="2147483721" r:id="rId19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jp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Χειρουργική </a:t>
            </a:r>
            <a:r>
              <a:rPr lang="en-US" sz="4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l-GR" sz="4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οσηλευτική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983162"/>
          </a:xfrm>
        </p:spPr>
        <p:txBody>
          <a:bodyPr>
            <a:normAutofit fontScale="85000" lnSpcReduction="20000"/>
          </a:bodyPr>
          <a:lstStyle/>
          <a:p>
            <a:pPr marL="36576" indent="0">
              <a:buNone/>
            </a:pP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Β’ εξάμηνο</a:t>
            </a:r>
          </a:p>
          <a:p>
            <a:pPr marL="0" indent="0">
              <a:buNone/>
            </a:pPr>
            <a:endParaRPr lang="el-GR" sz="32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l-GR" sz="3200" spc="-4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Ειδικές</a:t>
            </a:r>
            <a:r>
              <a:rPr lang="el-GR" sz="3200" spc="-27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spc="-2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Νοσηλευτικές</a:t>
            </a:r>
            <a:r>
              <a:rPr lang="el-GR" sz="3200" spc="-24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spc="-6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Γνώσεις 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στο</a:t>
            </a:r>
            <a:r>
              <a:rPr lang="el-GR" sz="3200" spc="-27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Χειρουργείο </a:t>
            </a:r>
            <a:r>
              <a:rPr lang="el-GR" sz="3200" spc="-4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(Παράρτημα, 1) </a:t>
            </a:r>
            <a:endParaRPr lang="el-GR" sz="3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l-GR" sz="3200" dirty="0">
              <a:latin typeface="Times New Roman" pitchFamily="18" charset="0"/>
              <a:cs typeface="Times New Roman" pitchFamily="18" charset="0"/>
            </a:endParaRPr>
          </a:p>
          <a:p>
            <a:endParaRPr lang="el-GR" sz="3200" dirty="0">
              <a:latin typeface="Times New Roman" pitchFamily="18" charset="0"/>
              <a:cs typeface="Times New Roman" pitchFamily="18" charset="0"/>
            </a:endParaRPr>
          </a:p>
          <a:p>
            <a:pPr marL="36576" indent="0">
              <a:buNone/>
            </a:pP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l-GR" sz="3200" dirty="0">
              <a:latin typeface="Times New Roman" pitchFamily="18" charset="0"/>
              <a:cs typeface="Times New Roman" pitchFamily="18" charset="0"/>
            </a:endParaRPr>
          </a:p>
          <a:p>
            <a:pPr marL="36576" indent="0">
              <a:buNone/>
            </a:pP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Σταύρος Θεολόγου, </a:t>
            </a:r>
          </a:p>
          <a:p>
            <a:pPr marL="36576" indent="0">
              <a:buNone/>
            </a:pP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Νοσηλευτής στην Ανάνηψη </a:t>
            </a:r>
            <a:r>
              <a:rPr lang="el-GR" sz="2000" dirty="0" err="1">
                <a:latin typeface="Times New Roman" pitchFamily="18" charset="0"/>
                <a:cs typeface="Times New Roman" pitchFamily="18" charset="0"/>
              </a:rPr>
              <a:t>Καρδιοχειρουρ-γημένων</a:t>
            </a: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 Ασθενών</a:t>
            </a:r>
          </a:p>
          <a:p>
            <a:pPr marL="36576" indent="0">
              <a:buNone/>
            </a:pPr>
            <a:endParaRPr lang="el-GR" sz="2000" dirty="0">
              <a:latin typeface="Times New Roman" pitchFamily="18" charset="0"/>
              <a:cs typeface="Times New Roman" pitchFamily="18" charset="0"/>
            </a:endParaRPr>
          </a:p>
          <a:p>
            <a:pPr marL="36576" indent="0">
              <a:buNone/>
            </a:pP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ΓΝΑ «Ευαγγελισμός»</a:t>
            </a:r>
            <a:endParaRPr lang="el-GR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600" y="838200"/>
            <a:ext cx="8498981" cy="54864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</a:pPr>
            <a:r>
              <a:rPr sz="2400" dirty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Πως</a:t>
            </a:r>
            <a:r>
              <a:rPr sz="2400" spc="-50" dirty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ζητάµε</a:t>
            </a:r>
            <a:r>
              <a:rPr sz="2400" spc="-35" dirty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ένα</a:t>
            </a:r>
            <a:r>
              <a:rPr sz="2400" spc="-50" dirty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ράµµα:</a:t>
            </a:r>
            <a:endParaRPr sz="2400" dirty="0">
              <a:solidFill>
                <a:schemeClr val="tx2">
                  <a:lumMod val="9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50495" indent="-146050">
              <a:lnSpc>
                <a:spcPct val="150000"/>
              </a:lnSpc>
              <a:buSzPct val="95833"/>
              <a:buChar char="•"/>
              <a:tabLst>
                <a:tab pos="150495" algn="l"/>
              </a:tabLst>
            </a:pPr>
            <a:r>
              <a:rPr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Είδος</a:t>
            </a:r>
            <a:r>
              <a:rPr sz="2400" spc="-3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π.χ.</a:t>
            </a:r>
            <a:r>
              <a:rPr sz="2400" spc="-3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…vicryl</a:t>
            </a:r>
            <a:endParaRPr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125095" indent="-8255">
              <a:lnSpc>
                <a:spcPct val="150000"/>
              </a:lnSpc>
              <a:buSzPct val="95833"/>
              <a:buChar char="•"/>
              <a:tabLst>
                <a:tab pos="150495" algn="l"/>
              </a:tabLst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sz="24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Πάχος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sz="2400" spc="-3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µ</a:t>
            </a:r>
            <a:r>
              <a:rPr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έγιστο</a:t>
            </a:r>
            <a:r>
              <a:rPr sz="2400" spc="-3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πάχος</a:t>
            </a:r>
            <a:r>
              <a:rPr sz="2400" spc="-3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5,</a:t>
            </a:r>
            <a:r>
              <a:rPr sz="2400" spc="-2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</a:t>
            </a:r>
            <a:r>
              <a:rPr sz="2400" spc="-3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</a:t>
            </a:r>
            <a:r>
              <a:rPr sz="2400" spc="-3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</a:t>
            </a:r>
            <a:r>
              <a:rPr sz="2400" spc="-2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</a:t>
            </a:r>
            <a:r>
              <a:rPr sz="2400" spc="-3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</a:t>
            </a:r>
            <a:r>
              <a:rPr sz="2400" spc="-3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00,</a:t>
            </a:r>
            <a:r>
              <a:rPr sz="2400" spc="-2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1/0,</a:t>
            </a:r>
            <a:r>
              <a:rPr sz="2400" spc="-2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2/0,</a:t>
            </a:r>
            <a:r>
              <a:rPr sz="2400" spc="-3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3/0</a:t>
            </a:r>
            <a:r>
              <a:rPr sz="24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µέχρι 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9/0,</a:t>
            </a:r>
            <a:r>
              <a:rPr sz="2400" spc="-7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10/0</a:t>
            </a:r>
            <a:r>
              <a:rPr sz="2400" spc="-5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ελάχιστο</a:t>
            </a:r>
            <a:r>
              <a:rPr sz="2400" spc="-4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πάχος)</a:t>
            </a:r>
            <a:r>
              <a:rPr sz="2400" spc="-6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κλπ.</a:t>
            </a:r>
            <a:endParaRPr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7695" lvl="1" indent="-146050">
              <a:lnSpc>
                <a:spcPct val="150000"/>
              </a:lnSpc>
              <a:buSzPct val="95833"/>
              <a:buChar char="•"/>
              <a:tabLst>
                <a:tab pos="607695" algn="l"/>
              </a:tabLst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u="sng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όσο</a:t>
            </a:r>
            <a:r>
              <a:rPr sz="2400" u="sng" spc="-5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πιο</a:t>
            </a:r>
            <a:r>
              <a:rPr sz="2400" u="sng" spc="-45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µεγάλο</a:t>
            </a:r>
            <a:r>
              <a:rPr sz="2400" u="sng" spc="-45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νούµερο</a:t>
            </a:r>
            <a:r>
              <a:rPr sz="2400" u="sng" spc="-35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είναι,</a:t>
            </a:r>
            <a:r>
              <a:rPr sz="2400" u="sng" spc="-45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τόσο</a:t>
            </a:r>
            <a:r>
              <a:rPr sz="2400" u="sng" spc="-25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πιο</a:t>
            </a:r>
            <a:r>
              <a:rPr sz="2400" u="sng" spc="-45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u="sng" spc="-1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λεπτό</a:t>
            </a:r>
            <a:r>
              <a:rPr sz="2400" spc="-1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4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>
              <a:lnSpc>
                <a:spcPct val="150000"/>
              </a:lnSpc>
            </a:pPr>
            <a:r>
              <a:rPr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πχ.:</a:t>
            </a:r>
            <a:r>
              <a:rPr sz="2400" spc="-75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οφθ</a:t>
            </a:r>
            <a:r>
              <a:rPr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αλµολογικά</a:t>
            </a:r>
            <a:r>
              <a:rPr sz="2400" spc="-5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ράµµατα:</a:t>
            </a:r>
            <a:r>
              <a:rPr sz="2400" spc="-3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8/0,</a:t>
            </a:r>
            <a:r>
              <a:rPr sz="2400" spc="-4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9/0,</a:t>
            </a:r>
            <a:r>
              <a:rPr sz="2400" spc="-35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ενώ</a:t>
            </a:r>
            <a:r>
              <a:rPr sz="2400" spc="-6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για</a:t>
            </a:r>
            <a:r>
              <a:rPr sz="2400" spc="-4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δέρµα:</a:t>
            </a:r>
            <a:r>
              <a:rPr sz="2400" spc="-5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2/0</a:t>
            </a:r>
            <a:endParaRPr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50495" indent="-146050">
              <a:lnSpc>
                <a:spcPct val="150000"/>
              </a:lnSpc>
              <a:buSzPct val="95833"/>
              <a:buChar char="•"/>
              <a:tabLst>
                <a:tab pos="150495" algn="l"/>
              </a:tabLst>
            </a:pPr>
            <a:r>
              <a:rPr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Μήκος</a:t>
            </a:r>
            <a:r>
              <a:rPr sz="2400" u="sng" spc="-4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του</a:t>
            </a:r>
            <a:r>
              <a:rPr sz="2400" u="sng" spc="-1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u="sng" spc="-1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νή</a:t>
            </a:r>
            <a:r>
              <a:rPr sz="2400" u="sng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µα</a:t>
            </a:r>
            <a:r>
              <a:rPr sz="2400" u="sng" spc="-1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τος</a:t>
            </a:r>
            <a:endParaRPr sz="24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50495" indent="-146050">
              <a:lnSpc>
                <a:spcPct val="150000"/>
              </a:lnSpc>
              <a:buSzPct val="95833"/>
              <a:buChar char="•"/>
              <a:tabLst>
                <a:tab pos="150495" algn="l"/>
              </a:tabLst>
            </a:pPr>
            <a:r>
              <a:rPr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Αριθµός</a:t>
            </a:r>
            <a:r>
              <a:rPr sz="2400" u="sng" spc="-6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των</a:t>
            </a:r>
            <a:r>
              <a:rPr sz="2400" u="sng" spc="-3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τεµαχίων</a:t>
            </a:r>
            <a:r>
              <a:rPr sz="2400" u="sng" spc="-3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µέσα</a:t>
            </a:r>
            <a:r>
              <a:rPr sz="2400" u="sng" spc="-3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στη</a:t>
            </a:r>
            <a:r>
              <a:rPr sz="2400" u="sng" spc="-3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u="sng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συσκευασία</a:t>
            </a:r>
            <a:endParaRPr sz="24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50495" indent="-146050">
              <a:lnSpc>
                <a:spcPct val="150000"/>
              </a:lnSpc>
              <a:buSzPct val="95833"/>
              <a:buChar char="•"/>
              <a:tabLst>
                <a:tab pos="150495" algn="l"/>
              </a:tabLst>
            </a:pPr>
            <a:r>
              <a:rPr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</a:t>
            </a:r>
            <a:r>
              <a:rPr sz="2400" u="sng" spc="-5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είδος</a:t>
            </a:r>
            <a:r>
              <a:rPr sz="2400" u="sng" spc="-2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της</a:t>
            </a:r>
            <a:r>
              <a:rPr sz="2400" u="sng" spc="-1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κόψης</a:t>
            </a:r>
            <a:r>
              <a:rPr sz="2400" u="sng" spc="-3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της</a:t>
            </a:r>
            <a:r>
              <a:rPr sz="2400" u="sng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βελόνας</a:t>
            </a:r>
            <a:endParaRPr sz="24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50495" indent="-146050">
              <a:lnSpc>
                <a:spcPct val="150000"/>
              </a:lnSpc>
              <a:buSzPct val="95833"/>
              <a:buChar char="•"/>
              <a:tabLst>
                <a:tab pos="150495" algn="l"/>
              </a:tabLst>
            </a:pPr>
            <a:r>
              <a:rPr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Τρόπος</a:t>
            </a:r>
            <a:r>
              <a:rPr sz="2400" u="sng" spc="-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κατασκευής:</a:t>
            </a:r>
            <a:r>
              <a:rPr sz="2400" u="sng" spc="-4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µονόκλωνα,</a:t>
            </a:r>
            <a:r>
              <a:rPr sz="2400" u="sng" spc="-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u="sng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πολύκλωνα</a:t>
            </a:r>
            <a:endParaRPr sz="24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4400" y="-533400"/>
            <a:ext cx="6625690" cy="1182374"/>
          </a:xfrm>
          <a:prstGeom prst="rect">
            <a:avLst/>
          </a:prstGeom>
        </p:spPr>
        <p:txBody>
          <a:bodyPr vert="horz" wrap="square" lIns="0" tIns="683259" rIns="0" bIns="0" rtlCol="0">
            <a:spAutoFit/>
          </a:bodyPr>
          <a:lstStyle/>
          <a:p>
            <a:pPr marL="623570">
              <a:lnSpc>
                <a:spcPct val="100000"/>
              </a:lnSpc>
              <a:spcBef>
                <a:spcPts val="100"/>
              </a:spcBef>
            </a:pPr>
            <a:r>
              <a:rPr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Χειρουργικά</a:t>
            </a:r>
            <a:r>
              <a:rPr sz="3200" spc="-16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Ρά</a:t>
            </a:r>
            <a:r>
              <a:rPr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µµατα</a:t>
            </a:r>
            <a:r>
              <a:rPr lang="el-GR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3</a:t>
            </a:r>
            <a:endParaRPr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0741" y="990091"/>
            <a:ext cx="32384" cy="1053465"/>
          </a:xfrm>
          <a:custGeom>
            <a:avLst/>
            <a:gdLst/>
            <a:ahLst/>
            <a:cxnLst/>
            <a:rect l="l" t="t" r="r" b="b"/>
            <a:pathLst>
              <a:path w="32384" h="1053464">
                <a:moveTo>
                  <a:pt x="32003" y="1053083"/>
                </a:moveTo>
                <a:lnTo>
                  <a:pt x="32003" y="0"/>
                </a:lnTo>
                <a:lnTo>
                  <a:pt x="0" y="0"/>
                </a:lnTo>
                <a:lnTo>
                  <a:pt x="0" y="1053083"/>
                </a:lnTo>
                <a:lnTo>
                  <a:pt x="32003" y="1053083"/>
                </a:lnTo>
                <a:close/>
              </a:path>
            </a:pathLst>
          </a:custGeom>
          <a:solidFill>
            <a:srgbClr val="1C1C1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247650" y="94298"/>
            <a:ext cx="11868150" cy="6669021"/>
            <a:chOff x="0" y="188469"/>
            <a:chExt cx="11868150" cy="6669021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407156"/>
              <a:ext cx="5175771" cy="2133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3091" y="188469"/>
              <a:ext cx="8382762" cy="313335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3587176"/>
              <a:ext cx="11868150" cy="327031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4943" y="87884"/>
            <a:ext cx="8600440" cy="6687820"/>
            <a:chOff x="74943" y="87884"/>
            <a:chExt cx="8600440" cy="6687820"/>
          </a:xfrm>
        </p:grpSpPr>
        <p:sp>
          <p:nvSpPr>
            <p:cNvPr id="3" name="object 3"/>
            <p:cNvSpPr/>
            <p:nvPr/>
          </p:nvSpPr>
          <p:spPr>
            <a:xfrm>
              <a:off x="760741" y="990091"/>
              <a:ext cx="32384" cy="1053465"/>
            </a:xfrm>
            <a:custGeom>
              <a:avLst/>
              <a:gdLst/>
              <a:ahLst/>
              <a:cxnLst/>
              <a:rect l="l" t="t" r="r" b="b"/>
              <a:pathLst>
                <a:path w="32384" h="1053464">
                  <a:moveTo>
                    <a:pt x="32003" y="1053083"/>
                  </a:moveTo>
                  <a:lnTo>
                    <a:pt x="32003" y="0"/>
                  </a:lnTo>
                  <a:lnTo>
                    <a:pt x="0" y="0"/>
                  </a:lnTo>
                  <a:lnTo>
                    <a:pt x="0" y="1053083"/>
                  </a:lnTo>
                  <a:lnTo>
                    <a:pt x="32003" y="1053083"/>
                  </a:lnTo>
                  <a:close/>
                </a:path>
              </a:pathLst>
            </a:custGeom>
            <a:solidFill>
              <a:srgbClr val="1C1C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943" y="87884"/>
              <a:ext cx="8599931" cy="668731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54076" rIns="0" bIns="0" rtlCol="0">
            <a:spAutoFit/>
          </a:bodyPr>
          <a:lstStyle/>
          <a:p>
            <a:pPr marL="3065145">
              <a:lnSpc>
                <a:spcPct val="100000"/>
              </a:lnSpc>
              <a:spcBef>
                <a:spcPts val="100"/>
              </a:spcBef>
            </a:pPr>
            <a:r>
              <a:rPr sz="3200" spc="-10" dirty="0"/>
              <a:t>Nylon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3642123" y="2955542"/>
            <a:ext cx="187388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latin typeface="Tahoma"/>
                <a:cs typeface="Tahoma"/>
              </a:rPr>
              <a:t>Silk</a:t>
            </a:r>
            <a:r>
              <a:rPr sz="3200" spc="-25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µετάξι</a:t>
            </a:r>
            <a:endParaRPr sz="32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08001" y="0"/>
            <a:ext cx="3634739" cy="3090163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0" y="1700275"/>
            <a:ext cx="9143365" cy="5157470"/>
            <a:chOff x="0" y="1700275"/>
            <a:chExt cx="9143365" cy="515747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700275"/>
              <a:ext cx="3491751" cy="172821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3428491"/>
              <a:ext cx="9143365" cy="3429000"/>
            </a:xfrm>
            <a:custGeom>
              <a:avLst/>
              <a:gdLst/>
              <a:ahLst/>
              <a:cxnLst/>
              <a:rect l="l" t="t" r="r" b="b"/>
              <a:pathLst>
                <a:path w="9143365" h="3429000">
                  <a:moveTo>
                    <a:pt x="9142740" y="3428999"/>
                  </a:moveTo>
                  <a:lnTo>
                    <a:pt x="9142740" y="0"/>
                  </a:lnTo>
                  <a:lnTo>
                    <a:pt x="0" y="0"/>
                  </a:lnTo>
                  <a:lnTo>
                    <a:pt x="0" y="3428999"/>
                  </a:lnTo>
                  <a:lnTo>
                    <a:pt x="9142740" y="34289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840756" y="5881621"/>
            <a:ext cx="331470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latin typeface="Tahoma"/>
                <a:cs typeface="Tahoma"/>
              </a:rPr>
              <a:t>Σύρµα</a:t>
            </a:r>
            <a:r>
              <a:rPr sz="3200" spc="-45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ανοξείδωτο</a:t>
            </a:r>
            <a:endParaRPr sz="3200">
              <a:latin typeface="Tahoma"/>
              <a:cs typeface="Tahom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0" y="3428491"/>
            <a:ext cx="9143365" cy="3429000"/>
            <a:chOff x="0" y="3428491"/>
            <a:chExt cx="9143365" cy="3429000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3428491"/>
              <a:ext cx="3491751" cy="124206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34849" y="3705859"/>
              <a:ext cx="3707891" cy="315163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43000" y="452718"/>
            <a:ext cx="6397090" cy="1243929"/>
          </a:xfrm>
          <a:prstGeom prst="rect">
            <a:avLst/>
          </a:prstGeom>
        </p:spPr>
        <p:txBody>
          <a:bodyPr vert="horz" wrap="square" lIns="0" tIns="683259" rIns="0" bIns="0" rtlCol="0">
            <a:spAutoFit/>
          </a:bodyPr>
          <a:lstStyle/>
          <a:p>
            <a:pPr marL="62357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Χειρουργικές</a:t>
            </a:r>
            <a:r>
              <a:rPr sz="3600" spc="-1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ελόνες</a:t>
            </a:r>
            <a:r>
              <a:rPr lang="el-GR" sz="3600" spc="-1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</a:t>
            </a:r>
            <a:endParaRPr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7483" y="1861311"/>
            <a:ext cx="8085455" cy="445904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265" algn="just">
              <a:lnSpc>
                <a:spcPct val="150000"/>
              </a:lnSpc>
              <a:buClr>
                <a:srgbClr val="3232CC"/>
              </a:buClr>
              <a:buSzPct val="58928"/>
              <a:buFont typeface="Times New Roman"/>
              <a:buChar char="■"/>
              <a:tabLst>
                <a:tab pos="354965" algn="l"/>
              </a:tabLst>
            </a:pPr>
            <a:r>
              <a:rPr sz="28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Σχήµα:</a:t>
            </a:r>
            <a:endParaRPr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26465" lvl="1" indent="-457200" algn="just">
              <a:lnSpc>
                <a:spcPct val="150000"/>
              </a:lnSpc>
              <a:buClr>
                <a:srgbClr val="FF0000"/>
              </a:buClr>
              <a:buSzPct val="55000"/>
              <a:buFont typeface="Wingdings" panose="05000000000000000000" pitchFamily="2" charset="2"/>
              <a:buChar char="Ø"/>
              <a:tabLst>
                <a:tab pos="755015" algn="l"/>
              </a:tabLst>
            </a:pPr>
            <a:r>
              <a:rPr sz="2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Ευθείες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27100" lvl="1" indent="-457200" algn="just">
              <a:lnSpc>
                <a:spcPct val="150000"/>
              </a:lnSpc>
              <a:buClr>
                <a:srgbClr val="FF0000"/>
              </a:buClr>
              <a:buSzPct val="55000"/>
              <a:buFont typeface="Wingdings" panose="05000000000000000000" pitchFamily="2" charset="2"/>
              <a:buChar char="Ø"/>
              <a:tabLst>
                <a:tab pos="755650" algn="l"/>
              </a:tabLst>
            </a:pP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Κυκλικές</a:t>
            </a:r>
            <a:r>
              <a:rPr sz="28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ή</a:t>
            </a:r>
            <a:r>
              <a:rPr sz="28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κυρτές</a:t>
            </a:r>
            <a:r>
              <a:rPr sz="28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</a:t>
            </a:r>
            <a:r>
              <a:rPr sz="28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διάφορα</a:t>
            </a:r>
            <a:r>
              <a:rPr sz="28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µεγέθη</a:t>
            </a:r>
            <a:r>
              <a:rPr sz="28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του</a:t>
            </a:r>
            <a:r>
              <a:rPr sz="28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κύκλου</a:t>
            </a:r>
            <a:r>
              <a:rPr sz="28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1/2,</a:t>
            </a:r>
            <a:r>
              <a:rPr sz="28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3/8,</a:t>
            </a:r>
            <a:r>
              <a:rPr sz="28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5/8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4965" indent="-342265" algn="just">
              <a:lnSpc>
                <a:spcPct val="150000"/>
              </a:lnSpc>
              <a:buClr>
                <a:srgbClr val="3232CC"/>
              </a:buClr>
              <a:buSzPct val="58928"/>
              <a:buFont typeface="Times New Roman"/>
              <a:buChar char="■"/>
              <a:tabLst>
                <a:tab pos="354965" algn="l"/>
              </a:tabLst>
            </a:pP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Μέγεθος</a:t>
            </a:r>
            <a:r>
              <a:rPr sz="28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</a:t>
            </a:r>
            <a:r>
              <a:rPr sz="28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µήκος: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55650" lvl="1" indent="-285750" algn="just">
              <a:lnSpc>
                <a:spcPct val="150000"/>
              </a:lnSpc>
              <a:buClr>
                <a:srgbClr val="FF0000"/>
              </a:buClr>
              <a:buSzPct val="55000"/>
              <a:buFont typeface="Times New Roman"/>
              <a:buChar char="■"/>
              <a:tabLst>
                <a:tab pos="755650" algn="l"/>
              </a:tabLst>
            </a:pP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Μικρές</a:t>
            </a:r>
            <a:r>
              <a:rPr sz="28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οφθαλµολογικές</a:t>
            </a:r>
            <a:r>
              <a:rPr sz="28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sz="28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χιλ.</a:t>
            </a:r>
            <a:r>
              <a:rPr sz="28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µέχρι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55650" lvl="1" indent="-285750" algn="just">
              <a:lnSpc>
                <a:spcPct val="150000"/>
              </a:lnSpc>
              <a:buClr>
                <a:srgbClr val="FF0000"/>
              </a:buClr>
              <a:buSzPct val="55000"/>
              <a:buFont typeface="Times New Roman"/>
              <a:buChar char="■"/>
              <a:tabLst>
                <a:tab pos="755650" algn="l"/>
              </a:tabLst>
            </a:pP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Μεγάλες</a:t>
            </a:r>
            <a:r>
              <a:rPr sz="28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  <a:r>
              <a:rPr sz="28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χιλ</a:t>
            </a:r>
            <a:r>
              <a:rPr sz="28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6E8CF0F-9EEE-08DB-5F4A-8ADA64B9D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7082890" cy="1548448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Χειρουργικές βελόνες, 2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EBB539D-102E-02BA-4034-23CFA02B21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371600"/>
            <a:ext cx="8534400" cy="5181599"/>
          </a:xfrm>
        </p:spPr>
        <p:txBody>
          <a:bodyPr>
            <a:normAutofit/>
          </a:bodyPr>
          <a:lstStyle/>
          <a:p>
            <a:pPr marL="355600" indent="-342900" algn="just">
              <a:lnSpc>
                <a:spcPct val="150000"/>
              </a:lnSpc>
              <a:spcBef>
                <a:spcPts val="0"/>
              </a:spcBef>
              <a:buClr>
                <a:srgbClr val="3232CC"/>
              </a:buClr>
              <a:buSzPct val="58333"/>
              <a:buFont typeface="Times New Roman"/>
              <a:buChar char="■"/>
              <a:tabLst>
                <a:tab pos="355600" algn="l"/>
              </a:tabLst>
            </a:pP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Οφθαλµός</a:t>
            </a:r>
            <a:r>
              <a:rPr lang="el-GR" sz="2400" spc="-5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βελόνας</a:t>
            </a:r>
            <a:r>
              <a:rPr lang="el-GR" sz="2400" spc="-3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(η</a:t>
            </a:r>
            <a:r>
              <a:rPr lang="el-GR" sz="2400" spc="-5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τρύπα</a:t>
            </a:r>
            <a:r>
              <a:rPr lang="el-GR" sz="2400" spc="-2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που</a:t>
            </a:r>
            <a:r>
              <a:rPr lang="el-GR" sz="2400" spc="-4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περνά</a:t>
            </a:r>
            <a:r>
              <a:rPr lang="el-GR" sz="2400" spc="-5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400" spc="-5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κλωστή)</a:t>
            </a:r>
            <a:endParaRPr lang="el-GR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55015" marR="333375" lvl="1" indent="-285750" algn="just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SzPct val="55000"/>
              <a:buFont typeface="Times New Roman"/>
              <a:buChar char="■"/>
              <a:tabLst>
                <a:tab pos="756285" algn="l"/>
              </a:tabLst>
            </a:pPr>
            <a:r>
              <a:rPr lang="el-GR" sz="2400" u="sng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Κοινός</a:t>
            </a:r>
            <a:r>
              <a:rPr lang="el-GR" sz="2400" u="sng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όταν</a:t>
            </a:r>
            <a:r>
              <a:rPr lang="el-GR" sz="24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</a:t>
            </a:r>
            <a:r>
              <a:rPr lang="el-GR" sz="24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ρά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µµα</a:t>
            </a:r>
            <a:r>
              <a:rPr lang="el-GR" sz="24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περνά</a:t>
            </a:r>
            <a:r>
              <a:rPr lang="el-GR" sz="24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µ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εσ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el-GR" sz="24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από</a:t>
            </a:r>
            <a:r>
              <a:rPr lang="el-GR" sz="24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αυτόν</a:t>
            </a:r>
            <a:r>
              <a:rPr lang="el-GR" sz="24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</a:t>
            </a:r>
            <a:r>
              <a:rPr lang="el-GR"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διπλώνει</a:t>
            </a:r>
            <a:r>
              <a:rPr lang="el-GR"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</a:t>
            </a:r>
            <a:r>
              <a:rPr lang="el-GR" sz="24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κο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µµάτια</a:t>
            </a:r>
            <a:r>
              <a:rPr lang="el-GR" sz="24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κλωστής</a:t>
            </a:r>
            <a:r>
              <a:rPr lang="el-GR" sz="24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που</a:t>
            </a:r>
            <a:r>
              <a:rPr lang="el-GR" sz="24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διαπερνούν</a:t>
            </a:r>
            <a:r>
              <a:rPr lang="el-GR" sz="24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τους</a:t>
            </a:r>
            <a:r>
              <a:rPr lang="el-GR" sz="24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ιστούς</a:t>
            </a:r>
            <a:r>
              <a:rPr lang="el-GR" sz="24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(Στρογγυλός</a:t>
            </a:r>
            <a:r>
              <a:rPr lang="el-GR" sz="24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ή 	</a:t>
            </a:r>
            <a:r>
              <a:rPr lang="el-GR"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τετράγωνος).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55015" marR="5080" lvl="1" indent="-285750" algn="just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SzPct val="55000"/>
              <a:buFont typeface="Times New Roman"/>
              <a:buChar char="■"/>
              <a:tabLst>
                <a:tab pos="756285" algn="l"/>
              </a:tabLst>
            </a:pPr>
            <a:r>
              <a:rPr lang="el-GR" sz="24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Γαλλικός</a:t>
            </a:r>
            <a:r>
              <a:rPr lang="el-GR"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όταν</a:t>
            </a:r>
            <a:r>
              <a:rPr lang="el-GR" sz="24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</a:t>
            </a:r>
            <a:r>
              <a:rPr lang="el-GR" sz="24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ρά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µµα</a:t>
            </a:r>
            <a:r>
              <a:rPr lang="el-GR"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πιέζεται</a:t>
            </a:r>
            <a:r>
              <a:rPr lang="el-GR" sz="24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</a:t>
            </a:r>
            <a:r>
              <a:rPr lang="el-GR" sz="24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µέσω</a:t>
            </a:r>
            <a:r>
              <a:rPr lang="el-GR" sz="24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σχισµής</a:t>
            </a:r>
            <a:r>
              <a:rPr lang="el-GR" sz="24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</a:t>
            </a:r>
            <a:r>
              <a:rPr lang="el-GR" sz="2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περνά</a:t>
            </a:r>
            <a:r>
              <a:rPr lang="el-GR"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πιο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εύκολα</a:t>
            </a:r>
            <a:r>
              <a:rPr lang="el-GR"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στον</a:t>
            </a:r>
            <a:r>
              <a:rPr lang="el-GR" sz="24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οφθαλµό</a:t>
            </a:r>
            <a:r>
              <a:rPr lang="el-GR"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55015" marR="5080" lvl="1" indent="-285750" algn="just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SzPct val="55000"/>
              <a:buFont typeface="Times New Roman"/>
              <a:buChar char="■"/>
              <a:tabLst>
                <a:tab pos="756285" algn="l"/>
              </a:tabLst>
            </a:pPr>
            <a:r>
              <a:rPr lang="el-GR" sz="24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Χωρίς</a:t>
            </a:r>
            <a:r>
              <a:rPr lang="el-GR" sz="2400" u="sng" spc="-5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u="sng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οφθαλµό</a:t>
            </a:r>
            <a:r>
              <a:rPr lang="el-GR" sz="2400" u="sng" spc="-6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στο</a:t>
            </a:r>
            <a:r>
              <a:rPr lang="el-GR" sz="24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κοίλο</a:t>
            </a:r>
            <a:r>
              <a:rPr lang="el-GR" sz="2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της</a:t>
            </a:r>
            <a:r>
              <a:rPr lang="el-GR" sz="24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οποίας</a:t>
            </a:r>
            <a:r>
              <a:rPr lang="el-GR"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έχει</a:t>
            </a:r>
            <a:r>
              <a:rPr lang="el-GR" sz="24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ενσφηνωθεί</a:t>
            </a:r>
            <a:r>
              <a:rPr lang="el-GR" sz="24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4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κλωστή. </a:t>
            </a:r>
            <a:r>
              <a:rPr lang="el-GR" sz="24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el-GR" sz="2400" spc="-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Ετσι</a:t>
            </a:r>
            <a:r>
              <a:rPr lang="el-GR" sz="24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το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ρά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µµα</a:t>
            </a:r>
            <a:r>
              <a:rPr lang="el-GR" sz="24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διαπερνά</a:t>
            </a:r>
            <a:r>
              <a:rPr lang="el-GR" sz="24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µόνο</a:t>
            </a:r>
            <a:r>
              <a:rPr lang="el-GR" sz="24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τους</a:t>
            </a:r>
            <a:r>
              <a:rPr lang="el-GR" sz="24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ιστούς</a:t>
            </a:r>
            <a:r>
              <a:rPr lang="el-GR" sz="24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</a:t>
            </a:r>
            <a:r>
              <a:rPr lang="el-GR" sz="24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όχι</a:t>
            </a:r>
            <a:r>
              <a:rPr lang="el-GR"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διπλό</a:t>
            </a:r>
            <a:r>
              <a:rPr lang="el-GR" sz="24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2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ατραυµατική</a:t>
            </a:r>
            <a:r>
              <a:rPr lang="el-GR"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55015" marR="5080" lvl="1" indent="-285750" algn="just">
              <a:lnSpc>
                <a:spcPct val="80000"/>
              </a:lnSpc>
              <a:spcBef>
                <a:spcPts val="480"/>
              </a:spcBef>
              <a:buClr>
                <a:srgbClr val="FF0000"/>
              </a:buClr>
              <a:buSzPct val="55000"/>
              <a:buFont typeface="Times New Roman"/>
              <a:buChar char="■"/>
              <a:tabLst>
                <a:tab pos="756285" algn="l"/>
              </a:tabLst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26614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6948" y="260095"/>
            <a:ext cx="8562340" cy="6451600"/>
            <a:chOff x="106948" y="260095"/>
            <a:chExt cx="8562340" cy="6451600"/>
          </a:xfrm>
        </p:grpSpPr>
        <p:sp>
          <p:nvSpPr>
            <p:cNvPr id="3" name="object 3"/>
            <p:cNvSpPr/>
            <p:nvPr/>
          </p:nvSpPr>
          <p:spPr>
            <a:xfrm>
              <a:off x="760741" y="990091"/>
              <a:ext cx="32384" cy="1053465"/>
            </a:xfrm>
            <a:custGeom>
              <a:avLst/>
              <a:gdLst/>
              <a:ahLst/>
              <a:cxnLst/>
              <a:rect l="l" t="t" r="r" b="b"/>
              <a:pathLst>
                <a:path w="32384" h="1053464">
                  <a:moveTo>
                    <a:pt x="32003" y="1053083"/>
                  </a:moveTo>
                  <a:lnTo>
                    <a:pt x="32003" y="0"/>
                  </a:lnTo>
                  <a:lnTo>
                    <a:pt x="0" y="0"/>
                  </a:lnTo>
                  <a:lnTo>
                    <a:pt x="0" y="1053083"/>
                  </a:lnTo>
                  <a:lnTo>
                    <a:pt x="32003" y="1053083"/>
                  </a:lnTo>
                  <a:close/>
                </a:path>
              </a:pathLst>
            </a:custGeom>
            <a:solidFill>
              <a:srgbClr val="1C1C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948" y="260095"/>
              <a:ext cx="7776970" cy="645109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5279" y="-533400"/>
            <a:ext cx="7074810" cy="1156213"/>
          </a:xfrm>
          <a:prstGeom prst="rect">
            <a:avLst/>
          </a:prstGeom>
        </p:spPr>
        <p:txBody>
          <a:bodyPr vert="horz" wrap="square" lIns="0" tIns="657351" rIns="0" bIns="0" rtlCol="0">
            <a:spAutoFit/>
          </a:bodyPr>
          <a:lstStyle/>
          <a:p>
            <a:pPr marL="514984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Χειρουργικές</a:t>
            </a:r>
            <a:r>
              <a:rPr sz="3200" spc="-1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ελόνες</a:t>
            </a:r>
            <a:r>
              <a:rPr lang="el-GR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3</a:t>
            </a:r>
            <a:endParaRPr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8279860" y="2759456"/>
            <a:ext cx="157524" cy="321945"/>
            <a:chOff x="8278634" y="2759456"/>
            <a:chExt cx="158750" cy="321945"/>
          </a:xfrm>
        </p:grpSpPr>
        <p:sp>
          <p:nvSpPr>
            <p:cNvPr id="4" name="object 4"/>
            <p:cNvSpPr/>
            <p:nvPr/>
          </p:nvSpPr>
          <p:spPr>
            <a:xfrm>
              <a:off x="8286253" y="2786888"/>
              <a:ext cx="143510" cy="288290"/>
            </a:xfrm>
            <a:custGeom>
              <a:avLst/>
              <a:gdLst/>
              <a:ahLst/>
              <a:cxnLst/>
              <a:rect l="l" t="t" r="r" b="b"/>
              <a:pathLst>
                <a:path w="143509" h="288289">
                  <a:moveTo>
                    <a:pt x="143255" y="288035"/>
                  </a:moveTo>
                  <a:lnTo>
                    <a:pt x="71627" y="0"/>
                  </a:lnTo>
                  <a:lnTo>
                    <a:pt x="0" y="288035"/>
                  </a:lnTo>
                  <a:lnTo>
                    <a:pt x="143255" y="288035"/>
                  </a:lnTo>
                  <a:close/>
                </a:path>
              </a:pathLst>
            </a:custGeom>
            <a:solidFill>
              <a:srgbClr val="00E4A7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8278634" y="2759456"/>
              <a:ext cx="158750" cy="321945"/>
            </a:xfrm>
            <a:custGeom>
              <a:avLst/>
              <a:gdLst/>
              <a:ahLst/>
              <a:cxnLst/>
              <a:rect l="l" t="t" r="r" b="b"/>
              <a:pathLst>
                <a:path w="158750" h="321944">
                  <a:moveTo>
                    <a:pt x="158496" y="321564"/>
                  </a:moveTo>
                  <a:lnTo>
                    <a:pt x="79248" y="0"/>
                  </a:lnTo>
                  <a:lnTo>
                    <a:pt x="0" y="321564"/>
                  </a:lnTo>
                  <a:lnTo>
                    <a:pt x="7620" y="321564"/>
                  </a:lnTo>
                  <a:lnTo>
                    <a:pt x="7620" y="309372"/>
                  </a:lnTo>
                  <a:lnTo>
                    <a:pt x="15610" y="309372"/>
                  </a:lnTo>
                  <a:lnTo>
                    <a:pt x="73152" y="77983"/>
                  </a:lnTo>
                  <a:lnTo>
                    <a:pt x="73152" y="28956"/>
                  </a:lnTo>
                  <a:lnTo>
                    <a:pt x="85344" y="28956"/>
                  </a:lnTo>
                  <a:lnTo>
                    <a:pt x="85344" y="77983"/>
                  </a:lnTo>
                  <a:lnTo>
                    <a:pt x="142885" y="309372"/>
                  </a:lnTo>
                  <a:lnTo>
                    <a:pt x="150876" y="309372"/>
                  </a:lnTo>
                  <a:lnTo>
                    <a:pt x="150876" y="321564"/>
                  </a:lnTo>
                  <a:lnTo>
                    <a:pt x="158496" y="321564"/>
                  </a:lnTo>
                  <a:close/>
                </a:path>
                <a:path w="158750" h="321944">
                  <a:moveTo>
                    <a:pt x="15610" y="309372"/>
                  </a:moveTo>
                  <a:lnTo>
                    <a:pt x="7620" y="309372"/>
                  </a:lnTo>
                  <a:lnTo>
                    <a:pt x="13716" y="316992"/>
                  </a:lnTo>
                  <a:lnTo>
                    <a:pt x="15610" y="309372"/>
                  </a:lnTo>
                  <a:close/>
                </a:path>
                <a:path w="158750" h="321944">
                  <a:moveTo>
                    <a:pt x="150876" y="321564"/>
                  </a:moveTo>
                  <a:lnTo>
                    <a:pt x="150876" y="309372"/>
                  </a:lnTo>
                  <a:lnTo>
                    <a:pt x="144780" y="316992"/>
                  </a:lnTo>
                  <a:lnTo>
                    <a:pt x="142885" y="309372"/>
                  </a:lnTo>
                  <a:lnTo>
                    <a:pt x="15610" y="309372"/>
                  </a:lnTo>
                  <a:lnTo>
                    <a:pt x="13716" y="316992"/>
                  </a:lnTo>
                  <a:lnTo>
                    <a:pt x="7620" y="309372"/>
                  </a:lnTo>
                  <a:lnTo>
                    <a:pt x="7620" y="321564"/>
                  </a:lnTo>
                  <a:lnTo>
                    <a:pt x="150876" y="321564"/>
                  </a:lnTo>
                  <a:close/>
                </a:path>
                <a:path w="158750" h="321944">
                  <a:moveTo>
                    <a:pt x="85344" y="28956"/>
                  </a:moveTo>
                  <a:lnTo>
                    <a:pt x="73152" y="28956"/>
                  </a:lnTo>
                  <a:lnTo>
                    <a:pt x="79248" y="53469"/>
                  </a:lnTo>
                  <a:lnTo>
                    <a:pt x="85344" y="28956"/>
                  </a:lnTo>
                  <a:close/>
                </a:path>
                <a:path w="158750" h="321944">
                  <a:moveTo>
                    <a:pt x="79248" y="53469"/>
                  </a:moveTo>
                  <a:lnTo>
                    <a:pt x="73152" y="28956"/>
                  </a:lnTo>
                  <a:lnTo>
                    <a:pt x="73152" y="77983"/>
                  </a:lnTo>
                  <a:lnTo>
                    <a:pt x="79248" y="53469"/>
                  </a:lnTo>
                  <a:close/>
                </a:path>
                <a:path w="158750" h="321944">
                  <a:moveTo>
                    <a:pt x="85344" y="77983"/>
                  </a:moveTo>
                  <a:lnTo>
                    <a:pt x="85344" y="28956"/>
                  </a:lnTo>
                  <a:lnTo>
                    <a:pt x="79248" y="53469"/>
                  </a:lnTo>
                  <a:lnTo>
                    <a:pt x="85344" y="77983"/>
                  </a:lnTo>
                  <a:close/>
                </a:path>
                <a:path w="158750" h="321944">
                  <a:moveTo>
                    <a:pt x="150876" y="309372"/>
                  </a:moveTo>
                  <a:lnTo>
                    <a:pt x="142885" y="309372"/>
                  </a:lnTo>
                  <a:lnTo>
                    <a:pt x="144780" y="316992"/>
                  </a:lnTo>
                  <a:lnTo>
                    <a:pt x="150876" y="3093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65279" y="789063"/>
            <a:ext cx="8121331" cy="4636847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4965" indent="-342265">
              <a:lnSpc>
                <a:spcPct val="150000"/>
              </a:lnSpc>
              <a:buClr>
                <a:srgbClr val="3232CC"/>
              </a:buClr>
              <a:buSzPct val="58333"/>
              <a:buFont typeface="Times New Roman"/>
              <a:buChar char="■"/>
              <a:tabLst>
                <a:tab pos="354965" algn="l"/>
              </a:tabLst>
            </a:pPr>
            <a:r>
              <a:rPr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Αιχµή</a:t>
            </a:r>
            <a:r>
              <a:rPr sz="3200" spc="-5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ή</a:t>
            </a:r>
            <a:r>
              <a:rPr sz="3200" spc="-2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κόψη</a:t>
            </a:r>
            <a:r>
              <a:rPr sz="3200" spc="-3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της</a:t>
            </a:r>
            <a:r>
              <a:rPr sz="3200" spc="-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βελόνας</a:t>
            </a:r>
            <a:endParaRPr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56285" lvl="1" indent="-286385">
              <a:lnSpc>
                <a:spcPct val="150000"/>
              </a:lnSpc>
              <a:buClr>
                <a:srgbClr val="FF0000"/>
              </a:buClr>
              <a:buSzPct val="55000"/>
              <a:buFont typeface="Times New Roman"/>
              <a:buChar char="■"/>
              <a:tabLst>
                <a:tab pos="756285" algn="l"/>
              </a:tabLst>
            </a:pPr>
            <a:r>
              <a:rPr sz="2400" u="sng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Κωνοειδής</a:t>
            </a:r>
            <a:r>
              <a:rPr sz="2400" u="sng" spc="-7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u="sng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κόψη</a:t>
            </a:r>
            <a:r>
              <a:rPr sz="2400" u="sng" spc="-125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για</a:t>
            </a:r>
            <a:r>
              <a:rPr sz="24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µαλακούς</a:t>
            </a:r>
            <a:r>
              <a:rPr sz="24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ιστούς</a:t>
            </a:r>
            <a:r>
              <a:rPr sz="24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κοιλί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ας</a:t>
            </a:r>
            <a:r>
              <a:rPr lang="el-GR" sz="24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</a:t>
            </a:r>
            <a:r>
              <a:rPr sz="2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ρδιάς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56285" lvl="1" indent="-286385">
              <a:lnSpc>
                <a:spcPct val="150000"/>
              </a:lnSpc>
              <a:buClr>
                <a:srgbClr val="FF0000"/>
              </a:buClr>
              <a:buSzPct val="55000"/>
              <a:buFont typeface="Times New Roman"/>
              <a:buChar char="■"/>
              <a:tabLst>
                <a:tab pos="756285" algn="l"/>
              </a:tabLst>
            </a:pPr>
            <a:r>
              <a:rPr sz="24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Κοινή</a:t>
            </a:r>
            <a:r>
              <a:rPr sz="2400" spc="-7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κόπτουσα</a:t>
            </a:r>
            <a:r>
              <a:rPr sz="2400" spc="-65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για</a:t>
            </a:r>
            <a:r>
              <a:rPr sz="24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συρραφή</a:t>
            </a:r>
            <a:r>
              <a:rPr sz="24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σκληρών</a:t>
            </a:r>
            <a:r>
              <a:rPr sz="2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ιστών</a:t>
            </a:r>
            <a:r>
              <a:rPr sz="24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τένοντες,</a:t>
            </a:r>
            <a:r>
              <a:rPr sz="24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δέρµα,</a:t>
            </a:r>
            <a:r>
              <a:rPr sz="24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κλπ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56285" marR="5080" lvl="1" indent="-287020">
              <a:lnSpc>
                <a:spcPct val="150000"/>
              </a:lnSpc>
              <a:buClr>
                <a:srgbClr val="FF0000"/>
              </a:buClr>
              <a:buSzPct val="55000"/>
              <a:buFont typeface="Times New Roman"/>
              <a:buChar char="■"/>
              <a:tabLst>
                <a:tab pos="756285" algn="l"/>
              </a:tabLst>
            </a:pPr>
            <a:r>
              <a:rPr sz="24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Αντίθετη</a:t>
            </a:r>
            <a:r>
              <a:rPr sz="2400" spc="-105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κόπτουσα</a:t>
            </a:r>
            <a:r>
              <a:rPr sz="2400" spc="-105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λιγότερο</a:t>
            </a:r>
            <a:r>
              <a:rPr sz="2400" spc="-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τραυµατική,</a:t>
            </a:r>
            <a:r>
              <a:rPr sz="24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συγκρατείται</a:t>
            </a:r>
            <a:r>
              <a:rPr sz="24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ευκολότερα</a:t>
            </a:r>
            <a:r>
              <a:rPr sz="24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στο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βελονοκάτοχο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56285" marR="128905" lvl="1" indent="-287020">
              <a:lnSpc>
                <a:spcPct val="150000"/>
              </a:lnSpc>
              <a:buClr>
                <a:srgbClr val="FF0000"/>
              </a:buClr>
              <a:buSzPct val="55000"/>
              <a:buFont typeface="Times New Roman"/>
              <a:buChar char="■"/>
              <a:tabLst>
                <a:tab pos="756285" algn="l"/>
              </a:tabLst>
            </a:pPr>
            <a:r>
              <a:rPr sz="24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Αµβλεία</a:t>
            </a:r>
            <a:r>
              <a:rPr sz="2400" spc="-5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κόψη</a:t>
            </a:r>
            <a:r>
              <a:rPr sz="2400" spc="-4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µε</a:t>
            </a:r>
            <a:r>
              <a:rPr sz="2400" spc="-4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στρογγυλή</a:t>
            </a:r>
            <a:r>
              <a:rPr sz="2400" spc="-45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για</a:t>
            </a:r>
            <a:r>
              <a:rPr sz="24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συρραφή</a:t>
            </a:r>
            <a:r>
              <a:rPr sz="24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ιστών</a:t>
            </a:r>
            <a:r>
              <a:rPr sz="24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µε</a:t>
            </a:r>
            <a:r>
              <a:rPr sz="24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πολλά</a:t>
            </a:r>
            <a:r>
              <a:rPr sz="24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αγγεία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(ήπαρ,</a:t>
            </a:r>
            <a:r>
              <a:rPr sz="24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νεφρά).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Θέση περιεχομένου 5">
            <a:extLst>
              <a:ext uri="{FF2B5EF4-FFF2-40B4-BE49-F238E27FC236}">
                <a16:creationId xmlns:a16="http://schemas.microsoft.com/office/drawing/2014/main" id="{B879D185-EFED-95FD-615A-09743CEE2E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457200"/>
            <a:ext cx="3962400" cy="2819400"/>
          </a:xfrm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5659CF13-39DD-E55E-2ECF-D0EEA8D861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3384368"/>
            <a:ext cx="6477000" cy="2281473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61F7B926-9A6C-8FF5-6FFF-3670B401D4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457200"/>
            <a:ext cx="41910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3299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6760" y="642620"/>
            <a:ext cx="8902065" cy="4715510"/>
            <a:chOff x="126760" y="642620"/>
            <a:chExt cx="8902065" cy="4715510"/>
          </a:xfrm>
        </p:grpSpPr>
        <p:sp>
          <p:nvSpPr>
            <p:cNvPr id="3" name="object 3"/>
            <p:cNvSpPr/>
            <p:nvPr/>
          </p:nvSpPr>
          <p:spPr>
            <a:xfrm>
              <a:off x="760741" y="990091"/>
              <a:ext cx="32384" cy="1053465"/>
            </a:xfrm>
            <a:custGeom>
              <a:avLst/>
              <a:gdLst/>
              <a:ahLst/>
              <a:cxnLst/>
              <a:rect l="l" t="t" r="r" b="b"/>
              <a:pathLst>
                <a:path w="32384" h="1053464">
                  <a:moveTo>
                    <a:pt x="32003" y="1053083"/>
                  </a:moveTo>
                  <a:lnTo>
                    <a:pt x="32003" y="0"/>
                  </a:lnTo>
                  <a:lnTo>
                    <a:pt x="0" y="0"/>
                  </a:lnTo>
                  <a:lnTo>
                    <a:pt x="0" y="1053083"/>
                  </a:lnTo>
                  <a:lnTo>
                    <a:pt x="32003" y="1053083"/>
                  </a:lnTo>
                  <a:close/>
                </a:path>
              </a:pathLst>
            </a:custGeom>
            <a:solidFill>
              <a:srgbClr val="1C1C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5255" y="642620"/>
              <a:ext cx="8743188" cy="471525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4710" y="452718"/>
            <a:ext cx="8278290" cy="12432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8489" marR="5080" indent="-1823085" algn="just">
              <a:lnSpc>
                <a:spcPct val="100000"/>
              </a:lnSpc>
              <a:spcBef>
                <a:spcPts val="95"/>
              </a:spcBef>
            </a:pPr>
            <a:r>
              <a:rPr lang="el-GR" sz="40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Ειδικές</a:t>
            </a:r>
            <a:r>
              <a:rPr sz="4000" spc="-2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Νοσηλευτικές</a:t>
            </a:r>
            <a:r>
              <a:rPr sz="4000" spc="-2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Γνώσεις </a:t>
            </a:r>
            <a:r>
              <a:rPr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στο</a:t>
            </a:r>
            <a:r>
              <a:rPr sz="4000" spc="-2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Χειρουργείο</a:t>
            </a:r>
            <a:r>
              <a:rPr lang="el-GR" sz="4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40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(Παράρτημα) 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4128008"/>
            <a:ext cx="9142741" cy="272948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04800" y="228600"/>
            <a:ext cx="8534400" cy="6392712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927100" marR="273050" indent="914400">
              <a:lnSpc>
                <a:spcPct val="103499"/>
              </a:lnSpc>
              <a:spcBef>
                <a:spcPts val="2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Χειρουργικές</a:t>
            </a:r>
            <a:r>
              <a:rPr lang="el-GR" sz="2800" spc="-18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ραφές</a:t>
            </a:r>
          </a:p>
          <a:p>
            <a:pPr marR="273050">
              <a:lnSpc>
                <a:spcPct val="150000"/>
              </a:lnSpc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Τα</a:t>
            </a:r>
            <a:r>
              <a:rPr sz="20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χειρουργικά</a:t>
            </a:r>
            <a:r>
              <a:rPr sz="20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ράµµατα</a:t>
            </a:r>
            <a:r>
              <a:rPr sz="20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χρησιµο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ποιούνται</a:t>
            </a:r>
            <a:r>
              <a:rPr sz="20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για</a:t>
            </a:r>
            <a:r>
              <a:rPr sz="20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συρραφή, </a:t>
            </a:r>
            <a:r>
              <a:rPr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συγκράτηση</a:t>
            </a:r>
            <a:r>
              <a:rPr sz="2000" spc="-6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ή</a:t>
            </a:r>
            <a:r>
              <a:rPr sz="2000" spc="-3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στερέωση</a:t>
            </a:r>
            <a:r>
              <a:rPr sz="2000" spc="-5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των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ιστών</a:t>
            </a:r>
            <a:r>
              <a:rPr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κατά</a:t>
            </a:r>
            <a:r>
              <a:rPr sz="20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διαφόρους</a:t>
            </a:r>
            <a:r>
              <a:rPr sz="20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τρόπους: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50000"/>
              </a:lnSpc>
              <a:buClr>
                <a:srgbClr val="3232CC"/>
              </a:buClr>
              <a:buSzPct val="60000"/>
              <a:tabLst>
                <a:tab pos="355600" algn="l"/>
                <a:tab pos="926465" algn="l"/>
              </a:tabLst>
            </a:pPr>
            <a:r>
              <a:rPr sz="2000" u="sng" spc="-2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sz="2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Ελεύθερο</a:t>
            </a:r>
            <a:r>
              <a:rPr sz="2000" u="sng" spc="-13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</a:t>
            </a:r>
            <a:r>
              <a:rPr sz="20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λό</a:t>
            </a:r>
            <a:r>
              <a:rPr lang="el-GR" sz="2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spc="-5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τε</a:t>
            </a:r>
            <a:r>
              <a:rPr sz="2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µ</a:t>
            </a:r>
            <a:r>
              <a:rPr lang="el-GR" sz="20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άχιο</a:t>
            </a:r>
            <a:r>
              <a:rPr lang="el-GR" sz="2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spc="-5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ράµµατος</a:t>
            </a:r>
            <a:r>
              <a:rPr sz="2000" u="sng" spc="-5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για</a:t>
            </a:r>
            <a:r>
              <a:rPr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περίδεση</a:t>
            </a:r>
            <a:r>
              <a:rPr sz="20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αγγείων</a:t>
            </a:r>
            <a:r>
              <a:rPr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µε</a:t>
            </a:r>
            <a:r>
              <a:rPr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σκοπό</a:t>
            </a:r>
            <a:r>
              <a:rPr sz="20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την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αιµόσταση.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218440">
              <a:lnSpc>
                <a:spcPct val="150000"/>
              </a:lnSpc>
              <a:buClr>
                <a:srgbClr val="3232CC"/>
              </a:buClr>
              <a:buSzPct val="60000"/>
              <a:tabLst>
                <a:tab pos="355600" algn="l"/>
                <a:tab pos="926465" algn="l"/>
              </a:tabLst>
            </a:pPr>
            <a:r>
              <a:rPr sz="2000" u="sng" spc="-2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l-GR" sz="2000" u="sng" spc="-2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spc="-2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</a:t>
            </a:r>
            <a:r>
              <a:rPr sz="2000" u="sng" spc="-2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ολίνωση</a:t>
            </a:r>
            <a:r>
              <a:rPr lang="el-GR" sz="2000" u="sng" spc="-2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spc="-2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sz="2000" u="sng" spc="-15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ράµµα</a:t>
            </a:r>
            <a:r>
              <a:rPr sz="2000" u="sng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διαπερασµένο</a:t>
            </a:r>
            <a:r>
              <a:rPr sz="2000" u="sng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</a:t>
            </a:r>
            <a:r>
              <a:rPr sz="2000" u="sng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βελόνα</a:t>
            </a:r>
            <a:r>
              <a:rPr sz="2000" u="sng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χρησιµοποιείται</a:t>
            </a:r>
            <a:r>
              <a:rPr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για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συρραφή</a:t>
            </a:r>
            <a:r>
              <a:rPr sz="20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αγγείων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όχι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απλό</a:t>
            </a:r>
            <a:r>
              <a:rPr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πέρασµα</a:t>
            </a:r>
            <a:r>
              <a:rPr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</a:t>
            </a:r>
            <a:r>
              <a:rPr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δέσιµο.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11430">
              <a:lnSpc>
                <a:spcPct val="150000"/>
              </a:lnSpc>
              <a:buClr>
                <a:srgbClr val="3232CC"/>
              </a:buClr>
              <a:buSzPct val="60000"/>
              <a:tabLst>
                <a:tab pos="355600" algn="l"/>
                <a:tab pos="926465" algn="l"/>
              </a:tabLst>
            </a:pPr>
            <a:r>
              <a:rPr sz="2000" u="sng" spc="-2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sz="2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∆ιακεκοµµένο</a:t>
            </a:r>
            <a:r>
              <a:rPr sz="2000" u="sng" spc="-12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ράµµα</a:t>
            </a:r>
            <a:r>
              <a:rPr sz="2000" u="sng" spc="-3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µε</a:t>
            </a:r>
            <a:r>
              <a:rPr sz="2000" u="sng" spc="-4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βελόνα</a:t>
            </a:r>
            <a:r>
              <a:rPr sz="2000" u="sng" spc="-2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που</a:t>
            </a:r>
            <a:r>
              <a:rPr sz="20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χρησιµοποιείται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µόνο</a:t>
            </a:r>
            <a:r>
              <a:rPr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για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µια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ραφή</a:t>
            </a:r>
            <a:r>
              <a:rPr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µετά</a:t>
            </a:r>
            <a:r>
              <a:rPr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την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οποία</a:t>
            </a:r>
            <a:r>
              <a:rPr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τα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άκρα</a:t>
            </a:r>
            <a:r>
              <a:rPr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του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ράµµατος</a:t>
            </a:r>
            <a:r>
              <a:rPr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δένονται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</a:t>
            </a:r>
            <a:r>
              <a:rPr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κόµπους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9525">
              <a:lnSpc>
                <a:spcPct val="150000"/>
              </a:lnSpc>
              <a:buClr>
                <a:srgbClr val="3232CC"/>
              </a:buClr>
              <a:buSzPct val="60000"/>
              <a:tabLst>
                <a:tab pos="355600" algn="l"/>
                <a:tab pos="926465" algn="l"/>
              </a:tabLst>
            </a:pPr>
            <a:r>
              <a:rPr sz="2000" u="sng" spc="-2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sz="2000" u="sng" spc="-3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Συνεχές</a:t>
            </a:r>
            <a:r>
              <a:rPr sz="2000" u="sng" spc="-14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ράµµα</a:t>
            </a:r>
            <a:r>
              <a:rPr sz="2000" u="sng" spc="-5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µε</a:t>
            </a:r>
            <a:r>
              <a:rPr sz="2000" u="sng" spc="-4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βελόνα</a:t>
            </a:r>
            <a:r>
              <a:rPr sz="2000" u="sng" spc="-4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για</a:t>
            </a:r>
            <a:r>
              <a:rPr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αλλεπάλληλα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κατά</a:t>
            </a:r>
            <a:r>
              <a:rPr sz="20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σειρά</a:t>
            </a:r>
            <a:r>
              <a:rPr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περάσµατα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στους</a:t>
            </a:r>
            <a:r>
              <a:rPr sz="20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ιστούς.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23495">
              <a:lnSpc>
                <a:spcPct val="150000"/>
              </a:lnSpc>
              <a:buClr>
                <a:srgbClr val="3232CC"/>
              </a:buClr>
              <a:buSzPct val="60000"/>
              <a:tabLst>
                <a:tab pos="355600" algn="l"/>
              </a:tabLst>
            </a:pPr>
            <a:r>
              <a:rPr sz="2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sz="2000" u="sng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Ράµµα</a:t>
            </a:r>
            <a:r>
              <a:rPr sz="2000" u="sng" spc="-13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στερέωσης</a:t>
            </a:r>
            <a:r>
              <a:rPr sz="2000" u="sng" spc="-6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σωλήνων</a:t>
            </a:r>
            <a:r>
              <a:rPr sz="20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παροχέτευσης,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ή καθετήρων</a:t>
            </a:r>
            <a:r>
              <a:rPr sz="20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κεντρικής γραµµής.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45720">
              <a:lnSpc>
                <a:spcPct val="150000"/>
              </a:lnSpc>
              <a:buClr>
                <a:srgbClr val="3232CC"/>
              </a:buClr>
              <a:buSzPct val="60000"/>
              <a:tabLst>
                <a:tab pos="355600" algn="l"/>
              </a:tabLst>
            </a:pPr>
            <a:r>
              <a:rPr sz="2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r>
              <a:rPr sz="2000" u="sng" spc="-2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Ράµµα</a:t>
            </a:r>
            <a:r>
              <a:rPr sz="2000" u="sng" spc="-13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περίπασης</a:t>
            </a:r>
            <a:r>
              <a:rPr sz="2000" u="sng" spc="-9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</a:t>
            </a:r>
            <a:r>
              <a:rPr sz="20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οποίο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στο</a:t>
            </a:r>
            <a:r>
              <a:rPr sz="2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ράψιµο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του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περικυκλώνει</a:t>
            </a:r>
            <a:r>
              <a:rPr sz="20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</a:t>
            </a:r>
            <a:r>
              <a:rPr sz="20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στόµιο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ενός</a:t>
            </a:r>
            <a:r>
              <a:rPr sz="20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οργάνου</a:t>
            </a:r>
            <a:r>
              <a:rPr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µε</a:t>
            </a:r>
            <a:r>
              <a:rPr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σκοπό</a:t>
            </a:r>
            <a:r>
              <a:rPr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</a:t>
            </a:r>
            <a:r>
              <a:rPr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κλείσιµο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του</a:t>
            </a:r>
            <a:r>
              <a:rPr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όταν</a:t>
            </a:r>
            <a:r>
              <a:rPr sz="20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σφίξει</a:t>
            </a:r>
            <a:r>
              <a:rPr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προσδεθεί</a:t>
            </a:r>
            <a:r>
              <a:rPr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καλά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(σάκος</a:t>
            </a:r>
            <a:r>
              <a:rPr sz="20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σκωληκοειδούς</a:t>
            </a:r>
            <a:r>
              <a:rPr sz="20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απόφυσης,</a:t>
            </a:r>
            <a:r>
              <a:rPr sz="20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ορθό</a:t>
            </a:r>
            <a:r>
              <a:rPr sz="20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έντερο,</a:t>
            </a:r>
            <a:r>
              <a:rPr sz="20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χοληδόχο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ς</a:t>
            </a:r>
            <a:r>
              <a:rPr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κύστη,</a:t>
            </a:r>
            <a:r>
              <a:rPr sz="20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κλπ)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8574305"/>
              </p:ext>
            </p:extLst>
          </p:nvPr>
        </p:nvGraphicFramePr>
        <p:xfrm>
          <a:off x="164860" y="533401"/>
          <a:ext cx="8777604" cy="61722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75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68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286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99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0134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R w="38100">
                      <a:solidFill>
                        <a:srgbClr val="1C1C1C"/>
                      </a:solidFill>
                      <a:prstDash val="solid"/>
                    </a:lnR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572135">
                        <a:lnSpc>
                          <a:spcPts val="2200"/>
                        </a:lnSpc>
                      </a:pPr>
                      <a:r>
                        <a:rPr sz="3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Σύγκλιση</a:t>
                      </a:r>
                      <a:r>
                        <a:rPr sz="3200" spc="24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3200" spc="12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χειρουργικού</a:t>
                      </a:r>
                      <a:r>
                        <a:rPr sz="3200" spc="229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3200" spc="8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τραύµατος</a:t>
                      </a:r>
                      <a:endParaRPr sz="3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38100">
                      <a:solidFill>
                        <a:srgbClr val="1C1C1C"/>
                      </a:solidFill>
                      <a:prstDash val="solid"/>
                    </a:lnL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3255">
                <a:tc gridSpan="2">
                  <a:txBody>
                    <a:bodyPr/>
                    <a:lstStyle/>
                    <a:p>
                      <a:pPr marL="605790" marR="328295" indent="-27178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2000" u="sng" spc="-10" dirty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Στρώµατα ιστών</a:t>
                      </a:r>
                      <a:endParaRPr sz="2000" u="sng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381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834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Τύπος</a:t>
                      </a:r>
                      <a:r>
                        <a:rPr sz="2000" spc="-14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spc="-1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ράµµατος</a:t>
                      </a:r>
                      <a:endParaRPr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2000" spc="-2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Νο</a:t>
                      </a:r>
                      <a:endPara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352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2000" u="sng" dirty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Τύπος</a:t>
                      </a:r>
                      <a:r>
                        <a:rPr sz="2000" u="sng" spc="-145" dirty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u="sng" spc="-10" dirty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ραφής</a:t>
                      </a:r>
                      <a:endParaRPr sz="2000" u="sng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8429">
                <a:tc gridSpan="2"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000" spc="-10" dirty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Περιτόναιο</a:t>
                      </a:r>
                      <a:endParaRPr sz="200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318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000" spc="-1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Απορροφήσιµα</a:t>
                      </a:r>
                      <a:endPara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sz="2000" spc="-1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ή</a:t>
                      </a:r>
                      <a:r>
                        <a:rPr sz="2000" spc="-1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spc="-2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2/0</a:t>
                      </a:r>
                      <a:endPara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000" spc="-10" dirty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Συνεχής</a:t>
                      </a:r>
                      <a:endParaRPr sz="200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455">
                <a:tc gridSpan="2">
                  <a:txBody>
                    <a:bodyPr/>
                    <a:lstStyle/>
                    <a:p>
                      <a:pPr marL="90170" marR="8045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000" spc="-10" dirty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Οπίσθια περιτονία</a:t>
                      </a:r>
                      <a:endParaRPr sz="200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318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Απορροφήσιµα</a:t>
                      </a:r>
                      <a:r>
                        <a:rPr sz="2000" spc="-8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ή</a:t>
                      </a:r>
                      <a:r>
                        <a:rPr sz="2000" spc="-4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spc="-2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µη</a:t>
                      </a:r>
                      <a:endParaRPr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9535" marR="20066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sz="2000" spc="-1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ή</a:t>
                      </a:r>
                      <a:r>
                        <a:rPr sz="2000" spc="-1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spc="-2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2/0 </a:t>
                      </a:r>
                      <a:r>
                        <a:rPr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ή</a:t>
                      </a:r>
                      <a:r>
                        <a:rPr sz="2000" spc="-1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spc="-2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3/0</a:t>
                      </a:r>
                      <a:endPara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000" spc="-10" dirty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∆ιακεκοµµένη</a:t>
                      </a:r>
                      <a:endParaRPr sz="200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455">
                <a:tc gridSpan="2"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000" spc="-20" dirty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Μύες</a:t>
                      </a:r>
                      <a:endParaRPr sz="200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318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Απορροφήσιµα</a:t>
                      </a:r>
                      <a:r>
                        <a:rPr sz="2000" spc="-8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ή</a:t>
                      </a:r>
                      <a:r>
                        <a:rPr sz="2000" spc="-4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spc="-2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µη</a:t>
                      </a:r>
                      <a:endPara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2/0</a:t>
                      </a:r>
                      <a:r>
                        <a:rPr sz="2000" spc="-3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spc="-5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ή</a:t>
                      </a:r>
                      <a:endPara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9535">
                        <a:lnSpc>
                          <a:spcPct val="100000"/>
                        </a:lnSpc>
                      </a:pPr>
                      <a:r>
                        <a:rPr sz="2000" spc="-2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3/0</a:t>
                      </a:r>
                      <a:endPara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000" spc="-10" dirty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∆ιακεκοµµένη</a:t>
                      </a:r>
                      <a:endParaRPr sz="200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2455">
                <a:tc gridSpan="2">
                  <a:txBody>
                    <a:bodyPr/>
                    <a:lstStyle/>
                    <a:p>
                      <a:pPr marL="90170" marR="8045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000" spc="-10" dirty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Πρόσθια περιτονία</a:t>
                      </a:r>
                      <a:endParaRPr sz="200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318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Απορροφήσιµα</a:t>
                      </a:r>
                      <a:r>
                        <a:rPr sz="2000" spc="-8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ή</a:t>
                      </a:r>
                      <a:r>
                        <a:rPr sz="2000" spc="-4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spc="-2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µη</a:t>
                      </a:r>
                      <a:endPara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9535" marR="2000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sz="2000" spc="-1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ή</a:t>
                      </a:r>
                      <a:r>
                        <a:rPr sz="2000" spc="-1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spc="-2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2/0 </a:t>
                      </a:r>
                      <a:r>
                        <a:rPr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ή</a:t>
                      </a:r>
                      <a:r>
                        <a:rPr sz="2000" spc="-1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spc="-2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3/0</a:t>
                      </a:r>
                      <a:endPara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000" spc="-10" dirty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∆ιακεκοµµένη</a:t>
                      </a:r>
                      <a:endParaRPr sz="200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06480">
                <a:tc gridSpan="2"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000" spc="-10" dirty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∆έρµα</a:t>
                      </a:r>
                      <a:endParaRPr sz="200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318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Μη</a:t>
                      </a:r>
                      <a:r>
                        <a:rPr sz="2000" spc="-3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spc="-1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απορροφήσιµα</a:t>
                      </a:r>
                      <a:endParaRPr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3/0</a:t>
                      </a:r>
                      <a:r>
                        <a:rPr sz="2000" spc="-3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spc="-5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ή</a:t>
                      </a:r>
                      <a:endPara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9535">
                        <a:lnSpc>
                          <a:spcPct val="100000"/>
                        </a:lnSpc>
                      </a:pPr>
                      <a:r>
                        <a:rPr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2/0</a:t>
                      </a:r>
                      <a:r>
                        <a:rPr sz="2000" spc="-3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spc="-5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ή</a:t>
                      </a:r>
                      <a:endPara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9535">
                        <a:lnSpc>
                          <a:spcPct val="100000"/>
                        </a:lnSpc>
                      </a:pPr>
                      <a:r>
                        <a:rPr sz="2000" spc="-2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5/0</a:t>
                      </a:r>
                      <a:endPara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000" spc="-10" dirty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∆ιακεκοµµένη</a:t>
                      </a:r>
                      <a:endParaRPr sz="200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5331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idx="1"/>
          </p:nvPr>
        </p:nvSpPr>
        <p:spPr>
          <a:xfrm>
            <a:off x="381000" y="152400"/>
            <a:ext cx="8534400" cy="56949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15113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Συρραφή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τραύµατος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u="sng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είναι</a:t>
            </a:r>
            <a:r>
              <a:rPr lang="el-GR" u="sng" spc="-4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u="sng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u="sng" spc="-6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u="sng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συµπλησίαση</a:t>
            </a:r>
            <a:r>
              <a:rPr lang="el-GR" u="sng" spc="-4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u="sng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των</a:t>
            </a:r>
            <a:r>
              <a:rPr lang="el-GR" u="sng" spc="-6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u="sng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χειλέων</a:t>
            </a:r>
            <a:r>
              <a:rPr lang="el-GR" u="sng" spc="-35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u="sng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ενός</a:t>
            </a:r>
            <a:r>
              <a:rPr lang="el-GR" u="sng" spc="-5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u="sng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ανοικτού</a:t>
            </a:r>
            <a:r>
              <a:rPr lang="el-GR" u="sng" spc="-25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u="sng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τραύµατος</a:t>
            </a:r>
            <a:r>
              <a:rPr lang="el-GR" u="sng" spc="-5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u="sng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</a:t>
            </a:r>
            <a:r>
              <a:rPr lang="el-GR" u="sng" spc="-45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u="sng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u="sng" spc="-5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u="sng" spc="-1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συγκράτηση </a:t>
            </a:r>
            <a:r>
              <a:rPr lang="el-GR" u="sng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αυτών</a:t>
            </a:r>
            <a:r>
              <a:rPr lang="el-GR" u="sng" spc="-45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u="sng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µε</a:t>
            </a:r>
            <a:r>
              <a:rPr lang="el-GR" u="sng" spc="-15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u="sng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κλωστή</a:t>
            </a:r>
            <a:r>
              <a:rPr lang="el-GR" u="sng" spc="-4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u="sng" spc="-10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ρά</a:t>
            </a:r>
            <a:r>
              <a:rPr lang="el-GR" u="sng" spc="-1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µµ</a:t>
            </a:r>
            <a:r>
              <a:rPr lang="el-GR" u="sng" spc="-10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ατος</a:t>
            </a:r>
            <a:r>
              <a:rPr lang="el-GR" u="sng" spc="-1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R="151130">
              <a:lnSpc>
                <a:spcPct val="150000"/>
              </a:lnSpc>
              <a:spcBef>
                <a:spcPts val="100"/>
              </a:spcBef>
              <a:buFont typeface="Wingdings" panose="05000000000000000000" pitchFamily="2" charset="2"/>
              <a:buChar char="ü"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Συχνά</a:t>
            </a:r>
            <a:r>
              <a:rPr lang="el-GR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χρησιµοποιούνται</a:t>
            </a:r>
            <a:r>
              <a:rPr lang="el-GR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</a:t>
            </a:r>
            <a:r>
              <a:rPr lang="el-GR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µ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εταλλικά</a:t>
            </a:r>
            <a:r>
              <a:rPr lang="el-GR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τσιµπιδάκια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l-GR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αγκράφες</a:t>
            </a:r>
            <a:r>
              <a:rPr lang="el-GR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l-GR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Clips</a:t>
            </a:r>
            <a:r>
              <a:rPr lang="el-GR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6075" marR="5080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Τα</a:t>
            </a:r>
            <a:r>
              <a:rPr lang="el-GR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ρά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µµ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ατα</a:t>
            </a:r>
            <a:r>
              <a:rPr lang="el-GR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ή</a:t>
            </a:r>
            <a:r>
              <a:rPr lang="el-GR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τα</a:t>
            </a:r>
            <a:r>
              <a:rPr lang="el-GR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τσιµπιδάκια</a:t>
            </a:r>
            <a:r>
              <a:rPr lang="el-GR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αφαιρούνται</a:t>
            </a:r>
            <a:r>
              <a:rPr lang="el-GR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από</a:t>
            </a:r>
            <a:r>
              <a:rPr lang="el-GR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τα</a:t>
            </a:r>
            <a:r>
              <a:rPr lang="el-GR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τραύµατα</a:t>
            </a:r>
            <a:r>
              <a:rPr lang="el-GR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</a:t>
            </a:r>
            <a:r>
              <a:rPr lang="el-GR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6 -</a:t>
            </a:r>
            <a:r>
              <a:rPr lang="el-GR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el-GR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pc="-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µέρες</a:t>
            </a:r>
            <a:r>
              <a:rPr lang="el-GR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µετά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τη</a:t>
            </a:r>
            <a:r>
              <a:rPr lang="el-GR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συρραφή</a:t>
            </a:r>
            <a:r>
              <a:rPr lang="el-GR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τους</a:t>
            </a:r>
            <a:r>
              <a:rPr lang="el-GR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ανάλογα</a:t>
            </a:r>
            <a:r>
              <a:rPr lang="el-GR" u="sng" spc="-3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</a:t>
            </a:r>
            <a:r>
              <a:rPr lang="el-GR" u="sng" spc="-3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ποια</a:t>
            </a:r>
            <a:r>
              <a:rPr lang="el-GR" u="sng" spc="-3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περιοχή</a:t>
            </a:r>
            <a:r>
              <a:rPr lang="el-GR" u="sng" spc="-5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είναι</a:t>
            </a:r>
            <a:r>
              <a:rPr lang="el-GR" u="sng" spc="-3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</a:t>
            </a:r>
            <a:r>
              <a:rPr lang="el-GR" u="sng" spc="-4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u="sng" spc="-1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τραύµα</a:t>
            </a:r>
            <a:r>
              <a:rPr lang="el-GR" u="sng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6075" marR="5080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Τριχωτό</a:t>
            </a:r>
            <a:r>
              <a:rPr lang="el-GR" spc="-7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κεφαλής:</a:t>
            </a:r>
            <a:r>
              <a:rPr lang="el-GR" spc="-2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5-</a:t>
            </a:r>
            <a:r>
              <a:rPr lang="el-GR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l-GR" spc="-3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pc="-3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pc="-2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µέρες</a:t>
            </a:r>
            <a:endParaRPr lang="el-GR" spc="-2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6075" marR="5080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Πρόσωπο:</a:t>
            </a:r>
            <a:r>
              <a:rPr lang="el-GR" spc="-55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pc="-2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</a:t>
            </a:r>
            <a:r>
              <a:rPr lang="el-GR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l-GR" spc="-2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pc="-2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ηµέρες</a:t>
            </a:r>
            <a:endParaRPr lang="el-GR" spc="-2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6075" marR="5080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Τράχηλος:</a:t>
            </a:r>
            <a:r>
              <a:rPr lang="el-GR" spc="-75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pc="-2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7-</a:t>
            </a:r>
            <a:r>
              <a:rPr lang="el-GR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l-GR" spc="-3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pc="-3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pc="-2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µέρες</a:t>
            </a:r>
            <a:r>
              <a:rPr lang="el-GR" spc="-2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6075" marR="5080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Κορµός</a:t>
            </a:r>
            <a:r>
              <a:rPr lang="el-GR" spc="-45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l-GR" spc="-3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Κοιλιά :</a:t>
            </a:r>
            <a:r>
              <a:rPr lang="el-GR" spc="-3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pc="-2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10-</a:t>
            </a:r>
            <a:r>
              <a:rPr lang="el-GR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el-GR" spc="-2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pc="-2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ηµέρες</a:t>
            </a:r>
            <a:r>
              <a:rPr lang="el-GR" spc="-2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6075" marR="5080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Ράχη</a:t>
            </a:r>
            <a:r>
              <a:rPr lang="el-GR" spc="-45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l-GR" spc="-2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Σπ</a:t>
            </a:r>
            <a:r>
              <a:rPr lang="el-GR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pc="-2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Στήλη:</a:t>
            </a:r>
            <a:r>
              <a:rPr lang="el-GR" spc="-35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pc="-2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15-</a:t>
            </a:r>
            <a:r>
              <a:rPr lang="el-GR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el-GR" spc="-1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pc="-1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ηµέρες</a:t>
            </a:r>
            <a:r>
              <a:rPr lang="el-GR" spc="-1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6075" marR="5080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Άνω</a:t>
            </a:r>
            <a:r>
              <a:rPr lang="el-GR" spc="-45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άκρα:</a:t>
            </a:r>
            <a:r>
              <a:rPr lang="el-GR" spc="-15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pc="-2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10-</a:t>
            </a:r>
            <a:r>
              <a:rPr lang="el-GR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el-GR" spc="-1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pc="-1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pc="-2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µέρες</a:t>
            </a:r>
            <a:r>
              <a:rPr lang="el-GR" spc="-2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6075" marR="5080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Κάτω</a:t>
            </a:r>
            <a:r>
              <a:rPr lang="el-GR" spc="-45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άκρα:</a:t>
            </a:r>
            <a:r>
              <a:rPr lang="el-GR" spc="-25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pc="-2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15-</a:t>
            </a:r>
            <a:r>
              <a:rPr lang="el-GR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el-GR" spc="-15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pc="-15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pc="-2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µέρες</a:t>
            </a:r>
            <a:endParaRPr lang="el-GR" spc="-2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76200" y="228600"/>
            <a:ext cx="8839200" cy="5375511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  <a:buClr>
                <a:srgbClr val="3232CC"/>
              </a:buClr>
              <a:buSzPct val="58333"/>
              <a:tabLst>
                <a:tab pos="354965" algn="l"/>
              </a:tabLst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Οι</a:t>
            </a:r>
            <a:r>
              <a:rPr lang="el-GR" sz="2400" spc="-5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sz="2400" spc="-1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Βασικές</a:t>
            </a:r>
            <a:r>
              <a:rPr lang="el-GR" sz="2400" spc="-6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έννοιες</a:t>
            </a:r>
            <a:r>
              <a:rPr lang="el-GR" sz="2400" spc="-6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Υγιεινής</a:t>
            </a:r>
            <a:endParaRPr lang="el-GR" sz="2400" b="1" spc="-1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50000"/>
              </a:lnSpc>
              <a:buClr>
                <a:srgbClr val="3232CC"/>
              </a:buClr>
              <a:buSzPct val="58333"/>
              <a:tabLst>
                <a:tab pos="354965" algn="l"/>
              </a:tabLst>
            </a:pPr>
            <a:r>
              <a:rPr sz="2400" b="1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</a:t>
            </a:r>
            <a:r>
              <a:rPr sz="2400" b="1" spc="-1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οστείρωση</a:t>
            </a:r>
            <a:endParaRPr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marR="206375">
              <a:lnSpc>
                <a:spcPct val="150000"/>
              </a:lnSpc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</a:t>
            </a:r>
            <a:r>
              <a:rPr sz="20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διαδικασία</a:t>
            </a:r>
            <a:r>
              <a:rPr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µε</a:t>
            </a:r>
            <a:r>
              <a:rPr sz="20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την</a:t>
            </a:r>
            <a:r>
              <a:rPr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οποία</a:t>
            </a:r>
            <a:r>
              <a:rPr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sz="20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επιτυγχάνεται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sz="2000" u="sng" spc="-45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τέλεια</a:t>
            </a:r>
            <a:r>
              <a:rPr sz="2000" u="sng" spc="-4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spc="-1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καταστροφή </a:t>
            </a:r>
            <a:r>
              <a:rPr sz="20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ζώντων</a:t>
            </a:r>
            <a:r>
              <a:rPr sz="2000" u="sng" spc="-4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µικροοργανισµών</a:t>
            </a:r>
            <a:r>
              <a:rPr sz="2000" u="sng" spc="-4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</a:t>
            </a:r>
            <a:r>
              <a:rPr sz="2000" u="sng" spc="-4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όλες</a:t>
            </a:r>
            <a:r>
              <a:rPr sz="2000" u="sng" spc="-4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τους</a:t>
            </a:r>
            <a:r>
              <a:rPr sz="2000" u="sng" spc="-4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τις</a:t>
            </a:r>
            <a:r>
              <a:rPr sz="2000" u="sng" spc="-4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µορφές</a:t>
            </a:r>
            <a:r>
              <a:rPr sz="2000" u="sng" spc="-5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</a:t>
            </a:r>
            <a:r>
              <a:rPr sz="2000" u="sng" spc="-25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τους</a:t>
            </a:r>
            <a:r>
              <a:rPr sz="2000" u="sng" spc="-45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spc="-1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σπόρους τους.</a:t>
            </a:r>
            <a:endParaRPr sz="2000" u="sng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50000"/>
              </a:lnSpc>
              <a:buClr>
                <a:srgbClr val="3232CC"/>
              </a:buClr>
              <a:buSzPct val="58333"/>
              <a:tabLst>
                <a:tab pos="354965" algn="l"/>
              </a:tabLst>
            </a:pPr>
            <a:r>
              <a:rPr sz="2400" b="1" spc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Απολύµανση</a:t>
            </a:r>
            <a:r>
              <a:rPr sz="2400" b="1" spc="16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sz="2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5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απολυµαντικό</a:t>
            </a:r>
            <a:r>
              <a:rPr sz="2400" b="1" spc="15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12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υγρό</a:t>
            </a:r>
            <a:endParaRPr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marR="5080">
              <a:lnSpc>
                <a:spcPct val="150000"/>
              </a:lnSpc>
            </a:pPr>
            <a:r>
              <a:rPr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</a:t>
            </a:r>
            <a:r>
              <a:rPr sz="2000" u="sng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sz="2000" u="sng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µερική</a:t>
            </a:r>
            <a:r>
              <a:rPr sz="2000" u="sng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µόνο</a:t>
            </a:r>
            <a:r>
              <a:rPr sz="2000" u="sng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καταστροφή</a:t>
            </a:r>
            <a:r>
              <a:rPr sz="2000" u="sng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των</a:t>
            </a:r>
            <a:r>
              <a:rPr sz="20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µικροοργανισµών</a:t>
            </a:r>
            <a:r>
              <a:rPr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πάνω</a:t>
            </a:r>
            <a:r>
              <a:rPr sz="20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στα</a:t>
            </a:r>
            <a:r>
              <a:rPr sz="20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άψυχα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αντικείµενα</a:t>
            </a:r>
            <a:r>
              <a:rPr sz="20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(τραπέζια,</a:t>
            </a:r>
            <a:r>
              <a:rPr sz="2000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πατώµατα,</a:t>
            </a:r>
            <a:r>
              <a:rPr sz="2000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καλώδια,</a:t>
            </a:r>
            <a:r>
              <a:rPr sz="20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κλπ).</a:t>
            </a:r>
            <a:r>
              <a:rPr sz="20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sz="2000" spc="-7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marR="5080">
              <a:lnSpc>
                <a:spcPct val="150000"/>
              </a:lnSpc>
            </a:pPr>
            <a:r>
              <a:rPr sz="2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∆εν</a:t>
            </a:r>
            <a:r>
              <a:rPr sz="2000" u="sng" spc="-5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καταστρέφονται </a:t>
            </a:r>
            <a:r>
              <a:rPr sz="2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οι</a:t>
            </a:r>
            <a:r>
              <a:rPr sz="2000" u="sng" spc="-4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σπόροι</a:t>
            </a:r>
            <a:r>
              <a:rPr sz="2000" u="sng" spc="-3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spc="-2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τους.</a:t>
            </a:r>
            <a:endParaRPr sz="20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50000"/>
              </a:lnSpc>
              <a:buClr>
                <a:srgbClr val="3232CC"/>
              </a:buClr>
              <a:buSzPct val="58333"/>
              <a:tabLst>
                <a:tab pos="354965" algn="l"/>
              </a:tabLst>
            </a:pPr>
            <a:r>
              <a:rPr sz="2400" b="1" spc="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Αντισηψία</a:t>
            </a:r>
            <a:r>
              <a:rPr sz="2400" b="1" spc="2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sz="2400" b="1" spc="2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αντισηπτικό</a:t>
            </a:r>
            <a:r>
              <a:rPr sz="2400" b="1" spc="2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υγρό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marR="447040">
              <a:lnSpc>
                <a:spcPct val="150000"/>
              </a:lnSpc>
            </a:pPr>
            <a:r>
              <a:rPr sz="20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Πρόκειται</a:t>
            </a:r>
            <a:r>
              <a:rPr sz="2000" u="sng" spc="-65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για</a:t>
            </a:r>
            <a:r>
              <a:rPr sz="2000" u="sng" spc="-35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την</a:t>
            </a:r>
            <a:r>
              <a:rPr sz="2000" u="sng" spc="-55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µερική</a:t>
            </a:r>
            <a:r>
              <a:rPr sz="2000" u="sng" spc="-5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καταστροφή</a:t>
            </a:r>
            <a:r>
              <a:rPr sz="2000" u="sng" spc="-6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των</a:t>
            </a:r>
            <a:r>
              <a:rPr sz="2000" u="sng" spc="-5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µικροοργανισµών</a:t>
            </a:r>
            <a:r>
              <a:rPr sz="2000" u="sng" spc="-55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πάνω</a:t>
            </a:r>
            <a:r>
              <a:rPr sz="2000" u="sng" spc="-45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spc="-25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 </a:t>
            </a:r>
            <a:r>
              <a:rPr sz="20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ζωντανούς</a:t>
            </a:r>
            <a:r>
              <a:rPr sz="2000" u="sng" spc="-7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ιστούς</a:t>
            </a:r>
            <a:r>
              <a:rPr sz="2000" u="sng" spc="-55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(χέρια,</a:t>
            </a:r>
            <a:r>
              <a:rPr sz="2000" u="sng" spc="-65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χειρουργικό</a:t>
            </a:r>
            <a:r>
              <a:rPr sz="2000" u="sng" spc="-45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πεδίο</a:t>
            </a:r>
            <a:r>
              <a:rPr sz="2000" u="sng" spc="-65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spc="-1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ασθενούς)</a:t>
            </a:r>
            <a:r>
              <a:rPr sz="2400" u="sng" spc="-1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400" u="sng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83259" rIns="0" bIns="0" rtlCol="0">
            <a:spAutoFit/>
          </a:bodyPr>
          <a:lstStyle/>
          <a:p>
            <a:pPr marL="623570">
              <a:lnSpc>
                <a:spcPct val="100000"/>
              </a:lnSpc>
              <a:spcBef>
                <a:spcPts val="100"/>
              </a:spcBef>
            </a:pPr>
            <a:r>
              <a:rPr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Χειρουργικά</a:t>
            </a:r>
            <a:r>
              <a:rPr sz="4400" spc="-17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4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εργαλεία</a:t>
            </a:r>
            <a:endParaRPr sz="4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40756" y="2282544"/>
            <a:ext cx="4029710" cy="178117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  <a:buClr>
                <a:srgbClr val="3232CC"/>
              </a:buClr>
              <a:buSzPct val="59375"/>
              <a:tabLst>
                <a:tab pos="354965" algn="l"/>
              </a:tabLst>
            </a:pPr>
            <a:r>
              <a:rPr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Ανοξείδωτος</a:t>
            </a:r>
            <a:r>
              <a:rPr sz="3200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χάλυ</a:t>
            </a:r>
            <a:r>
              <a:rPr sz="3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βα</a:t>
            </a:r>
            <a:r>
              <a:rPr lang="el-GR" sz="3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ς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  <a:buClr>
                <a:srgbClr val="3232CC"/>
              </a:buClr>
              <a:buSzPct val="59375"/>
              <a:tabLst>
                <a:tab pos="354965" algn="l"/>
              </a:tabLst>
            </a:pPr>
            <a:r>
              <a:rPr sz="3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Τιτάνιο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  <a:buClr>
                <a:srgbClr val="3232CC"/>
              </a:buClr>
              <a:buSzPct val="59375"/>
              <a:tabLst>
                <a:tab pos="354965" algn="l"/>
              </a:tabLst>
            </a:pPr>
            <a:r>
              <a:rPr sz="3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Βιτάλιο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58933" y="2133092"/>
            <a:ext cx="5795771" cy="129539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0"/>
            <a:ext cx="8783320" cy="3086100"/>
            <a:chOff x="0" y="0"/>
            <a:chExt cx="8783320" cy="308610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11077" y="0"/>
              <a:ext cx="4572000" cy="196240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76503"/>
              <a:ext cx="4355859" cy="2609088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6449330" y="291591"/>
            <a:ext cx="179641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ahoma"/>
                <a:cs typeface="Tahoma"/>
              </a:rPr>
              <a:t>Ανατοµική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λαβίδα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93056" y="507999"/>
            <a:ext cx="19050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ahoma"/>
                <a:cs typeface="Tahoma"/>
              </a:rPr>
              <a:t>χειρουργικό</a:t>
            </a:r>
            <a:r>
              <a:rPr sz="1800" spc="-11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ψαλίδι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158289" y="3428491"/>
            <a:ext cx="5696415" cy="1604772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6377702" y="3275582"/>
            <a:ext cx="15195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ahoma"/>
                <a:cs typeface="Tahoma"/>
              </a:rPr>
              <a:t>ψαλίδι</a:t>
            </a:r>
            <a:r>
              <a:rPr sz="1800" spc="-7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αγγείων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23355" y="4797044"/>
            <a:ext cx="3332988" cy="1667255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833392" y="4900166"/>
            <a:ext cx="13817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ahoma"/>
                <a:cs typeface="Tahoma"/>
              </a:rPr>
              <a:t>ψαλίδι</a:t>
            </a:r>
            <a:r>
              <a:rPr sz="1800" spc="-70" dirty="0">
                <a:latin typeface="Tahoma"/>
                <a:cs typeface="Tahoma"/>
              </a:rPr>
              <a:t> </a:t>
            </a:r>
            <a:r>
              <a:rPr sz="1800" spc="-20" dirty="0">
                <a:latin typeface="Tahoma"/>
                <a:cs typeface="Tahoma"/>
              </a:rPr>
              <a:t>γύψου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642369" y="4509007"/>
            <a:ext cx="4140708" cy="2069592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5801630" y="4973317"/>
            <a:ext cx="13544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ahoma"/>
                <a:cs typeface="Tahoma"/>
              </a:rPr>
              <a:t>ψαλίδι</a:t>
            </a:r>
            <a:r>
              <a:rPr sz="1800" spc="-70" dirty="0">
                <a:latin typeface="Tahoma"/>
                <a:cs typeface="Tahoma"/>
              </a:rPr>
              <a:t> </a:t>
            </a:r>
            <a:r>
              <a:rPr sz="1800" spc="-20" dirty="0">
                <a:latin typeface="Tahoma"/>
                <a:cs typeface="Tahoma"/>
              </a:rPr>
              <a:t>ορθού</a:t>
            </a:r>
            <a:endParaRPr sz="1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2137" y="0"/>
            <a:ext cx="3143968" cy="166674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23" y="0"/>
            <a:ext cx="3323731" cy="1666747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14400" y="884936"/>
            <a:ext cx="6625689" cy="1345496"/>
          </a:xfrm>
          <a:prstGeom prst="rect">
            <a:avLst/>
          </a:prstGeom>
        </p:spPr>
        <p:txBody>
          <a:bodyPr vert="horz" wrap="square" lIns="0" tIns="96672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ψαλίδι</a:t>
            </a:r>
            <a:r>
              <a:rPr sz="2400" spc="-7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επιδέσµου</a:t>
            </a:r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2204720"/>
            <a:ext cx="3333255" cy="166725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809753" y="2349500"/>
            <a:ext cx="3332987" cy="1667256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962401" y="1731771"/>
            <a:ext cx="4533408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550" marR="5080" indent="-70485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ψαλίδι</a:t>
            </a:r>
            <a:r>
              <a:rPr sz="1800" spc="-6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σπλάχνων</a:t>
            </a:r>
            <a:r>
              <a:rPr sz="1800" spc="-6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µεγάλων</a:t>
            </a:r>
            <a:r>
              <a:rPr sz="1800" spc="-5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επεµβ. </a:t>
            </a:r>
            <a:r>
              <a:rPr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</a:t>
            </a:r>
            <a:r>
              <a:rPr sz="1800" spc="-5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deep</a:t>
            </a:r>
            <a:r>
              <a:rPr sz="1800" spc="-3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1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γυν</a:t>
            </a:r>
            <a:r>
              <a:rPr sz="18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αικ</a:t>
            </a:r>
            <a:r>
              <a:rPr lang="el-GR" sz="1800" spc="-1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ολογικών</a:t>
            </a:r>
            <a:r>
              <a:rPr lang="el-GR" sz="18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επεμβάσε</a:t>
            </a:r>
            <a:r>
              <a:rPr lang="el-GR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ων</a:t>
            </a:r>
            <a:r>
              <a:rPr lang="el-GR" sz="18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1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6665" y="5191759"/>
            <a:ext cx="3266590" cy="1665731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943073" y="4797044"/>
            <a:ext cx="3199668" cy="1667255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6594110" y="6123937"/>
            <a:ext cx="13817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ahoma"/>
                <a:cs typeface="Tahoma"/>
              </a:rPr>
              <a:t>ψαλίδι</a:t>
            </a:r>
            <a:r>
              <a:rPr sz="1800" spc="-70" dirty="0">
                <a:latin typeface="Tahoma"/>
                <a:cs typeface="Tahoma"/>
              </a:rPr>
              <a:t> </a:t>
            </a:r>
            <a:r>
              <a:rPr sz="1800" spc="-20" dirty="0">
                <a:latin typeface="Tahoma"/>
                <a:cs typeface="Tahoma"/>
              </a:rPr>
              <a:t>γύψου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61764" y="6268717"/>
            <a:ext cx="17405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ahoma"/>
                <a:cs typeface="Tahoma"/>
              </a:rPr>
              <a:t>ψαλίδι</a:t>
            </a:r>
            <a:r>
              <a:rPr sz="1800" spc="-7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σπλάχνων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377702" y="3388358"/>
            <a:ext cx="16643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ahoma"/>
                <a:cs typeface="Tahoma"/>
              </a:rPr>
              <a:t>µαιευτικό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ψαλίδι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7483" y="3388358"/>
            <a:ext cx="202818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ahoma"/>
                <a:cs typeface="Tahoma"/>
              </a:rPr>
              <a:t>αγγείο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και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νχ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ψαλίδι</a:t>
            </a:r>
            <a:endParaRPr sz="1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18936" y="513079"/>
            <a:ext cx="4323805" cy="22860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6232" y="840740"/>
            <a:ext cx="3956138" cy="213969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7482" y="228600"/>
            <a:ext cx="432380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λαβίδες</a:t>
            </a:r>
            <a:r>
              <a:rPr sz="1800" spc="-6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“clump”</a:t>
            </a:r>
            <a:r>
              <a:rPr sz="1800" spc="-6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για</a:t>
            </a:r>
            <a:r>
              <a:rPr sz="1800" spc="-5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καθετήρες,</a:t>
            </a:r>
            <a:r>
              <a:rPr sz="1800" spc="-5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σωλήνες</a:t>
            </a:r>
            <a:endParaRPr sz="1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56845" y="2019806"/>
            <a:ext cx="16287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ahoma"/>
                <a:cs typeface="Tahoma"/>
              </a:rPr>
              <a:t>λαβίδες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“clump”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212123" y="3716528"/>
            <a:ext cx="3930617" cy="2538983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6364" y="4006088"/>
            <a:ext cx="4875566" cy="2465832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6520958" y="5547865"/>
            <a:ext cx="6578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ahoma"/>
                <a:cs typeface="Tahoma"/>
              </a:rPr>
              <a:t>Mc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spc="-20" dirty="0">
                <a:latin typeface="Tahoma"/>
                <a:cs typeface="Tahoma"/>
              </a:rPr>
              <a:t>gill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88612" y="5835901"/>
            <a:ext cx="12052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ahoma"/>
                <a:cs typeface="Tahoma"/>
              </a:rPr>
              <a:t>νυχοκόπτης</a:t>
            </a:r>
            <a:endParaRPr sz="1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65547" y="1989835"/>
            <a:ext cx="1632674" cy="143865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7431" y="2455419"/>
            <a:ext cx="2904499" cy="101345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03557" y="0"/>
            <a:ext cx="4139183" cy="207060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7335" y="0"/>
            <a:ext cx="4318523" cy="2178811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5873258" y="1227327"/>
            <a:ext cx="1813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ahoma"/>
                <a:cs typeface="Tahoma"/>
              </a:rPr>
              <a:t>κοιλιακό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άγκιστρο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295399" y="1019047"/>
            <a:ext cx="2845045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κοιλι</a:t>
            </a:r>
            <a:r>
              <a:rPr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ακό</a:t>
            </a:r>
            <a:r>
              <a:rPr sz="2800" spc="-9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1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άγκιστρο</a:t>
            </a:r>
            <a:br>
              <a:rPr lang="el-GR" sz="2800" spc="-1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sz="2800" spc="-1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sz="2800" spc="-3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1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Marks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0" y="3428491"/>
            <a:ext cx="9143365" cy="3429000"/>
            <a:chOff x="0" y="3428491"/>
            <a:chExt cx="9143365" cy="3429000"/>
          </a:xfrm>
        </p:grpSpPr>
        <p:sp>
          <p:nvSpPr>
            <p:cNvPr id="9" name="object 9"/>
            <p:cNvSpPr/>
            <p:nvPr/>
          </p:nvSpPr>
          <p:spPr>
            <a:xfrm>
              <a:off x="0" y="3428491"/>
              <a:ext cx="9143365" cy="3429000"/>
            </a:xfrm>
            <a:custGeom>
              <a:avLst/>
              <a:gdLst/>
              <a:ahLst/>
              <a:cxnLst/>
              <a:rect l="l" t="t" r="r" b="b"/>
              <a:pathLst>
                <a:path w="9143365" h="3429000">
                  <a:moveTo>
                    <a:pt x="9142740" y="3428999"/>
                  </a:moveTo>
                  <a:lnTo>
                    <a:pt x="9142740" y="0"/>
                  </a:lnTo>
                  <a:lnTo>
                    <a:pt x="0" y="0"/>
                  </a:lnTo>
                  <a:lnTo>
                    <a:pt x="0" y="3428999"/>
                  </a:lnTo>
                  <a:lnTo>
                    <a:pt x="9142740" y="34289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03029" y="4522724"/>
              <a:ext cx="4536947" cy="226923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94669" y="3428491"/>
              <a:ext cx="5148071" cy="113538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3428491"/>
              <a:ext cx="4066299" cy="1019556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5297186" y="6413497"/>
            <a:ext cx="32048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ahoma"/>
                <a:cs typeface="Tahoma"/>
              </a:rPr>
              <a:t>διπλό</a:t>
            </a:r>
            <a:r>
              <a:rPr sz="1800" spc="-7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άγκιστρο</a:t>
            </a:r>
            <a:r>
              <a:rPr sz="1800" spc="-5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κοιλιάς</a:t>
            </a:r>
            <a:r>
              <a:rPr sz="1800" spc="-6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Boulfour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467600" y="2178811"/>
            <a:ext cx="1223026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ahoma"/>
                <a:cs typeface="Tahoma"/>
              </a:rPr>
              <a:t>διπλό</a:t>
            </a:r>
            <a:r>
              <a:rPr sz="1800" spc="-7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άγκιστρο </a:t>
            </a:r>
            <a:r>
              <a:rPr sz="1800" dirty="0">
                <a:latin typeface="Tahoma"/>
                <a:cs typeface="Tahoma"/>
              </a:rPr>
              <a:t>Θώρακα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Edward’s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7488" y="4612130"/>
            <a:ext cx="21120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37995" algn="l"/>
              </a:tabLst>
            </a:pPr>
            <a:r>
              <a:rPr sz="1800" dirty="0">
                <a:latin typeface="Tahoma"/>
                <a:cs typeface="Tahoma"/>
              </a:rPr>
              <a:t>άγκιστρο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τελικό</a:t>
            </a:r>
            <a:r>
              <a:rPr sz="1800" dirty="0">
                <a:latin typeface="Tahoma"/>
                <a:cs typeface="Tahoma"/>
              </a:rPr>
              <a:t>	</a:t>
            </a:r>
            <a:r>
              <a:rPr sz="1800" spc="-25" dirty="0">
                <a:latin typeface="Tahoma"/>
                <a:cs typeface="Tahoma"/>
              </a:rPr>
              <a:t>«ς»</a:t>
            </a:r>
            <a:endParaRPr sz="18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81153" y="2061463"/>
            <a:ext cx="3561587" cy="136702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38280" y="0"/>
            <a:ext cx="2466410" cy="166674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7141" y="0"/>
            <a:ext cx="3276113" cy="166674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833392" y="722883"/>
            <a:ext cx="15690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ahoma"/>
                <a:cs typeface="Tahoma"/>
              </a:rPr>
              <a:t>λήψη</a:t>
            </a:r>
            <a:r>
              <a:rPr sz="1800" spc="-5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απόξεσης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2204720"/>
            <a:ext cx="3333255" cy="1667255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656403" y="459231"/>
            <a:ext cx="246641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Κολποδιαστολέας κολποποσκόπιου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721869" y="2316986"/>
            <a:ext cx="7613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ahoma"/>
                <a:cs typeface="Tahoma"/>
              </a:rPr>
              <a:t>«πεάν»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809753" y="5191759"/>
            <a:ext cx="3332987" cy="1665731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38204" y="4830317"/>
            <a:ext cx="4181396" cy="1665731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581153" y="3428491"/>
            <a:ext cx="3561587" cy="1033271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5944886" y="6123937"/>
            <a:ext cx="25628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ahoma"/>
                <a:cs typeface="Tahoma"/>
              </a:rPr>
              <a:t>hook</a:t>
            </a:r>
            <a:r>
              <a:rPr sz="1800" spc="-5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νεύρων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και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αγγείων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2400" y="4180838"/>
            <a:ext cx="259080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Βελονοκάτοχο</a:t>
            </a:r>
            <a:r>
              <a:rPr sz="2000" spc="-3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Mayo</a:t>
            </a:r>
            <a:endParaRPr sz="2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656850" y="4180838"/>
            <a:ext cx="24409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Verdana"/>
                <a:cs typeface="Verdana"/>
              </a:rPr>
              <a:t>αιµοστατικές</a:t>
            </a:r>
            <a:r>
              <a:rPr sz="1800" spc="13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λαβίδες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16984" y="3315206"/>
            <a:ext cx="8559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ahoma"/>
                <a:cs typeface="Tahoma"/>
              </a:rPr>
              <a:t>τροκάρτ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864114" y="3316730"/>
            <a:ext cx="697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ahoma"/>
                <a:cs typeface="Tahoma"/>
              </a:rPr>
              <a:t>kocher</a:t>
            </a:r>
            <a:endParaRPr sz="1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801" y="204723"/>
            <a:ext cx="73152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Θέσεις</a:t>
            </a:r>
            <a:r>
              <a:rPr sz="2800" spc="-6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sz="2800" spc="-1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σθενών</a:t>
            </a:r>
            <a:r>
              <a:rPr lang="el-GR" sz="28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</a:t>
            </a:r>
            <a:r>
              <a:rPr sz="2800" spc="-7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χειρουργικές</a:t>
            </a:r>
            <a:r>
              <a:rPr sz="2800" spc="-5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επεµβάσεις</a:t>
            </a:r>
            <a:r>
              <a:rPr lang="el-GR" sz="2800" spc="-5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</a:t>
            </a:r>
            <a:endParaRPr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2401" y="838201"/>
            <a:ext cx="8839199" cy="54864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700" marR="88900" indent="-342900">
              <a:lnSpc>
                <a:spcPct val="150000"/>
              </a:lnSpc>
              <a:buClr>
                <a:srgbClr val="3232CC"/>
              </a:buClr>
              <a:buSzPct val="60000"/>
              <a:buFont typeface="Wingdings" panose="05000000000000000000" pitchFamily="2" charset="2"/>
              <a:buChar char="ü"/>
              <a:tabLst>
                <a:tab pos="393700" algn="l"/>
              </a:tabLst>
            </a:pPr>
            <a:r>
              <a:rPr sz="2400" u="heavy" dirty="0">
                <a:solidFill>
                  <a:srgbClr val="FFFF00"/>
                </a:solidFill>
                <a:uFill>
                  <a:solidFill>
                    <a:srgbClr val="FF98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ΥΠΤΙΑ</a:t>
            </a:r>
            <a:r>
              <a:rPr sz="2400" spc="-12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spc="-12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θέση: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Ύπ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τιος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ασθενής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µε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τα</a:t>
            </a:r>
            <a:r>
              <a:rPr sz="2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πόδια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ενωµένα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µε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</a:t>
            </a:r>
            <a:r>
              <a:rPr sz="2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χέρι</a:t>
            </a:r>
            <a:r>
              <a:rPr sz="2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στο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κορµό</a:t>
            </a:r>
            <a:r>
              <a:rPr sz="2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</a:t>
            </a:r>
            <a:r>
              <a:rPr sz="24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άλλο</a:t>
            </a:r>
            <a:r>
              <a:rPr sz="24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</a:t>
            </a:r>
            <a:r>
              <a:rPr sz="24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απαγωγή</a:t>
            </a:r>
            <a:r>
              <a:rPr sz="24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µέχρι</a:t>
            </a:r>
            <a:r>
              <a:rPr sz="24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  <a:r>
              <a:rPr sz="2000" baseline="2564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sz="24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sz="2400" spc="-6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marR="88900">
              <a:lnSpc>
                <a:spcPct val="150000"/>
              </a:lnSpc>
              <a:buClr>
                <a:srgbClr val="3232CC"/>
              </a:buClr>
              <a:buSzPct val="60000"/>
              <a:tabLst>
                <a:tab pos="393700" algn="l"/>
              </a:tabLst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Εφα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ρµόζετ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</a:t>
            </a:r>
            <a:r>
              <a:rPr sz="24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στις</a:t>
            </a:r>
            <a:r>
              <a:rPr sz="24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περισσότερες</a:t>
            </a:r>
            <a:r>
              <a:rPr sz="24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κοιλιακές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επεµβάσεις,</a:t>
            </a:r>
            <a:r>
              <a:rPr sz="2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στο</a:t>
            </a:r>
            <a:r>
              <a:rPr sz="24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θώρακα</a:t>
            </a:r>
            <a:r>
              <a:rPr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</a:t>
            </a:r>
            <a:r>
              <a:rPr sz="2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στα</a:t>
            </a:r>
            <a:r>
              <a:rPr sz="24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άκρα.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93700" marR="43180" indent="-342900">
              <a:lnSpc>
                <a:spcPct val="150000"/>
              </a:lnSpc>
              <a:buClr>
                <a:srgbClr val="3232CC"/>
              </a:buClr>
              <a:buSzPct val="60000"/>
              <a:buFont typeface="Wingdings" panose="05000000000000000000" pitchFamily="2" charset="2"/>
              <a:buChar char="ü"/>
              <a:tabLst>
                <a:tab pos="393700" algn="l"/>
                <a:tab pos="1240790" algn="l"/>
              </a:tabLst>
            </a:pPr>
            <a:r>
              <a:rPr sz="2400" u="heavy" spc="-20" dirty="0">
                <a:solidFill>
                  <a:srgbClr val="FFFF00"/>
                </a:solidFill>
                <a:uFill>
                  <a:solidFill>
                    <a:srgbClr val="007F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ΘΕΣΗ</a:t>
            </a:r>
            <a:r>
              <a:rPr lang="el-GR" sz="2400" u="heavy" spc="-20" dirty="0">
                <a:solidFill>
                  <a:srgbClr val="FFFF00"/>
                </a:solidFill>
                <a:uFill>
                  <a:solidFill>
                    <a:srgbClr val="007F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u="heavy" dirty="0">
                <a:solidFill>
                  <a:srgbClr val="FFFF00"/>
                </a:solidFill>
                <a:uFill>
                  <a:solidFill>
                    <a:srgbClr val="007F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Trendelenburg</a:t>
            </a:r>
            <a:r>
              <a:rPr sz="2400" spc="-22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spc="-22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Σε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ύπτια θέση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sz="2400" spc="-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marR="43180">
              <a:lnSpc>
                <a:spcPct val="150000"/>
              </a:lnSpc>
              <a:buClr>
                <a:srgbClr val="3232CC"/>
              </a:buClr>
              <a:buSzPct val="60000"/>
              <a:tabLst>
                <a:tab pos="393700" algn="l"/>
                <a:tab pos="1240790" algn="l"/>
              </a:tabLst>
            </a:pPr>
            <a:r>
              <a:rPr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sz="24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λλά</a:t>
            </a:r>
            <a:r>
              <a:rPr sz="2400" u="sng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u="sng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ολόκληρη </a:t>
            </a:r>
            <a:r>
              <a:rPr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sz="2400" u="sng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χειρουργική</a:t>
            </a:r>
            <a:r>
              <a:rPr sz="2400" u="sng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τρά</a:t>
            </a:r>
            <a:r>
              <a:rPr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πεζα</a:t>
            </a:r>
            <a:r>
              <a:rPr sz="2400" u="sng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παίρνει</a:t>
            </a:r>
            <a:r>
              <a:rPr sz="2400" u="sng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κλίση</a:t>
            </a:r>
            <a:r>
              <a:rPr sz="2400" u="sng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sz="2000" u="sng" baseline="2564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endParaRPr lang="el-GR" sz="2000" u="sng" baseline="2564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marR="43180">
              <a:lnSpc>
                <a:spcPct val="150000"/>
              </a:lnSpc>
              <a:buClr>
                <a:srgbClr val="3232CC"/>
              </a:buClr>
              <a:buSzPct val="60000"/>
              <a:tabLst>
                <a:tab pos="393700" algn="l"/>
                <a:tab pos="1240790" algn="l"/>
              </a:tabLst>
            </a:pPr>
            <a:r>
              <a:rPr sz="2000" u="sng" spc="240" baseline="2564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µε</a:t>
            </a:r>
            <a:r>
              <a:rPr sz="2400" u="sng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την</a:t>
            </a:r>
            <a:r>
              <a:rPr sz="2400" u="sng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κεφαλή</a:t>
            </a:r>
            <a:r>
              <a:rPr sz="2400" u="sng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</a:t>
            </a:r>
            <a:r>
              <a:rPr sz="2400" u="sng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u="sng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χαµηλότερο </a:t>
            </a:r>
            <a:r>
              <a:rPr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επίπεδο</a:t>
            </a:r>
            <a:r>
              <a:rPr sz="2400" u="sng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από</a:t>
            </a:r>
            <a:r>
              <a:rPr sz="2400" u="sng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τα</a:t>
            </a:r>
            <a:r>
              <a:rPr sz="2400" u="sng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πόδια.</a:t>
            </a:r>
            <a:r>
              <a:rPr sz="2400" u="sng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Χρησιµοποιούνται</a:t>
            </a:r>
            <a:r>
              <a:rPr sz="24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</a:t>
            </a:r>
            <a:r>
              <a:rPr sz="24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ζώνες</a:t>
            </a:r>
            <a:r>
              <a:rPr sz="24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ασφαλείας</a:t>
            </a:r>
            <a:r>
              <a:rPr sz="24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για</a:t>
            </a:r>
            <a:r>
              <a:rPr sz="24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να</a:t>
            </a:r>
            <a:r>
              <a:rPr sz="24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µην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γλιστρήσει</a:t>
            </a:r>
            <a:r>
              <a:rPr sz="24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sz="24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ασθενής.</a:t>
            </a:r>
            <a:r>
              <a:rPr sz="2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Εφα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ρµόζετ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</a:t>
            </a:r>
            <a:r>
              <a:rPr sz="24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</a:t>
            </a:r>
            <a:r>
              <a:rPr sz="24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επεµβάσεις</a:t>
            </a:r>
            <a:r>
              <a:rPr sz="24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στο</a:t>
            </a:r>
            <a:r>
              <a:rPr sz="24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υπογάστριο</a:t>
            </a:r>
            <a:r>
              <a:rPr sz="24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</a:t>
            </a:r>
            <a:r>
              <a:rPr sz="24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περιπτώσεις</a:t>
            </a:r>
            <a:r>
              <a:rPr sz="24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shock</a:t>
            </a:r>
            <a:r>
              <a:rPr sz="24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για</a:t>
            </a:r>
            <a:r>
              <a:rPr sz="24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αιµάτωση</a:t>
            </a:r>
            <a:r>
              <a:rPr sz="24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του</a:t>
            </a:r>
            <a:r>
              <a:rPr sz="24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εγκεφάλου.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4028" y="2709164"/>
            <a:ext cx="3313942" cy="71932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87149" y="2276348"/>
            <a:ext cx="3334511" cy="115214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3355" y="1268983"/>
            <a:ext cx="3332988" cy="166725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931929" y="0"/>
            <a:ext cx="3561588" cy="2399791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68135" y="0"/>
            <a:ext cx="3332988" cy="1666747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45356" y="1227327"/>
            <a:ext cx="23025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chemeClr val="bg1"/>
                </a:solidFill>
                <a:latin typeface="Tahoma"/>
                <a:cs typeface="Tahoma"/>
              </a:rPr>
              <a:t>Πριόνι</a:t>
            </a:r>
            <a:r>
              <a:rPr sz="1800" spc="-6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chemeClr val="bg1"/>
                </a:solidFill>
                <a:latin typeface="Tahoma"/>
                <a:cs typeface="Tahoma"/>
              </a:rPr>
              <a:t>ακρωτηριασµού</a:t>
            </a:r>
            <a:endParaRPr sz="1800">
              <a:solidFill>
                <a:schemeClr val="bg1"/>
              </a:solidFill>
              <a:latin typeface="Tahoma"/>
              <a:cs typeface="Tahoma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089156" y="436371"/>
            <a:ext cx="1951488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1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αναρρόφηση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33392" y="2236215"/>
            <a:ext cx="24301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chemeClr val="bg1"/>
                </a:solidFill>
                <a:latin typeface="Tahoma"/>
                <a:cs typeface="Tahoma"/>
              </a:rPr>
              <a:t>ξέστρο</a:t>
            </a:r>
            <a:r>
              <a:rPr sz="1800" spc="-6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chemeClr val="bg1"/>
                </a:solidFill>
                <a:latin typeface="Tahoma"/>
                <a:cs typeface="Tahoma"/>
              </a:rPr>
              <a:t>µήτρας</a:t>
            </a:r>
            <a:r>
              <a:rPr sz="1800" spc="-6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chemeClr val="bg1"/>
                </a:solidFill>
                <a:latin typeface="Tahoma"/>
                <a:cs typeface="Tahoma"/>
              </a:rPr>
              <a:t>–κόλπου</a:t>
            </a:r>
            <a:endParaRPr sz="1800">
              <a:solidFill>
                <a:schemeClr val="bg1"/>
              </a:solidFill>
              <a:latin typeface="Tahoma"/>
              <a:cs typeface="Tahom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787149" y="3428491"/>
            <a:ext cx="3839210" cy="3429000"/>
            <a:chOff x="4787149" y="3428491"/>
            <a:chExt cx="3839210" cy="3429000"/>
          </a:xfrm>
        </p:grpSpPr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39229" y="5191759"/>
              <a:ext cx="3286876" cy="166573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003557" y="3934459"/>
              <a:ext cx="3332988" cy="166573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787149" y="3428491"/>
              <a:ext cx="3334511" cy="515112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394983" y="3428491"/>
            <a:ext cx="3694429" cy="2604770"/>
            <a:chOff x="394983" y="3428491"/>
            <a:chExt cx="3694429" cy="2604770"/>
          </a:xfrm>
        </p:grpSpPr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54645" y="4365752"/>
              <a:ext cx="3334511" cy="166725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94983" y="3428491"/>
              <a:ext cx="3332988" cy="946404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5225558" y="5115049"/>
            <a:ext cx="18192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chemeClr val="bg1"/>
                </a:solidFill>
                <a:latin typeface="Tahoma"/>
                <a:cs typeface="Tahoma"/>
              </a:rPr>
              <a:t>ψαλίδι</a:t>
            </a:r>
            <a:r>
              <a:rPr sz="1800" spc="-7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chemeClr val="bg1"/>
                </a:solidFill>
                <a:latin typeface="Tahoma"/>
                <a:cs typeface="Tahoma"/>
              </a:rPr>
              <a:t>χοληδόχου</a:t>
            </a:r>
            <a:endParaRPr sz="1800">
              <a:solidFill>
                <a:schemeClr val="bg1"/>
              </a:solidFill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72204" y="5476237"/>
            <a:ext cx="29343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chemeClr val="bg1"/>
                </a:solidFill>
                <a:latin typeface="Tahoma"/>
                <a:cs typeface="Tahoma"/>
              </a:rPr>
              <a:t>λαβίδα</a:t>
            </a:r>
            <a:r>
              <a:rPr sz="1800" spc="-7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chemeClr val="bg1"/>
                </a:solidFill>
                <a:latin typeface="Tahoma"/>
                <a:cs typeface="Tahoma"/>
              </a:rPr>
              <a:t>σύλληψης</a:t>
            </a:r>
            <a:r>
              <a:rPr sz="1800" spc="-7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chemeClr val="bg1"/>
                </a:solidFill>
                <a:latin typeface="Tahoma"/>
                <a:cs typeface="Tahoma"/>
              </a:rPr>
              <a:t>χοληδόχου</a:t>
            </a:r>
            <a:endParaRPr sz="1800">
              <a:solidFill>
                <a:schemeClr val="bg1"/>
              </a:solidFill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28948" y="4107686"/>
            <a:ext cx="29343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chemeClr val="bg1"/>
                </a:solidFill>
                <a:latin typeface="Tahoma"/>
                <a:cs typeface="Tahoma"/>
              </a:rPr>
              <a:t>λαβίδα</a:t>
            </a:r>
            <a:r>
              <a:rPr sz="1800" spc="-7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chemeClr val="bg1"/>
                </a:solidFill>
                <a:latin typeface="Tahoma"/>
                <a:cs typeface="Tahoma"/>
              </a:rPr>
              <a:t>σύλληψης</a:t>
            </a:r>
            <a:r>
              <a:rPr sz="1800" spc="-7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chemeClr val="bg1"/>
                </a:solidFill>
                <a:latin typeface="Tahoma"/>
                <a:cs typeface="Tahoma"/>
              </a:rPr>
              <a:t>χοληδόχου</a:t>
            </a:r>
            <a:endParaRPr sz="1800" dirty="0">
              <a:solidFill>
                <a:schemeClr val="bg1"/>
              </a:solidFill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377702" y="3388358"/>
            <a:ext cx="14306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chemeClr val="bg1"/>
                </a:solidFill>
                <a:latin typeface="Tahoma"/>
                <a:cs typeface="Tahoma"/>
              </a:rPr>
              <a:t>ξέστρο</a:t>
            </a:r>
            <a:r>
              <a:rPr sz="1800" spc="-6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spc="-20" dirty="0">
                <a:solidFill>
                  <a:schemeClr val="bg1"/>
                </a:solidFill>
                <a:latin typeface="Tahoma"/>
                <a:cs typeface="Tahoma"/>
              </a:rPr>
              <a:t>οστών</a:t>
            </a:r>
            <a:endParaRPr sz="1800">
              <a:solidFill>
                <a:schemeClr val="bg1"/>
              </a:solidFill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715000" y="6197089"/>
            <a:ext cx="2189623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 err="1">
                <a:solidFill>
                  <a:schemeClr val="bg1"/>
                </a:solidFill>
                <a:latin typeface="Tahoma"/>
                <a:cs typeface="Tahoma"/>
              </a:rPr>
              <a:t>στειλεό</a:t>
            </a:r>
            <a:r>
              <a:rPr lang="el-GR" sz="1800" dirty="0">
                <a:solidFill>
                  <a:schemeClr val="bg1"/>
                </a:solidFill>
                <a:latin typeface="Tahoma"/>
                <a:cs typeface="Tahoma"/>
              </a:rPr>
              <a:t>ς</a:t>
            </a:r>
            <a:r>
              <a:rPr sz="1800" spc="-6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chemeClr val="bg1"/>
                </a:solidFill>
                <a:latin typeface="Tahoma"/>
                <a:cs typeface="Tahoma"/>
              </a:rPr>
              <a:t>βαµβακιού</a:t>
            </a:r>
            <a:endParaRPr sz="1800" dirty="0">
              <a:solidFill>
                <a:schemeClr val="bg1"/>
              </a:solidFill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347DD9F-110E-7A8A-88BB-B7CC13733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28600"/>
            <a:ext cx="8305800" cy="609600"/>
          </a:xfrm>
        </p:spPr>
        <p:txBody>
          <a:bodyPr/>
          <a:lstStyle/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Θέσεις</a:t>
            </a:r>
            <a:r>
              <a:rPr lang="el-GR" sz="3200" spc="-6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ασθενών 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</a:t>
            </a:r>
            <a:r>
              <a:rPr lang="el-GR" sz="3200" spc="-7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χειρουργικές</a:t>
            </a:r>
            <a:r>
              <a:rPr lang="el-GR" sz="3200" spc="-5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επεµβάσεις</a:t>
            </a:r>
            <a:r>
              <a:rPr lang="el-GR" sz="3200" spc="-5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</a:t>
            </a:r>
            <a:endParaRPr lang="el-GR" sz="32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45F8485-DCF8-FB5A-7C70-CF44BCA640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838200"/>
            <a:ext cx="8534400" cy="5638800"/>
          </a:xfrm>
        </p:spPr>
        <p:txBody>
          <a:bodyPr>
            <a:normAutofit/>
          </a:bodyPr>
          <a:lstStyle/>
          <a:p>
            <a:pPr marL="393700" marR="1036319" indent="-342900">
              <a:lnSpc>
                <a:spcPct val="150000"/>
              </a:lnSpc>
              <a:spcBef>
                <a:spcPts val="0"/>
              </a:spcBef>
              <a:buClr>
                <a:srgbClr val="3232CC"/>
              </a:buClr>
              <a:buSzPct val="60000"/>
              <a:buFont typeface="Wingdings" panose="05000000000000000000" pitchFamily="2" charset="2"/>
              <a:buChar char="ü"/>
              <a:tabLst>
                <a:tab pos="393700" algn="l"/>
                <a:tab pos="1240790" algn="l"/>
              </a:tabLst>
            </a:pPr>
            <a:r>
              <a:rPr lang="el-GR" sz="2400" u="heavy" spc="-20" dirty="0">
                <a:solidFill>
                  <a:srgbClr val="FFFF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ΘΕΣΗ </a:t>
            </a:r>
            <a:r>
              <a:rPr lang="el-GR" sz="2400" u="heavy" dirty="0" err="1">
                <a:solidFill>
                  <a:srgbClr val="FFFF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anti-Trendelenburg</a:t>
            </a:r>
            <a:r>
              <a:rPr lang="el-GR" sz="2400" spc="-19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: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</a:t>
            </a:r>
            <a:r>
              <a:rPr lang="el-GR" sz="240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κεφάλι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ψηλότερα</a:t>
            </a:r>
            <a:r>
              <a:rPr lang="el-GR" sz="24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από</a:t>
            </a:r>
            <a:r>
              <a:rPr lang="el-GR" sz="24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τα</a:t>
            </a:r>
            <a:r>
              <a:rPr lang="el-GR" sz="24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κάτω</a:t>
            </a:r>
            <a:r>
              <a:rPr lang="el-GR" sz="24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άκρα.</a:t>
            </a:r>
            <a:r>
              <a:rPr lang="el-GR" sz="24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Περίπου</a:t>
            </a:r>
            <a:r>
              <a:rPr lang="el-GR" sz="24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µε</a:t>
            </a:r>
            <a:r>
              <a:rPr lang="el-GR" sz="24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γωνία</a:t>
            </a:r>
            <a:r>
              <a:rPr lang="el-GR" sz="24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el-GR" spc="-30" baseline="2564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sz="2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93700" marR="38735" indent="-342900">
              <a:lnSpc>
                <a:spcPct val="150000"/>
              </a:lnSpc>
              <a:spcBef>
                <a:spcPts val="0"/>
              </a:spcBef>
              <a:buClr>
                <a:srgbClr val="3232CC"/>
              </a:buClr>
              <a:buSzPct val="60000"/>
              <a:buFont typeface="Wingdings" panose="05000000000000000000" pitchFamily="2" charset="2"/>
              <a:buChar char="ü"/>
              <a:tabLst>
                <a:tab pos="393700" algn="l"/>
                <a:tab pos="2916555" algn="l"/>
              </a:tabLst>
            </a:pPr>
            <a:r>
              <a:rPr lang="el-GR" sz="2400" u="heavy" dirty="0">
                <a:solidFill>
                  <a:srgbClr val="FFFF00"/>
                </a:solidFill>
                <a:uFill>
                  <a:solidFill>
                    <a:srgbClr val="000065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ΓΥΝΑΙΚΟΛΟΓΙΚΗ θέση</a:t>
            </a:r>
            <a:r>
              <a:rPr lang="el-GR" sz="2400" spc="-204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Ύπτια</a:t>
            </a:r>
            <a:r>
              <a:rPr lang="el-GR"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θέση</a:t>
            </a:r>
            <a:r>
              <a:rPr lang="el-GR" sz="2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µε</a:t>
            </a:r>
            <a:r>
              <a:rPr lang="el-GR"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τα</a:t>
            </a:r>
            <a:r>
              <a:rPr lang="el-GR"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πόδια</a:t>
            </a:r>
            <a:r>
              <a:rPr lang="el-GR"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ανασηκωµένα</a:t>
            </a:r>
            <a:r>
              <a:rPr lang="el-GR"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</a:t>
            </a:r>
            <a:r>
              <a:rPr lang="el-GR" sz="2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ανοικτά</a:t>
            </a:r>
            <a:r>
              <a:rPr lang="el-GR"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στηρίγµατα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Κάµψη</a:t>
            </a:r>
            <a:r>
              <a:rPr lang="el-GR" sz="24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του</a:t>
            </a:r>
            <a:r>
              <a:rPr lang="el-GR" sz="24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τετρακέφαλου</a:t>
            </a:r>
            <a:r>
              <a:rPr lang="el-GR" sz="24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</a:t>
            </a:r>
            <a:r>
              <a:rPr lang="el-GR" sz="24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κάµψη</a:t>
            </a:r>
            <a:r>
              <a:rPr lang="el-GR" sz="24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του</a:t>
            </a:r>
            <a:r>
              <a:rPr lang="el-GR" sz="24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γαστροκνηµίου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50800" marR="38735" indent="0">
              <a:lnSpc>
                <a:spcPct val="150000"/>
              </a:lnSpc>
              <a:spcBef>
                <a:spcPts val="0"/>
              </a:spcBef>
              <a:buClr>
                <a:srgbClr val="3232CC"/>
              </a:buClr>
              <a:buSzPct val="60000"/>
              <a:buNone/>
              <a:tabLst>
                <a:tab pos="393700" algn="l"/>
                <a:tab pos="2916555" algn="l"/>
              </a:tabLst>
            </a:pPr>
            <a:r>
              <a:rPr lang="el-GR" sz="24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Τα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πόδια</a:t>
            </a:r>
            <a:r>
              <a:rPr lang="el-GR" sz="2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µ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ετακινούνται</a:t>
            </a:r>
            <a:r>
              <a:rPr lang="el-GR" sz="24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συγχρόνως</a:t>
            </a:r>
            <a:r>
              <a:rPr lang="el-GR" sz="24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για</a:t>
            </a:r>
            <a:r>
              <a:rPr lang="el-GR" sz="24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να</a:t>
            </a:r>
            <a:r>
              <a:rPr lang="el-GR" sz="24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µην</a:t>
            </a:r>
            <a:r>
              <a:rPr lang="el-GR" sz="24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τραυµατιστεί</a:t>
            </a:r>
            <a:r>
              <a:rPr lang="el-GR"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</a:t>
            </a:r>
            <a:r>
              <a:rPr lang="el-GR" sz="24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ισχίο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µ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ονοµερώς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l-GR" sz="24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(δε)</a:t>
            </a:r>
            <a:r>
              <a:rPr lang="el-GR"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ή (</a:t>
            </a:r>
            <a:r>
              <a:rPr lang="el-GR" sz="24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αρ).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Έπειτα</a:t>
            </a:r>
            <a:r>
              <a:rPr lang="el-GR" sz="24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αφαιρείται</a:t>
            </a:r>
            <a:r>
              <a:rPr lang="el-GR" sz="24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</a:t>
            </a:r>
            <a:r>
              <a:rPr lang="el-GR"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κάτω</a:t>
            </a:r>
            <a:r>
              <a:rPr lang="el-GR" sz="24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τµήµα</a:t>
            </a:r>
            <a:r>
              <a:rPr lang="el-GR" sz="24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του</a:t>
            </a:r>
            <a:r>
              <a:rPr lang="el-GR" sz="24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τραπεζιού,</a:t>
            </a:r>
            <a:r>
              <a:rPr lang="el-GR" sz="24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για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να</a:t>
            </a:r>
            <a:r>
              <a:rPr lang="el-GR" sz="24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προσεγγίζεται</a:t>
            </a:r>
            <a:r>
              <a:rPr lang="el-GR" sz="24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</a:t>
            </a:r>
            <a:r>
              <a:rPr lang="el-GR" sz="24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χειρουργικό</a:t>
            </a:r>
            <a:r>
              <a:rPr lang="el-GR" sz="24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πεδίο</a:t>
            </a:r>
            <a:r>
              <a:rPr lang="el-GR" sz="2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καλύτερα.</a:t>
            </a:r>
            <a:r>
              <a:rPr lang="el-GR" sz="24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Εφαρµόζεται</a:t>
            </a:r>
            <a:r>
              <a:rPr lang="el-GR" sz="24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γυναικολογικές,</a:t>
            </a:r>
            <a:r>
              <a:rPr lang="el-GR" sz="24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ουρολογικές,</a:t>
            </a:r>
            <a:r>
              <a:rPr lang="el-GR" sz="2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</a:t>
            </a:r>
            <a:r>
              <a:rPr lang="el-GR" sz="24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άλλες</a:t>
            </a:r>
            <a:r>
              <a:rPr lang="el-GR"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επεµβάσεις</a:t>
            </a:r>
            <a:r>
              <a:rPr lang="el-GR" sz="2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του</a:t>
            </a:r>
            <a:r>
              <a:rPr lang="el-GR" sz="24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περινέου (αιμορροΐδες)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27092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43000" y="152400"/>
            <a:ext cx="7227588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6306185" algn="l"/>
              </a:tabLst>
            </a:pPr>
            <a:r>
              <a:rPr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Θέσεις</a:t>
            </a:r>
            <a:r>
              <a:rPr sz="2800" spc="-8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ασθενών</a:t>
            </a:r>
            <a:r>
              <a:rPr sz="2800" spc="-7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2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 </a:t>
            </a:r>
            <a:r>
              <a:rPr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χειρουργικές</a:t>
            </a:r>
            <a:r>
              <a:rPr sz="2800" spc="-19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επεµβάσεις</a:t>
            </a:r>
            <a:r>
              <a:rPr lang="el-GR" sz="28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3</a:t>
            </a:r>
            <a:endParaRPr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8600" y="596111"/>
            <a:ext cx="8534400" cy="577446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6400" marR="291465" indent="-342900">
              <a:lnSpc>
                <a:spcPct val="150000"/>
              </a:lnSpc>
              <a:buClr>
                <a:srgbClr val="3232CC"/>
              </a:buClr>
              <a:buSzPct val="58333"/>
              <a:buFont typeface="Wingdings" panose="05000000000000000000" pitchFamily="2" charset="2"/>
              <a:buChar char="Ø"/>
              <a:tabLst>
                <a:tab pos="406400" algn="l"/>
              </a:tabLst>
            </a:pPr>
            <a:endParaRPr lang="el-GR" sz="2400" u="sng" spc="110" dirty="0">
              <a:solidFill>
                <a:srgbClr val="FFFF00"/>
              </a:solidFill>
              <a:uFill>
                <a:solidFill>
                  <a:srgbClr val="FF9800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6400" marR="291465" indent="-342900">
              <a:lnSpc>
                <a:spcPct val="150000"/>
              </a:lnSpc>
              <a:buClr>
                <a:srgbClr val="3232CC"/>
              </a:buClr>
              <a:buSzPct val="58333"/>
              <a:buFont typeface="Wingdings" panose="05000000000000000000" pitchFamily="2" charset="2"/>
              <a:buChar char="Ø"/>
              <a:tabLst>
                <a:tab pos="406400" algn="l"/>
              </a:tabLst>
            </a:pPr>
            <a:r>
              <a:rPr sz="2400" u="sng" spc="110" dirty="0">
                <a:solidFill>
                  <a:srgbClr val="FFFF00"/>
                </a:solidFill>
                <a:uFill>
                  <a:solidFill>
                    <a:srgbClr val="FF98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ΠΡΗΝΗΣ</a:t>
            </a:r>
            <a:r>
              <a:rPr lang="el-GR" sz="2400" u="sng" spc="110" dirty="0">
                <a:solidFill>
                  <a:srgbClr val="FFFF00"/>
                </a:solidFill>
                <a:uFill>
                  <a:solidFill>
                    <a:srgbClr val="FF98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θέση</a:t>
            </a:r>
            <a:r>
              <a:rPr sz="2400" spc="65" dirty="0">
                <a:solidFill>
                  <a:srgbClr val="FFFF00"/>
                </a:solidFill>
                <a:uFill>
                  <a:solidFill>
                    <a:srgbClr val="FF98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8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sz="20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θέση</a:t>
            </a:r>
            <a:r>
              <a:rPr sz="20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προκαλεί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δυσχέρεια</a:t>
            </a:r>
            <a:r>
              <a:rPr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στην</a:t>
            </a:r>
            <a:r>
              <a:rPr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αναπνοή</a:t>
            </a:r>
            <a:r>
              <a:rPr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τοποθετούµε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µαξιλάρια</a:t>
            </a:r>
            <a:r>
              <a:rPr lang="el-GR" sz="20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ρολά</a:t>
            </a:r>
            <a:r>
              <a:rPr sz="20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ιµατισµού</a:t>
            </a:r>
            <a:r>
              <a:rPr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ώστε</a:t>
            </a:r>
            <a:r>
              <a:rPr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να</a:t>
            </a:r>
            <a:r>
              <a:rPr sz="20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αφήνουν</a:t>
            </a:r>
            <a:r>
              <a:rPr sz="20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</a:t>
            </a:r>
            <a:r>
              <a:rPr sz="20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περιθώριο</a:t>
            </a:r>
            <a:r>
              <a:rPr sz="20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κίνησης</a:t>
            </a:r>
            <a:r>
              <a:rPr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στο</a:t>
            </a:r>
            <a:r>
              <a:rPr lang="el-GR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θώρακα</a:t>
            </a:r>
            <a:r>
              <a:rPr sz="20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</a:t>
            </a:r>
            <a:r>
              <a:rPr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</a:t>
            </a:r>
            <a:r>
              <a:rPr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διάφραγµα.</a:t>
            </a:r>
            <a:r>
              <a:rPr sz="2000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Εφαρµόζεται</a:t>
            </a:r>
            <a:r>
              <a:rPr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</a:t>
            </a:r>
            <a:r>
              <a:rPr sz="20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εγχειρήσεις</a:t>
            </a:r>
            <a:r>
              <a:rPr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Σπονδ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υλικής</a:t>
            </a:r>
            <a:r>
              <a:rPr sz="20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Στήλης,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κόκκυγα,</a:t>
            </a:r>
            <a:r>
              <a:rPr sz="20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ιγνυακής</a:t>
            </a:r>
            <a:r>
              <a:rPr sz="20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χώρας,</a:t>
            </a:r>
            <a:r>
              <a:rPr sz="20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</a:t>
            </a:r>
            <a:r>
              <a:rPr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αυχένα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06400" marR="291465" indent="-342900">
              <a:lnSpc>
                <a:spcPct val="150000"/>
              </a:lnSpc>
              <a:buClr>
                <a:srgbClr val="3232CC"/>
              </a:buClr>
              <a:buSzPct val="58333"/>
              <a:buFont typeface="Wingdings" panose="05000000000000000000" pitchFamily="2" charset="2"/>
              <a:buChar char="Ø"/>
              <a:tabLst>
                <a:tab pos="406400" algn="l"/>
              </a:tabLst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6400" marR="291465" indent="-342900">
              <a:lnSpc>
                <a:spcPct val="150000"/>
              </a:lnSpc>
              <a:buClr>
                <a:srgbClr val="3232CC"/>
              </a:buClr>
              <a:buSzPct val="58333"/>
              <a:buFont typeface="Wingdings" panose="05000000000000000000" pitchFamily="2" charset="2"/>
              <a:buChar char="Ø"/>
              <a:tabLst>
                <a:tab pos="406400" algn="l"/>
              </a:tabLst>
            </a:pPr>
            <a:r>
              <a:rPr sz="2400" b="1" u="heavy" spc="110" dirty="0">
                <a:solidFill>
                  <a:srgbClr val="FFFF00"/>
                </a:solidFill>
                <a:uFill>
                  <a:solidFill>
                    <a:srgbClr val="007F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ΘΕΣΗ</a:t>
            </a:r>
            <a:r>
              <a:rPr lang="el-GR" sz="2400" b="1" u="heavy" spc="110" dirty="0">
                <a:solidFill>
                  <a:srgbClr val="FFFF00"/>
                </a:solidFill>
                <a:uFill>
                  <a:solidFill>
                    <a:srgbClr val="007F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u="heavy" spc="105" dirty="0" err="1">
                <a:solidFill>
                  <a:srgbClr val="FFFF00"/>
                </a:solidFill>
                <a:uFill>
                  <a:solidFill>
                    <a:srgbClr val="007F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Πλάγιου</a:t>
            </a:r>
            <a:r>
              <a:rPr sz="2400" b="1" u="heavy" spc="90" dirty="0">
                <a:solidFill>
                  <a:srgbClr val="FFFF00"/>
                </a:solidFill>
                <a:uFill>
                  <a:solidFill>
                    <a:srgbClr val="007F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u="heavy" spc="100" dirty="0" err="1">
                <a:solidFill>
                  <a:srgbClr val="FFFF00"/>
                </a:solidFill>
                <a:uFill>
                  <a:solidFill>
                    <a:srgbClr val="007F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Νεφρού</a:t>
            </a:r>
            <a:r>
              <a:rPr sz="2400" b="1" spc="17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spc="17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Σε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πλάγια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θέση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(δε) ή (αρ).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κάτω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πόδι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είν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</a:t>
            </a:r>
            <a:r>
              <a:rPr sz="20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κεκ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αµ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ένο</a:t>
            </a:r>
            <a:r>
              <a:rPr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</a:t>
            </a:r>
            <a:r>
              <a:rPr sz="20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</a:t>
            </a:r>
            <a:r>
              <a:rPr sz="20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πάνω</a:t>
            </a:r>
            <a:r>
              <a:rPr sz="20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</a:t>
            </a:r>
            <a:r>
              <a:rPr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ευθεί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µε</a:t>
            </a:r>
            <a:r>
              <a:rPr lang="el-GR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έν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sz="20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µαξιλάρι</a:t>
            </a:r>
            <a:r>
              <a:rPr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ανάµεσα</a:t>
            </a:r>
            <a:r>
              <a:rPr sz="20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τους.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Χρειάζεται</a:t>
            </a:r>
            <a:r>
              <a:rPr sz="20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στήριγµα</a:t>
            </a:r>
            <a:r>
              <a:rPr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στην</a:t>
            </a:r>
            <a:r>
              <a:rPr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πλάτη</a:t>
            </a:r>
            <a:r>
              <a:rPr sz="20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</a:t>
            </a:r>
            <a:r>
              <a:rPr sz="20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στο</a:t>
            </a:r>
            <a:r>
              <a:rPr sz="20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υπογάστριο,</a:t>
            </a:r>
            <a:r>
              <a:rPr sz="20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ώστε</a:t>
            </a:r>
            <a:r>
              <a:rPr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να</a:t>
            </a:r>
            <a:r>
              <a:rPr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µην</a:t>
            </a:r>
            <a:r>
              <a:rPr sz="20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πέσει</a:t>
            </a:r>
            <a:r>
              <a:rPr sz="20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ασθενής.</a:t>
            </a:r>
            <a:r>
              <a:rPr sz="2000" spc="-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ίσης</a:t>
            </a:r>
            <a:r>
              <a:rPr sz="20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το</a:t>
            </a:r>
            <a:r>
              <a:rPr lang="el-GR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άνω</a:t>
            </a:r>
            <a:r>
              <a:rPr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χέρι</a:t>
            </a:r>
            <a:r>
              <a:rPr sz="20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µπαίνει</a:t>
            </a:r>
            <a:r>
              <a:rPr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</a:t>
            </a:r>
            <a:r>
              <a:rPr sz="20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ψηλό</a:t>
            </a:r>
            <a:r>
              <a:rPr sz="20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στήριγ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µα.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6400" marR="291465" indent="-342900">
              <a:lnSpc>
                <a:spcPct val="150000"/>
              </a:lnSpc>
              <a:buClr>
                <a:srgbClr val="3232CC"/>
              </a:buClr>
              <a:buSzPct val="58333"/>
              <a:buFont typeface="Wingdings" panose="05000000000000000000" pitchFamily="2" charset="2"/>
              <a:buChar char="Ø"/>
              <a:tabLst>
                <a:tab pos="406400" algn="l"/>
              </a:tabLst>
            </a:pPr>
            <a:r>
              <a:rPr sz="20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Εφαρµόζεται</a:t>
            </a:r>
            <a:r>
              <a:rPr sz="20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επεµβάσεις</a:t>
            </a:r>
            <a:r>
              <a:rPr sz="20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νεφρών,</a:t>
            </a:r>
            <a:r>
              <a:rPr sz="20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θώρακος</a:t>
            </a:r>
            <a:r>
              <a:rPr sz="20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(π.χ.</a:t>
            </a:r>
            <a:r>
              <a:rPr sz="20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νεφρεκτοµές,</a:t>
            </a:r>
            <a:r>
              <a:rPr sz="20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λοβεκτοµές</a:t>
            </a:r>
            <a:r>
              <a:rPr sz="20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πνεύµονα)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170F37A-28DF-22D4-AD0F-000F73A0E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28600"/>
            <a:ext cx="7159090" cy="609600"/>
          </a:xfrm>
        </p:spPr>
        <p:txBody>
          <a:bodyPr/>
          <a:lstStyle/>
          <a:p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Θέσεις</a:t>
            </a:r>
            <a:r>
              <a:rPr lang="el-GR" sz="2800" spc="-8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ασθενών</a:t>
            </a:r>
            <a:r>
              <a:rPr lang="el-GR" sz="2800" spc="-7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spc="-2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χειρουργικές</a:t>
            </a:r>
            <a:r>
              <a:rPr lang="el-GR" sz="2800" spc="-19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επεµβάσεις, 4 </a:t>
            </a:r>
            <a:endParaRPr lang="el-GR" sz="2800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FD91D2C-3B1D-B14C-73A9-13A443B51C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857250"/>
            <a:ext cx="8534400" cy="5467350"/>
          </a:xfrm>
        </p:spPr>
        <p:txBody>
          <a:bodyPr/>
          <a:lstStyle/>
          <a:p>
            <a:pPr marL="406400" marR="765810" indent="-342900">
              <a:lnSpc>
                <a:spcPct val="150000"/>
              </a:lnSpc>
              <a:spcBef>
                <a:spcPts val="0"/>
              </a:spcBef>
              <a:buClr>
                <a:srgbClr val="3232CC"/>
              </a:buClr>
              <a:buSzPct val="58333"/>
              <a:buFont typeface="Wingdings" panose="05000000000000000000" pitchFamily="2" charset="2"/>
              <a:buChar char="Ø"/>
              <a:tabLst>
                <a:tab pos="406400" algn="l"/>
              </a:tabLst>
            </a:pPr>
            <a:r>
              <a:rPr lang="el-GR" sz="3200" u="heavy" spc="170" dirty="0">
                <a:solidFill>
                  <a:srgbClr val="FFFF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ΚΑΘΙΣΤΗ</a:t>
            </a:r>
            <a:r>
              <a:rPr lang="el-GR" sz="3200" u="heavy" spc="65" dirty="0">
                <a:solidFill>
                  <a:srgbClr val="FFFF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u="heavy" spc="130" dirty="0">
                <a:solidFill>
                  <a:srgbClr val="FFFF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ΘΕΣΗ</a:t>
            </a:r>
            <a:r>
              <a:rPr lang="el-GR" sz="3200" u="heavy" spc="75" dirty="0">
                <a:solidFill>
                  <a:srgbClr val="FFFF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u="heavy" dirty="0">
                <a:solidFill>
                  <a:srgbClr val="FFFF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«Πολυθρόνας»</a:t>
            </a:r>
            <a:r>
              <a:rPr lang="el-GR" sz="2800" spc="-5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</a:p>
          <a:p>
            <a:pPr marL="63500" marR="765810" indent="0">
              <a:lnSpc>
                <a:spcPct val="150000"/>
              </a:lnSpc>
              <a:spcBef>
                <a:spcPts val="0"/>
              </a:spcBef>
              <a:buClr>
                <a:srgbClr val="3232CC"/>
              </a:buClr>
              <a:buSzPct val="58333"/>
              <a:buNone/>
              <a:tabLst>
                <a:tab pos="406400" algn="l"/>
              </a:tabLst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sz="28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ασθενής</a:t>
            </a:r>
            <a:r>
              <a:rPr lang="el-GR" sz="28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στηρίζεται</a:t>
            </a:r>
            <a:r>
              <a:rPr lang="el-GR" sz="28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(δε)</a:t>
            </a:r>
            <a:r>
              <a:rPr lang="el-GR" sz="28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</a:t>
            </a:r>
            <a:r>
              <a:rPr lang="el-GR" sz="28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(αρ).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Εφαρμόζεται</a:t>
            </a:r>
            <a:r>
              <a:rPr lang="el-GR" sz="2800" spc="-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στη</a:t>
            </a:r>
            <a:r>
              <a:rPr lang="el-GR" sz="28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νευροχειρουργική</a:t>
            </a:r>
            <a:r>
              <a:rPr lang="el-GR" sz="28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πχ.</a:t>
            </a:r>
            <a:r>
              <a:rPr lang="el-GR" sz="28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(Ινιακή</a:t>
            </a:r>
            <a:r>
              <a:rPr lang="el-GR" sz="28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χώρα)</a:t>
            </a: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6400" marR="68580" indent="-342900">
              <a:lnSpc>
                <a:spcPct val="150000"/>
              </a:lnSpc>
              <a:spcBef>
                <a:spcPts val="0"/>
              </a:spcBef>
              <a:buClr>
                <a:srgbClr val="3232CC"/>
              </a:buClr>
              <a:buSzPct val="60000"/>
              <a:buFont typeface="Wingdings" panose="05000000000000000000" pitchFamily="2" charset="2"/>
              <a:buChar char="Ø"/>
              <a:tabLst>
                <a:tab pos="406400" algn="l"/>
              </a:tabLst>
            </a:pPr>
            <a:r>
              <a:rPr lang="el-GR" sz="3200" u="heavy" spc="-45" dirty="0">
                <a:solidFill>
                  <a:srgbClr val="FFFF00"/>
                </a:solidFill>
                <a:uFill>
                  <a:solidFill>
                    <a:srgbClr val="000065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ΘΕΣΗ</a:t>
            </a:r>
            <a:r>
              <a:rPr lang="el-GR" sz="3200" u="heavy" spc="-165" dirty="0">
                <a:solidFill>
                  <a:srgbClr val="FFFF00"/>
                </a:solidFill>
                <a:uFill>
                  <a:solidFill>
                    <a:srgbClr val="000065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u="heavy" spc="-20" dirty="0">
                <a:solidFill>
                  <a:srgbClr val="FFFF00"/>
                </a:solidFill>
                <a:uFill>
                  <a:solidFill>
                    <a:srgbClr val="000065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ΜΑΣΤΕΚΤΟΜΗΣ: </a:t>
            </a:r>
            <a:r>
              <a:rPr lang="el-GR" sz="3200" spc="-14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</a:t>
            </a:r>
            <a:r>
              <a:rPr lang="el-GR" sz="28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ύπτια</a:t>
            </a:r>
            <a:r>
              <a:rPr lang="el-GR" sz="28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θέση</a:t>
            </a:r>
            <a:r>
              <a:rPr lang="el-GR" sz="28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</a:t>
            </a:r>
            <a:r>
              <a:rPr lang="el-GR" sz="2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</a:t>
            </a:r>
            <a:r>
              <a:rPr lang="el-GR" sz="28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σύστοιχο</a:t>
            </a:r>
            <a:r>
              <a:rPr lang="el-GR" sz="28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µε</a:t>
            </a:r>
            <a:r>
              <a:rPr lang="el-GR" sz="28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τον</a:t>
            </a:r>
            <a:r>
              <a:rPr lang="el-GR" sz="28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παθολογικό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µαστό</a:t>
            </a:r>
            <a:r>
              <a:rPr lang="el-GR" sz="28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άνω</a:t>
            </a:r>
            <a:r>
              <a:rPr lang="el-GR" sz="28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άκρο</a:t>
            </a:r>
            <a:r>
              <a:rPr lang="el-GR" sz="28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ανοικτό</a:t>
            </a:r>
            <a:r>
              <a:rPr lang="el-GR" sz="28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</a:t>
            </a:r>
            <a:r>
              <a:rPr lang="el-GR" sz="28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  <a:r>
              <a:rPr lang="el-GR" sz="2400" baseline="2564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l-GR" sz="28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06400" marR="68580" indent="-342900">
              <a:lnSpc>
                <a:spcPct val="150000"/>
              </a:lnSpc>
              <a:spcBef>
                <a:spcPts val="0"/>
              </a:spcBef>
              <a:buClr>
                <a:srgbClr val="3232CC"/>
              </a:buClr>
              <a:buSzPct val="60000"/>
              <a:buFont typeface="Wingdings" panose="05000000000000000000" pitchFamily="2" charset="2"/>
              <a:buChar char="Ø"/>
              <a:tabLst>
                <a:tab pos="406400" algn="l"/>
              </a:tabLst>
            </a:pP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για</a:t>
            </a:r>
            <a:r>
              <a:rPr lang="el-GR" sz="2800" u="sng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πιθανότητα</a:t>
            </a:r>
            <a:r>
              <a:rPr lang="el-GR" sz="2800" u="sng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λεµφαδενικού</a:t>
            </a:r>
            <a:r>
              <a:rPr lang="el-GR" sz="2800" u="sng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u="sng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καθαρισµού</a:t>
            </a:r>
            <a:r>
              <a:rPr lang="el-GR" sz="2800" u="sng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00733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6760" y="0"/>
            <a:ext cx="8542020" cy="6590791"/>
            <a:chOff x="126760" y="990091"/>
            <a:chExt cx="8542020" cy="5600700"/>
          </a:xfrm>
        </p:grpSpPr>
        <p:sp>
          <p:nvSpPr>
            <p:cNvPr id="3" name="object 3"/>
            <p:cNvSpPr/>
            <p:nvPr/>
          </p:nvSpPr>
          <p:spPr>
            <a:xfrm>
              <a:off x="760741" y="990091"/>
              <a:ext cx="32384" cy="1053465"/>
            </a:xfrm>
            <a:custGeom>
              <a:avLst/>
              <a:gdLst/>
              <a:ahLst/>
              <a:cxnLst/>
              <a:rect l="l" t="t" r="r" b="b"/>
              <a:pathLst>
                <a:path w="32384" h="1053464">
                  <a:moveTo>
                    <a:pt x="32003" y="1053083"/>
                  </a:moveTo>
                  <a:lnTo>
                    <a:pt x="32003" y="0"/>
                  </a:lnTo>
                  <a:lnTo>
                    <a:pt x="0" y="0"/>
                  </a:lnTo>
                  <a:lnTo>
                    <a:pt x="0" y="1053083"/>
                  </a:lnTo>
                  <a:lnTo>
                    <a:pt x="32003" y="1053083"/>
                  </a:lnTo>
                  <a:close/>
                </a:path>
              </a:pathLst>
            </a:custGeom>
            <a:solidFill>
              <a:srgbClr val="1C1C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67977" y="1845055"/>
              <a:ext cx="6335267" cy="474573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058E90E-EC82-6400-6319-F82D545C7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76200"/>
            <a:ext cx="7159090" cy="685800"/>
          </a:xfrm>
        </p:spPr>
        <p:txBody>
          <a:bodyPr/>
          <a:lstStyle/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Χειρουργικά ράμματα, 1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BC2397A-1989-944A-06B6-1801A66C8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609600"/>
            <a:ext cx="8763000" cy="6019800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9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Απορροφήσιμα: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9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Από ζωικά υλικά: </a:t>
            </a:r>
            <a:r>
              <a:rPr lang="el-GR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</a:t>
            </a: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l-GR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gut</a:t>
            </a: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(χορδή εντέρου). 1) απλό (7 </a:t>
            </a:r>
            <a:r>
              <a:rPr lang="el-GR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ηµέρες</a:t>
            </a: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και 2) </a:t>
            </a:r>
            <a:r>
              <a:rPr lang="el-GR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</a:t>
            </a: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l-GR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gut</a:t>
            </a: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χρωµέ</a:t>
            </a: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(12-14 	</a:t>
            </a:r>
            <a:r>
              <a:rPr lang="el-GR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ηµέρες</a:t>
            </a: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9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Από συνθετικά υλικά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29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Dexon</a:t>
            </a: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απορροφάται εντός 30 µ</a:t>
            </a:r>
            <a:r>
              <a:rPr lang="el-GR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τχ</a:t>
            </a: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ηµερών</a:t>
            </a:r>
            <a:endParaRPr lang="el-GR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29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Πολυεστέρα</a:t>
            </a: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l-GR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polyester</a:t>
            </a: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l-GR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Vicryl</a:t>
            </a: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Vicryl</a:t>
            </a: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Rapid</a:t>
            </a: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Monocryl</a:t>
            </a: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τα ανθεκτικότερα από όλα τα συνθετικά </a:t>
            </a:r>
            <a:r>
              <a:rPr lang="el-GR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ρά</a:t>
            </a: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µµ</a:t>
            </a:r>
            <a:r>
              <a:rPr lang="el-GR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ατα</a:t>
            </a: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µε ευκολία </a:t>
            </a:r>
            <a:r>
              <a:rPr lang="el-GR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κόµπου</a:t>
            </a: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και διαπερατότητας των ιστών. Είναι πολύ λείο.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9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Μη </a:t>
            </a:r>
            <a:r>
              <a:rPr lang="el-GR" sz="29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απορροφήσιµα</a:t>
            </a:r>
            <a:r>
              <a:rPr lang="el-GR" sz="29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9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Από φυσικά υλικά: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9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α) το χειρουργικό µ</a:t>
            </a:r>
            <a:r>
              <a:rPr lang="el-GR" sz="29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ετάξι</a:t>
            </a:r>
            <a:r>
              <a:rPr lang="el-GR" sz="29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«</a:t>
            </a:r>
            <a:r>
              <a:rPr lang="el-GR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πλεξουδωτό</a:t>
            </a: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µ</a:t>
            </a:r>
            <a:r>
              <a:rPr lang="el-GR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εγάλης</a:t>
            </a: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αντοχής και ευρείας χρήσης επικαλύπτεται από κερί µ</a:t>
            </a:r>
            <a:r>
              <a:rPr lang="el-GR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έλισσας</a:t>
            </a: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και παραφίνης.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9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β) το ανοξείδωτο χειρουργικό </a:t>
            </a:r>
            <a:r>
              <a:rPr lang="el-GR" sz="29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σύρµα</a:t>
            </a:r>
            <a:r>
              <a:rPr lang="el-GR" sz="29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για ισχυρές ραφές </a:t>
            </a: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(στέρνο, οστά)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9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γ) µ</a:t>
            </a:r>
            <a:r>
              <a:rPr lang="el-GR" sz="29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εταλλικά</a:t>
            </a:r>
            <a:r>
              <a:rPr lang="el-GR" sz="29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9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clips</a:t>
            </a:r>
            <a:r>
              <a:rPr lang="el-GR" sz="29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µε ειδικές συρραπτικές µ</a:t>
            </a:r>
            <a:r>
              <a:rPr lang="el-GR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ηχανές</a:t>
            </a:r>
            <a:endParaRPr lang="el-GR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1344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0593EAE-C8F5-AC66-BAF1-982DB8173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52400"/>
            <a:ext cx="7159090" cy="457194"/>
          </a:xfrm>
        </p:spPr>
        <p:txBody>
          <a:bodyPr/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Χειρουργικά ράμματα, 2</a:t>
            </a:r>
            <a:endParaRPr lang="el-GR" sz="28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9096043-563C-8667-B847-B88271834C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838201"/>
            <a:ext cx="8610600" cy="5410206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 Από συνθετικά υλικά: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α) 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Nylon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Ethilon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από 2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πολυαµίδια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υψηλής αντοχής, προκαλεί µικρή αντίδραση στους ιστούς, κάνει πολύ καλούς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κόµπους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ακόµα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και σε ευαίσθητους ιστούς όπως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οφθαλµούς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νευροχειρουργική και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αναστόµωση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αγγείων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β) πολυπροπυλενίου (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prolene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πολύ µ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εγάλης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αντοχής, λείο, εύκολοι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κόµποι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Χρησιµοποιείται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στη πλαστική, και στην καρδιοχειρουργική συνήθως, αλλά και στην γενική χειρουργική.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973263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Ιόν">
  <a:themeElements>
    <a:clrScheme name="Ιό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Ιό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Ιό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207</TotalTime>
  <Words>1365</Words>
  <Application>Microsoft Office PowerPoint</Application>
  <PresentationFormat>Προβολή στην οθόνη (4:3)</PresentationFormat>
  <Paragraphs>176</Paragraphs>
  <Slides>30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8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30</vt:i4>
      </vt:variant>
    </vt:vector>
  </HeadingPairs>
  <TitlesOfParts>
    <vt:vector size="39" baseType="lpstr">
      <vt:lpstr>Arial</vt:lpstr>
      <vt:lpstr>Calibri</vt:lpstr>
      <vt:lpstr>Century Gothic</vt:lpstr>
      <vt:lpstr>Tahoma</vt:lpstr>
      <vt:lpstr>Times New Roman</vt:lpstr>
      <vt:lpstr>Verdana</vt:lpstr>
      <vt:lpstr>Wingdings</vt:lpstr>
      <vt:lpstr>Wingdings 3</vt:lpstr>
      <vt:lpstr>Ιόν</vt:lpstr>
      <vt:lpstr>Χειρουργική Nοσηλευτική</vt:lpstr>
      <vt:lpstr>Ειδικές Νοσηλευτικές Γνώσεις στο Χειρουργείο (Παράρτημα) </vt:lpstr>
      <vt:lpstr>Θέσεις ασθενών σε χειρουργικές επεµβάσεις, 1</vt:lpstr>
      <vt:lpstr>Θέσεις ασθενών σε χειρουργικές επεµβάσεις, 2</vt:lpstr>
      <vt:lpstr>Θέσεις ασθενών σε χειρουργικές επεµβάσεις, 3</vt:lpstr>
      <vt:lpstr>Θέσεις ασθενών σε χειρουργικές επεµβάσεις, 4 </vt:lpstr>
      <vt:lpstr>Παρουσίαση του PowerPoint</vt:lpstr>
      <vt:lpstr>Χειρουργικά ράμματα, 1</vt:lpstr>
      <vt:lpstr>Χειρουργικά ράμματα, 2</vt:lpstr>
      <vt:lpstr>Χειρουργικά Ράµµατα, 3</vt:lpstr>
      <vt:lpstr>Παρουσίαση του PowerPoint</vt:lpstr>
      <vt:lpstr>Παρουσίαση του PowerPoint</vt:lpstr>
      <vt:lpstr>Nylon</vt:lpstr>
      <vt:lpstr>Χειρουργικές βελόνες, 1</vt:lpstr>
      <vt:lpstr>Χειρουργικές βελόνες, 2</vt:lpstr>
      <vt:lpstr>Παρουσίαση του PowerPoint</vt:lpstr>
      <vt:lpstr>Χειρουργικές βελόνες, 3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Χειρουργικά εργαλεία</vt:lpstr>
      <vt:lpstr>Παρουσίαση του PowerPoint</vt:lpstr>
      <vt:lpstr>ψαλίδι επιδέσµου</vt:lpstr>
      <vt:lpstr>Παρουσίαση του PowerPoint</vt:lpstr>
      <vt:lpstr>κοιλιακό άγκιστρο  St Marks</vt:lpstr>
      <vt:lpstr>Κολποδιαστολέας κολποποσκόπιου</vt:lpstr>
      <vt:lpstr>αναρρόφηση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τεχνική χειρουργείου.ppt [Λειτουργία συμβατότητας]</dc:title>
  <dc:creator>mzografakis</dc:creator>
  <cp:lastModifiedBy>maria koutentaki</cp:lastModifiedBy>
  <cp:revision>14</cp:revision>
  <dcterms:created xsi:type="dcterms:W3CDTF">2025-04-15T13:14:09Z</dcterms:created>
  <dcterms:modified xsi:type="dcterms:W3CDTF">2025-04-28T11:18:03Z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2014-05-30T00:00:00Z</vt:filetime>
  </property>
  <property fmtid="{D5CDD505-2E9C-101B-9397-08002B2CF9AE}" pid="3" name="Creator">
    <vt:lpwstr>UnknownApplication</vt:lpwstr>
  </property>
  <property fmtid="{D5CDD505-2E9C-101B-9397-08002B2CF9AE}" pid="4" name="LastSaved">
    <vt:filetime>2025-04-15T00:00:00Z</vt:filetime>
  </property>
  <property fmtid="{D5CDD505-2E9C-101B-9397-08002B2CF9AE}" pid="5" name="Producer">
    <vt:lpwstr>Bullzip PDF Printer / www.bullzip.com / Freeware Edition</vt:lpwstr>
  </property>
</Properties>
</file>