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61" r:id="rId10"/>
    <p:sldId id="262" r:id="rId11"/>
    <p:sldId id="264" r:id="rId12"/>
    <p:sldId id="276" r:id="rId13"/>
    <p:sldId id="297" r:id="rId14"/>
    <p:sldId id="277" r:id="rId15"/>
    <p:sldId id="271" r:id="rId16"/>
    <p:sldId id="269" r:id="rId17"/>
    <p:sldId id="270" r:id="rId18"/>
    <p:sldId id="27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15/5/2024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el.wikipedia.org/w/index.php?title=%CE%94%CE%B9%CE%B1%CE%B4%CE%B5%CF%81%CE%BC%CE%B9%CE%BA%CE%AE_%CE%BD%CE%B5%CF%85%CF%81%CE%B9%CE%BA%CE%AE_%CE%B4%CE%B9%CE%AD%CE%B3%CE%B5%CF%81%CF%83%CE%B7&amp;action=edit&amp;redlink=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ΝΟΣΗΛΕΥΤΙΚΕΣ ΠΑΡΕΜΒΑΣΕΙΣ ΣΕ ΑΣΘΕΝΕΙΣ ΜΕ ΕΓΚΑΥΜΑΤΑ</a:t>
            </a:r>
            <a:endParaRPr lang="el-GR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ΟΡΙΣΜΟΣ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ΒΑΘΜΟΙ 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ΣΥΜΠΤΩΜΑΤΑ</a:t>
            </a:r>
            <a:endParaRPr lang="el-G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ΒΑΘΜΟΙ ΕΓΚΑΥΜΑΤΟΣ</a:t>
            </a:r>
            <a:endParaRPr lang="el-GR" dirty="0"/>
          </a:p>
        </p:txBody>
      </p:sp>
      <p:pic>
        <p:nvPicPr>
          <p:cNvPr id="2050" name="Picture 2" descr="C:\Users\ΑΘΑΝΑΣΙΑ\Desktop\ΙΕΚ ΜΑΘΗΜΑΤΑ\ΤΡΑΥΜΑΤΟΛΟΓΙΑ\burn treatment cypru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2276872"/>
            <a:ext cx="7272808" cy="3960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ΑΘΑΝΑΣΙΑ\Desktop\ΙΕΚ ΜΑΘΗΜΑΤΑ\ΤΡΑΥΜΑΤΟΛΟΓΙΑ\ΠΡΟΣΔΙΟΡΙΣΜΟΣ+ΕΓΚΑΥΜΑΤΟΣ+ΑΝΑΛΟΓΑ+ΤΗΝ+ΕΚΤΑΣΗ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8497888" cy="6480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714356"/>
            <a:ext cx="8472518" cy="92869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ΤΑΞΙΝΟΜΗΣΗ ΑΝΑΛΟΓΑ ΜΕ ΤΟ ΜΕΓΕΘΟΣ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Σύμφωνα με αυτό το σύστημα, τα εγκαύματα μπορούν να ταξινομηθούν ως </a:t>
            </a:r>
            <a:r>
              <a:rPr lang="el-GR" b="1" dirty="0" smtClean="0"/>
              <a:t>μεγάλα</a:t>
            </a:r>
            <a:r>
              <a:rPr lang="el-GR" dirty="0" smtClean="0"/>
              <a:t>, </a:t>
            </a:r>
            <a:r>
              <a:rPr lang="el-GR" b="1" dirty="0" smtClean="0"/>
              <a:t>μέτρια</a:t>
            </a:r>
            <a:r>
              <a:rPr lang="el-GR" dirty="0" smtClean="0"/>
              <a:t> και </a:t>
            </a:r>
            <a:r>
              <a:rPr lang="el-GR" b="1" dirty="0" smtClean="0"/>
              <a:t>μικρά</a:t>
            </a:r>
            <a:r>
              <a:rPr lang="el-GR" dirty="0" smtClean="0"/>
              <a:t>. </a:t>
            </a:r>
          </a:p>
          <a:p>
            <a:r>
              <a:rPr lang="el-GR" dirty="0" smtClean="0"/>
              <a:t>Το μέγεθος αξιολογείται βάσει ενός αριθμού παραγόντων, συμπεριλαμβανομένης: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της συνολικής επιφάνειας του σώματος που επηρεάζεται,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της εμπλοκής συγκεκριμένων ανατομικών ζωνών,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της ηλικίας του ατόμου και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των σχετικών τραυματισμών.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7143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ΤΑΞΙΝΟΜΗΣΗ ΑΝΑΛΟΓΑ ΜΕ ΤΟ ΜΕΓΕΘΟΣ</a:t>
            </a:r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524000" y="1765935"/>
          <a:ext cx="6096000" cy="332613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/>
                          <a:ea typeface="Times New Roman"/>
                          <a:cs typeface="Times New Roman"/>
                        </a:rPr>
                        <a:t>American Burn Association severity classification </a:t>
                      </a: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b="1">
                          <a:latin typeface="Arial"/>
                          <a:ea typeface="Times New Roman"/>
                          <a:cs typeface="Times New Roman"/>
                        </a:rPr>
                        <a:t>Μικρή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b="1">
                          <a:latin typeface="Arial"/>
                          <a:ea typeface="Times New Roman"/>
                          <a:cs typeface="Times New Roman"/>
                        </a:rPr>
                        <a:t>Μέτρια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b="1">
                          <a:latin typeface="Arial"/>
                          <a:ea typeface="Times New Roman"/>
                          <a:cs typeface="Times New Roman"/>
                        </a:rPr>
                        <a:t>Μεγάλη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Ενήλικες &lt;10% TBSA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Ενήλικες 10-20% TBSA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Ενήλικες &gt;20% TBSA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Νέοι ή ηλικιωμένοι &lt; 5% TBSA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Νέοι ή ηλικιωμένοι 5-10% TBSA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Νέοι ή ηλικιωμένοι &gt;10% TBSA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&lt;2% έγκαυμα πλήρους πάχους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2-5% έγκαυμα πλήρους πάχους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&gt;5% έγκαυμα πλήρους πάχους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Τραυματισμός από υψηλή τάση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Έγκαυμα από υψηλή τάση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Πιθανός τραυματισμός από εισρόφηση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Γνωστός τραυματισμός από εισρόφηση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Περιμετρικό έγκαυμα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Σημαντικό έγκαυμα στο πρόσωπο, τις αρθρώσεις, τα χέρια ή τα πόδια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Arial"/>
                          <a:ea typeface="Times New Roman"/>
                          <a:cs typeface="Times New Roman"/>
                        </a:rPr>
                        <a:t>Άλλα προβλήματα υγείας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latin typeface="Arial"/>
                          <a:ea typeface="Times New Roman"/>
                          <a:cs typeface="Times New Roman"/>
                        </a:rPr>
                        <a:t>Σχετικοί τραυματισμοί </a:t>
                      </a: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/>
          <a:lstStyle/>
          <a:p>
            <a:r>
              <a:rPr lang="el-GR" dirty="0" smtClean="0"/>
              <a:t>ΒΑΡΥΤΗΤΑ ΕΓΚΑΥΜΑΤΟΣ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Οι παράγοντες που ορίζουν τη βαρύτητα ενός εγκαύματος είναι:</a:t>
            </a:r>
          </a:p>
          <a:p>
            <a:r>
              <a:rPr lang="el-GR" dirty="0" smtClean="0"/>
              <a:t>Έκταση εγκαύματος   (% επιφάνειας σώματος,  όπου  1 παλάμη  = 1% επιφάνειας σώματος – κανόνας του 9)</a:t>
            </a:r>
          </a:p>
          <a:p>
            <a:r>
              <a:rPr lang="el-GR" dirty="0" smtClean="0"/>
              <a:t> Βαθμός  </a:t>
            </a:r>
          </a:p>
          <a:p>
            <a:r>
              <a:rPr lang="el-GR" dirty="0" smtClean="0"/>
              <a:t> Είδος εγκαύματος  </a:t>
            </a:r>
          </a:p>
          <a:p>
            <a:r>
              <a:rPr lang="el-GR" dirty="0" smtClean="0"/>
              <a:t>Μέρος του σώματος </a:t>
            </a:r>
          </a:p>
          <a:p>
            <a:r>
              <a:rPr lang="el-GR" dirty="0" smtClean="0"/>
              <a:t>Ηλικία του </a:t>
            </a:r>
            <a:r>
              <a:rPr lang="el-GR" dirty="0" err="1" smtClean="0"/>
              <a:t>εγκαυματία</a:t>
            </a:r>
            <a:endParaRPr lang="el-GR" dirty="0" smtClean="0"/>
          </a:p>
          <a:p>
            <a:r>
              <a:rPr lang="el-GR" dirty="0" smtClean="0"/>
              <a:t>Προϋπάρχουσες παθήσεις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85818"/>
          </a:xfrm>
        </p:spPr>
        <p:txBody>
          <a:bodyPr/>
          <a:lstStyle/>
          <a:p>
            <a:r>
              <a:rPr lang="el-GR" dirty="0" smtClean="0"/>
              <a:t>ΣΗΜΕΙΑ-ΣΥΜΠΤΩΜΑΤΑ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643050"/>
            <a:ext cx="8229600" cy="4786346"/>
          </a:xfrm>
        </p:spPr>
        <p:txBody>
          <a:bodyPr>
            <a:normAutofit fontScale="55000" lnSpcReduction="20000"/>
          </a:bodyPr>
          <a:lstStyle/>
          <a:p>
            <a:r>
              <a:rPr lang="el-GR" sz="3600" b="1" dirty="0" smtClean="0"/>
              <a:t>πόνος</a:t>
            </a:r>
            <a:r>
              <a:rPr lang="el-GR" sz="3600" dirty="0" smtClean="0"/>
              <a:t> (ανάλογα με το βαθμό και τη βαρύτητα)</a:t>
            </a:r>
          </a:p>
          <a:p>
            <a:r>
              <a:rPr lang="el-GR" sz="3600" b="1" dirty="0" smtClean="0"/>
              <a:t>ξεφλούδισμα</a:t>
            </a:r>
            <a:r>
              <a:rPr lang="el-GR" sz="3600" dirty="0" smtClean="0"/>
              <a:t> του δέρματος </a:t>
            </a:r>
          </a:p>
          <a:p>
            <a:r>
              <a:rPr lang="el-GR" sz="3600" b="1" dirty="0" smtClean="0"/>
              <a:t>δυσφορία ή πίεση </a:t>
            </a:r>
            <a:r>
              <a:rPr lang="el-GR" sz="3600" dirty="0" smtClean="0"/>
              <a:t>αντί για πόνο (στα πιο σοβαρά εγκαύματα)</a:t>
            </a:r>
          </a:p>
          <a:p>
            <a:r>
              <a:rPr lang="el-GR" sz="3600" b="1" dirty="0" smtClean="0"/>
              <a:t>Υπαισθησία </a:t>
            </a:r>
            <a:r>
              <a:rPr lang="el-GR" sz="3600" dirty="0" smtClean="0"/>
              <a:t>(σοβαρά εγκαύματα)</a:t>
            </a:r>
          </a:p>
          <a:p>
            <a:r>
              <a:rPr lang="el-GR" sz="3600" dirty="0" smtClean="0"/>
              <a:t>τα επιφανειακά εγκαύματα είναι κόκκινα, τα σοβαρά εγκαύματα μπορεί να είναι ροζ, άσπρα ή μαύρα.</a:t>
            </a:r>
          </a:p>
          <a:p>
            <a:r>
              <a:rPr lang="el-GR" sz="3600" dirty="0" smtClean="0"/>
              <a:t> περισσότερο ανησυχητικές ενδείξεις περιλαμβάνουν: </a:t>
            </a:r>
            <a:r>
              <a:rPr lang="el-GR" sz="3600" b="1" dirty="0" smtClean="0"/>
              <a:t>λαχάνιασμα</a:t>
            </a:r>
            <a:r>
              <a:rPr lang="el-GR" sz="3600" dirty="0" smtClean="0"/>
              <a:t>, </a:t>
            </a:r>
            <a:r>
              <a:rPr lang="el-GR" sz="3600" b="1" dirty="0" smtClean="0"/>
              <a:t>βραχνάδα</a:t>
            </a:r>
            <a:r>
              <a:rPr lang="el-GR" sz="3600" dirty="0" smtClean="0"/>
              <a:t>, και </a:t>
            </a:r>
            <a:r>
              <a:rPr lang="el-GR" sz="3600" b="1" dirty="0" smtClean="0"/>
              <a:t>τραχύτητα στη φωνή </a:t>
            </a:r>
            <a:r>
              <a:rPr lang="el-GR" sz="3600" dirty="0" smtClean="0"/>
              <a:t>ή </a:t>
            </a:r>
            <a:r>
              <a:rPr lang="el-GR" sz="3600" b="1" dirty="0" smtClean="0"/>
              <a:t>δυσχέρεια</a:t>
            </a:r>
            <a:r>
              <a:rPr lang="el-GR" sz="3600" dirty="0" smtClean="0"/>
              <a:t> στην αναπνοή.</a:t>
            </a:r>
          </a:p>
          <a:p>
            <a:r>
              <a:rPr lang="el-GR" sz="3600" dirty="0" smtClean="0"/>
              <a:t> Η </a:t>
            </a:r>
            <a:r>
              <a:rPr lang="el-GR" sz="3600" b="1" dirty="0" smtClean="0"/>
              <a:t>φαγούρα</a:t>
            </a:r>
            <a:r>
              <a:rPr lang="el-GR" sz="3600" dirty="0" smtClean="0"/>
              <a:t> είναι συνηθισμένη κατά τη διάρκεια της ανάρρωσης και εμφανίζεται μέχρι 90% σε ενήλικες και σχεδόν σε όλα τα παιδιά. </a:t>
            </a:r>
          </a:p>
          <a:p>
            <a:r>
              <a:rPr lang="el-GR" sz="3600" dirty="0" smtClean="0"/>
              <a:t>Η </a:t>
            </a:r>
            <a:r>
              <a:rPr lang="el-GR" sz="3600" b="1" dirty="0" smtClean="0"/>
              <a:t>αίσθηση μουδιάσματος ή μυρμηγκιάσματος </a:t>
            </a:r>
            <a:r>
              <a:rPr lang="el-GR" sz="3600" dirty="0" smtClean="0"/>
              <a:t>μπορεί να επιμείνει για ένα μεγάλο διάστημα μετά από ένα ηλεκτρικό τραυματισμό. </a:t>
            </a:r>
          </a:p>
          <a:p>
            <a:r>
              <a:rPr lang="el-GR" sz="3600" dirty="0" smtClean="0"/>
              <a:t>Τα εγκαύματα μπορεί να προκαλέσουν </a:t>
            </a:r>
            <a:r>
              <a:rPr lang="el-GR" sz="3600" b="1" dirty="0" smtClean="0"/>
              <a:t>συναισθηματική και ψυχολογική φθορά</a:t>
            </a:r>
            <a:r>
              <a:rPr lang="el-GR" sz="3600" dirty="0" smtClean="0"/>
              <a:t>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ΕΙΔΗ ΕΓΚΑΥΜΑΤΟΣ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Θερμικό </a:t>
            </a:r>
          </a:p>
          <a:p>
            <a:r>
              <a:rPr lang="el-GR" dirty="0" smtClean="0"/>
              <a:t>Χημικό  (οξέα  – </a:t>
            </a:r>
            <a:r>
              <a:rPr lang="el-GR" dirty="0" err="1" smtClean="0"/>
              <a:t>αλκάλεα</a:t>
            </a:r>
            <a:r>
              <a:rPr lang="el-GR" dirty="0" smtClean="0"/>
              <a:t> ) </a:t>
            </a:r>
          </a:p>
          <a:p>
            <a:r>
              <a:rPr lang="el-GR" dirty="0" smtClean="0"/>
              <a:t>Ηλεκτρικό</a:t>
            </a:r>
          </a:p>
          <a:p>
            <a:r>
              <a:rPr lang="el-GR" dirty="0" smtClean="0"/>
              <a:t>Ακτινικό</a:t>
            </a:r>
          </a:p>
          <a:p>
            <a:r>
              <a:rPr lang="el-GR" dirty="0" smtClean="0"/>
              <a:t>Εισπνευστικό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/>
          <a:lstStyle/>
          <a:p>
            <a:r>
              <a:rPr lang="el-GR" dirty="0" smtClean="0"/>
              <a:t>ΕΙΣΠΝΕΥΣΤΙΚΟ ΕΓΚΑΥΜΑ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643050"/>
            <a:ext cx="8784976" cy="4882294"/>
          </a:xfrm>
        </p:spPr>
        <p:txBody>
          <a:bodyPr>
            <a:normAutofit fontScale="92500"/>
          </a:bodyPr>
          <a:lstStyle/>
          <a:p>
            <a:r>
              <a:rPr lang="el-GR" dirty="0" err="1" smtClean="0"/>
              <a:t>Εγκαυματική</a:t>
            </a:r>
            <a:r>
              <a:rPr lang="el-GR" dirty="0" smtClean="0"/>
              <a:t> βλάβη των αεροφόρων οδών από </a:t>
            </a:r>
            <a:r>
              <a:rPr lang="el-GR" dirty="0" err="1" smtClean="0"/>
              <a:t>μετα</a:t>
            </a:r>
            <a:r>
              <a:rPr lang="el-GR" dirty="0" smtClean="0"/>
              <a:t>-φορά</a:t>
            </a:r>
            <a:r>
              <a:rPr lang="el-GR" dirty="0" smtClean="0"/>
              <a:t>  θερμότητας, με αποτέλεσμα οίδημα  και απόφραξη  αυτών, με  κίνδυνο θανάτου από  ασφυξία.</a:t>
            </a:r>
          </a:p>
          <a:p>
            <a:r>
              <a:rPr lang="el-GR" dirty="0" smtClean="0"/>
              <a:t>Πιθανότητα ύπαρξης αναπνευστικού εγκαύματος: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πυρκαγιά σε κλειστό χώρο 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σημεία εγκαύματος στο πρόσωπο ή τη στοματική     κοιλότητα 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μαύρα πτύελα 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καψαλισμένες τρίχες ρινός </a:t>
            </a:r>
          </a:p>
          <a:p>
            <a:pPr>
              <a:buFont typeface="Wingdings" pitchFamily="2" charset="2"/>
              <a:buChar char="Ø"/>
            </a:pPr>
            <a:r>
              <a:rPr lang="el-GR" dirty="0" err="1" smtClean="0"/>
              <a:t>βράγχος</a:t>
            </a:r>
            <a:r>
              <a:rPr lang="el-GR" dirty="0" smtClean="0"/>
              <a:t> φωνής ή συριγμός</a:t>
            </a:r>
          </a:p>
          <a:p>
            <a:pPr>
              <a:buFont typeface="Wingdings" pitchFamily="2" charset="2"/>
              <a:buChar char="v"/>
            </a:pPr>
            <a:r>
              <a:rPr lang="el-GR" b="1" dirty="0" smtClean="0"/>
              <a:t> Ανάγκη για άμεση ιατρική παρέμβαση.</a:t>
            </a:r>
            <a:endParaRPr lang="el-G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 ΕΓΚΑΥΜΑΤΩΝ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μικρά εγκαύματα μπορούν τυπικά να αντιμετωπιστούν στο σπίτι,</a:t>
            </a:r>
          </a:p>
          <a:p>
            <a:r>
              <a:rPr lang="el-GR" dirty="0" smtClean="0"/>
              <a:t> τα μέτρια εγκαύματα συχνά αντιμετωπίζονται στο νοσοκομείο και</a:t>
            </a:r>
          </a:p>
          <a:p>
            <a:r>
              <a:rPr lang="el-GR" dirty="0" smtClean="0"/>
              <a:t> τα μεγάλα εγκαύματα αντιμετωπίζονται σε κέντρο εγκαυμάτων.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ΔΙΑΧΕΙΡΙΣΗ ΕΓΚΑΥΜΑΤΩΝ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Αξιολόγηση και σταθεροποίηση της αναπνευστικής οδού, της αναπνοής και της κυκλοφορίας του ατόμου. </a:t>
            </a:r>
          </a:p>
          <a:p>
            <a:r>
              <a:rPr lang="el-GR" dirty="0" smtClean="0"/>
              <a:t>Μπορεί να χρειαστεί πρώιμη διασωλήνωση</a:t>
            </a:r>
          </a:p>
          <a:p>
            <a:r>
              <a:rPr lang="el-GR" dirty="0" smtClean="0"/>
              <a:t>Φροντίδα  του τραύματος του εγκαύματος</a:t>
            </a:r>
          </a:p>
          <a:p>
            <a:r>
              <a:rPr lang="el-GR" dirty="0" smtClean="0"/>
              <a:t>Οι </a:t>
            </a:r>
            <a:r>
              <a:rPr lang="el-GR" dirty="0" err="1" smtClean="0"/>
              <a:t>εγκαυματίες</a:t>
            </a:r>
            <a:r>
              <a:rPr lang="el-GR" dirty="0" smtClean="0"/>
              <a:t> να είναι τυλιγμένοι σε καθαρά σεντόνια μέχρι να φτάσουν στο νοσοκομείο.</a:t>
            </a:r>
          </a:p>
          <a:p>
            <a:r>
              <a:rPr lang="el-GR" dirty="0" smtClean="0"/>
              <a:t>Αντιτετανικό αναμνηστικό εμβόλιο εάν το άτομο δεν έχει εμβολιαστεί τα τελευταία πέντε χρόνια. </a:t>
            </a:r>
          </a:p>
          <a:p>
            <a:r>
              <a:rPr lang="el-GR" dirty="0" smtClean="0"/>
              <a:t>Στις Ηνωμένες Πολιτείες, το 95% των εγκαυμάτων που παρουσιάζονται στο τμήμα επειγόντων περιστατικών αντιμετωπίζονται και λαμβάνουν εξιτήριο, ενώ μόνο το 5% χρειάζεται εισαγωγή στο νοσοκομείο.</a:t>
            </a:r>
          </a:p>
          <a:p>
            <a:r>
              <a:rPr lang="el-GR" dirty="0" smtClean="0"/>
              <a:t> Στην περίπτωση των μεγάλων εγκαυμάτων, είναι σημαντική η πρώιμη σίτιση. </a:t>
            </a:r>
          </a:p>
          <a:p>
            <a:r>
              <a:rPr lang="el-GR" dirty="0" smtClean="0"/>
              <a:t>Πρόσθετα στις παραδοσιακές θεραπείες μπορεί να χρησιμοποιηθεί και </a:t>
            </a:r>
            <a:r>
              <a:rPr lang="el-GR" dirty="0" err="1" smtClean="0"/>
              <a:t>υπερβαρική</a:t>
            </a:r>
            <a:r>
              <a:rPr lang="el-GR" dirty="0" smtClean="0"/>
              <a:t> οξυγόνωση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28694"/>
          </a:xfrm>
        </p:spPr>
        <p:txBody>
          <a:bodyPr/>
          <a:lstStyle/>
          <a:p>
            <a:r>
              <a:rPr lang="el-GR" dirty="0" smtClean="0"/>
              <a:t>ΕΓΚΑΥΜΑ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115328" cy="45005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err="1" smtClean="0"/>
              <a:t>Ιστικός</a:t>
            </a:r>
            <a:r>
              <a:rPr lang="el-GR" dirty="0" smtClean="0"/>
              <a:t> τραυματισμός του δέρματος και των υποκείμενων ιστών, που προκαλείται από την υπερβολική έκθεση σε θερμικές, χημικές, ηλεκτρικές ή  ραδιενεργές ουσίες. 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/>
          <a:lstStyle/>
          <a:p>
            <a:r>
              <a:rPr lang="el-GR" dirty="0" smtClean="0"/>
              <a:t>	ΧΟΡΗΓΗΣΗ </a:t>
            </a:r>
            <a:r>
              <a:rPr lang="en-US" dirty="0" smtClean="0"/>
              <a:t>IV</a:t>
            </a:r>
            <a:r>
              <a:rPr lang="el-GR" dirty="0" smtClean="0"/>
              <a:t> ΥΓΡΩΝ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72608"/>
          </a:xfrm>
        </p:spPr>
        <p:txBody>
          <a:bodyPr>
            <a:noAutofit/>
          </a:bodyPr>
          <a:lstStyle/>
          <a:p>
            <a:r>
              <a:rPr lang="el-GR" sz="1800" dirty="0" smtClean="0"/>
              <a:t>Σε άτομα με κακή αιμάτωση ιστών, θα πρέπει να δοθούν συμπυκνωμένες δόσεις ισοτονικού κρυσταλλοειδούς διαλύματος. </a:t>
            </a:r>
          </a:p>
          <a:p>
            <a:r>
              <a:rPr lang="el-GR" sz="1800" dirty="0" smtClean="0"/>
              <a:t>Καθορισμός του όγκου των ενδοφλέβιων υγρών που απαιτούνται κατά τη διάρκεια των πρώτων 24 ωρών. </a:t>
            </a:r>
          </a:p>
          <a:p>
            <a:r>
              <a:rPr lang="el-GR" sz="1800" dirty="0" smtClean="0"/>
              <a:t>Η μισή ποσότητα του υγρού θα πρέπει να χορηγηθεί μέσα στις πρώτες 8 ώρες και το υπόλοιπο να χορηγηθεί μέσα στις επόμενες 16 ώρες (από τη στιγμή που έλαβε χώρα το έγκαυμα και όχι από την στιγμή που ξεκίνησε η αποκατάσταση των υγρών).</a:t>
            </a:r>
          </a:p>
          <a:p>
            <a:r>
              <a:rPr lang="el-GR" sz="1800" dirty="0" smtClean="0"/>
              <a:t> Τα παιδιά χρειάζονται επιπλέον υγρό συντήρησης  (γλυκόζη).</a:t>
            </a:r>
          </a:p>
          <a:p>
            <a:r>
              <a:rPr lang="el-GR" sz="1800" dirty="0" smtClean="0"/>
              <a:t>Όσοι έχουν εισπνευστικό έγκαυμα χρειάζονται περισσότερα υγρά. </a:t>
            </a:r>
          </a:p>
          <a:p>
            <a:r>
              <a:rPr lang="el-GR" sz="1800" dirty="0" smtClean="0"/>
              <a:t>Ενώ η ανεπαρκής αποκατάσταση των υγρών μπορεί να προκαλέσει προβλήματα, η υπερβολική αποκατάσταση μπορεί να είναι επίσης επιζήμια. </a:t>
            </a:r>
          </a:p>
          <a:p>
            <a:r>
              <a:rPr lang="el-GR" sz="1800" dirty="0" smtClean="0"/>
              <a:t>Οι φόρμουλες αποτελούν μόνο έναν οδηγό, με τις εγχύσεις να προσαρμόζονται ιδανικά σε παραγωγή ούρων &gt;30 mL/h για τους ενήλικες ή &gt;1mL/kg για τα παιδιά και μέση αρτηριακή πίεση υψηλότερη από 60 </a:t>
            </a:r>
            <a:r>
              <a:rPr lang="el-GR" sz="1800" dirty="0" err="1" smtClean="0"/>
              <a:t>mmHg</a:t>
            </a:r>
            <a:r>
              <a:rPr lang="el-GR" sz="1800" dirty="0" smtClean="0"/>
              <a:t>. </a:t>
            </a:r>
          </a:p>
          <a:p>
            <a:r>
              <a:rPr lang="el-GR" sz="1800" dirty="0" smtClean="0"/>
              <a:t>Σπάνια απαιτούνται μεταγγίσεις αίματος</a:t>
            </a:r>
          </a:p>
          <a:p>
            <a:r>
              <a:rPr lang="el-GR" sz="1800" dirty="0" smtClean="0"/>
              <a:t>Μπορούν να τοποθετηθούν ενδοφλέβιοι </a:t>
            </a:r>
            <a:r>
              <a:rPr lang="el-GR" sz="1800" dirty="0" err="1" smtClean="0"/>
              <a:t>φλεβοκαθετήρες</a:t>
            </a:r>
            <a:r>
              <a:rPr lang="el-GR" sz="1800" dirty="0" smtClean="0"/>
              <a:t> μέσω του καμένου δέρματος εάν είναι απαραίτητο ή μπορεί να χρησιμοποιηθεί </a:t>
            </a:r>
            <a:r>
              <a:rPr lang="el-GR" sz="1800" dirty="0" err="1" smtClean="0"/>
              <a:t>ενδοστική</a:t>
            </a:r>
            <a:r>
              <a:rPr lang="el-GR" sz="1800" dirty="0" smtClean="0"/>
              <a:t> έγχυση.</a:t>
            </a:r>
            <a:endParaRPr lang="el-GR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ΦΡΟΝΤΙΔΑ ΤΡΑΥΜΑΤΟΣ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18457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έγκαιρη ψύξη (μέσα σε 30 λεπτά από το έγκαυμα) μειώνει το βάθος και τον πόνο του εγκαύματος (υπερβολική ψύξη μπορεί να οδηγήσει σε υποθερμία)</a:t>
            </a:r>
          </a:p>
          <a:p>
            <a:r>
              <a:rPr lang="el-GR" dirty="0" smtClean="0"/>
              <a:t> Θα πρέπει να γίνεται με κρύο νερό 10–25 C και όχι με παγωμένο (περαιτέρω τραυματισμός)</a:t>
            </a:r>
          </a:p>
          <a:p>
            <a:r>
              <a:rPr lang="el-GR" dirty="0" smtClean="0"/>
              <a:t>Καθαρισμός με σαπούνι και νερό</a:t>
            </a:r>
          </a:p>
          <a:p>
            <a:r>
              <a:rPr lang="el-GR" dirty="0" smtClean="0"/>
              <a:t>Απομάκρυνση του νεκρού ιστού </a:t>
            </a:r>
          </a:p>
          <a:p>
            <a:r>
              <a:rPr lang="el-GR" dirty="0" smtClean="0"/>
              <a:t>Εφαρμογή επιδέσμων</a:t>
            </a:r>
          </a:p>
          <a:p>
            <a:r>
              <a:rPr lang="el-GR" dirty="0" smtClean="0"/>
              <a:t> Εάν υπάρχουν άθικτες φουσκάλες, δεν είναι σαφές τί πρέπει να γίνει με αυτές. Κάποιες οδηγίες υποστηρίζουν ότι πρέπει να παραμένουν άθικτες. </a:t>
            </a:r>
          </a:p>
          <a:p>
            <a:r>
              <a:rPr lang="el-GR" dirty="0" smtClean="0"/>
              <a:t>Τα εγκαύματα δευτέρου βαθμού πρέπει να επαναξιολογούνται μετά από δύο ημέρες.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el-GR" dirty="0" smtClean="0"/>
              <a:t>ΦΑΡΜΑΚΑ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/>
          </a:bodyPr>
          <a:lstStyle/>
          <a:p>
            <a:r>
              <a:rPr lang="el-GR" dirty="0" smtClean="0"/>
              <a:t>Απλά αναλγητικά (π.χ. </a:t>
            </a:r>
            <a:r>
              <a:rPr lang="el-GR" dirty="0" err="1" smtClean="0"/>
              <a:t>ιβουπροφαίνη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Οπιοειδή</a:t>
            </a:r>
            <a:r>
              <a:rPr lang="el-GR" dirty="0" smtClean="0"/>
              <a:t> όπως η μορφίνη</a:t>
            </a:r>
          </a:p>
          <a:p>
            <a:r>
              <a:rPr lang="el-GR" dirty="0" smtClean="0"/>
              <a:t> Οι </a:t>
            </a:r>
            <a:r>
              <a:rPr lang="el-GR" dirty="0" err="1" smtClean="0"/>
              <a:t>βενζοδιαζεπίνες</a:t>
            </a:r>
            <a:r>
              <a:rPr lang="el-GR" dirty="0" smtClean="0"/>
              <a:t> μπορούν να χρησιμοποιηθούν μαζί με τα αναλγητικά για να βοηθήσουν με το άγχος.</a:t>
            </a:r>
          </a:p>
          <a:p>
            <a:r>
              <a:rPr lang="el-GR" dirty="0" smtClean="0"/>
              <a:t>Κατά τη διάρκεια της διαδικασίας επούλωσης, τα </a:t>
            </a:r>
            <a:r>
              <a:rPr lang="el-GR" dirty="0" err="1" smtClean="0"/>
              <a:t>αντιισταμινικά</a:t>
            </a:r>
            <a:r>
              <a:rPr lang="el-GR" dirty="0" smtClean="0"/>
              <a:t>, το μασάζ, ή η </a:t>
            </a:r>
            <a:r>
              <a:rPr lang="el-GR" dirty="0" err="1" smtClean="0"/>
              <a:t>διαδερμική</a:t>
            </a:r>
            <a:r>
              <a:rPr lang="el-GR" dirty="0" smtClean="0">
                <a:hlinkClick r:id="rId2" tooltip="Διαδερμική νευρική διέγερση (δεν έχει γραφτεί ακόμα)"/>
              </a:rPr>
              <a:t> </a:t>
            </a:r>
            <a:r>
              <a:rPr lang="el-GR" dirty="0" smtClean="0"/>
              <a:t>νευρική διέγερση μπορούν να χρησιμοποιηθούν για να βοηθήσουν με τη φαγούρα (αποτελεσματικά μόνο για το 20% των ανθρώπων)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/>
          <a:lstStyle/>
          <a:p>
            <a:r>
              <a:rPr lang="el-GR" dirty="0" smtClean="0"/>
              <a:t>ΦΑΡΜΑΚΑ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/>
          </a:bodyPr>
          <a:lstStyle/>
          <a:p>
            <a:r>
              <a:rPr lang="el-GR" dirty="0" smtClean="0"/>
              <a:t>Τα ενδοφλέβια αντιβιοτικά συστήνονται πριν από τη χειρουργική επέμβαση για εκείνους που έχουν εκτεταμένα εγκαύματα (&gt;60% της TBSA). (μπορεί να βελτιώσουν τα ποσοστά επιβίωσης σε εκείνους που έχουν μεγάλα και σοβαρά εγκαύματα).</a:t>
            </a:r>
          </a:p>
          <a:p>
            <a:r>
              <a:rPr lang="el-GR" dirty="0" smtClean="0"/>
              <a:t> Η </a:t>
            </a:r>
            <a:r>
              <a:rPr lang="el-GR" dirty="0" err="1" smtClean="0"/>
              <a:t>ερυθροποιητίνη</a:t>
            </a:r>
            <a:r>
              <a:rPr lang="el-GR" dirty="0" smtClean="0"/>
              <a:t> δεν έχει βρεθεί να είναι αποτελεσματική στην πρόληψη ή την αντιμετώπιση της αναιμίας στα άτομα με εγκαύματα.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80120"/>
          </a:xfrm>
        </p:spPr>
        <p:txBody>
          <a:bodyPr/>
          <a:lstStyle/>
          <a:p>
            <a:r>
              <a:rPr lang="el-GR" dirty="0" smtClean="0"/>
              <a:t>ΧΕΙΡΟΥΡΓΙΚΗ ΕΠΕΜΒΑΣΗ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Τα τραύματα που απαιτούν χειρουργικό κλείσιμο με δερματικά μοσχεύματα (τυπικά οτιδήποτε μεγαλύτερο από ένα μικρό έγκαυμα πλήρους πάχους) θα πρέπει να αντιμετωπίζονται όσο το δυνατόν νωρίτερα. </a:t>
            </a:r>
          </a:p>
          <a:p>
            <a:r>
              <a:rPr lang="el-GR" dirty="0" smtClean="0"/>
              <a:t>Τα περιμετρικά εγκαύματα των άκρων ή του θώρακα μπορεί να χρειάζονται επείγουσα χειρουργική απελευθέρωση του δέρματος, που είναι γνωστή ως </a:t>
            </a:r>
            <a:r>
              <a:rPr lang="el-GR" b="1" dirty="0" err="1" smtClean="0"/>
              <a:t>εσχαροτομή</a:t>
            </a:r>
            <a:r>
              <a:rPr lang="el-GR" b="1" dirty="0" smtClean="0"/>
              <a:t> </a:t>
            </a:r>
            <a:r>
              <a:rPr lang="el-GR" dirty="0" smtClean="0"/>
              <a:t>(για την αντιμετώπιση ή την πρόληψη προβλημάτων με την περιφερική κυκλοφορία ή τον αερισμό) </a:t>
            </a:r>
          </a:p>
          <a:p>
            <a:r>
              <a:rPr lang="el-GR" dirty="0" smtClean="0"/>
              <a:t>Για τα εγκαύματα από ηλεκτρισμό μπορεί να χρειαστούν τομές των </a:t>
            </a:r>
            <a:r>
              <a:rPr lang="el-GR" dirty="0" err="1" smtClean="0"/>
              <a:t>περιτονίων</a:t>
            </a:r>
            <a:r>
              <a:rPr lang="el-GR" dirty="0" smtClean="0"/>
              <a:t>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Λοίμωξη (η πιο συνηθισμένη) </a:t>
            </a:r>
          </a:p>
          <a:p>
            <a:r>
              <a:rPr lang="el-GR" dirty="0" smtClean="0"/>
              <a:t>Πνευμονία</a:t>
            </a:r>
          </a:p>
          <a:p>
            <a:r>
              <a:rPr lang="el-GR" dirty="0" smtClean="0"/>
              <a:t>Κυτταρίτιδα</a:t>
            </a:r>
          </a:p>
          <a:p>
            <a:r>
              <a:rPr lang="el-GR" dirty="0" smtClean="0"/>
              <a:t>Λοιμώξεις του ουροποιητικού συστήματος</a:t>
            </a:r>
          </a:p>
          <a:p>
            <a:r>
              <a:rPr lang="el-GR" dirty="0" smtClean="0"/>
              <a:t>αναπνευστική ανεπάρκεια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ΠΑΡΑΓΟΝΤΕΣ ΚΙΝΔΥΝΟΥ ΓΙΑ ΛΟΙΜΩΞΕΙΣ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εγκαύματα μεγαλύτερα του 30% της TBSA</a:t>
            </a:r>
          </a:p>
          <a:p>
            <a:r>
              <a:rPr lang="el-GR" dirty="0" smtClean="0"/>
              <a:t> εγκαύματα πλήρους πάχους</a:t>
            </a:r>
          </a:p>
          <a:p>
            <a:r>
              <a:rPr lang="el-GR" dirty="0" smtClean="0"/>
              <a:t> ακραίες ηλικίες (νέοι ή ηλικιωμένοι) </a:t>
            </a:r>
          </a:p>
          <a:p>
            <a:r>
              <a:rPr lang="el-GR" dirty="0" smtClean="0"/>
              <a:t> εγκαύματα στα πόδια ή το περίνεο</a:t>
            </a:r>
          </a:p>
          <a:p>
            <a:r>
              <a:rPr lang="el-GR" dirty="0" smtClean="0"/>
              <a:t>Η πνευμονία συμβαίνει ιδιαίτερα συχνά σε εισπνευστικά εγκαύματα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/>
          <a:lstStyle/>
          <a:p>
            <a:r>
              <a:rPr lang="el-GR" dirty="0" smtClean="0"/>
              <a:t>ΑΛΛΕΣ ΕΠΙΠΛΟΚΕΣ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Αναιμία</a:t>
            </a:r>
            <a:r>
              <a:rPr lang="el-GR" dirty="0" smtClean="0"/>
              <a:t> (δευτερογενώς στα εγκαύματα πλήρους πάχους που είναι μεγαλύτερα του 10% της TBSA) </a:t>
            </a:r>
          </a:p>
          <a:p>
            <a:r>
              <a:rPr lang="el-GR" dirty="0" smtClean="0"/>
              <a:t> </a:t>
            </a:r>
            <a:r>
              <a:rPr lang="el-GR" b="1" dirty="0" smtClean="0"/>
              <a:t>Σύνδρομο διαμερίσματος </a:t>
            </a:r>
            <a:r>
              <a:rPr lang="el-GR" dirty="0" smtClean="0"/>
              <a:t>ή </a:t>
            </a:r>
            <a:r>
              <a:rPr lang="el-GR" b="1" dirty="0" err="1" smtClean="0"/>
              <a:t>ραβδομυόλυση</a:t>
            </a:r>
            <a:r>
              <a:rPr lang="el-GR" dirty="0" smtClean="0"/>
              <a:t> (εγκαύματα από ηλεκτρισμό) λόγω της βλάβης στους μύες. </a:t>
            </a:r>
          </a:p>
          <a:p>
            <a:r>
              <a:rPr lang="el-GR" b="1" dirty="0" smtClean="0"/>
              <a:t>Θρομβοφλεβίτιδα</a:t>
            </a:r>
            <a:r>
              <a:rPr lang="el-GR" dirty="0" smtClean="0"/>
              <a:t> κάτω άκρων (6 έως 25%)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υπερμεταβολική</a:t>
            </a:r>
            <a:r>
              <a:rPr lang="el-GR" dirty="0" smtClean="0"/>
              <a:t> κατάσταση, μπορεί να οδηγήσει σε </a:t>
            </a:r>
            <a:r>
              <a:rPr lang="el-GR" b="1" dirty="0" smtClean="0"/>
              <a:t>μείωση οστικής πυκνότητας</a:t>
            </a:r>
            <a:r>
              <a:rPr lang="el-GR" dirty="0" smtClean="0"/>
              <a:t>  και σε </a:t>
            </a:r>
            <a:r>
              <a:rPr lang="el-GR" b="1" dirty="0" smtClean="0"/>
              <a:t>απώλεια μυϊκής μάζας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Δημιουργία  χηλοειδών ουλών (σε νέους με σκούρο δέρμα) </a:t>
            </a:r>
          </a:p>
          <a:p>
            <a:r>
              <a:rPr lang="el-GR" dirty="0" smtClean="0"/>
              <a:t>Διαταραχή </a:t>
            </a:r>
            <a:r>
              <a:rPr lang="el-GR" dirty="0" err="1" smtClean="0"/>
              <a:t>μετατραυματικού</a:t>
            </a:r>
            <a:r>
              <a:rPr lang="el-GR" dirty="0" smtClean="0"/>
              <a:t> </a:t>
            </a:r>
            <a:r>
              <a:rPr lang="en-US" dirty="0" smtClean="0"/>
              <a:t>stress</a:t>
            </a:r>
            <a:r>
              <a:rPr lang="el-GR" dirty="0" smtClean="0"/>
              <a:t> (ιδίως στα παιδιά)</a:t>
            </a:r>
          </a:p>
          <a:p>
            <a:r>
              <a:rPr lang="el-GR" dirty="0" smtClean="0"/>
              <a:t>Διαταραχή της εικόνας του σώματος.</a:t>
            </a:r>
          </a:p>
          <a:p>
            <a:r>
              <a:rPr lang="el-GR" dirty="0" smtClean="0"/>
              <a:t> Στον αναπτυσσόμενο κόσμο, τα σημαντικά εγκαύματα μπορεί να οδηγήσουν σε </a:t>
            </a:r>
            <a:r>
              <a:rPr lang="el-GR" b="1" dirty="0" smtClean="0"/>
              <a:t>κοινωνικό αποκλεισμό</a:t>
            </a:r>
            <a:r>
              <a:rPr lang="el-GR" dirty="0" smtClean="0"/>
              <a:t>, </a:t>
            </a:r>
            <a:r>
              <a:rPr lang="el-GR" b="1" dirty="0" smtClean="0"/>
              <a:t>ακραία φτώχεια </a:t>
            </a:r>
            <a:r>
              <a:rPr lang="el-GR" dirty="0" smtClean="0"/>
              <a:t>και </a:t>
            </a:r>
            <a:r>
              <a:rPr lang="el-GR" b="1" dirty="0" smtClean="0"/>
              <a:t>εγκατάλειψη παιδιών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/>
          <a:lstStyle/>
          <a:p>
            <a:r>
              <a:rPr lang="el-GR" dirty="0" smtClean="0"/>
              <a:t>ΠΡΩΤΕΣ ΒΟΗΘΕΙΕΣ ΣΕ ΕΓΚΑΥΜΑ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/>
          </a:bodyPr>
          <a:lstStyle/>
          <a:p>
            <a:r>
              <a:rPr lang="el-GR" b="1" dirty="0" smtClean="0"/>
              <a:t>ΕΓΚΑΥΜΑ ΑΠΌ ΤΟΝ ΗΛΙΟ (ΗΛΙΑΚΟ)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χρήση ήπιων αναλγητικών,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εφαρμογή ψυχρών κομπρεσών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ενυδατικών λοσιόν με αλόη βέρα ή </a:t>
            </a:r>
            <a:r>
              <a:rPr lang="el-GR" dirty="0" err="1" smtClean="0"/>
              <a:t>calamine</a:t>
            </a:r>
            <a:r>
              <a:rPr lang="el-GR" dirty="0" smtClean="0"/>
              <a:t>. 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λήψη επαρκών υγρών (για την αποφυγή αφυδάτωσης του οργανισμού )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αποφυγή αλκοόλ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Για ιδιαιτέρως εκτεταμένα  εγκαύματα ή εγκαύματα που έχουν προκαλέσει φουσκάλες αλλά και για εγκαύματα σε παιδιά ή μωρά συστήνεται ιατρική αξιολόγηση.</a:t>
            </a:r>
          </a:p>
          <a:p>
            <a:pPr>
              <a:buNone/>
            </a:pPr>
            <a:endParaRPr lang="el-GR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ΕΓΚΑΥΜΑ ΑΠΟ ΖΕΣΤΑ ΥΓΡΑ Η ΚΑΥΤΕΣ ΕΠΙΦΑΝΕΙΕΣ (ΘΕΡΜΙΚΟ)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el-GR" dirty="0" smtClean="0"/>
              <a:t>Όσο το δυνατό πιο άμεση μείωση του θερμικού φορτίου της περιοχής που έχει καεί.</a:t>
            </a:r>
          </a:p>
          <a:p>
            <a:pPr lvl="0">
              <a:buNone/>
            </a:pPr>
            <a:endParaRPr lang="el-GR" dirty="0" smtClean="0"/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Η έκταση και η σοβαρότητα του εγκαύματος αλλά και η ηλικία του παθόντα καθορίζουν το εάν χρειάζεται ιατρική φροντίδα.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472518" cy="78581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ΤΑΞΙΝΟΜΗΣΗ ΑΝΑΛΟΓΑ ΜΕ ΤΟ ΒΑΘΜΟ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/>
              <a:t>1ου βαθμού έγκαυμα</a:t>
            </a:r>
            <a:endParaRPr lang="el-GR" dirty="0" smtClean="0"/>
          </a:p>
          <a:p>
            <a:r>
              <a:rPr lang="el-GR" dirty="0" smtClean="0"/>
              <a:t>Στα λιγότερο σοβαρά εγκαύματα καίγεται μόνο το εξωτερικό στρώμα του δέρματος, η επιδερμίδα. </a:t>
            </a:r>
          </a:p>
          <a:p>
            <a:r>
              <a:rPr lang="el-GR" dirty="0" smtClean="0"/>
              <a:t>Το δέρμα συνήθως κοκκινίζει, μπορεί να πρηστεί και να πονά. </a:t>
            </a:r>
          </a:p>
          <a:p>
            <a:r>
              <a:rPr lang="el-GR" dirty="0" smtClean="0"/>
              <a:t>Ωστόσο, το εξωτερικό στρώμα του δέρματος δεν έχει καεί βαθιά. </a:t>
            </a:r>
          </a:p>
          <a:p>
            <a:r>
              <a:rPr lang="el-GR" dirty="0" smtClean="0"/>
              <a:t>Αν το έγκαυμα δεν περιλαμβάνει μεγάλες περιοχές των χεριών, των ποδιών, του προσώπου, της βουβωνικής χώρας, των γλουτών ή μιας βασικής άρθρωσης, μπορεί να θεραπευτεί σχετικά εύκολα. </a:t>
            </a:r>
          </a:p>
          <a:p>
            <a:r>
              <a:rPr lang="el-GR" dirty="0" smtClean="0"/>
              <a:t>Τα εγκαύματα από χημικά μπορεί να χρειαστούν επιπλέον φροντίδα.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el-GR" sz="3100" b="1" dirty="0" smtClean="0"/>
              <a:t/>
            </a:r>
            <a:br>
              <a:rPr lang="el-GR" sz="3100" b="1" dirty="0" smtClean="0"/>
            </a:br>
            <a:r>
              <a:rPr lang="el-GR" sz="3100" b="1" dirty="0" smtClean="0"/>
              <a:t>ΕΓΚΑΥΜΑ ΑΠΟ ΖΕΣΤΑ ΥΓΡΑ Η ΚΑΥΤΕΣ ΕΠΙΦΑΝΕΙΕΣ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4739419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Απαγορεύεται κάθε χρήση:</a:t>
            </a:r>
            <a:endParaRPr lang="el-GR" dirty="0" smtClean="0"/>
          </a:p>
          <a:p>
            <a:pPr lvl="0"/>
            <a:r>
              <a:rPr lang="el-GR" dirty="0" smtClean="0"/>
              <a:t>λαδιού</a:t>
            </a:r>
          </a:p>
          <a:p>
            <a:pPr lvl="0"/>
            <a:r>
              <a:rPr lang="el-GR" dirty="0" smtClean="0"/>
              <a:t>βαζελίνης</a:t>
            </a:r>
          </a:p>
          <a:p>
            <a:pPr lvl="0"/>
            <a:r>
              <a:rPr lang="el-GR" dirty="0" smtClean="0"/>
              <a:t>οδοντόκρεμας</a:t>
            </a:r>
          </a:p>
          <a:p>
            <a:pPr lvl="0"/>
            <a:r>
              <a:rPr lang="el-GR" dirty="0" smtClean="0"/>
              <a:t>πάγου κλπ.</a:t>
            </a:r>
          </a:p>
          <a:p>
            <a:pPr lvl="0">
              <a:buFont typeface="Arial" pitchFamily="34" charset="0"/>
              <a:buChar char="•"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4667411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Επιβάλλεται μόνο:</a:t>
            </a:r>
            <a:endParaRPr lang="el-GR" dirty="0" smtClean="0"/>
          </a:p>
          <a:p>
            <a:pPr lvl="0"/>
            <a:r>
              <a:rPr lang="el-GR" dirty="0" smtClean="0"/>
              <a:t>τρεχούμενο κρύο νερό βρύσης για τουλάχιστον δέκα λεπτά πάνω στην περιοχή</a:t>
            </a:r>
          </a:p>
          <a:p>
            <a:pPr lvl="0"/>
            <a:r>
              <a:rPr lang="el-GR" dirty="0" smtClean="0"/>
              <a:t>αφαίρεση των κοσμημάτων όπως δακτυλιδιών και των ρούχων που εμφανίζονται ποτισμένα με καυτό υγρό ή που φλέγονται με ιδιαίτερη όμως προσοχή και μόνο στην περίπτωση που αυτά δεν έχουν προσκολληθεί πάνω στο τραύμα.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ΕΓΚΑΥΜΑ ΑΠΟ ΗΛΕΚΤΡΟΠΛΗΞΙΑ (ΘΕΡΜΙΚΟ)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Ασφαλής απομάκρυνση του θύματος από την πηγή του ρεύματος.</a:t>
            </a:r>
          </a:p>
          <a:p>
            <a:r>
              <a:rPr lang="el-GR" dirty="0" smtClean="0"/>
              <a:t>  Μεταφορά  του ασθενή άμεσα σε νοσοκομείο ώστε να αξιολογηθούν όχι μόνο τα επιφανειακά εγκαύματα στο σημείο εισόδου και εξόδου του ηλεκτρικού ρεύματος αλλά και η καρδιακή, μυϊκή αλλά και γενική κατάσταση της υγείας του.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ΕΓΚΑΥΜΑ ΜΕΤΑ ΑΠΟ ΠΤΩΣΗ (ΘΕΡΜΙΚΟ)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Έγκαυμα από τριβή</a:t>
            </a:r>
          </a:p>
          <a:p>
            <a:r>
              <a:rPr lang="el-GR" dirty="0" smtClean="0"/>
              <a:t>Σημαντικό είναι να γίνει άμεσος καθαρισμός και δη χειρουργικός του τραύματος καθώς ουλές μπορεί να προκύψουν όχι μόνο από το έγκαυμα αλλά και χρωματισμός του δέρματος (</a:t>
            </a:r>
            <a:r>
              <a:rPr lang="el-GR" dirty="0" err="1" smtClean="0"/>
              <a:t>Tattoing</a:t>
            </a:r>
            <a:r>
              <a:rPr lang="el-GR" dirty="0" smtClean="0"/>
              <a:t>) από μικρά τρίμματα της ασφάλτου (σε πτώση από μοτοσυκλέτα σε κίνηση πάνω στο οδόστρωμα)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ΕΓΚΑΥΜΑ ΑΠΟ ΧΗΜΙΚΗ ΟΥΣΙΑ (ΧΗΜΙΚΟ)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Η αντίδραση των χημικών ουσιών οξέων, </a:t>
            </a:r>
            <a:r>
              <a:rPr lang="el-GR" dirty="0" err="1" smtClean="0"/>
              <a:t>αλκάλεων</a:t>
            </a:r>
            <a:r>
              <a:rPr lang="el-GR" dirty="0" smtClean="0"/>
              <a:t> με τις πρωτεΐνες και τα λευκώματα των ιστών παράγει θερμότητα και ουσιαστικά έχει τα ίδια αποτελέσματα με τα θερμικά εγκαύματα.</a:t>
            </a:r>
          </a:p>
          <a:p>
            <a:r>
              <a:rPr lang="el-GR" dirty="0" smtClean="0"/>
              <a:t>Η σοβαρότητα αλλά και ο τρόπος αντιμετώπισης του χημικού εγκαύματος εξαρτάται από το είδος και την πυκνότητα της χημικής ουσίας αλλά και το σημείο του σώματος που έχει εκτεθεί.</a:t>
            </a:r>
          </a:p>
          <a:p>
            <a:r>
              <a:rPr lang="el-GR" dirty="0" smtClean="0"/>
              <a:t>Υγρά μπαταρίας, αμμωνία, χλώριο, κλπ. μπορεί να προκαλέσουν επιδερμικά ή εσωτερικά εγκαύματα εάν </a:t>
            </a:r>
            <a:r>
              <a:rPr lang="el-GR" dirty="0" err="1" smtClean="0"/>
              <a:t>καταποθούν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/>
          <a:lstStyle/>
          <a:p>
            <a:r>
              <a:rPr lang="el-GR" dirty="0" smtClean="0"/>
              <a:t>ΧΗΜΙΚΟ ΕΓΚΑΥΜΑ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l-GR" dirty="0" smtClean="0"/>
              <a:t>Άμεση απομάκρυνση όσο το δυνατό μεγαλύτερης ποσότητας από το χημικό με άφθονο νερό</a:t>
            </a:r>
          </a:p>
          <a:p>
            <a:pPr lvl="0"/>
            <a:r>
              <a:rPr lang="el-GR" dirty="0" smtClean="0"/>
              <a:t>Αφαίρεση των βρεγμένων ρούχων και κοσμημάτων.</a:t>
            </a:r>
          </a:p>
          <a:p>
            <a:pPr lvl="0"/>
            <a:r>
              <a:rPr lang="el-GR" dirty="0" smtClean="0"/>
              <a:t>Ιατρική εξέταση εάν η έκταση του εγκαύματος είναι μεγαλύτερη από 10 εκατοστά ή εάν το έγκαυμα βρίσκεται στο πρόσωπο, στα χέρια, στα πόδια, στους γλουτούς, την βουβωνική χώρα ή σε κάποια μεγάλη άρθρωση όπως το γόνατο.</a:t>
            </a:r>
          </a:p>
          <a:p>
            <a:r>
              <a:rPr lang="el-GR" b="1" dirty="0" smtClean="0"/>
              <a:t>Ιδιαίτερη προσοχή</a:t>
            </a:r>
            <a:r>
              <a:rPr lang="el-GR" dirty="0" smtClean="0"/>
              <a:t> χρειάζεται σε περίπτωση που χημικά έρθουν σε επαφή με τα μάτια καθώς πρέπει να χρησιμοποιηθεί τρεχούμενο νερό για τουλάχιστον 20 λεπτά στην περιοχή πριν την μετάβαση του παθόντα σε νοσοκομείο.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28596" y="857232"/>
            <a:ext cx="8072494" cy="5716606"/>
          </a:xfrm>
        </p:spPr>
        <p:txBody>
          <a:bodyPr/>
          <a:lstStyle/>
          <a:p>
            <a:r>
              <a:rPr lang="el-GR" b="1" dirty="0" smtClean="0"/>
              <a:t>1ου βαθμού</a:t>
            </a:r>
            <a:r>
              <a:rPr lang="el-GR" dirty="0" smtClean="0"/>
              <a:t>: επιφανειακό, ερυθρότητα (σαν το ηλιακό)</a:t>
            </a:r>
          </a:p>
          <a:p>
            <a:endParaRPr lang="el-GR" dirty="0"/>
          </a:p>
        </p:txBody>
      </p:sp>
      <p:pic>
        <p:nvPicPr>
          <p:cNvPr id="4" name="3 - Εικόνα" descr="http://nstauros.gr/image/Banner/protou%20vathmou%20egauma%20nosileytikos%20stauros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357430"/>
            <a:ext cx="6259566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/>
          <a:lstStyle/>
          <a:p>
            <a:r>
              <a:rPr lang="el-GR" b="1" dirty="0" smtClean="0"/>
              <a:t>2ου βαθμού έγκαυμα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/>
          <a:lstStyle/>
          <a:p>
            <a:r>
              <a:rPr lang="el-GR" dirty="0" smtClean="0"/>
              <a:t>Όταν καεί το πρώτο στρώμα δέρματος και το έγκαυμα περάσει στο δεύτερο στρώμα, το χόριο, το έγκαυμα είναι δευτέρου βαθμού. </a:t>
            </a:r>
          </a:p>
          <a:p>
            <a:r>
              <a:rPr lang="el-GR" dirty="0" smtClean="0"/>
              <a:t>Σχηματίζονται φουσκάλες και το δέρμα αποκτά πολύ κόκκινο χρώμα και φαίνεται λερωμένο. </a:t>
            </a:r>
          </a:p>
          <a:p>
            <a:r>
              <a:rPr lang="el-GR" dirty="0" smtClean="0"/>
              <a:t>Τα συμπτώματα είναι έντονος πόνος και οίδημα.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28596" y="1000108"/>
            <a:ext cx="8143932" cy="5573730"/>
          </a:xfrm>
        </p:spPr>
        <p:txBody>
          <a:bodyPr/>
          <a:lstStyle/>
          <a:p>
            <a:r>
              <a:rPr lang="el-GR" b="1" dirty="0" smtClean="0"/>
              <a:t>2ου βαθμού</a:t>
            </a:r>
            <a:r>
              <a:rPr lang="el-GR" dirty="0" smtClean="0"/>
              <a:t>: μερικού πάχους, φυσαλίδες, επώδυνο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http://nstauros.gr/image/Banner/egauma%20deyterou%20vathmou%20%20nosileytikos%20stauros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285852" y="2357430"/>
            <a:ext cx="6120680" cy="316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/>
          <a:lstStyle/>
          <a:p>
            <a:r>
              <a:rPr lang="el-GR" b="1" dirty="0" smtClean="0"/>
              <a:t>3ου βαθμού έγκαυμα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/>
          <a:lstStyle/>
          <a:p>
            <a:r>
              <a:rPr lang="el-GR" dirty="0" smtClean="0"/>
              <a:t>Τα πιο σοβαρά εγκαύματα περιλαμβάνουν όλα τα στρώματα του δέρματος. </a:t>
            </a:r>
          </a:p>
          <a:p>
            <a:r>
              <a:rPr lang="el-GR" dirty="0" smtClean="0"/>
              <a:t>Το λίπος, τα νεύρα, τους μυς, ακόμα και τα οστά μπορούν να επηρεαστούν. </a:t>
            </a:r>
          </a:p>
          <a:p>
            <a:r>
              <a:rPr lang="el-GR" dirty="0" smtClean="0"/>
              <a:t>Συνήθως υπάρχουν κατάμαυρα σημεία ή ξερές λευκές περιοχές. </a:t>
            </a:r>
          </a:p>
          <a:p>
            <a:r>
              <a:rPr lang="el-GR" dirty="0" smtClean="0"/>
              <a:t>Ο πόνος μπορεί να είναι πολύ έντονος ή, αν έχουν καταστραφεί τα νεύρα, να μην υπάρχει καθόλου πόνος. </a:t>
            </a:r>
          </a:p>
          <a:p>
            <a:r>
              <a:rPr lang="el-GR" dirty="0" smtClean="0"/>
              <a:t>Σε κάθε περιστατικό εγκαύματος τρίτου βαθμού πρέπει να παρέχεται άμεση ιατρική βοήθεια.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28596" y="1142984"/>
            <a:ext cx="8215370" cy="5430854"/>
          </a:xfrm>
        </p:spPr>
        <p:txBody>
          <a:bodyPr/>
          <a:lstStyle/>
          <a:p>
            <a:r>
              <a:rPr lang="el-GR" b="1" dirty="0" smtClean="0"/>
              <a:t>3ου βαθμού</a:t>
            </a:r>
            <a:r>
              <a:rPr lang="el-GR" dirty="0" smtClean="0"/>
              <a:t>: ολικού πάχους, δέρμα  σκληρό και       ξηρό, </a:t>
            </a:r>
            <a:r>
              <a:rPr lang="el-GR" dirty="0" err="1" smtClean="0"/>
              <a:t>λευκωπό</a:t>
            </a:r>
            <a:r>
              <a:rPr lang="el-GR" dirty="0" smtClean="0"/>
              <a:t> έως  απανθρακωμένο, χωρίς  τρίχες, ανώδυνο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http://nstauros.gr/image/Banner/egkauma%20tritou%20vathmou%20Nosileytikos%20Stauros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214686"/>
            <a:ext cx="4968552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ΒΑΘΜΟΙ ΕΓΚΑΥΜΑΤΟΣ</a:t>
            </a:r>
            <a:endParaRPr lang="el-GR" dirty="0"/>
          </a:p>
        </p:txBody>
      </p:sp>
      <p:pic>
        <p:nvPicPr>
          <p:cNvPr id="1026" name="Picture 2" descr="C:\Users\ΑΘΑΝΑΣΙΑ\Desktop\ΙΕΚ ΜΑΘΗΜΑΤΑ\ΤΡΑΥΜΑΤΟΛΟΓΙΑ\Κατηγορίες-εγκαυμάτων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7624" y="2060848"/>
            <a:ext cx="6624735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228</TotalTime>
  <Words>1509</Words>
  <Application>Microsoft Office PowerPoint</Application>
  <PresentationFormat>Προβολή στην οθόνη (4:3)</PresentationFormat>
  <Paragraphs>190</Paragraphs>
  <Slides>34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Αστικό</vt:lpstr>
      <vt:lpstr>ΝΟΣΗΛΕΥΤΙΚΕΣ ΠΑΡΕΜΒΑΣΕΙΣ ΣΕ ΑΣΘΕΝΕΙΣ ΜΕ ΕΓΚΑΥΜΑΤΑ</vt:lpstr>
      <vt:lpstr>ΕΓΚΑΥΜΑ</vt:lpstr>
      <vt:lpstr>ΤΑΞΙΝΟΜΗΣΗ ΑΝΑΛΟΓΑ ΜΕ ΤΟ ΒΑΘΜΟ</vt:lpstr>
      <vt:lpstr>Διαφάνεια 4</vt:lpstr>
      <vt:lpstr>2ου βαθμού έγκαυμα</vt:lpstr>
      <vt:lpstr>Διαφάνεια 6</vt:lpstr>
      <vt:lpstr>3ου βαθμού έγκαυμα</vt:lpstr>
      <vt:lpstr>Διαφάνεια 8</vt:lpstr>
      <vt:lpstr>ΒΑΘΜΟΙ ΕΓΚΑΥΜΑΤΟΣ</vt:lpstr>
      <vt:lpstr>ΒΑΘΜΟΙ ΕΓΚΑΥΜΑΤΟΣ</vt:lpstr>
      <vt:lpstr>Διαφάνεια 11</vt:lpstr>
      <vt:lpstr>ΤΑΞΙΝΟΜΗΣΗ ΑΝΑΛΟΓΑ ΜΕ ΤΟ ΜΕΓΕΘΟΣ</vt:lpstr>
      <vt:lpstr>ΤΑΞΙΝΟΜΗΣΗ ΑΝΑΛΟΓΑ ΜΕ ΤΟ ΜΕΓΕΘΟΣ</vt:lpstr>
      <vt:lpstr>ΒΑΡΥΤΗΤΑ ΕΓΚΑΥΜΑΤΟΣ</vt:lpstr>
      <vt:lpstr>ΣΗΜΕΙΑ-ΣΥΜΠΤΩΜΑΤΑ</vt:lpstr>
      <vt:lpstr>ΕΙΔΗ ΕΓΚΑΥΜΑΤΟΣ</vt:lpstr>
      <vt:lpstr>ΕΙΣΠΝΕΥΣΤΙΚΟ ΕΓΚΑΥΜΑ</vt:lpstr>
      <vt:lpstr>ΑΝΤΙΜΕΤΩΠΙΣΗ ΕΓΚΑΥΜΑΤΩΝ</vt:lpstr>
      <vt:lpstr>ΔΙΑΧΕΙΡΙΣΗ ΕΓΚΑΥΜΑΤΩΝ</vt:lpstr>
      <vt:lpstr> ΧΟΡΗΓΗΣΗ IV ΥΓΡΩΝ</vt:lpstr>
      <vt:lpstr>ΦΡΟΝΤΙΔΑ ΤΡΑΥΜΑΤΟΣ</vt:lpstr>
      <vt:lpstr>ΦΑΡΜΑΚΑ</vt:lpstr>
      <vt:lpstr>ΦΑΡΜΑΚΑ</vt:lpstr>
      <vt:lpstr>ΧΕΙΡΟΥΡΓΙΚΗ ΕΠΕΜΒΑΣΗ</vt:lpstr>
      <vt:lpstr>ΕΠΙΠΛΟΚΕΣ</vt:lpstr>
      <vt:lpstr>ΠΑΡΑΓΟΝΤΕΣ ΚΙΝΔΥΝΟΥ ΓΙΑ ΛΟΙΜΩΞΕΙΣ</vt:lpstr>
      <vt:lpstr>ΑΛΛΕΣ ΕΠΙΠΛΟΚΕΣ</vt:lpstr>
      <vt:lpstr>ΠΡΩΤΕΣ ΒΟΗΘΕΙΕΣ ΣΕ ΕΓΚΑΥΜΑ</vt:lpstr>
      <vt:lpstr>ΕΓΚΑΥΜΑ ΑΠΟ ΖΕΣΤΑ ΥΓΡΑ Η ΚΑΥΤΕΣ ΕΠΙΦΑΝΕΙΕΣ (ΘΕΡΜΙΚΟ)</vt:lpstr>
      <vt:lpstr> ΕΓΚΑΥΜΑ ΑΠΟ ΖΕΣΤΑ ΥΓΡΑ Η ΚΑΥΤΕΣ ΕΠΙΦΑΝΕΙΕΣ </vt:lpstr>
      <vt:lpstr>ΕΓΚΑΥΜΑ ΑΠΟ ΗΛΕΚΤΡΟΠΛΗΞΙΑ (ΘΕΡΜΙΚΟ)</vt:lpstr>
      <vt:lpstr>ΕΓΚΑΥΜΑ ΜΕΤΑ ΑΠΟ ΠΤΩΣΗ (ΘΕΡΜΙΚΟ)</vt:lpstr>
      <vt:lpstr>ΕΓΚΑΥΜΑ ΑΠΟ ΧΗΜΙΚΗ ΟΥΣΙΑ (ΧΗΜΙΚΟ)</vt:lpstr>
      <vt:lpstr>ΧΗΜΙΚΟ ΕΓΚΑΥΜΑ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ΕΓΚΑΥΜΑΤΑ</dc:title>
  <dc:creator>ΑΘΑΝΑΣΙΑ</dc:creator>
  <cp:lastModifiedBy>apapakosta</cp:lastModifiedBy>
  <cp:revision>33</cp:revision>
  <dcterms:created xsi:type="dcterms:W3CDTF">2021-05-15T18:53:34Z</dcterms:created>
  <dcterms:modified xsi:type="dcterms:W3CDTF">2024-05-15T11:35:35Z</dcterms:modified>
</cp:coreProperties>
</file>