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5" r:id="rId4"/>
    <p:sldId id="266" r:id="rId5"/>
    <p:sldId id="257" r:id="rId6"/>
    <p:sldId id="267" r:id="rId7"/>
    <p:sldId id="268" r:id="rId8"/>
    <p:sldId id="269" r:id="rId9"/>
    <p:sldId id="270" r:id="rId10"/>
    <p:sldId id="271" r:id="rId11"/>
    <p:sldId id="274" r:id="rId12"/>
    <p:sldId id="272" r:id="rId13"/>
    <p:sldId id="258" r:id="rId14"/>
    <p:sldId id="273" r:id="rId15"/>
    <p:sldId id="262" r:id="rId16"/>
    <p:sldId id="263"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6" r:id="rId37"/>
    <p:sldId id="294" r:id="rId38"/>
    <p:sldId id="295" r:id="rId39"/>
    <p:sldId id="297" r:id="rId40"/>
    <p:sldId id="298" r:id="rId4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22/5/2024</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22/5/2024</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22/5/2024</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22/5/2024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22/5/2024</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ΔΙΑΤΑΡΑΧΕΣ ΕΝΔΟΚΡΙΝΩΝ ΑΔΕΝΩΝ</a:t>
            </a:r>
            <a:endParaRPr lang="el-GR" dirty="0"/>
          </a:p>
        </p:txBody>
      </p:sp>
      <p:sp>
        <p:nvSpPr>
          <p:cNvPr id="3" name="2 - Υπότιτλος"/>
          <p:cNvSpPr>
            <a:spLocks noGrp="1"/>
          </p:cNvSpPr>
          <p:nvPr>
            <p:ph type="subTitle" idx="1"/>
          </p:nvPr>
        </p:nvSpPr>
        <p:spPr/>
        <p:txBody>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714380"/>
          </a:xfrm>
        </p:spPr>
        <p:txBody>
          <a:bodyPr>
            <a:normAutofit/>
          </a:bodyPr>
          <a:lstStyle/>
          <a:p>
            <a:r>
              <a:rPr lang="el-GR" dirty="0" smtClean="0"/>
              <a:t>ΣΥΜΠΤΩΜΑΤΑ</a:t>
            </a:r>
            <a:endParaRPr lang="el-GR" dirty="0"/>
          </a:p>
        </p:txBody>
      </p:sp>
      <p:sp>
        <p:nvSpPr>
          <p:cNvPr id="3" name="2 - Θέση περιεχομένου"/>
          <p:cNvSpPr>
            <a:spLocks noGrp="1"/>
          </p:cNvSpPr>
          <p:nvPr>
            <p:ph idx="1"/>
          </p:nvPr>
        </p:nvSpPr>
        <p:spPr>
          <a:xfrm>
            <a:off x="457200" y="1071546"/>
            <a:ext cx="8229600" cy="5357850"/>
          </a:xfrm>
        </p:spPr>
        <p:txBody>
          <a:bodyPr>
            <a:normAutofit fontScale="85000" lnSpcReduction="20000"/>
          </a:bodyPr>
          <a:lstStyle/>
          <a:p>
            <a:pPr lvl="0"/>
            <a:r>
              <a:rPr lang="el-GR" dirty="0" smtClean="0"/>
              <a:t>Απώλεια βάρους</a:t>
            </a:r>
          </a:p>
          <a:p>
            <a:pPr lvl="0"/>
            <a:r>
              <a:rPr lang="el-GR" dirty="0" smtClean="0"/>
              <a:t>Ταχυκαρδία</a:t>
            </a:r>
          </a:p>
          <a:p>
            <a:pPr lvl="0"/>
            <a:r>
              <a:rPr lang="el-GR" dirty="0" smtClean="0"/>
              <a:t>Εύκολη κόπωση</a:t>
            </a:r>
          </a:p>
          <a:p>
            <a:pPr lvl="0"/>
            <a:r>
              <a:rPr lang="el-GR" dirty="0" smtClean="0"/>
              <a:t>Αυξημένη εφίδρωση, δυσανεξία στη ζέστη</a:t>
            </a:r>
          </a:p>
          <a:p>
            <a:pPr lvl="0"/>
            <a:r>
              <a:rPr lang="el-GR" dirty="0" smtClean="0"/>
              <a:t>Αϋπνίες</a:t>
            </a:r>
          </a:p>
          <a:p>
            <a:pPr lvl="0"/>
            <a:r>
              <a:rPr lang="el-GR" dirty="0" smtClean="0"/>
              <a:t>Διαταραχές έμμηνου ρύσης</a:t>
            </a:r>
          </a:p>
          <a:p>
            <a:pPr lvl="0"/>
            <a:r>
              <a:rPr lang="el-GR" dirty="0" smtClean="0"/>
              <a:t>Τρόμος χεριών</a:t>
            </a:r>
          </a:p>
          <a:p>
            <a:pPr lvl="0"/>
            <a:r>
              <a:rPr lang="el-GR" dirty="0" smtClean="0"/>
              <a:t>Μυϊκή αδυναμία</a:t>
            </a:r>
          </a:p>
          <a:p>
            <a:pPr lvl="0"/>
            <a:r>
              <a:rPr lang="el-GR" dirty="0" smtClean="0"/>
              <a:t>Συχνές κενώσεις</a:t>
            </a:r>
          </a:p>
          <a:p>
            <a:pPr lvl="0"/>
            <a:r>
              <a:rPr lang="el-GR" dirty="0" smtClean="0"/>
              <a:t>Ευερεθιστότητα και άγχος</a:t>
            </a:r>
          </a:p>
          <a:p>
            <a:pPr lvl="0"/>
            <a:r>
              <a:rPr lang="el-GR" dirty="0" smtClean="0"/>
              <a:t>Μπορεί παρατηρηθεί πρήξιμο γύρω από τα μάτια, ξηρότητα, ερεθισμός και σε κάποιες περιπτώσεις διόγκωση των ματιών (</a:t>
            </a:r>
            <a:r>
              <a:rPr lang="el-GR" b="1" dirty="0" smtClean="0"/>
              <a:t>εξόφθαλμος</a:t>
            </a:r>
            <a:r>
              <a:rPr lang="el-GR" dirty="0" smtClean="0"/>
              <a:t>). Ο πάσχων παρουσιάζει ευαισθησία στο φως και διαταραχές όρασης. Επειδή τα μάτια δεν κινούνται φυσιολογικά και το άτομο φαίνεται να κοιτάζει επίμονα</a:t>
            </a:r>
            <a:r>
              <a:rPr lang="el-GR" b="1" dirty="0" smtClean="0"/>
              <a:t>. </a:t>
            </a:r>
            <a:endParaRPr lang="el-GR"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ΕΞΟΦΘΑΛΜΟΣ</a:t>
            </a:r>
            <a:endParaRPr lang="el-GR" dirty="0"/>
          </a:p>
        </p:txBody>
      </p:sp>
      <p:pic>
        <p:nvPicPr>
          <p:cNvPr id="6146" name="Picture 2" descr="C:\Users\ΑΘΑΝΑΣΙΑ\Desktop\ΙΕΚ ΜΑΘΗΜΑΤΑ\ΙΕΚ ΧΑΪΔΑΡΙΟΥ\Β' ΕΞΑΜΗΝΟ\ΠΑΘΟΛΟΓΙΑ\eksofthalmos-1.jpg"/>
          <p:cNvPicPr>
            <a:picLocks noGrp="1" noChangeAspect="1" noChangeArrowheads="1"/>
          </p:cNvPicPr>
          <p:nvPr>
            <p:ph idx="1"/>
          </p:nvPr>
        </p:nvPicPr>
        <p:blipFill>
          <a:blip r:embed="rId2" cstate="print"/>
          <a:srcRect/>
          <a:stretch>
            <a:fillRect/>
          </a:stretch>
        </p:blipFill>
        <p:spPr bwMode="auto">
          <a:xfrm>
            <a:off x="323528" y="2564904"/>
            <a:ext cx="5715000" cy="3312368"/>
          </a:xfrm>
          <a:prstGeom prst="rect">
            <a:avLst/>
          </a:prstGeom>
          <a:noFill/>
        </p:spPr>
      </p:pic>
      <p:pic>
        <p:nvPicPr>
          <p:cNvPr id="6147" name="Picture 3" descr="C:\Users\ΑΘΑΝΑΣΙΑ\Desktop\ΙΕΚ ΜΑΘΗΜΑΤΑ\ΙΕΚ ΧΑΪΔΑΡΙΟΥ\Β' ΕΞΑΜΗΝΟ\ΠΑΘΟΛΟΓΙΑ\ΕΞΟΦΘΑΛΜΟΣ.jpg"/>
          <p:cNvPicPr>
            <a:picLocks noChangeAspect="1" noChangeArrowheads="1"/>
          </p:cNvPicPr>
          <p:nvPr/>
        </p:nvPicPr>
        <p:blipFill>
          <a:blip r:embed="rId3" cstate="print"/>
          <a:srcRect/>
          <a:stretch>
            <a:fillRect/>
          </a:stretch>
        </p:blipFill>
        <p:spPr bwMode="auto">
          <a:xfrm>
            <a:off x="6156176" y="2636912"/>
            <a:ext cx="2736304" cy="396044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ΘΕΡΑΠΕΙΑ</a:t>
            </a:r>
            <a:endParaRPr lang="el-GR" dirty="0"/>
          </a:p>
        </p:txBody>
      </p:sp>
      <p:sp>
        <p:nvSpPr>
          <p:cNvPr id="3" name="2 - Θέση περιεχομένου"/>
          <p:cNvSpPr>
            <a:spLocks noGrp="1"/>
          </p:cNvSpPr>
          <p:nvPr>
            <p:ph idx="1"/>
          </p:nvPr>
        </p:nvSpPr>
        <p:spPr/>
        <p:txBody>
          <a:bodyPr>
            <a:normAutofit/>
          </a:bodyPr>
          <a:lstStyle/>
          <a:p>
            <a:r>
              <a:rPr lang="el-GR" dirty="0" smtClean="0"/>
              <a:t>Ο υπερθυρεοειδισμός είναι μια κατάσταση η οποία απαιτεί θεραπεία, η οποία εξαρτάται από την αιτία, την ηλικία και τη φυσική κατάσταση του ασθενούς και τη βαρύτητα της </a:t>
            </a:r>
            <a:r>
              <a:rPr lang="el-GR" dirty="0" err="1" smtClean="0"/>
              <a:t>θυρεοειδικής</a:t>
            </a:r>
            <a:r>
              <a:rPr lang="el-GR" dirty="0" smtClean="0"/>
              <a:t> </a:t>
            </a:r>
            <a:r>
              <a:rPr lang="el-GR" dirty="0" err="1" smtClean="0"/>
              <a:t>υπερλειτουργίας</a:t>
            </a:r>
            <a:r>
              <a:rPr lang="el-GR" dirty="0" smtClean="0"/>
              <a:t>.</a:t>
            </a:r>
          </a:p>
          <a:p>
            <a:r>
              <a:rPr lang="el-GR" dirty="0" smtClean="0"/>
              <a:t>Η θεραπεία περιλαμβάνει φαρμακευτική αγωγή, χορήγηση ραδιενεργού ιωδίου και χειρουργική αφαίρεση του θυρεοειδούς αδένα.</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lstStyle/>
          <a:p>
            <a:r>
              <a:rPr lang="el-GR" b="1" dirty="0" smtClean="0"/>
              <a:t>ΥΠΟΘΥΡΕΟΕΙΔΙΣΜΟΣ</a:t>
            </a:r>
            <a:endParaRPr lang="el-GR" b="1" dirty="0"/>
          </a:p>
        </p:txBody>
      </p:sp>
      <p:sp>
        <p:nvSpPr>
          <p:cNvPr id="3" name="2 - Θέση περιεχομένου"/>
          <p:cNvSpPr>
            <a:spLocks noGrp="1"/>
          </p:cNvSpPr>
          <p:nvPr>
            <p:ph idx="1"/>
          </p:nvPr>
        </p:nvSpPr>
        <p:spPr>
          <a:xfrm>
            <a:off x="457200" y="1571612"/>
            <a:ext cx="8229600" cy="4554551"/>
          </a:xfrm>
        </p:spPr>
        <p:txBody>
          <a:bodyPr>
            <a:normAutofit fontScale="77500" lnSpcReduction="20000"/>
          </a:bodyPr>
          <a:lstStyle/>
          <a:p>
            <a:pPr lvl="0"/>
            <a:r>
              <a:rPr lang="el-GR" dirty="0" smtClean="0"/>
              <a:t>Πολύ μικρό ποσοστό θυρεοειδικών ορμονών στον οργανισμό </a:t>
            </a:r>
            <a:r>
              <a:rPr lang="en-US" dirty="0" smtClean="0"/>
              <a:t>(</a:t>
            </a:r>
            <a:r>
              <a:rPr lang="el-GR" dirty="0" smtClean="0"/>
              <a:t>υπολειτουργικός θυρεοειδής)</a:t>
            </a:r>
          </a:p>
          <a:p>
            <a:pPr lvl="0"/>
            <a:r>
              <a:rPr lang="el-GR" dirty="0" smtClean="0"/>
              <a:t>Επιβράδυνση των λειτουργιών του οργανισμού</a:t>
            </a:r>
          </a:p>
          <a:p>
            <a:r>
              <a:rPr lang="el-GR" dirty="0" smtClean="0"/>
              <a:t>Είναι η πιο συχνή θυρεοειδική διαταραχή.</a:t>
            </a:r>
          </a:p>
          <a:p>
            <a:r>
              <a:rPr lang="el-GR" dirty="0" smtClean="0"/>
              <a:t>Συμβαίνει πιο συχνά στις γυναίκες και μπορεί να έχει οικογενή χαρακτήρα. </a:t>
            </a:r>
          </a:p>
          <a:p>
            <a:pPr lvl="0"/>
            <a:r>
              <a:rPr lang="el-GR" b="1" dirty="0" smtClean="0"/>
              <a:t>ΣΥΜΠΤΩΜΑΤΑ</a:t>
            </a:r>
            <a:r>
              <a:rPr lang="el-GR" dirty="0" smtClean="0"/>
              <a:t>: αύξηση βάρους, ξηροδερμία, δυσκοιλιότητα, μη ανοχή στο κρύο, πρήξιμο στο δέρμα, τριχόπτωση, κόπωση και αλλαγές στην έμμηνο ρύση. </a:t>
            </a:r>
          </a:p>
          <a:p>
            <a:pPr lvl="0"/>
            <a:r>
              <a:rPr lang="el-GR" b="1" dirty="0" smtClean="0"/>
              <a:t>ΜΥΞΟΙΔΗΜΑ: </a:t>
            </a:r>
            <a:r>
              <a:rPr lang="el-GR" dirty="0" smtClean="0"/>
              <a:t>μια σοβαρή περίπτωση υποθυρεοειδισμού μπορεί να προκαλέσει καρδιακή ανεπάρκεια, σπασμούς, ακόμη και κώμα.</a:t>
            </a:r>
          </a:p>
          <a:p>
            <a:pPr lvl="0"/>
            <a:r>
              <a:rPr lang="el-GR" b="1" dirty="0" smtClean="0"/>
              <a:t>ΠΑΙΔΙΑ: </a:t>
            </a:r>
            <a:r>
              <a:rPr lang="el-GR" dirty="0" smtClean="0"/>
              <a:t>μπορεί να αναστείλει την ανάπτυξη τους και να καθυστερήσει την σεξουαλική τους ανάπτυξη. </a:t>
            </a:r>
          </a:p>
          <a:p>
            <a:pPr lvl="0"/>
            <a:r>
              <a:rPr lang="el-GR" b="1" dirty="0" smtClean="0"/>
              <a:t>ΒΡΕΦΗ: </a:t>
            </a:r>
            <a:r>
              <a:rPr lang="el-GR" dirty="0" smtClean="0"/>
              <a:t>μπορεί να προκαλέσει νοητική υστέρηση. </a:t>
            </a:r>
          </a:p>
          <a:p>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ΘΕΡΑΠΕΙΑ</a:t>
            </a:r>
            <a:endParaRPr lang="el-GR" dirty="0"/>
          </a:p>
        </p:txBody>
      </p:sp>
      <p:sp>
        <p:nvSpPr>
          <p:cNvPr id="3" name="2 - Θέση περιεχομένου"/>
          <p:cNvSpPr>
            <a:spLocks noGrp="1"/>
          </p:cNvSpPr>
          <p:nvPr>
            <p:ph idx="1"/>
          </p:nvPr>
        </p:nvSpPr>
        <p:spPr/>
        <p:txBody>
          <a:bodyPr/>
          <a:lstStyle/>
          <a:p>
            <a:r>
              <a:rPr lang="el-GR" dirty="0" smtClean="0"/>
              <a:t>Η θεραπεία είναι ίδια με αυτή του υπερθυρεοειδισμού, δηλαδή περιλαμβάνει φαρμακευτική αγωγή, χορήγηση ραδιενεργού ιωδίου και χειρουργική αφαίρεση του θυρεοειδούς αδένα.</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ΒΡΟΓΧΟΚΗΛΗ</a:t>
            </a:r>
            <a:endParaRPr lang="el-GR" dirty="0"/>
          </a:p>
        </p:txBody>
      </p:sp>
      <p:sp>
        <p:nvSpPr>
          <p:cNvPr id="3" name="2 - Θέση περιεχομένου"/>
          <p:cNvSpPr>
            <a:spLocks noGrp="1"/>
          </p:cNvSpPr>
          <p:nvPr>
            <p:ph idx="1"/>
          </p:nvPr>
        </p:nvSpPr>
        <p:spPr/>
        <p:txBody>
          <a:bodyPr/>
          <a:lstStyle/>
          <a:p>
            <a:pPr lvl="0"/>
            <a:r>
              <a:rPr lang="el-GR" dirty="0" smtClean="0"/>
              <a:t>Ορατή διεύρυνση του θυρεοειδούς αδένα. </a:t>
            </a:r>
          </a:p>
          <a:p>
            <a:pPr lvl="0"/>
            <a:r>
              <a:rPr lang="el-GR" dirty="0" smtClean="0"/>
              <a:t>Αιτία: Έλλειψη ιωδίου στην διατροφή.</a:t>
            </a:r>
          </a:p>
          <a:p>
            <a:pPr lvl="0"/>
            <a:r>
              <a:rPr lang="el-GR" dirty="0" smtClean="0"/>
              <a:t>Μπορεί να συμπιέσει ζωτικές δομές της περιοχής του λαιμού, όπως είναι η τραχεία και ο οισοφάγος. Αυτή η συμπίεση μπορεί να δυσκολέψει την αναπνοή και την κατάποση.  </a:t>
            </a:r>
          </a:p>
          <a:p>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ΒΡΟΓΧΟΚΗΛΗ</a:t>
            </a:r>
            <a:endParaRPr lang="el-GR" dirty="0"/>
          </a:p>
        </p:txBody>
      </p:sp>
      <p:pic>
        <p:nvPicPr>
          <p:cNvPr id="8194" name="Picture 2" descr="C:\Users\ΑΘΑΝΑΣΙΑ\Desktop\ΙΕΚ ΜΑΘΗΜΑΤΑ\ΙΕΚ ΧΑΪΔΑΡΙΟΥ\Β' ΕΞΑΜΗΝΟ\ΠΑΘΟΛΟΓΙΑ\ΒΡΟΓΧΟΚΗΛΗ.png"/>
          <p:cNvPicPr>
            <a:picLocks noGrp="1" noChangeAspect="1" noChangeArrowheads="1"/>
          </p:cNvPicPr>
          <p:nvPr>
            <p:ph idx="1"/>
          </p:nvPr>
        </p:nvPicPr>
        <p:blipFill>
          <a:blip r:embed="rId2" cstate="print"/>
          <a:srcRect/>
          <a:stretch>
            <a:fillRect/>
          </a:stretch>
        </p:blipFill>
        <p:spPr bwMode="auto">
          <a:xfrm>
            <a:off x="683568" y="2276872"/>
            <a:ext cx="3240360" cy="3384376"/>
          </a:xfrm>
          <a:prstGeom prst="rect">
            <a:avLst/>
          </a:prstGeom>
          <a:noFill/>
        </p:spPr>
      </p:pic>
      <p:pic>
        <p:nvPicPr>
          <p:cNvPr id="8195" name="Picture 3" descr="C:\Users\ΑΘΑΝΑΣΙΑ\Desktop\ΙΕΚ ΜΑΘΗΜΑΤΑ\ΙΕΚ ΧΑΪΔΑΡΙΟΥ\Β' ΕΞΑΜΗΝΟ\ΠΑΘΟΛΟΓΙΑ\riedels.jpg"/>
          <p:cNvPicPr>
            <a:picLocks noChangeAspect="1" noChangeArrowheads="1"/>
          </p:cNvPicPr>
          <p:nvPr/>
        </p:nvPicPr>
        <p:blipFill>
          <a:blip r:embed="rId3" cstate="print"/>
          <a:srcRect/>
          <a:stretch>
            <a:fillRect/>
          </a:stretch>
        </p:blipFill>
        <p:spPr bwMode="auto">
          <a:xfrm>
            <a:off x="4499992" y="2996952"/>
            <a:ext cx="4464496" cy="345638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714356"/>
            <a:ext cx="8229600" cy="928694"/>
          </a:xfrm>
        </p:spPr>
        <p:txBody>
          <a:bodyPr/>
          <a:lstStyle/>
          <a:p>
            <a:r>
              <a:rPr lang="el-GR" dirty="0" smtClean="0"/>
              <a:t>ΤΥΠΟΙ</a:t>
            </a:r>
            <a:endParaRPr lang="el-GR" dirty="0"/>
          </a:p>
        </p:txBody>
      </p:sp>
      <p:sp>
        <p:nvSpPr>
          <p:cNvPr id="3" name="2 - Θέση περιεχομένου"/>
          <p:cNvSpPr>
            <a:spLocks noGrp="1"/>
          </p:cNvSpPr>
          <p:nvPr>
            <p:ph idx="1"/>
          </p:nvPr>
        </p:nvSpPr>
        <p:spPr>
          <a:xfrm>
            <a:off x="457200" y="1643050"/>
            <a:ext cx="8229600" cy="4483113"/>
          </a:xfrm>
        </p:spPr>
        <p:txBody>
          <a:bodyPr>
            <a:normAutofit fontScale="92500" lnSpcReduction="20000"/>
          </a:bodyPr>
          <a:lstStyle/>
          <a:p>
            <a:pPr>
              <a:buNone/>
            </a:pPr>
            <a:r>
              <a:rPr lang="el-GR" dirty="0" smtClean="0"/>
              <a:t>Υπάρχουν διαφορετικοί τύποι, ανάλογα με την παρουσία όζων και την παραγωγή θυρεοειδικών ορμονών. </a:t>
            </a:r>
          </a:p>
          <a:p>
            <a:pPr lvl="0">
              <a:buFont typeface="Wingdings" pitchFamily="2" charset="2"/>
              <a:buChar char="Ø"/>
            </a:pPr>
            <a:r>
              <a:rPr lang="el-GR" b="1" dirty="0" smtClean="0"/>
              <a:t>Διάχυτη Βρογχοκήλη</a:t>
            </a:r>
            <a:r>
              <a:rPr lang="el-GR" dirty="0" smtClean="0"/>
              <a:t> – Διόγκωση ολόκληρου του Θυρεοειδούς Αδένα, χωρίς όζους.</a:t>
            </a:r>
          </a:p>
          <a:p>
            <a:pPr lvl="0">
              <a:buFont typeface="Wingdings" pitchFamily="2" charset="2"/>
              <a:buChar char="Ø"/>
            </a:pPr>
            <a:r>
              <a:rPr lang="el-GR" b="1" dirty="0" err="1" smtClean="0"/>
              <a:t>Πολυοζώδης</a:t>
            </a:r>
            <a:r>
              <a:rPr lang="el-GR" b="1" dirty="0" smtClean="0"/>
              <a:t> Βρογχοκήλη</a:t>
            </a:r>
            <a:r>
              <a:rPr lang="el-GR" dirty="0" smtClean="0"/>
              <a:t> – Διόγκωση που οφείλεται στην παρουσία πολλών όζων στο Θυρεοειδή.</a:t>
            </a:r>
          </a:p>
          <a:p>
            <a:pPr lvl="0">
              <a:buFont typeface="Wingdings" pitchFamily="2" charset="2"/>
              <a:buChar char="Ø"/>
            </a:pPr>
            <a:r>
              <a:rPr lang="el-GR" b="1" dirty="0" smtClean="0"/>
              <a:t>Τοξική Βρογχοκήλη</a:t>
            </a:r>
            <a:r>
              <a:rPr lang="el-GR" dirty="0" smtClean="0"/>
              <a:t> – Βρογχοκήλη που </a:t>
            </a:r>
            <a:r>
              <a:rPr lang="el-GR" dirty="0" err="1" smtClean="0"/>
              <a:t>υπερπαράγει</a:t>
            </a:r>
            <a:r>
              <a:rPr lang="el-GR" dirty="0" smtClean="0"/>
              <a:t> </a:t>
            </a:r>
            <a:r>
              <a:rPr lang="el-GR" dirty="0" err="1" smtClean="0"/>
              <a:t>Θυρεοειδικές</a:t>
            </a:r>
            <a:r>
              <a:rPr lang="el-GR" dirty="0" smtClean="0"/>
              <a:t> ορμόνες.</a:t>
            </a:r>
          </a:p>
          <a:p>
            <a:pPr lvl="0">
              <a:buFont typeface="Wingdings" pitchFamily="2" charset="2"/>
              <a:buChar char="Ø"/>
            </a:pPr>
            <a:r>
              <a:rPr lang="el-GR" b="1" dirty="0" smtClean="0"/>
              <a:t>Μη τοξική βρογχοκήλη</a:t>
            </a:r>
            <a:r>
              <a:rPr lang="el-GR" dirty="0" smtClean="0"/>
              <a:t> – Βρογχοκήλη που δεν παράγει περίσσεια Θυρεοειδικών Ορμονών</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lstStyle/>
          <a:p>
            <a:r>
              <a:rPr lang="el-GR" dirty="0" smtClean="0"/>
              <a:t>ΑΙΤΙΑ</a:t>
            </a:r>
            <a:endParaRPr lang="el-GR" dirty="0"/>
          </a:p>
        </p:txBody>
      </p:sp>
      <p:sp>
        <p:nvSpPr>
          <p:cNvPr id="3" name="2 - Θέση περιεχομένου"/>
          <p:cNvSpPr>
            <a:spLocks noGrp="1"/>
          </p:cNvSpPr>
          <p:nvPr>
            <p:ph idx="1"/>
          </p:nvPr>
        </p:nvSpPr>
        <p:spPr>
          <a:xfrm>
            <a:off x="457200" y="1000108"/>
            <a:ext cx="8229600" cy="5126055"/>
          </a:xfrm>
        </p:spPr>
        <p:txBody>
          <a:bodyPr>
            <a:normAutofit fontScale="70000" lnSpcReduction="20000"/>
          </a:bodyPr>
          <a:lstStyle/>
          <a:p>
            <a:pPr lvl="0"/>
            <a:r>
              <a:rPr lang="el-GR" b="1" dirty="0" smtClean="0"/>
              <a:t>Ανεπάρκεια ιωδίου</a:t>
            </a:r>
            <a:endParaRPr lang="el-GR" dirty="0" smtClean="0"/>
          </a:p>
          <a:p>
            <a:pPr lvl="0"/>
            <a:r>
              <a:rPr lang="el-GR" b="1" dirty="0" smtClean="0"/>
              <a:t>Γενετικοί παράγοντες</a:t>
            </a:r>
            <a:r>
              <a:rPr lang="el-GR" dirty="0" smtClean="0"/>
              <a:t> που επηρεάζουν την παραγωγή θυρεοειδικών ορμονών.</a:t>
            </a:r>
          </a:p>
          <a:p>
            <a:pPr lvl="0"/>
            <a:r>
              <a:rPr lang="el-GR" b="1" dirty="0" smtClean="0"/>
              <a:t>Φύλο</a:t>
            </a:r>
            <a:r>
              <a:rPr lang="el-GR" dirty="0" smtClean="0"/>
              <a:t> – οι γυναίκες είναι πιο πιθανό να αναπτύξουν οζίδια και ασθένεια του θυρεοειδούς.</a:t>
            </a:r>
          </a:p>
          <a:p>
            <a:pPr lvl="0"/>
            <a:r>
              <a:rPr lang="el-GR" b="1" dirty="0" smtClean="0"/>
              <a:t>Ηλικία</a:t>
            </a:r>
            <a:r>
              <a:rPr lang="el-GR" dirty="0" smtClean="0"/>
              <a:t> – οι μεγαλύτερες γυναίκες διατρέχουν μεγαλύτερο κίνδυνο ανάπτυξης οζιδίων του θυρεοειδούς</a:t>
            </a:r>
          </a:p>
          <a:p>
            <a:pPr lvl="0"/>
            <a:r>
              <a:rPr lang="el-GR" dirty="0" smtClean="0"/>
              <a:t>Οικογενειακό ιστορικό </a:t>
            </a:r>
            <a:r>
              <a:rPr lang="el-GR" dirty="0" err="1" smtClean="0"/>
              <a:t>πολυοζώδους</a:t>
            </a:r>
            <a:r>
              <a:rPr lang="el-GR" dirty="0" smtClean="0"/>
              <a:t> βρογχοκήλης.</a:t>
            </a:r>
          </a:p>
          <a:p>
            <a:pPr lvl="0"/>
            <a:r>
              <a:rPr lang="el-GR" b="1" dirty="0" smtClean="0"/>
              <a:t>Ιστορικό </a:t>
            </a:r>
            <a:r>
              <a:rPr lang="el-GR" b="1" dirty="0" err="1" smtClean="0"/>
              <a:t>αυτοάνοσης</a:t>
            </a:r>
            <a:r>
              <a:rPr lang="el-GR" b="1" dirty="0" smtClean="0"/>
              <a:t> πάθησης</a:t>
            </a:r>
            <a:r>
              <a:rPr lang="el-GR" dirty="0" smtClean="0"/>
              <a:t> του Θυρεοειδούς, όπως η Θυρεοειδίτιδα του </a:t>
            </a:r>
            <a:r>
              <a:rPr lang="el-GR" dirty="0" err="1" smtClean="0"/>
              <a:t>Hashimoto</a:t>
            </a:r>
            <a:r>
              <a:rPr lang="el-GR" dirty="0" smtClean="0"/>
              <a:t> ή η νόσος του </a:t>
            </a:r>
            <a:r>
              <a:rPr lang="el-GR" dirty="0" err="1" smtClean="0"/>
              <a:t>Graves</a:t>
            </a:r>
            <a:r>
              <a:rPr lang="el-GR" dirty="0" smtClean="0"/>
              <a:t>.</a:t>
            </a:r>
          </a:p>
          <a:p>
            <a:pPr lvl="0"/>
            <a:r>
              <a:rPr lang="el-GR" b="1" dirty="0" smtClean="0"/>
              <a:t>Υποθυρεοειδισμός:</a:t>
            </a:r>
            <a:r>
              <a:rPr lang="el-GR" dirty="0" smtClean="0"/>
              <a:t> Εάν ο θυρεοειδής αδένας δεν παράγει αρκετές </a:t>
            </a:r>
            <a:r>
              <a:rPr lang="el-GR" dirty="0" err="1" smtClean="0"/>
              <a:t>θυρεοειδικές</a:t>
            </a:r>
            <a:r>
              <a:rPr lang="el-GR" dirty="0" smtClean="0"/>
              <a:t> ορμόνες, η υπόφυση στον εγκέφαλο θα απελευθερώσει περισσότερη από την ορμόνη διέγερσης του θυρεοειδούς (TSH). Η περίσσεια TSH μπορεί να προκαλέσει την αύξηση των διαστάσεων του θυρεοειδούς και να προκαλέσει βρογχοκήλη.</a:t>
            </a:r>
          </a:p>
          <a:p>
            <a:pPr lvl="0"/>
            <a:r>
              <a:rPr lang="el-GR" b="1" dirty="0" smtClean="0"/>
              <a:t>Υπερθυρεοειδισμός </a:t>
            </a:r>
            <a:r>
              <a:rPr lang="el-GR" dirty="0" smtClean="0"/>
              <a:t>: Ένας </a:t>
            </a:r>
            <a:r>
              <a:rPr lang="el-GR" dirty="0" err="1" smtClean="0"/>
              <a:t>υπερλειτουργικός</a:t>
            </a:r>
            <a:r>
              <a:rPr lang="el-GR" dirty="0" smtClean="0"/>
              <a:t> θυρεοειδής που παράγει πολλές </a:t>
            </a:r>
            <a:r>
              <a:rPr lang="el-GR" dirty="0" err="1" smtClean="0"/>
              <a:t>θυρεοειδικές</a:t>
            </a:r>
            <a:r>
              <a:rPr lang="el-GR" dirty="0" smtClean="0"/>
              <a:t> ορμόνες μπορεί να προκαλέσει τη διόγκωση του θυρεοειδούς και την εμφάνιση όζων.</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85818"/>
          </a:xfrm>
        </p:spPr>
        <p:txBody>
          <a:bodyPr/>
          <a:lstStyle/>
          <a:p>
            <a:r>
              <a:rPr lang="el-GR" dirty="0" smtClean="0"/>
              <a:t>ΣΥΜΠΤΩΜΑΤΑ</a:t>
            </a:r>
            <a:endParaRPr lang="el-GR" dirty="0"/>
          </a:p>
        </p:txBody>
      </p:sp>
      <p:sp>
        <p:nvSpPr>
          <p:cNvPr id="3" name="2 - Θέση περιεχομένου"/>
          <p:cNvSpPr>
            <a:spLocks noGrp="1"/>
          </p:cNvSpPr>
          <p:nvPr>
            <p:ph idx="1"/>
          </p:nvPr>
        </p:nvSpPr>
        <p:spPr>
          <a:xfrm>
            <a:off x="457200" y="1214422"/>
            <a:ext cx="8229600" cy="5143536"/>
          </a:xfrm>
        </p:spPr>
        <p:txBody>
          <a:bodyPr>
            <a:normAutofit fontScale="85000" lnSpcReduction="20000"/>
          </a:bodyPr>
          <a:lstStyle/>
          <a:p>
            <a:pPr>
              <a:buNone/>
            </a:pPr>
            <a:r>
              <a:rPr lang="el-GR" dirty="0" smtClean="0"/>
              <a:t>Η βρογχοκήλη συχνά δεν έχει συμπτώματα, εκτός αν αυξηθεί πολύ σε μέγεθος. Εάν είναι πολύ μεγάλη ή πιέζει τα γύρω όργανα, ο ασθενής μπορεί να παρατηρήσει τα ακόλουθα συμπτώματα:</a:t>
            </a:r>
          </a:p>
          <a:p>
            <a:pPr lvl="0">
              <a:buFont typeface="Wingdings" pitchFamily="2" charset="2"/>
              <a:buChar char="ü"/>
            </a:pPr>
            <a:r>
              <a:rPr lang="el-GR" dirty="0" smtClean="0"/>
              <a:t>Οίδημα του λαιμού που μερικές φορές είναι ορατό</a:t>
            </a:r>
          </a:p>
          <a:p>
            <a:pPr lvl="0">
              <a:buFont typeface="Wingdings" pitchFamily="2" charset="2"/>
              <a:buChar char="ü"/>
            </a:pPr>
            <a:r>
              <a:rPr lang="el-GR" dirty="0" smtClean="0"/>
              <a:t>Δυσκολία στην αναπνοή (κυρίως ξαπλωμένος)</a:t>
            </a:r>
          </a:p>
          <a:p>
            <a:pPr lvl="0">
              <a:buFont typeface="Wingdings" pitchFamily="2" charset="2"/>
              <a:buChar char="ü"/>
            </a:pPr>
            <a:r>
              <a:rPr lang="el-GR" dirty="0" smtClean="0"/>
              <a:t>Βήχας ή συριγμός</a:t>
            </a:r>
          </a:p>
          <a:p>
            <a:pPr lvl="0">
              <a:buFont typeface="Wingdings" pitchFamily="2" charset="2"/>
              <a:buChar char="ü"/>
            </a:pPr>
            <a:r>
              <a:rPr lang="el-GR" dirty="0" smtClean="0"/>
              <a:t>Δυσκολία κατάποσης </a:t>
            </a:r>
          </a:p>
          <a:p>
            <a:pPr lvl="0">
              <a:buFont typeface="Wingdings" pitchFamily="2" charset="2"/>
              <a:buChar char="ü"/>
            </a:pPr>
            <a:r>
              <a:rPr lang="el-GR" dirty="0" smtClean="0"/>
              <a:t>Αίσθημα πίεσης στο λαιμό</a:t>
            </a:r>
          </a:p>
          <a:p>
            <a:pPr lvl="0">
              <a:buFont typeface="Wingdings" pitchFamily="2" charset="2"/>
              <a:buChar char="ü"/>
            </a:pPr>
            <a:r>
              <a:rPr lang="el-GR" dirty="0" smtClean="0"/>
              <a:t>Βραχνάδα</a:t>
            </a:r>
          </a:p>
          <a:p>
            <a:pPr>
              <a:buFont typeface="Wingdings" pitchFamily="2" charset="2"/>
              <a:buChar char="ü"/>
            </a:pPr>
            <a:r>
              <a:rPr lang="el-GR" dirty="0" smtClean="0"/>
              <a:t>Ο ασθενής με τοξική βρογχοκήλη μπορεί να έχει συμπτώματα </a:t>
            </a:r>
            <a:r>
              <a:rPr lang="el-GR" b="1" dirty="0" smtClean="0"/>
              <a:t> υπερθυρεοειδισμού</a:t>
            </a:r>
            <a:r>
              <a:rPr lang="el-GR" dirty="0" smtClean="0"/>
              <a:t>, όπως μειωμένη ανοχή στη ζέστη, ταχυκαρδία, ευερεθιστότητα, απώλεια βάρους ή αδυναμία αύξησης βάρους και δυσκολία στον ύπνο.</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ΕΝΔΟΚΡΙΝΙΚΟ ΣΥΣΤΗΜΑ</a:t>
            </a:r>
            <a:endParaRPr lang="el-GR" dirty="0"/>
          </a:p>
        </p:txBody>
      </p:sp>
      <p:sp>
        <p:nvSpPr>
          <p:cNvPr id="3" name="2 - Θέση περιεχομένου"/>
          <p:cNvSpPr>
            <a:spLocks noGrp="1"/>
          </p:cNvSpPr>
          <p:nvPr>
            <p:ph idx="1"/>
          </p:nvPr>
        </p:nvSpPr>
        <p:spPr/>
        <p:txBody>
          <a:bodyPr/>
          <a:lstStyle/>
          <a:p>
            <a:r>
              <a:rPr lang="el-GR" dirty="0" smtClean="0"/>
              <a:t>Το ενδοκρινικό σύστημα είναι ένα σύνθετο σύστημα αδένων και αποτελείται από τον υποθάλαμο και την υπόφυση, τον θυρεοειδή, τους παραθυρεοειδείς, το πάγκρεας, τα επινεφρίδια, τις ωοθήκες και τους όρχεις. Οι αδένες αυτοί με τις ουσίες που εκκρίνουν, τις ορμόνες, ελέγχουν και συντονίζουν πολλές δραστηριότητες του οργανισμού.</a:t>
            </a:r>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normAutofit/>
          </a:bodyPr>
          <a:lstStyle/>
          <a:p>
            <a:r>
              <a:rPr lang="el-GR" dirty="0" smtClean="0"/>
              <a:t>ΔΙΑΓΝΩΣΗ</a:t>
            </a:r>
            <a:endParaRPr lang="el-GR" dirty="0"/>
          </a:p>
        </p:txBody>
      </p:sp>
      <p:sp>
        <p:nvSpPr>
          <p:cNvPr id="3" name="2 - Θέση περιεχομένου"/>
          <p:cNvSpPr>
            <a:spLocks noGrp="1"/>
          </p:cNvSpPr>
          <p:nvPr>
            <p:ph idx="1"/>
          </p:nvPr>
        </p:nvSpPr>
        <p:spPr>
          <a:xfrm>
            <a:off x="457200" y="1428736"/>
            <a:ext cx="8229600" cy="4697427"/>
          </a:xfrm>
        </p:spPr>
        <p:txBody>
          <a:bodyPr>
            <a:normAutofit/>
          </a:bodyPr>
          <a:lstStyle/>
          <a:p>
            <a:pPr>
              <a:buNone/>
            </a:pPr>
            <a:r>
              <a:rPr lang="el-GR" dirty="0" smtClean="0"/>
              <a:t>Η Βρογχοκήλη εντοπίζεται συνήθως με έναν από τους παρακάτω τρόπους:</a:t>
            </a:r>
          </a:p>
          <a:p>
            <a:pPr lvl="0"/>
            <a:r>
              <a:rPr lang="el-GR" dirty="0" smtClean="0"/>
              <a:t>Από τον ίδιο τον ασθενή που παρατηρεί μια διόγκωση του θυρεοειδούς (πρήξιμο στο λαιμό).</a:t>
            </a:r>
          </a:p>
          <a:p>
            <a:pPr lvl="0"/>
            <a:r>
              <a:rPr lang="el-GR" dirty="0" smtClean="0"/>
              <a:t>Τυχαία κατά τη διενέργεια απεικονιστικών εξετάσεων για άλλο λόγο (πχ αξονική θώρακος, </a:t>
            </a:r>
            <a:r>
              <a:rPr lang="el-GR" dirty="0" err="1" smtClean="0"/>
              <a:t>triplex</a:t>
            </a:r>
            <a:r>
              <a:rPr lang="el-GR" dirty="0" smtClean="0"/>
              <a:t> καρωτίδων)</a:t>
            </a:r>
          </a:p>
          <a:p>
            <a:pPr lvl="0"/>
            <a:r>
              <a:rPr lang="el-GR" dirty="0" smtClean="0"/>
              <a:t>Στα πλαίσια ελέγχου του Θυρεοειδή με υπέρηχο ή και εξετάσεις αίματος.</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dirty="0" smtClean="0"/>
              <a:t>ΔΙΑΓΝΩΣΗ</a:t>
            </a:r>
            <a:endParaRPr lang="el-GR" dirty="0"/>
          </a:p>
        </p:txBody>
      </p:sp>
      <p:sp>
        <p:nvSpPr>
          <p:cNvPr id="3" name="2 - Θέση περιεχομένου"/>
          <p:cNvSpPr>
            <a:spLocks noGrp="1"/>
          </p:cNvSpPr>
          <p:nvPr>
            <p:ph idx="1"/>
          </p:nvPr>
        </p:nvSpPr>
        <p:spPr>
          <a:xfrm>
            <a:off x="457200" y="1214422"/>
            <a:ext cx="8229600" cy="4911741"/>
          </a:xfrm>
        </p:spPr>
        <p:txBody>
          <a:bodyPr>
            <a:normAutofit fontScale="77500" lnSpcReduction="20000"/>
          </a:bodyPr>
          <a:lstStyle/>
          <a:p>
            <a:r>
              <a:rPr lang="el-GR" dirty="0" smtClean="0"/>
              <a:t>Ωστόσο, η παρουσία Βρογχοκήλης δείχνει ότι υπάρχει μια πάθηση του θυρεοειδή αδένα. </a:t>
            </a:r>
          </a:p>
          <a:p>
            <a:r>
              <a:rPr lang="el-GR" dirty="0" smtClean="0"/>
              <a:t>Επομένως, είναι σημαντικό οι ασθενείς αυτοί πάντα να ελέγχουν πλήρως το θυρεοειδή τους. </a:t>
            </a:r>
          </a:p>
          <a:p>
            <a:r>
              <a:rPr lang="el-GR" dirty="0" smtClean="0"/>
              <a:t>Οι βασικές εξετάσεις είναι οι αιματολογικές εξετάσεις θυρεοειδούς και το υπερηχογράφημα θυρεοειδούς. </a:t>
            </a:r>
          </a:p>
          <a:p>
            <a:r>
              <a:rPr lang="el-GR" dirty="0" smtClean="0"/>
              <a:t>Πολύ χρήσιμες εξετάσεις μπορεί να είναι επίσης το σπινθηρογράφημα θυρεοειδούς και η παρακέντηση και βιοψία δια λεπτής βελόνης.</a:t>
            </a:r>
          </a:p>
          <a:p>
            <a:r>
              <a:rPr lang="el-GR" dirty="0" smtClean="0"/>
              <a:t>Στην περίπτωση που η βρογχοκήλη αποτελείται από  όζους (</a:t>
            </a:r>
            <a:r>
              <a:rPr lang="el-GR" dirty="0" err="1" smtClean="0"/>
              <a:t>πολυοζώδης</a:t>
            </a:r>
            <a:r>
              <a:rPr lang="el-GR" dirty="0" smtClean="0"/>
              <a:t> βρογχοκήλη), πρέπει απαραίτητα να ελέγχονται οι όζοι για την πιθανότητα να είναι κακοήθεις. </a:t>
            </a:r>
          </a:p>
          <a:p>
            <a:r>
              <a:rPr lang="el-GR" dirty="0" smtClean="0"/>
              <a:t>Σύμφωνα με τη βιβλιογραφία ο κάθε όζος έχει την ίδια πιθανότητα να είναι κακοήθης όπως και οι μονήρεις όζοι.</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785818"/>
          </a:xfrm>
        </p:spPr>
        <p:txBody>
          <a:bodyPr/>
          <a:lstStyle/>
          <a:p>
            <a:r>
              <a:rPr lang="el-GR" dirty="0" smtClean="0"/>
              <a:t>ΘΕΡΑΠΕΙΑ</a:t>
            </a:r>
            <a:endParaRPr lang="el-GR" dirty="0"/>
          </a:p>
        </p:txBody>
      </p:sp>
      <p:sp>
        <p:nvSpPr>
          <p:cNvPr id="3" name="2 - Θέση περιεχομένου"/>
          <p:cNvSpPr>
            <a:spLocks noGrp="1"/>
          </p:cNvSpPr>
          <p:nvPr>
            <p:ph idx="1"/>
          </p:nvPr>
        </p:nvSpPr>
        <p:spPr>
          <a:xfrm>
            <a:off x="457200" y="1285860"/>
            <a:ext cx="8229600" cy="5288676"/>
          </a:xfrm>
        </p:spPr>
        <p:txBody>
          <a:bodyPr>
            <a:normAutofit/>
          </a:bodyPr>
          <a:lstStyle/>
          <a:p>
            <a:r>
              <a:rPr lang="el-GR" b="1" dirty="0" smtClean="0"/>
              <a:t>Η βρογχοκήλη δεν απαιτεί πάντα κάποια θεραπεία. Συγκεκριμένα:</a:t>
            </a:r>
            <a:endParaRPr lang="el-GR" dirty="0" smtClean="0"/>
          </a:p>
          <a:p>
            <a:r>
              <a:rPr lang="el-GR" dirty="0" smtClean="0"/>
              <a:t>Η τοξική βρογχοκήλη, που προκαλεί υπερθυρεοειδισμό, αντιμετωπίζεται ανάλογα. Χρησιμοποιούνται </a:t>
            </a:r>
            <a:r>
              <a:rPr lang="el-GR" dirty="0" err="1" smtClean="0"/>
              <a:t>αντιθυρεοειδικά</a:t>
            </a:r>
            <a:r>
              <a:rPr lang="el-GR" dirty="0" smtClean="0"/>
              <a:t> φάρμακα, </a:t>
            </a:r>
            <a:r>
              <a:rPr lang="el-GR" dirty="0" err="1" smtClean="0"/>
              <a:t>εκτομή</a:t>
            </a:r>
            <a:r>
              <a:rPr lang="el-GR" dirty="0" smtClean="0"/>
              <a:t> θυρεοειδή ή θεραπεία με ραδιενεργό ιώδιο. </a:t>
            </a:r>
          </a:p>
          <a:p>
            <a:r>
              <a:rPr lang="el-GR" dirty="0" smtClean="0"/>
              <a:t>Η μη τοξική δε χρειάζεται απαραίτητα θεραπεία. Είναι αναγκαίο να παρακολουθείται τακτικά με αιματολογικές εξετάσεις και υπερηχογράφημα.</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571504"/>
          </a:xfrm>
        </p:spPr>
        <p:txBody>
          <a:bodyPr>
            <a:normAutofit fontScale="90000"/>
          </a:bodyPr>
          <a:lstStyle/>
          <a:p>
            <a:r>
              <a:rPr lang="el-GR" dirty="0" smtClean="0"/>
              <a:t>ΘΕΡΑΠΕΙΑ</a:t>
            </a:r>
            <a:endParaRPr lang="el-GR" dirty="0"/>
          </a:p>
        </p:txBody>
      </p:sp>
      <p:sp>
        <p:nvSpPr>
          <p:cNvPr id="3" name="2 - Θέση περιεχομένου"/>
          <p:cNvSpPr>
            <a:spLocks noGrp="1"/>
          </p:cNvSpPr>
          <p:nvPr>
            <p:ph idx="1"/>
          </p:nvPr>
        </p:nvSpPr>
        <p:spPr>
          <a:xfrm>
            <a:off x="457200" y="1214422"/>
            <a:ext cx="8229600" cy="5360114"/>
          </a:xfrm>
        </p:spPr>
        <p:txBody>
          <a:bodyPr>
            <a:normAutofit fontScale="92500"/>
          </a:bodyPr>
          <a:lstStyle/>
          <a:p>
            <a:r>
              <a:rPr lang="el-GR" dirty="0" smtClean="0"/>
              <a:t>Η </a:t>
            </a:r>
            <a:r>
              <a:rPr lang="el-GR" dirty="0" err="1" smtClean="0"/>
              <a:t>πολυοζώδης</a:t>
            </a:r>
            <a:r>
              <a:rPr lang="el-GR" dirty="0" smtClean="0"/>
              <a:t> Βρογχοκήλη απαιτεί θεραπεία όταν κάποιος από τους όζους είναι κακοήθης. Η μοναδική θεραπεία στην περίπτωση αυτή είναι η χειρουργική αφαίρεση του θυρεοειδή αδένα.</a:t>
            </a:r>
            <a:endParaRPr lang="el-GR" b="1" dirty="0" smtClean="0"/>
          </a:p>
          <a:p>
            <a:r>
              <a:rPr lang="el-GR" dirty="0" smtClean="0"/>
              <a:t>Επιπλέον, όταν οι διαγνωστικές εξετάσεις δεν μπορούν να διαχωρίσουν ποιοι όζοι είναι κακοήθεις, σχεδόν πάντα επιβάλλεται το χειρουργείο.</a:t>
            </a:r>
          </a:p>
          <a:p>
            <a:r>
              <a:rPr lang="el-GR" dirty="0" smtClean="0"/>
              <a:t>Τέλος, η βρογχοκήλη που είναι ιδιαίτερα αυξημένη σε μέγεθος, προκαλεί πιεστικά φαινόμενα στα γύρω όργανα ή αισθητικά προβλήματα στον ασθενή, συχνά έχει ένδειξη για χειρουργείο.</a:t>
            </a:r>
          </a:p>
          <a:p>
            <a:r>
              <a:rPr lang="el-GR" dirty="0" smtClean="0"/>
              <a:t>(Πηγή: Μαργαρίτη </a:t>
            </a:r>
            <a:r>
              <a:rPr lang="el-GR" dirty="0" err="1" smtClean="0"/>
              <a:t>Θεοδ</a:t>
            </a:r>
            <a:r>
              <a:rPr lang="el-GR" dirty="0" smtClean="0"/>
              <a:t>. Χειρουργός)</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928694"/>
          </a:xfrm>
        </p:spPr>
        <p:txBody>
          <a:bodyPr/>
          <a:lstStyle/>
          <a:p>
            <a:pPr algn="ctr"/>
            <a:r>
              <a:rPr lang="el-GR" dirty="0" smtClean="0"/>
              <a:t>ΠΑΡΑΘΥΡΕΟΕΙΔΕΙΣ ΑΔΕΝΕΣ</a:t>
            </a:r>
            <a:endParaRPr lang="el-GR" dirty="0"/>
          </a:p>
        </p:txBody>
      </p:sp>
      <p:sp>
        <p:nvSpPr>
          <p:cNvPr id="3" name="2 - Θέση περιεχομένου"/>
          <p:cNvSpPr>
            <a:spLocks noGrp="1"/>
          </p:cNvSpPr>
          <p:nvPr>
            <p:ph idx="1"/>
          </p:nvPr>
        </p:nvSpPr>
        <p:spPr>
          <a:xfrm>
            <a:off x="457200" y="1214422"/>
            <a:ext cx="8229600" cy="5360114"/>
          </a:xfrm>
        </p:spPr>
        <p:txBody>
          <a:bodyPr>
            <a:normAutofit/>
          </a:bodyPr>
          <a:lstStyle/>
          <a:p>
            <a:r>
              <a:rPr lang="el-GR" dirty="0" smtClean="0"/>
              <a:t>Οι παραθυρεοειδείς αδένες βρίσκονται όπισθεν του θυρεοειδούς και σε στενότατη σχέση με αυτόν (δεν είναι λίγες οι περιπτώσεις </a:t>
            </a:r>
            <a:r>
              <a:rPr lang="el-GR" dirty="0" err="1" smtClean="0"/>
              <a:t>ενδοθυρεοειδικού</a:t>
            </a:r>
            <a:r>
              <a:rPr lang="el-GR" dirty="0" smtClean="0"/>
              <a:t> παραθυρεοειδούς αδένα).</a:t>
            </a:r>
          </a:p>
          <a:p>
            <a:r>
              <a:rPr lang="el-GR" dirty="0" smtClean="0"/>
              <a:t>Είναι συνήθως τέσσερις στο 85% του πληθυσμού (υπάρχουν αρκετές παραλλαγές σε ότι αφορά τόσο τον αριθμό αλλά και την εντόπισή τους) και εκκρίνουν την </a:t>
            </a:r>
            <a:r>
              <a:rPr lang="el-GR" b="1" dirty="0" err="1" smtClean="0"/>
              <a:t>παραθορμόνη</a:t>
            </a:r>
            <a:r>
              <a:rPr lang="el-GR" dirty="0" smtClean="0"/>
              <a:t>, μία εξαιρετικά σημαντική ορμόνη για τον οργανισμό, που συμμετέχει και ρυθμίζει το μεταβολισμό και την ομοιόσταση του ασβεστίου μαζί με την </a:t>
            </a:r>
            <a:r>
              <a:rPr lang="el-GR" b="1" dirty="0" err="1" smtClean="0"/>
              <a:t>καλσιτονίνη</a:t>
            </a:r>
            <a:r>
              <a:rPr lang="el-GR" dirty="0" smtClean="0"/>
              <a:t> και τη </a:t>
            </a:r>
            <a:r>
              <a:rPr lang="el-GR" b="1" dirty="0" smtClean="0"/>
              <a:t>βιταμίνη</a:t>
            </a:r>
            <a:r>
              <a:rPr lang="el-GR" dirty="0" smtClean="0"/>
              <a:t> </a:t>
            </a:r>
            <a:r>
              <a:rPr lang="el-GR" b="1" dirty="0" smtClean="0"/>
              <a:t>D</a:t>
            </a:r>
            <a:r>
              <a:rPr lang="el-GR" dirty="0" smtClean="0"/>
              <a:t>.</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ΠΑΡΑΘΥΡΕΟΕΙΔΕΙΣ ΑΔΕΝΕΣ</a:t>
            </a:r>
            <a:endParaRPr lang="el-GR" dirty="0"/>
          </a:p>
        </p:txBody>
      </p:sp>
      <p:pic>
        <p:nvPicPr>
          <p:cNvPr id="4" name="3 - Θέση περιεχομένου" descr="C:\Users\ΑΘΑΝΑΣΙΑ\Desktop\ΙΕΚ ΜΑΘΗΜΑΤΑ\Γ' ΕΞΑΜΗΝΟ\ΧΕΙΡΟΥΡΓΙΚΗ\αρχείο λήψης.jpg"/>
          <p:cNvPicPr>
            <a:picLocks noGrp="1"/>
          </p:cNvPicPr>
          <p:nvPr>
            <p:ph idx="1"/>
          </p:nvPr>
        </p:nvPicPr>
        <p:blipFill>
          <a:blip r:embed="rId2" cstate="print"/>
          <a:srcRect/>
          <a:stretch>
            <a:fillRect/>
          </a:stretch>
        </p:blipFill>
        <p:spPr bwMode="auto">
          <a:xfrm>
            <a:off x="1857356" y="2571744"/>
            <a:ext cx="4643470" cy="321471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785818"/>
          </a:xfrm>
        </p:spPr>
        <p:txBody>
          <a:bodyPr/>
          <a:lstStyle/>
          <a:p>
            <a:r>
              <a:rPr lang="el-GR" dirty="0" smtClean="0"/>
              <a:t>ΥΠΕΡΠΑΡΑΘΥΡΕΟΕΙΔΙΣΜΟΣ</a:t>
            </a:r>
            <a:endParaRPr lang="el-GR" dirty="0"/>
          </a:p>
        </p:txBody>
      </p:sp>
      <p:sp>
        <p:nvSpPr>
          <p:cNvPr id="3" name="2 - Θέση περιεχομένου"/>
          <p:cNvSpPr>
            <a:spLocks noGrp="1"/>
          </p:cNvSpPr>
          <p:nvPr>
            <p:ph idx="1"/>
          </p:nvPr>
        </p:nvSpPr>
        <p:spPr>
          <a:xfrm>
            <a:off x="457200" y="1142984"/>
            <a:ext cx="8229600" cy="5431552"/>
          </a:xfrm>
        </p:spPr>
        <p:txBody>
          <a:bodyPr>
            <a:normAutofit/>
          </a:bodyPr>
          <a:lstStyle/>
          <a:p>
            <a:r>
              <a:rPr lang="el-GR" dirty="0" smtClean="0"/>
              <a:t>Είναι η πάθηση, κατά την οποία παράγεται στο σώμα μας </a:t>
            </a:r>
            <a:r>
              <a:rPr lang="el-GR" b="1" dirty="0" err="1" smtClean="0"/>
              <a:t>παραθορμόνη</a:t>
            </a:r>
            <a:r>
              <a:rPr lang="el-GR" dirty="0" smtClean="0"/>
              <a:t> σε ποσότητα περισσότερη από το φυσιολογικό. Αυτό έχει ως αποτέλεσμα την </a:t>
            </a:r>
            <a:r>
              <a:rPr lang="el-GR" b="1" dirty="0" smtClean="0"/>
              <a:t>αύξηση των επιπέδων ασβεστίου</a:t>
            </a:r>
            <a:r>
              <a:rPr lang="el-GR" dirty="0" smtClean="0"/>
              <a:t> και τη </a:t>
            </a:r>
            <a:r>
              <a:rPr lang="el-GR" b="1" dirty="0" smtClean="0"/>
              <a:t>μείωση των επιπέδων φωσφόρου</a:t>
            </a:r>
            <a:r>
              <a:rPr lang="el-GR" dirty="0" smtClean="0"/>
              <a:t>, αλλαγές που οδηγούν σε πολλά </a:t>
            </a:r>
            <a:r>
              <a:rPr lang="el-GR" b="1" dirty="0" smtClean="0"/>
              <a:t>προβλήματα υγείας στους μυς</a:t>
            </a:r>
            <a:r>
              <a:rPr lang="el-GR" dirty="0" smtClean="0"/>
              <a:t>, τους </a:t>
            </a:r>
            <a:r>
              <a:rPr lang="el-GR" b="1" dirty="0" smtClean="0"/>
              <a:t>νεφρούς</a:t>
            </a:r>
            <a:r>
              <a:rPr lang="el-GR" dirty="0" smtClean="0"/>
              <a:t>, τα </a:t>
            </a:r>
            <a:r>
              <a:rPr lang="el-GR" b="1" dirty="0" smtClean="0"/>
              <a:t>οστά</a:t>
            </a:r>
            <a:r>
              <a:rPr lang="el-GR" dirty="0" smtClean="0"/>
              <a:t>, τα </a:t>
            </a:r>
            <a:r>
              <a:rPr lang="el-GR" b="1" dirty="0" smtClean="0"/>
              <a:t>δόντια</a:t>
            </a:r>
            <a:r>
              <a:rPr lang="el-GR" dirty="0" smtClean="0"/>
              <a:t>, το </a:t>
            </a:r>
            <a:r>
              <a:rPr lang="el-GR" b="1" dirty="0" smtClean="0"/>
              <a:t>νευρικό σύστημα</a:t>
            </a:r>
            <a:r>
              <a:rPr lang="el-GR" dirty="0" smtClean="0"/>
              <a:t>, κ.α. </a:t>
            </a:r>
          </a:p>
          <a:p>
            <a:r>
              <a:rPr lang="el-GR" dirty="0" smtClean="0"/>
              <a:t>Υπάρχουν τρεις </a:t>
            </a:r>
            <a:r>
              <a:rPr lang="el-GR" b="1" dirty="0" smtClean="0"/>
              <a:t>τύποι </a:t>
            </a:r>
            <a:r>
              <a:rPr lang="el-GR" b="1" dirty="0" err="1" smtClean="0"/>
              <a:t>υπερπαραθυρεοειδισμού</a:t>
            </a:r>
            <a:r>
              <a:rPr lang="el-GR" dirty="0" smtClean="0"/>
              <a:t>: ο </a:t>
            </a:r>
            <a:r>
              <a:rPr lang="el-GR" b="1" dirty="0" smtClean="0"/>
              <a:t>πρωτοπαθής</a:t>
            </a:r>
            <a:r>
              <a:rPr lang="el-GR" dirty="0" smtClean="0"/>
              <a:t>, ο </a:t>
            </a:r>
            <a:r>
              <a:rPr lang="el-GR" b="1" dirty="0" smtClean="0"/>
              <a:t>δευτεροπαθής</a:t>
            </a:r>
            <a:r>
              <a:rPr lang="el-GR" dirty="0" smtClean="0"/>
              <a:t>, και ο </a:t>
            </a:r>
            <a:r>
              <a:rPr lang="el-GR" b="1" dirty="0" err="1" smtClean="0"/>
              <a:t>τριτοπαθής</a:t>
            </a:r>
            <a:r>
              <a:rPr lang="el-GR" dirty="0" smtClean="0"/>
              <a:t>.</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642942"/>
          </a:xfrm>
        </p:spPr>
        <p:txBody>
          <a:bodyPr>
            <a:noAutofit/>
          </a:bodyPr>
          <a:lstStyle/>
          <a:p>
            <a:r>
              <a:rPr lang="el-GR" sz="2800" b="1" dirty="0" smtClean="0"/>
              <a:t>ΠΡΩΤΟΠΑΘΗΣ ΥΠΕΡΠΑΡΑΘΥΡΕΟΕΙΔΙΣΜΟΣ</a:t>
            </a:r>
            <a:endParaRPr lang="el-GR" sz="2800" b="1" dirty="0"/>
          </a:p>
        </p:txBody>
      </p:sp>
      <p:sp>
        <p:nvSpPr>
          <p:cNvPr id="3" name="2 - Θέση περιεχομένου"/>
          <p:cNvSpPr>
            <a:spLocks noGrp="1"/>
          </p:cNvSpPr>
          <p:nvPr>
            <p:ph idx="1"/>
          </p:nvPr>
        </p:nvSpPr>
        <p:spPr>
          <a:xfrm>
            <a:off x="457200" y="1357298"/>
            <a:ext cx="8229600" cy="5217238"/>
          </a:xfrm>
        </p:spPr>
        <p:txBody>
          <a:bodyPr>
            <a:normAutofit fontScale="92500" lnSpcReduction="10000"/>
          </a:bodyPr>
          <a:lstStyle/>
          <a:p>
            <a:pPr lvl="0"/>
            <a:r>
              <a:rPr lang="el-GR" dirty="0" smtClean="0"/>
              <a:t>Ο πρωτοπαθής οφείλεται πιο συχνά σε ένα </a:t>
            </a:r>
            <a:r>
              <a:rPr lang="el-GR" b="1" dirty="0" smtClean="0"/>
              <a:t>καλοήθες αδένωμα</a:t>
            </a:r>
            <a:r>
              <a:rPr lang="el-GR" dirty="0" smtClean="0"/>
              <a:t>, ενώ πιο σπάνια σε </a:t>
            </a:r>
            <a:r>
              <a:rPr lang="el-GR" b="1" dirty="0" smtClean="0"/>
              <a:t>αύξηση μεγέθους των παραθυρεοειδών αδένων</a:t>
            </a:r>
            <a:r>
              <a:rPr lang="el-GR" dirty="0" smtClean="0"/>
              <a:t> (</a:t>
            </a:r>
            <a:r>
              <a:rPr lang="el-GR" b="1" dirty="0" smtClean="0"/>
              <a:t>υπερπλασία</a:t>
            </a:r>
            <a:r>
              <a:rPr lang="el-GR" dirty="0" smtClean="0"/>
              <a:t>). </a:t>
            </a:r>
          </a:p>
          <a:p>
            <a:pPr lvl="0"/>
            <a:r>
              <a:rPr lang="el-GR" dirty="0" smtClean="0"/>
              <a:t>Σε πολύ σπάνιες περιπτώσεις οφείλεται σε </a:t>
            </a:r>
            <a:r>
              <a:rPr lang="el-GR" b="1" dirty="0" smtClean="0"/>
              <a:t>καρκίνο</a:t>
            </a:r>
            <a:r>
              <a:rPr lang="el-GR" dirty="0" smtClean="0"/>
              <a:t> σε κάποιον από τους αυτούς τους αδένες, καταστάσεις κατά τις οποίες έχουμε </a:t>
            </a:r>
            <a:r>
              <a:rPr lang="el-GR" b="1" dirty="0" smtClean="0"/>
              <a:t>αυξημένη παραγωγή </a:t>
            </a:r>
            <a:r>
              <a:rPr lang="el-GR" b="1" dirty="0" err="1" smtClean="0"/>
              <a:t>παραθορμόνης</a:t>
            </a:r>
            <a:r>
              <a:rPr lang="el-GR" dirty="0" smtClean="0"/>
              <a:t>. Ο </a:t>
            </a:r>
            <a:r>
              <a:rPr lang="el-GR" b="1" dirty="0" smtClean="0"/>
              <a:t>καρκίνος των παραθυρεοειδών</a:t>
            </a:r>
            <a:r>
              <a:rPr lang="el-GR" dirty="0" smtClean="0"/>
              <a:t> είναι μία πολύ σπάνια κατάσταση και αφορά λιγότερο του 1% των ασθενών που έχουν </a:t>
            </a:r>
            <a:r>
              <a:rPr lang="el-GR" b="1" dirty="0" smtClean="0"/>
              <a:t>πρωτοπαθή </a:t>
            </a:r>
            <a:r>
              <a:rPr lang="el-GR" b="1" dirty="0" err="1" smtClean="0"/>
              <a:t>υπερπαραθυρεοειδισμό</a:t>
            </a:r>
            <a:r>
              <a:rPr lang="el-GR" dirty="0" smtClean="0"/>
              <a:t> και λιγότερο του 0.005% όλων των καρκίνων.</a:t>
            </a:r>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357190"/>
          </a:xfrm>
        </p:spPr>
        <p:txBody>
          <a:bodyPr>
            <a:noAutofit/>
          </a:bodyPr>
          <a:lstStyle/>
          <a:p>
            <a:r>
              <a:rPr lang="el-GR" sz="2400" b="1" dirty="0" smtClean="0"/>
              <a:t>ΔΕΥΤΕΡΟΠΑΘΗΣ ΥΠΕΡΠΑΡΑΘΥΡΕΟΕΙΔΙΣΜΟΣ</a:t>
            </a:r>
            <a:endParaRPr lang="el-GR" sz="2400" dirty="0"/>
          </a:p>
        </p:txBody>
      </p:sp>
      <p:sp>
        <p:nvSpPr>
          <p:cNvPr id="3" name="2 - Θέση περιεχομένου"/>
          <p:cNvSpPr>
            <a:spLocks noGrp="1"/>
          </p:cNvSpPr>
          <p:nvPr>
            <p:ph idx="1"/>
          </p:nvPr>
        </p:nvSpPr>
        <p:spPr>
          <a:xfrm>
            <a:off x="457200" y="1357298"/>
            <a:ext cx="8229600" cy="5217238"/>
          </a:xfrm>
        </p:spPr>
        <p:txBody>
          <a:bodyPr/>
          <a:lstStyle/>
          <a:p>
            <a:pPr lvl="0"/>
            <a:r>
              <a:rPr lang="el-GR" dirty="0" smtClean="0"/>
              <a:t>Ο δευτεροπαθής είναι πιο σπάνιος και η </a:t>
            </a:r>
            <a:r>
              <a:rPr lang="el-GR" b="1" dirty="0" smtClean="0"/>
              <a:t>αυξημένη παραγωγή </a:t>
            </a:r>
            <a:r>
              <a:rPr lang="el-GR" b="1" dirty="0" err="1" smtClean="0"/>
              <a:t>παραθορμόνης</a:t>
            </a:r>
            <a:r>
              <a:rPr lang="el-GR" dirty="0" smtClean="0"/>
              <a:t> οφείλεται σε κάποιο άλλο πρόβλημα υγείας, όπως </a:t>
            </a:r>
            <a:r>
              <a:rPr lang="el-GR" b="1" dirty="0" smtClean="0"/>
              <a:t>νεφρική ανεπάρκεια</a:t>
            </a:r>
            <a:r>
              <a:rPr lang="el-GR" dirty="0" smtClean="0"/>
              <a:t> και </a:t>
            </a:r>
            <a:r>
              <a:rPr lang="el-GR" b="1" dirty="0" smtClean="0"/>
              <a:t>προβλήματα </a:t>
            </a:r>
            <a:r>
              <a:rPr lang="el-GR" b="1" dirty="0" err="1" smtClean="0"/>
              <a:t>δυσαπορρόφησης</a:t>
            </a:r>
            <a:r>
              <a:rPr lang="el-GR" dirty="0" smtClean="0"/>
              <a:t> που μπορεί να οδηγήσουν σε </a:t>
            </a:r>
            <a:r>
              <a:rPr lang="el-GR" b="1" dirty="0" smtClean="0"/>
              <a:t>ανεπάρκεια της βιταμίνης D</a:t>
            </a:r>
            <a:r>
              <a:rPr lang="el-GR" dirty="0" smtClean="0"/>
              <a:t>.</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a:bodyPr>
          <a:lstStyle/>
          <a:p>
            <a:r>
              <a:rPr lang="el-GR" sz="2400" b="1" dirty="0" smtClean="0"/>
              <a:t>ΤΡΙΤΟΠΑΘΗΣ ΥΠΕΡΠΑΡΑΘΥΡΕΟΕΙΔΙΣΜΟΣ</a:t>
            </a:r>
            <a:endParaRPr lang="el-GR" sz="2400" dirty="0"/>
          </a:p>
        </p:txBody>
      </p:sp>
      <p:sp>
        <p:nvSpPr>
          <p:cNvPr id="3" name="2 - Θέση περιεχομένου"/>
          <p:cNvSpPr>
            <a:spLocks noGrp="1"/>
          </p:cNvSpPr>
          <p:nvPr>
            <p:ph idx="1"/>
          </p:nvPr>
        </p:nvSpPr>
        <p:spPr>
          <a:xfrm>
            <a:off x="457200" y="1285860"/>
            <a:ext cx="8229600" cy="5288676"/>
          </a:xfrm>
        </p:spPr>
        <p:txBody>
          <a:bodyPr/>
          <a:lstStyle/>
          <a:p>
            <a:pPr lvl="0"/>
            <a:r>
              <a:rPr lang="el-GR" dirty="0" smtClean="0"/>
              <a:t>Ο </a:t>
            </a:r>
            <a:r>
              <a:rPr lang="el-GR" dirty="0" err="1" smtClean="0"/>
              <a:t>τριτοπαθής</a:t>
            </a:r>
            <a:r>
              <a:rPr lang="el-GR" dirty="0" smtClean="0"/>
              <a:t> </a:t>
            </a:r>
            <a:r>
              <a:rPr lang="el-GR" dirty="0" err="1" smtClean="0"/>
              <a:t>υπερπαραθυρεοειδισμός</a:t>
            </a:r>
            <a:r>
              <a:rPr lang="el-GR" dirty="0" smtClean="0"/>
              <a:t> είναι σπάνιος. Εμφανίζεται σε κάποιους ασθενείς με </a:t>
            </a:r>
            <a:r>
              <a:rPr lang="el-GR" b="1" dirty="0" smtClean="0"/>
              <a:t>δευτεροπαθή </a:t>
            </a:r>
            <a:r>
              <a:rPr lang="el-GR" b="1" dirty="0" err="1" smtClean="0"/>
              <a:t>υπεπαραθυρεοειδισμό</a:t>
            </a:r>
            <a:r>
              <a:rPr lang="el-GR" dirty="0" smtClean="0"/>
              <a:t>, οι οποίοι μπορεί μετά από χρόνια να αναπτύξουν αυτόνομους στη λειτουργία τους </a:t>
            </a:r>
            <a:r>
              <a:rPr lang="el-GR" b="1" dirty="0" err="1" smtClean="0"/>
              <a:t>υπερπλαστικούς</a:t>
            </a:r>
            <a:r>
              <a:rPr lang="el-GR" b="1" dirty="0" smtClean="0"/>
              <a:t> αδένες</a:t>
            </a:r>
            <a:r>
              <a:rPr lang="el-GR" dirty="0" smtClean="0"/>
              <a:t>, δηλαδή αδένες που δεν υπακούουν στο φυσιολογικό μηχανισμό ρύθμισης και </a:t>
            </a:r>
            <a:r>
              <a:rPr lang="el-GR" dirty="0" err="1" smtClean="0"/>
              <a:t>υπερλειτουργούν</a:t>
            </a:r>
            <a:r>
              <a:rPr lang="el-GR" dirty="0" smtClean="0"/>
              <a:t> ανεξάρτητα της τιμής του ασβεστίου.</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ΔΙΑΤΑΡΑΧΕΣ ΕΝΔΟΚΡΙΝΙΚΟΥ ΣΥΣΤΗΜΑΤΟΣ</a:t>
            </a:r>
            <a:endParaRPr lang="el-GR" dirty="0"/>
          </a:p>
        </p:txBody>
      </p:sp>
      <p:sp>
        <p:nvSpPr>
          <p:cNvPr id="3" name="2 - Θέση περιεχομένου"/>
          <p:cNvSpPr>
            <a:spLocks noGrp="1"/>
          </p:cNvSpPr>
          <p:nvPr>
            <p:ph idx="1"/>
          </p:nvPr>
        </p:nvSpPr>
        <p:spPr/>
        <p:txBody>
          <a:bodyPr/>
          <a:lstStyle/>
          <a:p>
            <a:r>
              <a:rPr lang="el-GR" dirty="0" smtClean="0"/>
              <a:t>Οι διαταραχές του ενδοκρινικού συστήματος μπορεί να οδηγήσουν στην κακή λειτουργία πολλών συστημάτων του οργανισμού, με επιπτώσεις που αφορούν στην καρδιά και τα αγγεία, το μεταβολισμό του σακχάρου και των λιπιδίων, την ανάπτυξη στα παιδιά, την αναπαραγωγική ικανότητα ανδρών και γυναικών, την ποιότητα των οστών κ.ά.</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lstStyle/>
          <a:p>
            <a:r>
              <a:rPr lang="el-GR" dirty="0" smtClean="0"/>
              <a:t>ΔΙΑΓΝΩΣΗ</a:t>
            </a:r>
            <a:endParaRPr lang="el-GR" dirty="0"/>
          </a:p>
        </p:txBody>
      </p:sp>
      <p:sp>
        <p:nvSpPr>
          <p:cNvPr id="3" name="2 - Θέση περιεχομένου"/>
          <p:cNvSpPr>
            <a:spLocks noGrp="1"/>
          </p:cNvSpPr>
          <p:nvPr>
            <p:ph idx="1"/>
          </p:nvPr>
        </p:nvSpPr>
        <p:spPr>
          <a:xfrm>
            <a:off x="457200" y="1357298"/>
            <a:ext cx="8229600" cy="5217238"/>
          </a:xfrm>
        </p:spPr>
        <p:txBody>
          <a:bodyPr>
            <a:normAutofit fontScale="92500" lnSpcReduction="10000"/>
          </a:bodyPr>
          <a:lstStyle/>
          <a:p>
            <a:pPr>
              <a:buNone/>
            </a:pPr>
            <a:r>
              <a:rPr lang="el-GR" dirty="0" smtClean="0"/>
              <a:t>Η διάγνωση και ο έλεγχος του </a:t>
            </a:r>
            <a:r>
              <a:rPr lang="el-GR" dirty="0" err="1" smtClean="0"/>
              <a:t>υπερπαραθυρεοειδισμού</a:t>
            </a:r>
            <a:r>
              <a:rPr lang="el-GR" dirty="0" smtClean="0"/>
              <a:t> περιλαμβάνει τα ακόλουθα:</a:t>
            </a:r>
          </a:p>
          <a:p>
            <a:pPr lvl="0"/>
            <a:r>
              <a:rPr lang="el-GR" b="1" dirty="0" smtClean="0"/>
              <a:t>Αιματολογικός έλεγχος</a:t>
            </a:r>
            <a:r>
              <a:rPr lang="el-GR" dirty="0" smtClean="0"/>
              <a:t> για ασβέστιο και </a:t>
            </a:r>
            <a:r>
              <a:rPr lang="el-GR" dirty="0" err="1" smtClean="0"/>
              <a:t>παραθορμόνη</a:t>
            </a:r>
            <a:endParaRPr lang="el-GR" dirty="0" smtClean="0"/>
          </a:p>
          <a:p>
            <a:pPr lvl="0"/>
            <a:r>
              <a:rPr lang="el-GR" b="1" dirty="0" smtClean="0"/>
              <a:t>Ακτινολογικός έλεγχος</a:t>
            </a:r>
            <a:r>
              <a:rPr lang="el-GR" dirty="0" smtClean="0"/>
              <a:t>, όπως ακτινογραφία νεφρών, ουρητήρων, κύστης για τον έλεγχο νεφρολιθίασης</a:t>
            </a:r>
          </a:p>
          <a:p>
            <a:pPr lvl="0"/>
            <a:r>
              <a:rPr lang="el-GR" b="1" dirty="0" smtClean="0"/>
              <a:t>Μέτρηση οστικής πυκνότητας</a:t>
            </a:r>
            <a:endParaRPr lang="el-GR" dirty="0" smtClean="0"/>
          </a:p>
          <a:p>
            <a:pPr lvl="0"/>
            <a:r>
              <a:rPr lang="el-GR" dirty="0" smtClean="0"/>
              <a:t>Η </a:t>
            </a:r>
            <a:r>
              <a:rPr lang="el-GR" b="1" dirty="0" smtClean="0"/>
              <a:t>εντόπιση παθολογικών παραθυρεοειδών</a:t>
            </a:r>
            <a:r>
              <a:rPr lang="el-GR" dirty="0" smtClean="0"/>
              <a:t> αδένων γίνεται με:</a:t>
            </a:r>
          </a:p>
          <a:p>
            <a:pPr lvl="0"/>
            <a:r>
              <a:rPr lang="el-GR" b="1" dirty="0" smtClean="0"/>
              <a:t>Υπερηχογράφημα</a:t>
            </a:r>
            <a:endParaRPr lang="el-GR" dirty="0" smtClean="0"/>
          </a:p>
          <a:p>
            <a:pPr lvl="0"/>
            <a:r>
              <a:rPr lang="el-GR" b="1" dirty="0" smtClean="0"/>
              <a:t>Σπινθηρογράφημα </a:t>
            </a:r>
            <a:endParaRPr lang="el-GR" dirty="0" smtClean="0"/>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dirty="0" smtClean="0"/>
              <a:t>ΣΥΜΠΤΩΜΑΤΑ</a:t>
            </a:r>
            <a:endParaRPr lang="el-GR" dirty="0"/>
          </a:p>
        </p:txBody>
      </p:sp>
      <p:sp>
        <p:nvSpPr>
          <p:cNvPr id="3" name="2 - Θέση περιεχομένου"/>
          <p:cNvSpPr>
            <a:spLocks noGrp="1"/>
          </p:cNvSpPr>
          <p:nvPr>
            <p:ph idx="1"/>
          </p:nvPr>
        </p:nvSpPr>
        <p:spPr>
          <a:xfrm>
            <a:off x="457200" y="1071546"/>
            <a:ext cx="8229600" cy="5502990"/>
          </a:xfrm>
        </p:spPr>
        <p:txBody>
          <a:bodyPr>
            <a:normAutofit lnSpcReduction="10000"/>
          </a:bodyPr>
          <a:lstStyle/>
          <a:p>
            <a:r>
              <a:rPr lang="el-GR" b="1" dirty="0" smtClean="0"/>
              <a:t>Οι περισσότεροι ασθενείς είναι </a:t>
            </a:r>
            <a:r>
              <a:rPr lang="el-GR" b="1" dirty="0" err="1" smtClean="0"/>
              <a:t>ασυμπτωματικοί</a:t>
            </a:r>
            <a:r>
              <a:rPr lang="el-GR" dirty="0" smtClean="0"/>
              <a:t>, με </a:t>
            </a:r>
            <a:r>
              <a:rPr lang="el-GR" dirty="0" err="1" smtClean="0"/>
              <a:t>υποκλινικό</a:t>
            </a:r>
            <a:r>
              <a:rPr lang="el-GR" dirty="0" smtClean="0"/>
              <a:t> </a:t>
            </a:r>
            <a:r>
              <a:rPr lang="el-GR" dirty="0" err="1" smtClean="0"/>
              <a:t>υπερπαραθυρεοειδισμό</a:t>
            </a:r>
            <a:r>
              <a:rPr lang="el-GR" dirty="0" smtClean="0"/>
              <a:t>, ο οποίος ανευρίσκεται συνήθως σε τυχαίο αιματολογικό έλεγχο. Κάποιοι μπορεί να παραπονεθούν για </a:t>
            </a:r>
            <a:r>
              <a:rPr lang="el-GR" b="1" dirty="0" smtClean="0"/>
              <a:t>αδυναμία, κόπωση</a:t>
            </a:r>
            <a:r>
              <a:rPr lang="el-GR" dirty="0" smtClean="0"/>
              <a:t> και </a:t>
            </a:r>
            <a:r>
              <a:rPr lang="el-GR" b="1" dirty="0" smtClean="0"/>
              <a:t>ακαθόριστο πόνο.</a:t>
            </a:r>
            <a:endParaRPr lang="el-GR" dirty="0" smtClean="0"/>
          </a:p>
          <a:p>
            <a:r>
              <a:rPr lang="el-GR" dirty="0" smtClean="0"/>
              <a:t>Με το χρόνο μπορεί να αναπτυχθούν τα ακόλουθα: </a:t>
            </a:r>
            <a:r>
              <a:rPr lang="el-GR" b="1" dirty="0" smtClean="0"/>
              <a:t>νεφρολιθίαση, κοιλιακό άλγος, δίψα, </a:t>
            </a:r>
            <a:r>
              <a:rPr lang="el-GR" dirty="0" smtClean="0"/>
              <a:t>απώλεια </a:t>
            </a:r>
            <a:r>
              <a:rPr lang="el-GR" b="1" dirty="0" smtClean="0"/>
              <a:t>όρεξης, ναυτία, εμετοί, παγκρεατίτιδα, οστεοπόρωση, κατάγματα οστών, διαταραχές μνήμης, σύγχυση </a:t>
            </a:r>
            <a:r>
              <a:rPr lang="el-GR" dirty="0" smtClean="0"/>
              <a:t>και</a:t>
            </a:r>
            <a:r>
              <a:rPr lang="el-GR" b="1" dirty="0" smtClean="0"/>
              <a:t> μυϊκή αδυναμία.</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571504"/>
          </a:xfrm>
        </p:spPr>
        <p:txBody>
          <a:bodyPr>
            <a:normAutofit fontScale="90000"/>
          </a:bodyPr>
          <a:lstStyle/>
          <a:p>
            <a:r>
              <a:rPr lang="el-GR" dirty="0" smtClean="0"/>
              <a:t>ΘΕΡΑΠΕΙΑ </a:t>
            </a:r>
            <a:endParaRPr lang="el-GR" dirty="0"/>
          </a:p>
        </p:txBody>
      </p:sp>
      <p:sp>
        <p:nvSpPr>
          <p:cNvPr id="3" name="2 - Θέση περιεχομένου"/>
          <p:cNvSpPr>
            <a:spLocks noGrp="1"/>
          </p:cNvSpPr>
          <p:nvPr>
            <p:ph idx="1"/>
          </p:nvPr>
        </p:nvSpPr>
        <p:spPr>
          <a:xfrm>
            <a:off x="457200" y="1142984"/>
            <a:ext cx="8229600" cy="5431552"/>
          </a:xfrm>
        </p:spPr>
        <p:txBody>
          <a:bodyPr>
            <a:normAutofit/>
          </a:bodyPr>
          <a:lstStyle/>
          <a:p>
            <a:pPr>
              <a:buNone/>
            </a:pPr>
            <a:r>
              <a:rPr lang="el-GR" dirty="0" smtClean="0"/>
              <a:t>Η αντιμετώπιση εξαρτάται από τον τύπο και την κάθε περίπτωση και μπορεί να είναι από απλή παρακολούθηση μέχρι χειρουργική επέμβαση:</a:t>
            </a:r>
          </a:p>
          <a:p>
            <a:pPr lvl="0"/>
            <a:r>
              <a:rPr lang="el-GR" b="1" dirty="0" smtClean="0"/>
              <a:t>Πρωτοπαθής </a:t>
            </a:r>
            <a:r>
              <a:rPr lang="el-GR" b="1" dirty="0" err="1" smtClean="0"/>
              <a:t>υπερπαραθυρεοειδισμός</a:t>
            </a:r>
            <a:r>
              <a:rPr lang="el-GR" b="1" dirty="0" smtClean="0"/>
              <a:t>:</a:t>
            </a:r>
            <a:r>
              <a:rPr lang="el-GR" dirty="0" smtClean="0"/>
              <a:t> Η χειρουργική αντιμετώπιση είναι η μέθοδος εκλογής. Στις περιπτώσεις που πρόκειται για ένα αδένωμα αφαιρείται ο συγκεκριμένος παραθυρεοειδής αδένας. Εάν πρόκειται για υπερπλασία και των 4 αδένων αφαιρούνται οι 3 και μέρος του 4ου.</a:t>
            </a:r>
          </a:p>
          <a:p>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928694"/>
          </a:xfrm>
        </p:spPr>
        <p:txBody>
          <a:bodyPr/>
          <a:lstStyle/>
          <a:p>
            <a:r>
              <a:rPr lang="el-GR" dirty="0" smtClean="0"/>
              <a:t>ΘΕΡΑΠΕΙΑ</a:t>
            </a:r>
            <a:endParaRPr lang="el-GR" dirty="0"/>
          </a:p>
        </p:txBody>
      </p:sp>
      <p:sp>
        <p:nvSpPr>
          <p:cNvPr id="3" name="2 - Θέση περιεχομένου"/>
          <p:cNvSpPr>
            <a:spLocks noGrp="1"/>
          </p:cNvSpPr>
          <p:nvPr>
            <p:ph idx="1"/>
          </p:nvPr>
        </p:nvSpPr>
        <p:spPr>
          <a:xfrm>
            <a:off x="457200" y="1643050"/>
            <a:ext cx="8229600" cy="4931486"/>
          </a:xfrm>
        </p:spPr>
        <p:txBody>
          <a:bodyPr/>
          <a:lstStyle/>
          <a:p>
            <a:pPr lvl="0"/>
            <a:r>
              <a:rPr lang="el-GR" b="1" dirty="0" smtClean="0"/>
              <a:t>Δευτεροπαθής </a:t>
            </a:r>
            <a:r>
              <a:rPr lang="el-GR" b="1" dirty="0" err="1" smtClean="0"/>
              <a:t>υπερπαραθυρεοειδισμός</a:t>
            </a:r>
            <a:r>
              <a:rPr lang="el-GR" b="1" dirty="0" smtClean="0"/>
              <a:t>:</a:t>
            </a:r>
            <a:r>
              <a:rPr lang="el-GR" dirty="0" smtClean="0"/>
              <a:t> Η θεραπεία μπορεί να είναι συντηρητική με χορήγηση βιταμίνης D και ασβεστίου, ουσιών που μιμούνται δηλαδή το ασβέστιο, αποφυγή φωσφόρου, αιμοκάθαρση και σε κάποιους χειρουργική (αφαίρεση των τρεισήμισι αδένων). Επίσης, κάποιοι ασθενείς μετά από επιτυχή μεταμόσχευση νεφρού φαίνεται να ομαλοποιούν τις τιμές ασβεστίου.</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785818"/>
          </a:xfrm>
        </p:spPr>
        <p:txBody>
          <a:bodyPr/>
          <a:lstStyle/>
          <a:p>
            <a:r>
              <a:rPr lang="el-GR" dirty="0" smtClean="0"/>
              <a:t>ΘΕΡΑΠΕΙΑ</a:t>
            </a:r>
            <a:endParaRPr lang="el-GR" dirty="0"/>
          </a:p>
        </p:txBody>
      </p:sp>
      <p:sp>
        <p:nvSpPr>
          <p:cNvPr id="3" name="2 - Θέση περιεχομένου"/>
          <p:cNvSpPr>
            <a:spLocks noGrp="1"/>
          </p:cNvSpPr>
          <p:nvPr>
            <p:ph idx="1"/>
          </p:nvPr>
        </p:nvSpPr>
        <p:spPr>
          <a:xfrm>
            <a:off x="457200" y="1785926"/>
            <a:ext cx="8229600" cy="4788610"/>
          </a:xfrm>
        </p:spPr>
        <p:txBody>
          <a:bodyPr/>
          <a:lstStyle/>
          <a:p>
            <a:pPr lvl="0"/>
            <a:r>
              <a:rPr lang="el-GR" b="1" dirty="0" err="1" smtClean="0"/>
              <a:t>Τριτοπαθής</a:t>
            </a:r>
            <a:r>
              <a:rPr lang="el-GR" b="1" dirty="0" smtClean="0"/>
              <a:t> </a:t>
            </a:r>
            <a:r>
              <a:rPr lang="el-GR" b="1" dirty="0" err="1" smtClean="0"/>
              <a:t>υπερπαραθυρεοειδισμός</a:t>
            </a:r>
            <a:r>
              <a:rPr lang="el-GR" b="1" dirty="0" smtClean="0"/>
              <a:t>:</a:t>
            </a:r>
            <a:r>
              <a:rPr lang="el-GR" dirty="0" smtClean="0"/>
              <a:t> Αρχικά ακολουθείται συντηρητική αγωγή με σκευάσματα ασβεστίου και βιταμίνης D. Σε ορισμένες περιπτώσεις και με συγκεκριμένες ενδείξεις ακολουθείται χειρουργική αντιμετώπιση.</a:t>
            </a:r>
          </a:p>
          <a:p>
            <a:pPr>
              <a:buNone/>
            </a:pPr>
            <a:r>
              <a:rPr lang="el-GR" dirty="0" smtClean="0"/>
              <a:t> </a:t>
            </a:r>
          </a:p>
          <a:p>
            <a:r>
              <a:rPr lang="el-GR" dirty="0" smtClean="0"/>
              <a:t>(Πηγή: </a:t>
            </a:r>
            <a:r>
              <a:rPr lang="el-GR" dirty="0" err="1" smtClean="0"/>
              <a:t>Σαμπάλης</a:t>
            </a:r>
            <a:r>
              <a:rPr lang="el-GR" dirty="0" smtClean="0"/>
              <a:t> </a:t>
            </a:r>
            <a:r>
              <a:rPr lang="el-GR" dirty="0" err="1" smtClean="0"/>
              <a:t>Γεωρ</a:t>
            </a:r>
            <a:r>
              <a:rPr lang="el-GR" dirty="0" smtClean="0"/>
              <a:t>. Χειρουργός)</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dirty="0" smtClean="0"/>
              <a:t>ΘΥΡΕΟΕΙΔΕΚΤΟΜΗ</a:t>
            </a:r>
            <a:endParaRPr lang="el-GR" dirty="0"/>
          </a:p>
        </p:txBody>
      </p:sp>
      <p:sp>
        <p:nvSpPr>
          <p:cNvPr id="3" name="2 - Θέση περιεχομένου"/>
          <p:cNvSpPr>
            <a:spLocks noGrp="1"/>
          </p:cNvSpPr>
          <p:nvPr>
            <p:ph idx="1"/>
          </p:nvPr>
        </p:nvSpPr>
        <p:spPr>
          <a:xfrm>
            <a:off x="457200" y="1214422"/>
            <a:ext cx="8229600" cy="5072098"/>
          </a:xfrm>
        </p:spPr>
        <p:txBody>
          <a:bodyPr/>
          <a:lstStyle/>
          <a:p>
            <a:r>
              <a:rPr lang="el-GR" dirty="0" smtClean="0"/>
              <a:t>Οι περισσότερες περιπτώσεις υποθυρεοειδισμού ή υπερθυρεοειδισμού αντιμετωπίζονται με επιτυχία συντηρητικά (με φαρμακευτική αγωγή).</a:t>
            </a:r>
          </a:p>
          <a:p>
            <a:r>
              <a:rPr lang="el-GR" dirty="0" smtClean="0"/>
              <a:t>Ωστόσο, σε κάποιες από τις περιπτώσεις </a:t>
            </a:r>
            <a:r>
              <a:rPr lang="el-GR" dirty="0" err="1" smtClean="0"/>
              <a:t>υπερλειτουργίας</a:t>
            </a:r>
            <a:r>
              <a:rPr lang="el-GR" dirty="0" smtClean="0"/>
              <a:t> του θυρεοειδούς (πχ. νόσος του </a:t>
            </a:r>
            <a:r>
              <a:rPr lang="el-GR" dirty="0" err="1" smtClean="0"/>
              <a:t>Graves</a:t>
            </a:r>
            <a:r>
              <a:rPr lang="el-GR" dirty="0" smtClean="0"/>
              <a:t>), </a:t>
            </a:r>
            <a:r>
              <a:rPr lang="el-GR" b="1" dirty="0" smtClean="0"/>
              <a:t>η φαρμακευτική αγωγή μπορεί να αποτύχει ή να μην γίνεται καλά ανεκτή </a:t>
            </a:r>
            <a:r>
              <a:rPr lang="el-GR" dirty="0" smtClean="0"/>
              <a:t>και έτσι η αφαίρεση του θυρεοειδούς είναι μονόδρομος.</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papakosta\Desktop\index.jpg"/>
          <p:cNvPicPr>
            <a:picLocks noGrp="1" noChangeAspect="1" noChangeArrowheads="1"/>
          </p:cNvPicPr>
          <p:nvPr>
            <p:ph idx="4294967295"/>
          </p:nvPr>
        </p:nvPicPr>
        <p:blipFill>
          <a:blip r:embed="rId2"/>
          <a:srcRect/>
          <a:stretch>
            <a:fillRect/>
          </a:stretch>
        </p:blipFill>
        <p:spPr bwMode="auto">
          <a:xfrm>
            <a:off x="1643042" y="857232"/>
            <a:ext cx="6286500" cy="535781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642942"/>
          </a:xfrm>
        </p:spPr>
        <p:txBody>
          <a:bodyPr>
            <a:normAutofit fontScale="90000"/>
          </a:bodyPr>
          <a:lstStyle/>
          <a:p>
            <a:r>
              <a:rPr lang="el-GR" dirty="0" smtClean="0"/>
              <a:t>ΘΥΡΕΟΕΙΔΕΚΤΟΜΗ-ΕΠΙΠΛΟΚΕΣ</a:t>
            </a:r>
            <a:endParaRPr lang="el-GR" dirty="0"/>
          </a:p>
        </p:txBody>
      </p:sp>
      <p:sp>
        <p:nvSpPr>
          <p:cNvPr id="3" name="2 - Θέση περιεχομένου"/>
          <p:cNvSpPr>
            <a:spLocks noGrp="1"/>
          </p:cNvSpPr>
          <p:nvPr>
            <p:ph idx="1"/>
          </p:nvPr>
        </p:nvSpPr>
        <p:spPr>
          <a:xfrm>
            <a:off x="457200" y="1142984"/>
            <a:ext cx="8229600" cy="5286412"/>
          </a:xfrm>
        </p:spPr>
        <p:txBody>
          <a:bodyPr>
            <a:normAutofit fontScale="92500"/>
          </a:bodyPr>
          <a:lstStyle/>
          <a:p>
            <a:r>
              <a:rPr lang="el-GR" dirty="0" smtClean="0"/>
              <a:t>Μέχρι τις αρχές του 20ου αιώνα η θυρεοειδεκτομή είχε υψηλή θνησιμότητα μέχρι σχεδόν 40%. </a:t>
            </a:r>
          </a:p>
          <a:p>
            <a:r>
              <a:rPr lang="el-GR" dirty="0" smtClean="0"/>
              <a:t>Κύριες θανατηφόρες επιπλοκές ήταν η μεγάλη αιμορραγία, η φλεγμονή, ο </a:t>
            </a:r>
            <a:r>
              <a:rPr lang="el-GR" dirty="0" err="1" smtClean="0"/>
              <a:t>υποπαραθυρεοειδισμός</a:t>
            </a:r>
            <a:r>
              <a:rPr lang="el-GR" dirty="0" smtClean="0"/>
              <a:t> και το μυξοίδημα.</a:t>
            </a:r>
          </a:p>
          <a:p>
            <a:r>
              <a:rPr lang="el-GR" dirty="0" smtClean="0"/>
              <a:t>Σήμερα η θνητότητα είναι ασήμαντη και οι επιπλοκές έχουν μειωθεί σημαντικά (στο 0,5%). </a:t>
            </a:r>
          </a:p>
          <a:p>
            <a:r>
              <a:rPr lang="el-GR" dirty="0" smtClean="0"/>
              <a:t>Παράγοντες που αυξάνουν τον κίνδυνο επιπλοκών είναι η απειρία του χειρουργού, η έλλειψη εξειδίκευσης, η </a:t>
            </a:r>
            <a:r>
              <a:rPr lang="el-GR" dirty="0" err="1" smtClean="0"/>
              <a:t>επανεγχείρηση</a:t>
            </a:r>
            <a:r>
              <a:rPr lang="el-GR" dirty="0" smtClean="0"/>
              <a:t>, η εγχείρηση εκτεταμένης κακοήθειας, οι ανατομικές δυσκολίες και το αιμορραγικό χειρουργικό πεδίο.</a:t>
            </a: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785818"/>
          </a:xfrm>
        </p:spPr>
        <p:txBody>
          <a:bodyPr>
            <a:normAutofit/>
          </a:bodyPr>
          <a:lstStyle/>
          <a:p>
            <a:r>
              <a:rPr lang="el-GR" dirty="0" smtClean="0"/>
              <a:t>ΘΥΡΕΟΕΙΔΕΚΤΟΜΗ-ΕΠΙΠΛΟΚΕΣ</a:t>
            </a:r>
            <a:endParaRPr lang="el-GR" dirty="0"/>
          </a:p>
        </p:txBody>
      </p:sp>
      <p:sp>
        <p:nvSpPr>
          <p:cNvPr id="3" name="2 - Θέση περιεχομένου"/>
          <p:cNvSpPr>
            <a:spLocks noGrp="1"/>
          </p:cNvSpPr>
          <p:nvPr>
            <p:ph idx="1"/>
          </p:nvPr>
        </p:nvSpPr>
        <p:spPr>
          <a:xfrm>
            <a:off x="457200" y="1214422"/>
            <a:ext cx="8229600" cy="5214974"/>
          </a:xfrm>
        </p:spPr>
        <p:txBody>
          <a:bodyPr>
            <a:normAutofit fontScale="92500" lnSpcReduction="20000"/>
          </a:bodyPr>
          <a:lstStyle/>
          <a:p>
            <a:pPr>
              <a:buNone/>
            </a:pPr>
            <a:r>
              <a:rPr lang="el-GR" dirty="0" smtClean="0"/>
              <a:t>Οι πιθανές επιπλοκές της επέμβασης είναι:</a:t>
            </a:r>
          </a:p>
          <a:p>
            <a:r>
              <a:rPr lang="el-GR" b="1" dirty="0" smtClean="0"/>
              <a:t>Αιμορραγία</a:t>
            </a:r>
            <a:endParaRPr lang="el-GR" dirty="0" smtClean="0"/>
          </a:p>
          <a:p>
            <a:r>
              <a:rPr lang="el-GR" b="1" dirty="0" smtClean="0"/>
              <a:t>Φλεγμονή</a:t>
            </a:r>
            <a:endParaRPr lang="el-GR" dirty="0" smtClean="0"/>
          </a:p>
          <a:p>
            <a:r>
              <a:rPr lang="el-GR" b="1" dirty="0" err="1" smtClean="0"/>
              <a:t>Βράγχος</a:t>
            </a:r>
            <a:r>
              <a:rPr lang="el-GR" b="1" dirty="0" smtClean="0"/>
              <a:t> φωνής</a:t>
            </a:r>
            <a:r>
              <a:rPr lang="el-GR" dirty="0" smtClean="0"/>
              <a:t> (λόγω κάκωσης, συνήθως παροδικής, του παλίνδρομου λαρυγγικού νεύρου)</a:t>
            </a:r>
          </a:p>
          <a:p>
            <a:r>
              <a:rPr lang="el-GR" b="1" dirty="0" err="1" smtClean="0"/>
              <a:t>Υπασβεστιαιμία</a:t>
            </a:r>
            <a:r>
              <a:rPr lang="el-GR" dirty="0" smtClean="0"/>
              <a:t> (λόγω βλάβης των παραθυρεοειδών αδένων, συνήθως παροδική, με ανάγκη προσωρινής αγωγής με ασβέστιο και βιταμίνης D από το στόμα)</a:t>
            </a:r>
          </a:p>
          <a:p>
            <a:r>
              <a:rPr lang="el-GR" b="1" dirty="0" smtClean="0"/>
              <a:t>Βλάβες παρακειμένων ανατομικών στοιχείων (π.χ. τραχείας, οισοφάγου, μεγάλων αγγείων, νευρικών κλάδων κλπ.)</a:t>
            </a:r>
          </a:p>
          <a:p>
            <a:r>
              <a:rPr lang="el-GR" b="1" dirty="0" smtClean="0"/>
              <a:t>Δυσκολία στην κατάποση </a:t>
            </a:r>
            <a:r>
              <a:rPr lang="el-GR" dirty="0" smtClean="0"/>
              <a:t>(είναι προσωρινή ενόχληση και υποχωρεί σταδιακά αυτόματα, σε λίγες ημέρες)</a:t>
            </a:r>
          </a:p>
          <a:p>
            <a:endParaRPr lang="el-GR" b="1" dirty="0" smtClean="0"/>
          </a:p>
          <a:p>
            <a:endParaRPr lang="el-GR" dirty="0" smtClean="0"/>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571504"/>
          </a:xfrm>
        </p:spPr>
        <p:txBody>
          <a:bodyPr>
            <a:normAutofit/>
          </a:bodyPr>
          <a:lstStyle/>
          <a:p>
            <a:r>
              <a:rPr lang="el-GR" sz="2800" dirty="0" smtClean="0"/>
              <a:t>ΝΟΣΗΛΕΥΤΙΚΗ ΠΑΡΕΜΒΑΣΗ ΣΕ ΘΥΡΕΟΕΙΔΕΚΤΟΜΗ</a:t>
            </a:r>
            <a:endParaRPr lang="el-GR" sz="2800" dirty="0"/>
          </a:p>
        </p:txBody>
      </p:sp>
      <p:sp>
        <p:nvSpPr>
          <p:cNvPr id="3" name="2 - Θέση περιεχομένου"/>
          <p:cNvSpPr>
            <a:spLocks noGrp="1"/>
          </p:cNvSpPr>
          <p:nvPr>
            <p:ph idx="1"/>
          </p:nvPr>
        </p:nvSpPr>
        <p:spPr>
          <a:xfrm>
            <a:off x="214282" y="857232"/>
            <a:ext cx="8643998" cy="5857916"/>
          </a:xfrm>
        </p:spPr>
        <p:txBody>
          <a:bodyPr>
            <a:normAutofit fontScale="25000" lnSpcReduction="20000"/>
          </a:bodyPr>
          <a:lstStyle/>
          <a:p>
            <a:endParaRPr lang="el-GR" dirty="0" smtClean="0"/>
          </a:p>
          <a:p>
            <a:r>
              <a:rPr lang="el-GR" sz="6400" dirty="0" smtClean="0"/>
              <a:t>Η </a:t>
            </a:r>
            <a:r>
              <a:rPr lang="el-GR" sz="6400" dirty="0" err="1" smtClean="0"/>
              <a:t>προεγχειρητική</a:t>
            </a:r>
            <a:r>
              <a:rPr lang="el-GR" sz="6400" dirty="0" smtClean="0"/>
              <a:t> και </a:t>
            </a:r>
            <a:r>
              <a:rPr lang="el-GR" sz="6400" dirty="0" err="1" smtClean="0"/>
              <a:t>διεγχειρητική</a:t>
            </a:r>
            <a:r>
              <a:rPr lang="el-GR" sz="6400" dirty="0" smtClean="0"/>
              <a:t> φροντίδα των ασθενών με θυρεοειδεκτομή περιλαμβάνει τη βασική φροντίδα που έχουμε διδαχθεί. Η μετεγχειρητική φροντίδα τους περιλαμβάνει επιπλέον:</a:t>
            </a:r>
          </a:p>
          <a:p>
            <a:r>
              <a:rPr lang="el-GR" sz="6400" dirty="0" smtClean="0"/>
              <a:t>Η συνήθης νοσηλεία διαρκεί από μια έως τρεις ημέρες .</a:t>
            </a:r>
          </a:p>
          <a:p>
            <a:r>
              <a:rPr lang="el-GR" sz="6400" dirty="0" smtClean="0"/>
              <a:t>Κατά την διάρκεια της παραμονής του ο νοσηλευτής πρέπει να ενθαρρύνει τον ασθενή να βρίσκεται σε όρθια θέση, αφού αυτό θα μειώσει την διόγκωση στην περιοχή του λαιμού. </a:t>
            </a:r>
          </a:p>
          <a:p>
            <a:r>
              <a:rPr lang="el-GR" sz="6400" dirty="0" smtClean="0"/>
              <a:t>Επίσης, θα πρέπει να ενθαρρύνεται να κινητοποιείται όσο περισσότερο μπορεί.</a:t>
            </a:r>
          </a:p>
          <a:p>
            <a:r>
              <a:rPr lang="el-GR" sz="6400" dirty="0" smtClean="0"/>
              <a:t>Σε περίπτωση που ο ασθενής πρέπει να μείνει στο κρεβάτι, ο νοσηλευτής είναι υπεύθυνος να του δείξει πως να κάνει τακτικές ασκήσεις των ποδιών και βαθιές ασκήσεις αναπνοής, καθώς και ασκήσεις για τον αυχένα για μείωση της ακαμψίας στην περιοχή αυτή. </a:t>
            </a:r>
          </a:p>
          <a:p>
            <a:r>
              <a:rPr lang="el-GR" sz="6400" dirty="0" smtClean="0"/>
              <a:t>Θα πρέπει να υπάρχει υψηλή επαγρύπνηση για διαπίστωση τυχόν επιπλοκών και άμεση αντιμετώπισή τους. </a:t>
            </a:r>
          </a:p>
          <a:p>
            <a:r>
              <a:rPr lang="el-GR" sz="6400" dirty="0" smtClean="0"/>
              <a:t>Όσον αφορά την πρόληψη των λοιμώξεων του τραύματος, ο νοσηλευτής θα πρέπει να διατηρεί καθαρή την πληγή, να τον παρακολουθεί σε τακτά χρονικά διαστήματα και να τον ενημερώνει για την τήρηση σωστής υγιεινής στη περιοχή. </a:t>
            </a:r>
          </a:p>
          <a:p>
            <a:r>
              <a:rPr lang="el-GR" sz="6400" dirty="0" smtClean="0"/>
              <a:t>Ακόμη επειδή ο ασθενής δεν θα είναι σε θέση να σιτιστεί και να πιει νερό από το στόμα για ένα εικοσιτετράωρο, θα πρέπει να του χορηγηθούν ενδοφλέβια υγρά και να παρακολουθείται.</a:t>
            </a:r>
          </a:p>
          <a:p>
            <a:r>
              <a:rPr lang="el-GR" sz="6400" dirty="0" smtClean="0"/>
              <a:t>Τέλος, είναι πολύ σημαντική η εκπαίδευση του ασθενούς κατά την έξοδό του, τόσο για τον</a:t>
            </a:r>
            <a:br>
              <a:rPr lang="el-GR" sz="6400" dirty="0" smtClean="0"/>
            </a:br>
            <a:r>
              <a:rPr lang="el-GR" sz="6400" dirty="0" smtClean="0"/>
              <a:t>ίδιο, όσο και για αυτούς που θα συμμετέχουν στην φροντίδα του. Καλό είναι να δίνονται</a:t>
            </a:r>
            <a:br>
              <a:rPr lang="el-GR" sz="6400" dirty="0" smtClean="0"/>
            </a:br>
            <a:r>
              <a:rPr lang="el-GR" sz="6400" dirty="0" smtClean="0"/>
              <a:t>γραπτές οδηγίες. Πρέπει να αναφέρονται γενικά θέματα πριν το εξιτήριο όπως η ενημέρωση για την πορεία της αποκατάστασής του, πόσο χρόνο θα πάρει η ανάρρωση και η φροντίδα του τραύματος καθώς και ποιες δραστηριότητες μπορεί να κάνει.</a:t>
            </a:r>
            <a:endParaRPr lang="el-GR" sz="6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ΘΥΡΕΟΕΙΔΗΣ ΑΔΕΝΑΣ</a:t>
            </a:r>
            <a:endParaRPr lang="el-GR" dirty="0"/>
          </a:p>
        </p:txBody>
      </p:sp>
      <p:sp>
        <p:nvSpPr>
          <p:cNvPr id="3" name="2 - Θέση περιεχομένου"/>
          <p:cNvSpPr>
            <a:spLocks noGrp="1"/>
          </p:cNvSpPr>
          <p:nvPr>
            <p:ph idx="1"/>
          </p:nvPr>
        </p:nvSpPr>
        <p:spPr/>
        <p:txBody>
          <a:bodyPr/>
          <a:lstStyle/>
          <a:p>
            <a:r>
              <a:rPr lang="el-GR" dirty="0" smtClean="0"/>
              <a:t>Ο θυρεοειδής είναι ένας μικρός αδένας με σχήμα πεταλούδας, που βρίσκεται στο κάτω μέρος του τραχήλου, μπροστά από την τραχεία και κάτω από το λάρυγγα. Χρησιμοποιεί μικρές ποσότητες ιωδίου για να παράγει δύο ορμόνες, την </a:t>
            </a:r>
            <a:r>
              <a:rPr lang="el-GR" dirty="0" err="1" smtClean="0"/>
              <a:t>τριϊωδοθυρονίνη</a:t>
            </a:r>
            <a:r>
              <a:rPr lang="el-GR" dirty="0" smtClean="0"/>
              <a:t> </a:t>
            </a:r>
            <a:r>
              <a:rPr lang="el-GR" dirty="0" smtClean="0"/>
              <a:t>(Τ3) και την θυροξίνη (Τ4), οι οποίες μεταφέρονται μέσω του αίματος σε όλους τους ιστούς του σώματος.</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85818"/>
          </a:xfrm>
        </p:spPr>
        <p:txBody>
          <a:bodyPr>
            <a:normAutofit/>
          </a:bodyPr>
          <a:lstStyle/>
          <a:p>
            <a:r>
              <a:rPr lang="el-GR" sz="2400" dirty="0" smtClean="0"/>
              <a:t>ΝΟΣΗΛΕΥΤΙΚΗ ΠΑΡΕΜΒΑΣΗ ΣΕ ΠΑΘΗΣΕΙΣ ΘΥΡΕΟΕΙΔΟΥΣ</a:t>
            </a:r>
            <a:endParaRPr lang="el-GR" sz="2400" dirty="0"/>
          </a:p>
        </p:txBody>
      </p:sp>
      <p:sp>
        <p:nvSpPr>
          <p:cNvPr id="3" name="2 - Θέση περιεχομένου"/>
          <p:cNvSpPr>
            <a:spLocks noGrp="1"/>
          </p:cNvSpPr>
          <p:nvPr>
            <p:ph idx="1"/>
          </p:nvPr>
        </p:nvSpPr>
        <p:spPr>
          <a:xfrm>
            <a:off x="457200" y="1285860"/>
            <a:ext cx="8229600" cy="5072098"/>
          </a:xfrm>
        </p:spPr>
        <p:txBody>
          <a:bodyPr>
            <a:normAutofit fontScale="92500" lnSpcReduction="10000"/>
          </a:bodyPr>
          <a:lstStyle/>
          <a:p>
            <a:pPr>
              <a:buNone/>
            </a:pPr>
            <a:r>
              <a:rPr lang="el-GR" dirty="0" smtClean="0"/>
              <a:t>Πρωταρχικός στόχος της θεραπείας είναι ο ασθενής να επιστρέψει σε μια φυσιολογική ή </a:t>
            </a:r>
            <a:r>
              <a:rPr lang="el-GR" dirty="0" err="1" smtClean="0"/>
              <a:t>ευθυρεοειδική</a:t>
            </a:r>
            <a:r>
              <a:rPr lang="el-GR" dirty="0" smtClean="0"/>
              <a:t> κατάσταση.</a:t>
            </a:r>
          </a:p>
          <a:p>
            <a:pPr>
              <a:buNone/>
            </a:pPr>
            <a:r>
              <a:rPr lang="el-GR" dirty="0" smtClean="0"/>
              <a:t>Ο ρόλος του νοσηλευτή είναι να εκπαιδεύσει τον ασθενή σχετικά με το πόσο σημαντικό είναι:</a:t>
            </a:r>
          </a:p>
          <a:p>
            <a:r>
              <a:rPr lang="el-GR" dirty="0" smtClean="0"/>
              <a:t>Να λαμβάνει τη φαρμακευτική του αγωγή νηστικός</a:t>
            </a:r>
          </a:p>
          <a:p>
            <a:r>
              <a:rPr lang="el-GR" dirty="0" smtClean="0"/>
              <a:t>Να μην διακόπτει τη φαρμακευτική αγωγή απότομα (εκτός αν υπάρχουν ενδείξεις σοβαρών παρενεργειών)</a:t>
            </a:r>
          </a:p>
          <a:p>
            <a:r>
              <a:rPr lang="el-GR" dirty="0" smtClean="0"/>
              <a:t>Να παρακολουθεί τακτικά τα επίπεδα των ορμονών του και να ενημερώνει το γιατρό του.</a:t>
            </a:r>
          </a:p>
          <a:p>
            <a:r>
              <a:rPr lang="el-GR" dirty="0" smtClean="0"/>
              <a:t>Να παρατηρεί και να αναφέρει τυχόν συμπτώματα και παρενέργειες.</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ΘΥΡΕΟΕΙΔΗΣ ΑΔΕΝΑΣ</a:t>
            </a:r>
            <a:endParaRPr lang="el-GR" dirty="0"/>
          </a:p>
        </p:txBody>
      </p:sp>
      <p:pic>
        <p:nvPicPr>
          <p:cNvPr id="5122" name="Picture 2" descr="C:\Users\ΑΘΑΝΑΣΙΑ\Desktop\ΙΕΚ ΜΑΘΗΜΑΤΑ\ΙΕΚ ΧΑΪΔΑΡΙΟΥ\Β' ΕΞΑΜΗΝΟ\ΠΑΘΟΛΟΓΙΑ\1-thyreoeidis.jpg"/>
          <p:cNvPicPr>
            <a:picLocks noGrp="1" noChangeAspect="1" noChangeArrowheads="1"/>
          </p:cNvPicPr>
          <p:nvPr>
            <p:ph idx="1"/>
          </p:nvPr>
        </p:nvPicPr>
        <p:blipFill>
          <a:blip r:embed="rId2" cstate="print"/>
          <a:stretch>
            <a:fillRect/>
          </a:stretch>
        </p:blipFill>
        <p:spPr bwMode="auto">
          <a:xfrm>
            <a:off x="2190750" y="2625725"/>
            <a:ext cx="4762500" cy="357187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ΘΥΡΕΟΕΙΔΙΚΕΣ ΟΡΜΟΝΕΣ</a:t>
            </a:r>
            <a:endParaRPr lang="el-GR" dirty="0"/>
          </a:p>
        </p:txBody>
      </p:sp>
      <p:sp>
        <p:nvSpPr>
          <p:cNvPr id="3" name="2 - Θέση περιεχομένου"/>
          <p:cNvSpPr>
            <a:spLocks noGrp="1"/>
          </p:cNvSpPr>
          <p:nvPr>
            <p:ph idx="1"/>
          </p:nvPr>
        </p:nvSpPr>
        <p:spPr/>
        <p:txBody>
          <a:bodyPr/>
          <a:lstStyle/>
          <a:p>
            <a:r>
              <a:rPr lang="el-GR" dirty="0" smtClean="0"/>
              <a:t>Οι </a:t>
            </a:r>
            <a:r>
              <a:rPr lang="el-GR" dirty="0" err="1" smtClean="0"/>
              <a:t>θυρεοειδικές</a:t>
            </a:r>
            <a:r>
              <a:rPr lang="el-GR" dirty="0" smtClean="0"/>
              <a:t> ορμόνες ελέγχουν και ρυθμίζουν πολλές από τις σωματικές λειτουργίες όπως: ο μεταβολικός ρυθμός, το σωματικό βάρος και η σωματική θερμοκρασία, ο καρδιακός ρυθμός και η αρτηριακή πίεση, οι νοητικές λειτουργίες (μνήμη, προσοχή, διάθεση) και η σωματική ανάπτυξη στα παιδιά.</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ΠΑΘΗΣΕΙΣ ΘΥΡΕΟΕΙΔΟΥΣ ΑΔΕΝΑ</a:t>
            </a:r>
            <a:endParaRPr lang="el-GR" dirty="0"/>
          </a:p>
        </p:txBody>
      </p:sp>
      <p:sp>
        <p:nvSpPr>
          <p:cNvPr id="3" name="2 - Θέση περιεχομένου"/>
          <p:cNvSpPr>
            <a:spLocks noGrp="1"/>
          </p:cNvSpPr>
          <p:nvPr>
            <p:ph idx="1"/>
          </p:nvPr>
        </p:nvSpPr>
        <p:spPr/>
        <p:txBody>
          <a:bodyPr/>
          <a:lstStyle/>
          <a:p>
            <a:r>
              <a:rPr lang="el-GR" dirty="0" smtClean="0"/>
              <a:t>Ο θυρεοειδής αδένας μπορεί να γίνει </a:t>
            </a:r>
            <a:r>
              <a:rPr lang="el-GR" dirty="0" err="1" smtClean="0"/>
              <a:t>υπερλειτουργικός</a:t>
            </a:r>
            <a:r>
              <a:rPr lang="el-GR" dirty="0" smtClean="0"/>
              <a:t> (υπερθυρεοειδισμός) ή υπολειτουργικός (υποθυρεοειδισμός) ή να αναπτύξει όζους (οζώδης βρογχοκήλη). Στις παθήσεις του θυρεοειδούς αδένα περιλαμβάνονται επίσης η θυρεοειδίτιδα, η βρογχοκήλη και ο καρκίνος.</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ΥΠΕΡΘΥΡΕΟΕΙΔΙΣΜΟΣ</a:t>
            </a:r>
            <a:endParaRPr lang="el-GR" dirty="0"/>
          </a:p>
        </p:txBody>
      </p:sp>
      <p:sp>
        <p:nvSpPr>
          <p:cNvPr id="3" name="2 - Θέση περιεχομένου"/>
          <p:cNvSpPr>
            <a:spLocks noGrp="1"/>
          </p:cNvSpPr>
          <p:nvPr>
            <p:ph idx="1"/>
          </p:nvPr>
        </p:nvSpPr>
        <p:spPr/>
        <p:txBody>
          <a:bodyPr/>
          <a:lstStyle/>
          <a:p>
            <a:r>
              <a:rPr lang="el-GR" dirty="0" smtClean="0"/>
              <a:t>Υπερθυρεοειδισμός είναι η κατάσταση κατά την οποία ο θυρεοειδής αδένας είναι </a:t>
            </a:r>
            <a:r>
              <a:rPr lang="el-GR" dirty="0" err="1" smtClean="0"/>
              <a:t>υπερλειτουργικός</a:t>
            </a:r>
            <a:r>
              <a:rPr lang="el-GR" dirty="0" smtClean="0"/>
              <a:t> και παράγει περισσότερες </a:t>
            </a:r>
            <a:r>
              <a:rPr lang="el-GR" dirty="0" err="1" smtClean="0"/>
              <a:t>θυρεοειδικές</a:t>
            </a:r>
            <a:r>
              <a:rPr lang="el-GR" dirty="0" smtClean="0"/>
              <a:t> ορμόνες. Αν μείνει χωρίς αντιμετώπιση μπορεί να προκαλέσει πολλά προβλήματα κυρίως στην καρδιά (αρρυθμίες, καρδιακή ανεπάρκεια) και τα οστά (οστεοπόρωση).</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lstStyle/>
          <a:p>
            <a:r>
              <a:rPr lang="el-GR" dirty="0" smtClean="0"/>
              <a:t>ΑΙΤΙΑ</a:t>
            </a:r>
            <a:endParaRPr lang="el-GR" dirty="0"/>
          </a:p>
        </p:txBody>
      </p:sp>
      <p:sp>
        <p:nvSpPr>
          <p:cNvPr id="3" name="2 - Θέση περιεχομένου"/>
          <p:cNvSpPr>
            <a:spLocks noGrp="1"/>
          </p:cNvSpPr>
          <p:nvPr>
            <p:ph idx="1"/>
          </p:nvPr>
        </p:nvSpPr>
        <p:spPr>
          <a:xfrm>
            <a:off x="457200" y="1428736"/>
            <a:ext cx="8229600" cy="4697427"/>
          </a:xfrm>
        </p:spPr>
        <p:txBody>
          <a:bodyPr>
            <a:normAutofit fontScale="92500"/>
          </a:bodyPr>
          <a:lstStyle/>
          <a:p>
            <a:r>
              <a:rPr lang="el-GR" dirty="0" smtClean="0"/>
              <a:t>Η πιο συχνή αιτία είναι η </a:t>
            </a:r>
            <a:r>
              <a:rPr lang="el-GR" b="1" dirty="0" smtClean="0"/>
              <a:t>νόσος του </a:t>
            </a:r>
            <a:r>
              <a:rPr lang="en-US" b="1" dirty="0" smtClean="0"/>
              <a:t>Graves </a:t>
            </a:r>
            <a:r>
              <a:rPr lang="el-GR" dirty="0" smtClean="0"/>
              <a:t>που συμβαίνει όταν το ανοσοποιητικό σύστημα παράγει αντισώματα που διεγείρουν το θυρεοειδή και τον κάνουν να </a:t>
            </a:r>
            <a:r>
              <a:rPr lang="el-GR" dirty="0" err="1" smtClean="0"/>
              <a:t>υπερλειτουργεί</a:t>
            </a:r>
            <a:r>
              <a:rPr lang="el-GR" dirty="0" smtClean="0"/>
              <a:t>. Είναι μια χρόνια πάθηση με κληρονομικό χαρακτήρα.</a:t>
            </a:r>
          </a:p>
          <a:p>
            <a:r>
              <a:rPr lang="el-GR" dirty="0" smtClean="0"/>
              <a:t>Λιγότερο συχνά αίτια είναι: οι </a:t>
            </a:r>
            <a:r>
              <a:rPr lang="el-GR" b="1" dirty="0" smtClean="0"/>
              <a:t>θερμοί όζοι</a:t>
            </a:r>
            <a:r>
              <a:rPr lang="el-GR" dirty="0" smtClean="0"/>
              <a:t>, η </a:t>
            </a:r>
            <a:r>
              <a:rPr lang="el-GR" b="1" dirty="0" err="1" smtClean="0"/>
              <a:t>υποξεία</a:t>
            </a:r>
            <a:r>
              <a:rPr lang="el-GR" b="1" dirty="0" smtClean="0"/>
              <a:t> θυρεοειδίτιδα </a:t>
            </a:r>
            <a:r>
              <a:rPr lang="el-GR" dirty="0" smtClean="0"/>
              <a:t>(μια επώδυνη φλεγμονή που συνήθως προκαλείται από ιούς) και η </a:t>
            </a:r>
            <a:r>
              <a:rPr lang="el-GR" b="1" dirty="0" smtClean="0"/>
              <a:t>θυρεοειδίτιδα μετά τον τοκετό </a:t>
            </a:r>
            <a:r>
              <a:rPr lang="el-GR" dirty="0" smtClean="0"/>
              <a:t>(φλεγμονή που αναπτύσσεται συνήθως μετά την εγκυμοσύνη).</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440</TotalTime>
  <Words>1556</Words>
  <PresentationFormat>Προβολή στην οθόνη (4:3)</PresentationFormat>
  <Paragraphs>163</Paragraphs>
  <Slides>40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40</vt:i4>
      </vt:variant>
    </vt:vector>
  </HeadingPairs>
  <TitlesOfParts>
    <vt:vector size="41" baseType="lpstr">
      <vt:lpstr>Αστικό</vt:lpstr>
      <vt:lpstr>ΔΙΑΤΑΡΑΧΕΣ ΕΝΔΟΚΡΙΝΩΝ ΑΔΕΝΩΝ</vt:lpstr>
      <vt:lpstr>ΕΝΔΟΚΡΙΝΙΚΟ ΣΥΣΤΗΜΑ</vt:lpstr>
      <vt:lpstr>ΔΙΑΤΑΡΑΧΕΣ ΕΝΔΟΚΡΙΝΙΚΟΥ ΣΥΣΤΗΜΑΤΟΣ</vt:lpstr>
      <vt:lpstr>ΘΥΡΕΟΕΙΔΗΣ ΑΔΕΝΑΣ</vt:lpstr>
      <vt:lpstr>ΘΥΡΕΟΕΙΔΗΣ ΑΔΕΝΑΣ</vt:lpstr>
      <vt:lpstr>ΘΥΡΕΟΕΙΔΙΚΕΣ ΟΡΜΟΝΕΣ</vt:lpstr>
      <vt:lpstr>ΠΑΘΗΣΕΙΣ ΘΥΡΕΟΕΙΔΟΥΣ ΑΔΕΝΑ</vt:lpstr>
      <vt:lpstr>ΥΠΕΡΘΥΡΕΟΕΙΔΙΣΜΟΣ</vt:lpstr>
      <vt:lpstr>ΑΙΤΙΑ</vt:lpstr>
      <vt:lpstr>ΣΥΜΠΤΩΜΑΤΑ</vt:lpstr>
      <vt:lpstr>ΕΞΟΦΘΑΛΜΟΣ</vt:lpstr>
      <vt:lpstr>ΘΕΡΑΠΕΙΑ</vt:lpstr>
      <vt:lpstr>ΥΠΟΘΥΡΕΟΕΙΔΙΣΜΟΣ</vt:lpstr>
      <vt:lpstr>ΘΕΡΑΠΕΙΑ</vt:lpstr>
      <vt:lpstr>ΒΡΟΓΧΟΚΗΛΗ</vt:lpstr>
      <vt:lpstr>ΒΡΟΓΧΟΚΗΛΗ</vt:lpstr>
      <vt:lpstr>ΤΥΠΟΙ</vt:lpstr>
      <vt:lpstr>ΑΙΤΙΑ</vt:lpstr>
      <vt:lpstr>ΣΥΜΠΤΩΜΑΤΑ</vt:lpstr>
      <vt:lpstr>ΔΙΑΓΝΩΣΗ</vt:lpstr>
      <vt:lpstr>ΔΙΑΓΝΩΣΗ</vt:lpstr>
      <vt:lpstr>ΘΕΡΑΠΕΙΑ</vt:lpstr>
      <vt:lpstr>ΘΕΡΑΠΕΙΑ</vt:lpstr>
      <vt:lpstr>ΠΑΡΑΘΥΡΕΟΕΙΔΕΙΣ ΑΔΕΝΕΣ</vt:lpstr>
      <vt:lpstr>ΠΑΡΑΘΥΡΕΟΕΙΔΕΙΣ ΑΔΕΝΕΣ</vt:lpstr>
      <vt:lpstr>ΥΠΕΡΠΑΡΑΘΥΡΕΟΕΙΔΙΣΜΟΣ</vt:lpstr>
      <vt:lpstr>ΠΡΩΤΟΠΑΘΗΣ ΥΠΕΡΠΑΡΑΘΥΡΕΟΕΙΔΙΣΜΟΣ</vt:lpstr>
      <vt:lpstr>ΔΕΥΤΕΡΟΠΑΘΗΣ ΥΠΕΡΠΑΡΑΘΥΡΕΟΕΙΔΙΣΜΟΣ</vt:lpstr>
      <vt:lpstr>ΤΡΙΤΟΠΑΘΗΣ ΥΠΕΡΠΑΡΑΘΥΡΕΟΕΙΔΙΣΜΟΣ</vt:lpstr>
      <vt:lpstr>ΔΙΑΓΝΩΣΗ</vt:lpstr>
      <vt:lpstr>ΣΥΜΠΤΩΜΑΤΑ</vt:lpstr>
      <vt:lpstr>ΘΕΡΑΠΕΙΑ </vt:lpstr>
      <vt:lpstr>ΘΕΡΑΠΕΙΑ</vt:lpstr>
      <vt:lpstr>ΘΕΡΑΠΕΙΑ</vt:lpstr>
      <vt:lpstr>ΘΥΡΕΟΕΙΔΕΚΤΟΜΗ</vt:lpstr>
      <vt:lpstr>Διαφάνεια 36</vt:lpstr>
      <vt:lpstr>ΘΥΡΕΟΕΙΔΕΚΤΟΜΗ-ΕΠΙΠΛΟΚΕΣ</vt:lpstr>
      <vt:lpstr>ΘΥΡΕΟΕΙΔΕΚΤΟΜΗ-ΕΠΙΠΛΟΚΕΣ</vt:lpstr>
      <vt:lpstr>ΝΟΣΗΛΕΥΤΙΚΗ ΠΑΡΕΜΒΑΣΗ ΣΕ ΘΥΡΕΟΕΙΔΕΚΤΟΜΗ</vt:lpstr>
      <vt:lpstr>ΝΟΣΗΛΕΥΤΙΚΗ ΠΑΡΕΜΒΑΣΗ ΣΕ ΠΑΘΗΣΕΙΣ ΘΥΡΕΟΕΙΔΟΥΣ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ΔΙΑΤΑΡΑΧΕΣ ΕΝΔΟΚΡΙΝΩΝ ΑΔΕΝΩΝ</dc:title>
  <dc:creator>Athanasia Papakosta</dc:creator>
  <cp:lastModifiedBy>apapakosta</cp:lastModifiedBy>
  <cp:revision>37</cp:revision>
  <dcterms:created xsi:type="dcterms:W3CDTF">2024-04-29T07:46:00Z</dcterms:created>
  <dcterms:modified xsi:type="dcterms:W3CDTF">2024-05-22T09:39:02Z</dcterms:modified>
</cp:coreProperties>
</file>