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1" r:id="rId4"/>
    <p:sldId id="280" r:id="rId5"/>
    <p:sldId id="259" r:id="rId6"/>
    <p:sldId id="261" r:id="rId7"/>
    <p:sldId id="25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6" r:id="rId20"/>
    <p:sldId id="282" r:id="rId21"/>
    <p:sldId id="277" r:id="rId22"/>
    <p:sldId id="278" r:id="rId23"/>
    <p:sldId id="273" r:id="rId24"/>
    <p:sldId id="283" r:id="rId25"/>
    <p:sldId id="279" r:id="rId26"/>
    <p:sldId id="274" r:id="rId27"/>
    <p:sldId id="284" r:id="rId28"/>
    <p:sldId id="27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koutentaki" initials="mk" lastIdx="2" clrIdx="0">
    <p:extLst>
      <p:ext uri="{19B8F6BF-5375-455C-9EA6-DF929625EA0E}">
        <p15:presenceInfo xmlns:p15="http://schemas.microsoft.com/office/powerpoint/2012/main" userId="8f83f0e2afaf980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6-02T11:45:39.666" idx="2">
    <p:pos x="7452" y="603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092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942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1540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6482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3982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272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949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457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05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222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8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222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71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128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72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570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296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8928CBC-4B1E-43C8-A2C5-C457044ABB0D}" type="datetimeFigureOut">
              <a:rPr lang="el-GR" smtClean="0"/>
              <a:pPr/>
              <a:t>2/6/2025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02325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1CBDEA-F40F-4954-872E-E7E234AB48E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92702" y="1772528"/>
            <a:ext cx="8932984" cy="2883877"/>
          </a:xfrm>
        </p:spPr>
        <p:txBody>
          <a:bodyPr/>
          <a:lstStyle/>
          <a:p>
            <a:pPr algn="ctr"/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ανώτερου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κατώτερου</a:t>
            </a: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πεπτικού </a:t>
            </a:r>
          </a:p>
        </p:txBody>
      </p:sp>
    </p:spTree>
    <p:extLst>
      <p:ext uri="{BB962C8B-B14F-4D97-AF65-F5344CB8AC3E}">
        <p14:creationId xmlns:p14="http://schemas.microsoft.com/office/powerpoint/2010/main" val="310509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E33D0A-66C4-4356-A3FD-276ABF5AF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7" y="112542"/>
            <a:ext cx="12051323" cy="647113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5, αρχική αντιμετώπιση</a:t>
            </a:r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A9149EB-21E9-4428-818C-D63E67F96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012875"/>
            <a:ext cx="11662117" cy="554267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/ φυσική εξέταση : λήψη ασπιρίνης ?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έλκους?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Διαταραχές πήξεως, σημεία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πυλίας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υπερτάσεως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αίματος για Ομάδα, διασταύρωση,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Rh,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αιματοκρίτη, βιοχημικό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γραμμών και χορήγηση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υγρών, αίματος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ρινογαστρικού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 σε αιμορραγία που είναι σοβαρή </a:t>
            </a:r>
          </a:p>
        </p:txBody>
      </p:sp>
    </p:spTree>
    <p:extLst>
      <p:ext uri="{BB962C8B-B14F-4D97-AF65-F5344CB8AC3E}">
        <p14:creationId xmlns:p14="http://schemas.microsoft.com/office/powerpoint/2010/main" val="1074821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FAA6C6-2826-4CF3-8D91-B6D63C776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13" y="154745"/>
            <a:ext cx="11844996" cy="689317"/>
          </a:xfrm>
        </p:spPr>
        <p:txBody>
          <a:bodyPr/>
          <a:lstStyle/>
          <a:p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6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57034C6-F708-4DB9-8D1F-F2D264B26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57" y="1097280"/>
            <a:ext cx="11690251" cy="541606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Προσοχή  = το 25% των αιμορραγιών από το 12δάκτυλο έχει </a:t>
            </a:r>
            <a:r>
              <a:rPr lang="el-GR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ρινογαστρικό</a:t>
            </a: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 αρνητικό για αίμα, 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μη παλινδρόμησης του δια του πυλωρού</a:t>
            </a:r>
          </a:p>
          <a:p>
            <a:pPr>
              <a:lnSpc>
                <a:spcPct val="150000"/>
              </a:lnSpc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Έναρξη πλύσεων με παγωμένο φυσιολογικό ορό ή </a:t>
            </a:r>
            <a:r>
              <a:rPr lang="en-US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R/L </a:t>
            </a:r>
            <a:endParaRPr lang="el-GR" sz="30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μέχρι επίσχεσης της αιμορραγίας </a:t>
            </a:r>
          </a:p>
          <a:p>
            <a:pPr>
              <a:lnSpc>
                <a:spcPct val="150000"/>
              </a:lnSpc>
            </a:pP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</a:t>
            </a:r>
            <a:r>
              <a:rPr lang="el-GR" sz="30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ουροκαθετήρα</a:t>
            </a: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foley</a:t>
            </a:r>
            <a:endParaRPr lang="el-GR" sz="30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αναστολέων της αντλίας πρωτονίων (πχ </a:t>
            </a:r>
            <a:r>
              <a:rPr lang="el-GR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ομεπραζόλη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 Η2 ανταγωνιστών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9194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EB8733-69C2-4809-A67C-E6C4E2E08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48" y="168812"/>
            <a:ext cx="11774657" cy="689317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7</a:t>
            </a:r>
            <a:endParaRPr lang="el-G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6A13300-E9D9-4DEE-8B70-9181617E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48" y="998806"/>
            <a:ext cx="11774657" cy="569038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Διάγνωση της αιτίας της αιμορραγίας 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γαστροσκόπηση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(εντός 24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αγγειογραφία – εμβολισμός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Μετέπειτα αντιμετώπιση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ασθενής παραμένει στο τμήμα/ΜΕΘ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στενή παρακολούθηση ζωτικών σημείων, διούρησης, μεταγγίζεται αν χρειασθεί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Εκτιμάται και αξιολογείται για τον ρυθμό αιμορραγίας και την διάρκεια της και αναλόγως της γενικής κατάστασης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085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DFFDD1-E01D-42D6-878C-92C9B4CC6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0"/>
            <a:ext cx="11258550" cy="112871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Κριτήρια ύπαρξης πιθανής σοβαρής αιμορραγίας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(και πιθανής χειρ/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κής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επέμβασης)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D15F79-DA4E-4C41-9094-4A1BEE580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1631853"/>
            <a:ext cx="11746523" cy="499403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&gt; 60 ετών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στεφανιαία νόσο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αιματέμεση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 υπότασης κατά την εισαγωγή ιδιαίτερα εάν υπήρξε ανάγκη χορήγησης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4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RBC units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σταθεροποίηση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Ανάγκες μεταγγίσεων &gt; 1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RBC/8h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με έλκος στομάχου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Υποτροπή της αιμορραγίας μέσα στο νοσοκομείο</a:t>
            </a:r>
          </a:p>
        </p:txBody>
      </p:sp>
    </p:spTree>
    <p:extLst>
      <p:ext uri="{BB962C8B-B14F-4D97-AF65-F5344CB8AC3E}">
        <p14:creationId xmlns:p14="http://schemas.microsoft.com/office/powerpoint/2010/main" val="168566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5E6F8B-7AE6-46C6-B8FD-8E843ECC3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61" y="528176"/>
            <a:ext cx="11327720" cy="526901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Επιπρόσθετα μέτρα για την επίσχεση αιμορραγίας από κιρσούς οισοφάγου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416110-A21B-48AA-A2E3-1A5E61741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1209822"/>
            <a:ext cx="11605846" cy="5038578"/>
          </a:xfrm>
        </p:spPr>
        <p:txBody>
          <a:bodyPr/>
          <a:lstStyle/>
          <a:p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Βασοπρεσσίνη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</a:p>
          <a:p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Οκτρεοτίδη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Επιπωματισμός με σωλήνα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Sengstaken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Blakemore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διασφαγιτιδική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ενδοηπατική πυλαιοσυστηματική παράκαμψη (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TIPS)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χειρουργική επέμβαση 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πυλαιοσυστηματική παράκαμψη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Διατομή και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επανασυρραφή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οισοφάγου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21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802A49-7849-4870-877D-2A74693C1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3" y="0"/>
            <a:ext cx="9493621" cy="609600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Πρόγνωση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540AE19-717A-442E-B579-8D32F6FCA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8" y="928687"/>
            <a:ext cx="11758611" cy="57864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αιμορραγία του ανώτερου πεπτικού σταματά στο 85% των περιπτώσεων με συντηρητικά μέσα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 των ασθενών αιμορραγούν ξανά μέσα στο νοσοκομείο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 των ασθενών χρειάζονται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επανεγχείρηση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Θνησιμότητα = 3% σε αυτούς που η αιμορραγία δεν υποτροπιάζει και 30% σε αυτούς που υποτροπιάζει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Θνησιμότητα από αιμορραγία πεπτικού έλκους = 15%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πρόγνωση με επιθετική πολιτική μεταγγίσεων και πρωιμότερη χειρ/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κη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επέμβαση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848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15A627-02AA-42C5-8B50-E7C68B76B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49" y="126609"/>
            <a:ext cx="5489476" cy="717453"/>
          </a:xfrm>
        </p:spPr>
        <p:txBody>
          <a:bodyPr/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από το κατώτερο πεπτικό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F0E2FB-F2D4-4389-83AB-271FF22D1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49" y="731520"/>
            <a:ext cx="5489475" cy="579588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κατώτερου πεπτικού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αιμορραγία της οποίας 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εστία εντοπίζεται περιφερικά του συνδέσμου του </a:t>
            </a:r>
            <a:r>
              <a:rPr lang="en-US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Treitz</a:t>
            </a:r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Ραγδαία αιμορραγία από το ορθό μπορεί να προέρχεται από 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στομάχι – 12δάκτυλο – λεπτό έντερο – παχύ έντερο και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ορθοπρωκτικό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όταν το αίμα είναι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βυσινόχροο ή ζωηρά ερυθρό (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αιματοχεσία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ο άρρωστος δεν βρίσκεται σε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shock, 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εστία της αιμορραγίας είναι το κατώτερο πεπτικό </a:t>
            </a:r>
          </a:p>
        </p:txBody>
      </p:sp>
      <p:pic>
        <p:nvPicPr>
          <p:cNvPr id="4" name="Picture 4" descr="Παγκρεατικός καρκίνος (λεπτομερές) - Γενικός Χειρουργός Ευάγγελος Φελέκουρας">
            <a:extLst>
              <a:ext uri="{FF2B5EF4-FFF2-40B4-BE49-F238E27FC236}">
                <a16:creationId xmlns:a16="http://schemas.microsoft.com/office/drawing/2014/main" id="{EF34C4BE-3052-03DD-A598-B13F3AC6B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4" y="300038"/>
            <a:ext cx="6099442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21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A7C9A7-F307-4472-9235-AECAAA551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128588"/>
            <a:ext cx="11704320" cy="571500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από το κατώτερο πεπτικό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2E80D1-283C-4228-A62D-1C5FB6109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5" y="871539"/>
            <a:ext cx="11819060" cy="58578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u="sng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 ΑΚΠ</a:t>
            </a: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Εκκολπώματα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Μονήρες έλκος παχέος εντέρου,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Αιμορροϊδες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πολύποδες πρωκτού, 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Ελκώδης κολίτιδα –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πρωκτίτιδα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Ισχαιμική κολίτιδα,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Τοξικότητα χημειοθεραπείας,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Τοξικότητα ακτινοθεραπείας,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Διαταραχές πήξεως,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Κληρονομική αιμορραγική τηλαγγειεκτασία (νόσος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-Osler-Weber)  = 40%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955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0ABFA2-92C3-474E-9D9A-E573934A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1"/>
            <a:ext cx="6331780" cy="585787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από το κατώτερο πεπτικό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F88D6C-F9AC-49EF-8556-9C2257DB6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714375"/>
            <a:ext cx="5217355" cy="59007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Εκκολπωμάτωση παχέος εντέρου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επίκτητη διαταραχή όπου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βλεννογόνος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υποβλεννογόνος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χιτώνας 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εντερικού τοιχώματος 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προβάλλει 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 μέσου ελλειμάτων του μυϊκού χιτώνα, </a:t>
            </a:r>
            <a:endParaRPr lang="en-US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σχηματίζοντας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προσεκβολές. 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Πρόκειται δηλαδή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ψευδή εκκολπώματα  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νόσος της μεγάλης ηλικίας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(εκκολπώματα υπάρχουν στο 65% των ατόμων ηλικίας 80 ετών)</a:t>
            </a:r>
          </a:p>
        </p:txBody>
      </p:sp>
      <p:pic>
        <p:nvPicPr>
          <p:cNvPr id="4" name="Picture 2" descr="Εκκολπωμάτωση Παχέος Εντέρου Νικόλαος Ζαμπίτης - Χειρουργός">
            <a:extLst>
              <a:ext uri="{FF2B5EF4-FFF2-40B4-BE49-F238E27FC236}">
                <a16:creationId xmlns:a16="http://schemas.microsoft.com/office/drawing/2014/main" id="{9EDADE3A-A8F0-DF35-681E-7196FA300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4976" y="585788"/>
            <a:ext cx="6522280" cy="6143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4566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Εκκολπωμάτωση Παχέος Εντέρου Νικόλαος Ζαμπίτης - Χειρουργό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371475"/>
            <a:ext cx="11039475" cy="6115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397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DCF610-F1F4-48D3-A049-0477D4A09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140678"/>
            <a:ext cx="11676185" cy="1012874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1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C08DBB3-AFEE-4E6F-AC8C-35DBEF673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6" y="829994"/>
            <a:ext cx="11676184" cy="197035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κάθε αιμορραγία της οποίας η εστία βρίσκεται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κεντρικότερα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συνδέσμου του 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Treitz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(ένας λεπτός σκελετικός μυς που στηρίζεται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διάφραγμα </a:t>
            </a:r>
            <a:r>
              <a:rPr lang="el-GR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ονομάζεται κρεμαστήρας μυς του δωδεκαδακτύλου)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FB1AAD4-84C8-5966-466E-74BDDDBB3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94" y="2800350"/>
            <a:ext cx="11394412" cy="37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8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FA7EF2-861D-CEC0-7B59-C131D0EF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08" y="200026"/>
            <a:ext cx="3990318" cy="814388"/>
          </a:xfrm>
        </p:spPr>
        <p:txBody>
          <a:bodyPr/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από το κατώτερο πεπτικό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</a:t>
            </a: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1E910D-ED28-22E8-5806-F1EB4349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4" y="1243014"/>
            <a:ext cx="4786312" cy="5414960"/>
          </a:xfrm>
        </p:spPr>
        <p:txBody>
          <a:bodyPr>
            <a:normAutofit fontScale="70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Εντοπίζονται συχνότερα </a:t>
            </a:r>
          </a:p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στο σιγμοειδές (95%) αλλά και </a:t>
            </a:r>
          </a:p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στα υπόλοιπα τμήματα του παχέος εντέρου.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Αναφέρεται ότι συχνότερα αιμορραγούν 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τα εκκολπώματα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στο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κόλον</a:t>
            </a:r>
          </a:p>
          <a:p>
            <a:pPr marL="342900" marR="0" lvl="0" indent="-34290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Κύριες επιπλοκές = </a:t>
            </a:r>
          </a:p>
          <a:p>
            <a:pPr marL="342900" marR="0" lvl="0" indent="-34290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αιμορραγία , </a:t>
            </a:r>
          </a:p>
          <a:p>
            <a:pPr marL="342900" marR="0" lvl="0" indent="-34290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φλεγμονή (</a:t>
            </a:r>
            <a:r>
              <a:rPr kumimoji="0" lang="el-G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εκκολπωματίτιδα</a:t>
            </a: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),</a:t>
            </a:r>
          </a:p>
          <a:p>
            <a:pPr marL="342900" marR="0" lvl="0" indent="-34290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εντερική απόφραξη - διάτρηση</a:t>
            </a:r>
          </a:p>
          <a:p>
            <a:endParaRPr lang="el-GR" dirty="0"/>
          </a:p>
        </p:txBody>
      </p:sp>
      <p:pic>
        <p:nvPicPr>
          <p:cNvPr id="8" name="Picture 2" descr="Εκκολπωμάτωση παχέος εντέρου">
            <a:extLst>
              <a:ext uri="{FF2B5EF4-FFF2-40B4-BE49-F238E27FC236}">
                <a16:creationId xmlns:a16="http://schemas.microsoft.com/office/drawing/2014/main" id="{B98E7A40-205D-F5EE-0952-CE33C131F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7776" y="200026"/>
            <a:ext cx="6862760" cy="6440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1722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Εκκολπωμάτωση παχέος εντέρο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718" y="180797"/>
            <a:ext cx="11761075" cy="6440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Εκκολπωμάτωση - ΓΕΩΡΓΙΟΣ ΑΝΤ. ΜΠΙΝΙΑΡΗΣ, MD, Ph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560" y="378372"/>
            <a:ext cx="11272344" cy="6085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8182DD-D8E0-46AF-AAAD-092BFAF39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49" y="211016"/>
            <a:ext cx="11718386" cy="562708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Αγγειοδυσπλασίες παχέος εντέρου,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DCDC24-2BA3-4691-B0CE-518F1B680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49" y="797442"/>
            <a:ext cx="11718386" cy="584954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επίκτητη διαταραχή όπου εμφανίζεται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υποβλεννογόνια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αγγειακή </a:t>
            </a:r>
            <a:r>
              <a:rPr lang="el-GR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εκτασία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οποία έχει την τάση να αιμορραγεί αυτόματα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σε άτομα &gt; 60 ετών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συχνότερα στο τυφλό – ανιόν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Σχετίζεται (άγνωστο με ποιον μηχανισμό) με την στένωση αορτής και τη νόσο του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Von Willebrand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140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B9C220-ADDC-AE5A-EAC2-43ED333B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142875"/>
            <a:ext cx="9736509" cy="171037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Αγγειοδυσπλασίες παχέος εντέρου, 2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6186ED-C66E-FBC3-53F2-B4573683C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000126"/>
            <a:ext cx="11563349" cy="571500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ρχική αντιμετώπιση ΑΚΠ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/ Φυσική εξέταση : Ατομικό αναμνηστικό εκκολπωμάτωσης, διαταραχές πήξεως κλπ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 αίματος για ομάδα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Rh,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διασταύρωση, αιματοκρίτη, βιοχημικά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υγρών / αίματος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αιμορραγία σταματά αυτομάτως στο 90% των ασθενών πριν οι ανάγκες για μετάγγιση ξεπεράσουν τις 2 μονάδες αίματος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6575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ΑΙΜΟΡΡΑΓΙΑ ΠΕΠΤΙΚΟΥ ΑΛΕΒΕΤΣΟΒΙΤΗΣ ΓΕΩΡΓΙΟΣ - PDF ΔΩΡΕΑΝ Λήψ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833" y="318977"/>
            <a:ext cx="11281144" cy="63582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CD6F1B-C55F-43DF-99B1-79257AA35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6" y="140678"/>
            <a:ext cx="11844996" cy="745587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Αγγειοδυσπλασίες παχέος εντέρου, 3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7854F42-73CE-44A1-B1FA-C82A05C96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6" y="765543"/>
            <a:ext cx="11793142" cy="592233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 γίνεται προσπάθεια εντοπισμού της εστίας της αιμορραγίας με τις παρακάτω ενέργειες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Δακτυλική εξέταση, πρωκτοσκόπηση,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σιγμοειδοσκόπηση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άκαμπτα ενδοσκόπια.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Εκτελούνται πάντα στην αρχή της διαγνωστικής έρευνας, χωρίς προετοιμασία του εντέρου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ρινογαστρικού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σωλήνα για τον αποκλεισμό αιμορραγίας ανώτερου πεπτικού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η αιμορραγία σταματήσει,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τότε προγραμματίζεται κολονοσκόπηση με προετοιμασία του εντέρου για την διάγνωση του αιτίου της αιμορραγίας 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345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F918D7-1C74-4141-95DB-2FC0C5DB3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8" y="228600"/>
            <a:ext cx="11587161" cy="67151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Αγγειοδυσπλασίες παχέος εντέρου, 4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E29EB9-8BDE-2CBF-C8BB-E1C9D3C5F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888" y="1028700"/>
            <a:ext cx="11587161" cy="56007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η αιμορραγία συνεχίζει,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τότε υπάρχουν οι παρακάτω επιλογές : 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Σπινθηρογράφημα με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ραδιοσημασμένα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ερυθρά αιμοσφαίρια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δύναται να ανιχνεύσει αιμορραγία &gt; 0,1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ml/min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Εκλεκτική αγγειογραφία άνω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μεσεντερίου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κάτω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μεσεντερίου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Αλλήρειου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τρίποδα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δύναται να ανιχνεύσει αιμορραγία &gt; 1-5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ml/min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Επείγουσα κολονοσκόπηση (χωρίς προετοιμασία)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δύσκολη τεχνικά λόγω της παρουσίας αίματος.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έμπειρα χέρια, η εστία εντοπίζεται στο 50% των αιμορραγιών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0683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EF148A-77B9-411C-A8B2-01D6A79A3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9" y="154745"/>
            <a:ext cx="11704320" cy="645355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Ενδείξεις για Χειρουργική θεραπεία ΑΚΠ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5E5714-E1F4-4E0F-9ECC-E7C50AC79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914400"/>
            <a:ext cx="11826239" cy="578885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Συνεχιζόμενη ή υποτροπιάζουσα αιμορραγία παρά τις ενδοσκοπικές ή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ακτινοεπεμβατικές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μεθόδους.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που έχει σταματήσει,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εστία έχει εντοπισθεί, ο ασθενής έχει καλή γενική κατάσταση και δεν υπάρχει άλλη θεραπεία (πχ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Τεχνική : 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Εάν η εστία έχει εντοπισθεί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γίνεται τμηματική κολεκτομή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πχ (δε) κολεκτομή σε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αγγειοδυσπλασία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σιγμοειδεκτομή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(αρ) κολεκτομή σε εκκολπώματα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Εάν η εστία δεν έχει εντοπισθεί ή δεν έχει γίνει κανένας έλεγχος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τότε γίνεται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διεγχειρητική ενδοσκόπηση και σε αποτυχία εντοπισμού τυφλή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υφολική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κολεκτομή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Πρόγνωση :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αιμορραγία σταματά στο 90% των ασθενών αυτόματα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θνησιμότητα είναι 10-15%</a:t>
            </a:r>
          </a:p>
        </p:txBody>
      </p:sp>
    </p:spTree>
    <p:extLst>
      <p:ext uri="{BB962C8B-B14F-4D97-AF65-F5344CB8AC3E}">
        <p14:creationId xmlns:p14="http://schemas.microsoft.com/office/powerpoint/2010/main" val="111669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C2FC5B-0F0E-C546-1CA9-446145363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57164"/>
            <a:ext cx="9404723" cy="671511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1 +1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451CB35-074D-B8C1-5FA8-4C86BC514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8675"/>
            <a:ext cx="11944350" cy="1928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Αιματέμεση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Αποβολή ζωηρού ή σκούρου αίματος με έμετο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εστία βρίσκεται κεντρικά του συνδέσμου του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Treitz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σκούρο αίμα υποδηλώνει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παραμονή αρκετή ώρα στον στόμαχο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αποτέλεσμα την μετατροπή της αιμοσφαιρίνης σε </a:t>
            </a:r>
            <a:r>
              <a:rPr lang="el-G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μεθαιμοσφερίνη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στομάχου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E1D99FD-8CF2-17B1-4AAE-957BE8F9C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2757488"/>
            <a:ext cx="11696700" cy="375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187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3">
            <a:extLst>
              <a:ext uri="{FF2B5EF4-FFF2-40B4-BE49-F238E27FC236}">
                <a16:creationId xmlns:a16="http://schemas.microsoft.com/office/drawing/2014/main" id="{BEB0FF07-F956-4C9F-AB26-69BE8AFF0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2" y="287080"/>
            <a:ext cx="11387469" cy="64326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Διαφάνεια 1">
            <a:extLst>
              <a:ext uri="{FF2B5EF4-FFF2-40B4-BE49-F238E27FC236}">
                <a16:creationId xmlns:a16="http://schemas.microsoft.com/office/drawing/2014/main" id="{4E02BD9A-EE19-4624-9239-C2C3A9913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2" y="422032"/>
            <a:ext cx="11394831" cy="617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501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Παγκρεατικός καρκίνος (λεπτομερές) - Γενικός Χειρουργός Ευάγγελος Φελέκουρας">
            <a:extLst>
              <a:ext uri="{FF2B5EF4-FFF2-40B4-BE49-F238E27FC236}">
                <a16:creationId xmlns:a16="http://schemas.microsoft.com/office/drawing/2014/main" id="{2396460B-19C6-4017-98E0-012947702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48" y="300038"/>
            <a:ext cx="11774658" cy="625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547E4-2A38-4328-8787-60532BAD8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154745"/>
            <a:ext cx="11802793" cy="562707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2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67B89F-FAE0-4AD7-BB80-17C6FD718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6" y="872198"/>
            <a:ext cx="11802792" cy="564114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Μέλαινα κένωση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Αποβολή </a:t>
            </a:r>
            <a:r>
              <a:rPr lang="el-GR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μαύρων κοπράνων.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εστία βρίσκεται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οπουδήποτε από το στόμα μέχρι το τυφλό.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μαύρο χρώμα οφείλεται στην μετατροπή </a:t>
            </a: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z="32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αίμης</a:t>
            </a: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σε </a:t>
            </a:r>
            <a:r>
              <a:rPr lang="el-GR" sz="32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αιματίνη</a:t>
            </a:r>
            <a:r>
              <a:rPr lang="el-GR" sz="32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τα εντερικά μικρόβια.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50-100</a:t>
            </a:r>
            <a:r>
              <a:rPr lang="en-US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ml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αίματος αρκούνε για την δημιουργία μέλαινας κένωσης.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Αιματοχεσία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Αποβολή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ζωηρού κόκκινου αίματος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ορθό 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εστία βρίσκεται στο κόλον, ορθό, πρωκτό ή στο ανώτερο πεπτικό εάν είναι ραγδαία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7029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A0BBC8-4E8F-4B9B-88AC-D0105D3E2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9" y="168812"/>
            <a:ext cx="11859065" cy="745588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3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5CE82F-4A84-46BE-800A-AEFCBC459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10" y="914400"/>
            <a:ext cx="11859064" cy="5774788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 ΑΑΠ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Συνήθεις αιτίες (95%)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Πεπτικό έλκος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45%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¨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Ελκος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12δακτύλου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Έλκος στομάχου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20%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Κιρσοί οισοφάγου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20%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Γαστρίτιδα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20%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Σύνδρομο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Mallory Weiss 10% 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817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E04A2D-ED00-4E1B-B939-981297510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9" y="112542"/>
            <a:ext cx="11901268" cy="497059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Αιμορραγία ανώτερου πεπτικού,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F8BC36-7664-4EB8-B76C-93922F612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844062"/>
            <a:ext cx="11788726" cy="5753686"/>
          </a:xfrm>
        </p:spPr>
        <p:txBody>
          <a:bodyPr/>
          <a:lstStyle/>
          <a:p>
            <a:pPr marL="0" indent="0">
              <a:buNone/>
            </a:pPr>
            <a:r>
              <a:rPr lang="el-GR" sz="3200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Σπανιότερες αιτίες  (5%)</a:t>
            </a:r>
          </a:p>
          <a:p>
            <a:pPr marL="0" indent="0">
              <a:buNone/>
            </a:pPr>
            <a:endParaRPr lang="el-GR" sz="32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Καρκίνος στομάχου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Οισοφαγίτιδα</a:t>
            </a:r>
          </a:p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Παγκρεατίτιδα</a:t>
            </a:r>
          </a:p>
          <a:p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Αιμοχολία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Εκκόλπωμα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12δακτύλου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603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237</TotalTime>
  <Words>1151</Words>
  <Application>Microsoft Office PowerPoint</Application>
  <PresentationFormat>Ευρεία οθόνη</PresentationFormat>
  <Paragraphs>157</Paragraphs>
  <Slides>28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3" baseType="lpstr">
      <vt:lpstr>Century Gothic</vt:lpstr>
      <vt:lpstr>Times New Roman</vt:lpstr>
      <vt:lpstr>Wingdings</vt:lpstr>
      <vt:lpstr>Wingdings 3</vt:lpstr>
      <vt:lpstr>Ιόν</vt:lpstr>
      <vt:lpstr>Αιμορραγία  ανώτερου και κατώτερου  πεπτικού </vt:lpstr>
      <vt:lpstr>Αιμορραγία ανώτερου πεπτικού, 1  </vt:lpstr>
      <vt:lpstr>Αιμορραγία ανώτερου πεπτικού, 1 +1</vt:lpstr>
      <vt:lpstr>Παρουσίαση του PowerPoint</vt:lpstr>
      <vt:lpstr>Παρουσίαση του PowerPoint</vt:lpstr>
      <vt:lpstr>Παρουσίαση του PowerPoint</vt:lpstr>
      <vt:lpstr>Αιμορραγία ανώτερου πεπτικού, 2</vt:lpstr>
      <vt:lpstr>Αιμορραγία ανώτερου πεπτικού, 3</vt:lpstr>
      <vt:lpstr>Αιμορραγία ανώτερου πεπτικού, 4</vt:lpstr>
      <vt:lpstr>Αιμορραγία ανώτερου πεπτικού, 5, αρχική αντιμετώπιση </vt:lpstr>
      <vt:lpstr>Αιμορραγία ανώτερου πεπτικού, 6</vt:lpstr>
      <vt:lpstr>Αιμορραγία ανώτερου πεπτικού, 7</vt:lpstr>
      <vt:lpstr>Κριτήρια ύπαρξης πιθανής σοβαρής αιμορραγίας  (και πιθανής χειρ/κής επέμβασης)</vt:lpstr>
      <vt:lpstr>Επιπρόσθετα μέτρα για την επίσχεση αιμορραγίας από κιρσούς οισοφάγου</vt:lpstr>
      <vt:lpstr>Πρόγνωση </vt:lpstr>
      <vt:lpstr>Αιμορραγία από το κατώτερο πεπτικό, 1</vt:lpstr>
      <vt:lpstr>Αιμορραγία από το κατώτερο πεπτικό, 2</vt:lpstr>
      <vt:lpstr>Αιμορραγία από το κατώτερο πεπτικό, 3</vt:lpstr>
      <vt:lpstr>Παρουσίαση του PowerPoint</vt:lpstr>
      <vt:lpstr>Αιμορραγία από το κατώτερο πεπτικό, 4</vt:lpstr>
      <vt:lpstr>Παρουσίαση του PowerPoint</vt:lpstr>
      <vt:lpstr>Παρουσίαση του PowerPoint</vt:lpstr>
      <vt:lpstr>Αγγειοδυσπλασίες παχέος εντέρου, 1</vt:lpstr>
      <vt:lpstr>Αγγειοδυσπλασίες παχέος εντέρου, 2</vt:lpstr>
      <vt:lpstr>Παρουσίαση του PowerPoint</vt:lpstr>
      <vt:lpstr>Αγγειοδυσπλασίες παχέος εντέρου, 3</vt:lpstr>
      <vt:lpstr>Αγγειοδυσπλασίες παχέος εντέρου, 4</vt:lpstr>
      <vt:lpstr>Ενδείξεις για Χειρουργική θεραπεία ΑΚΠ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Αιμορραγία ανώτερου πεπτικού</dc:title>
  <dc:creator>maria koutentaki</dc:creator>
  <cp:lastModifiedBy>maria koutentaki</cp:lastModifiedBy>
  <cp:revision>20</cp:revision>
  <dcterms:created xsi:type="dcterms:W3CDTF">2022-03-31T12:59:04Z</dcterms:created>
  <dcterms:modified xsi:type="dcterms:W3CDTF">2025-06-02T08:49:52Z</dcterms:modified>
</cp:coreProperties>
</file>