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0"/>
  </p:notesMasterIdLst>
  <p:sldIdLst>
    <p:sldId id="307" r:id="rId2"/>
    <p:sldId id="257" r:id="rId3"/>
    <p:sldId id="340" r:id="rId4"/>
    <p:sldId id="341" r:id="rId5"/>
    <p:sldId id="259" r:id="rId6"/>
    <p:sldId id="260" r:id="rId7"/>
    <p:sldId id="261" r:id="rId8"/>
    <p:sldId id="262" r:id="rId9"/>
    <p:sldId id="263" r:id="rId10"/>
    <p:sldId id="333" r:id="rId11"/>
    <p:sldId id="334" r:id="rId12"/>
    <p:sldId id="264" r:id="rId13"/>
    <p:sldId id="265" r:id="rId14"/>
    <p:sldId id="286" r:id="rId15"/>
    <p:sldId id="267" r:id="rId16"/>
    <p:sldId id="266" r:id="rId17"/>
    <p:sldId id="335" r:id="rId18"/>
    <p:sldId id="268" r:id="rId19"/>
    <p:sldId id="336" r:id="rId20"/>
    <p:sldId id="337" r:id="rId21"/>
    <p:sldId id="271" r:id="rId22"/>
    <p:sldId id="272" r:id="rId23"/>
    <p:sldId id="273" r:id="rId24"/>
    <p:sldId id="274" r:id="rId25"/>
    <p:sldId id="338" r:id="rId26"/>
    <p:sldId id="339" r:id="rId27"/>
    <p:sldId id="280" r:id="rId28"/>
    <p:sldId id="281" r:id="rId29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9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F65537-E578-4131-9565-5D3B3025997B}" type="datetimeFigureOut">
              <a:rPr lang="el-GR" smtClean="0"/>
              <a:t>27/4/2025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CAE2FD-1A06-4F2B-8674-D9594F6BB1A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69427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>
            <a:extLst>
              <a:ext uri="{FF2B5EF4-FFF2-40B4-BE49-F238E27FC236}">
                <a16:creationId xmlns:a16="http://schemas.microsoft.com/office/drawing/2014/main" id="{AED2A10B-A427-C184-F75D-ED9BC34B7D3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E0D752A8-FF59-4247-9CE2-82E06C0FD904}" type="slidenum">
              <a:rPr lang="el-GR" altLang="el-GR">
                <a:latin typeface="Arial" panose="020B0604020202020204" pitchFamily="34" charset="0"/>
              </a:rPr>
              <a:pPr eaLnBrk="1" hangingPunct="1"/>
              <a:t>3</a:t>
            </a:fld>
            <a:endParaRPr lang="el-GR" altLang="el-GR">
              <a:latin typeface="Arial" panose="020B0604020202020204" pitchFamily="34" charset="0"/>
            </a:endParaRPr>
          </a:p>
        </p:txBody>
      </p:sp>
      <p:sp>
        <p:nvSpPr>
          <p:cNvPr id="132099" name="Rectangle 2">
            <a:extLst>
              <a:ext uri="{FF2B5EF4-FFF2-40B4-BE49-F238E27FC236}">
                <a16:creationId xmlns:a16="http://schemas.microsoft.com/office/drawing/2014/main" id="{8E1D282B-3DFB-BBF7-FAB0-D48FAE00730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100" name="Rectangle 3">
            <a:extLst>
              <a:ext uri="{FF2B5EF4-FFF2-40B4-BE49-F238E27FC236}">
                <a16:creationId xmlns:a16="http://schemas.microsoft.com/office/drawing/2014/main" id="{5085EC1D-F34E-A527-2819-671C2000FA2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7">
            <a:extLst>
              <a:ext uri="{FF2B5EF4-FFF2-40B4-BE49-F238E27FC236}">
                <a16:creationId xmlns:a16="http://schemas.microsoft.com/office/drawing/2014/main" id="{3353BC8E-5C21-73A8-A55C-6147F2A8991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41E1EC3F-DE05-43DA-A0F5-B35C672B4EEF}" type="slidenum">
              <a:rPr lang="el-GR" altLang="el-GR">
                <a:latin typeface="Arial" panose="020B0604020202020204" pitchFamily="34" charset="0"/>
              </a:rPr>
              <a:pPr eaLnBrk="1" hangingPunct="1"/>
              <a:t>4</a:t>
            </a:fld>
            <a:endParaRPr lang="el-GR" altLang="el-GR">
              <a:latin typeface="Arial" panose="020B0604020202020204" pitchFamily="34" charset="0"/>
            </a:endParaRPr>
          </a:p>
        </p:txBody>
      </p:sp>
      <p:sp>
        <p:nvSpPr>
          <p:cNvPr id="133123" name="Rectangle 2">
            <a:extLst>
              <a:ext uri="{FF2B5EF4-FFF2-40B4-BE49-F238E27FC236}">
                <a16:creationId xmlns:a16="http://schemas.microsoft.com/office/drawing/2014/main" id="{94648395-D815-2215-FC5C-BEE0A9889B3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4" name="Rectangle 3">
            <a:extLst>
              <a:ext uri="{FF2B5EF4-FFF2-40B4-BE49-F238E27FC236}">
                <a16:creationId xmlns:a16="http://schemas.microsoft.com/office/drawing/2014/main" id="{5E745F40-F85E-4F5C-43D9-13DCA8A1EA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E8A01-322A-433A-B811-03C22FC33F36}" type="datetimeFigureOut">
              <a:rPr lang="el-GR" smtClean="0"/>
              <a:t>27/4/2025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B05A1-9944-4F35-A912-7EAB7F6028F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848235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ανοραμική 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E8A01-322A-433A-B811-03C22FC33F36}" type="datetimeFigureOut">
              <a:rPr lang="el-GR" smtClean="0"/>
              <a:t>27/4/2025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B05A1-9944-4F35-A912-7EAB7F6028F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584711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E8A01-322A-433A-B811-03C22FC33F36}" type="datetimeFigureOut">
              <a:rPr lang="el-GR" smtClean="0"/>
              <a:t>27/4/2025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B05A1-9944-4F35-A912-7EAB7F6028F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500522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l-GR"/>
              <a:t>Στυλ κειμένου υποδείγματος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E8A01-322A-433A-B811-03C22FC33F36}" type="datetimeFigureOut">
              <a:rPr lang="el-GR" smtClean="0"/>
              <a:t>27/4/2025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B05A1-9944-4F35-A912-7EAB7F6028FA}" type="slidenum">
              <a:rPr lang="el-GR" smtClean="0"/>
              <a:t>‹#›</a:t>
            </a:fld>
            <a:endParaRPr lang="el-G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163416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E8A01-322A-433A-B811-03C22FC33F36}" type="datetimeFigureOut">
              <a:rPr lang="el-GR" smtClean="0"/>
              <a:t>27/4/2025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B05A1-9944-4F35-A912-7EAB7F6028F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161908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στήλε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E8A01-322A-433A-B811-03C22FC33F36}" type="datetimeFigureOut">
              <a:rPr lang="el-GR" smtClean="0"/>
              <a:t>27/4/2025</a:t>
            </a:fld>
            <a:endParaRPr lang="el-G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B05A1-9944-4F35-A912-7EAB7F6028F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676214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Στήλη 3 εικόνω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E8A01-322A-433A-B811-03C22FC33F36}" type="datetimeFigureOut">
              <a:rPr lang="el-GR" smtClean="0"/>
              <a:t>27/4/2025</a:t>
            </a:fld>
            <a:endParaRPr lang="el-G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B05A1-9944-4F35-A912-7EAB7F6028F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009415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E8A01-322A-433A-B811-03C22FC33F36}" type="datetimeFigureOut">
              <a:rPr lang="el-GR" smtClean="0"/>
              <a:t>27/4/2025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B05A1-9944-4F35-A912-7EAB7F6028F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551684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E8A01-322A-433A-B811-03C22FC33F36}" type="datetimeFigureOut">
              <a:rPr lang="el-GR" smtClean="0"/>
              <a:t>27/4/2025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B05A1-9944-4F35-A912-7EAB7F6028F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372313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E8A01-322A-433A-B811-03C22FC33F36}" type="datetimeFigureOut">
              <a:rPr lang="el-GR" smtClean="0"/>
              <a:t>27/4/2025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B05A1-9944-4F35-A912-7EAB7F6028F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5806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E8A01-322A-433A-B811-03C22FC33F36}" type="datetimeFigureOut">
              <a:rPr lang="el-GR" smtClean="0"/>
              <a:t>27/4/2025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B05A1-9944-4F35-A912-7EAB7F6028F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468362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E8A01-322A-433A-B811-03C22FC33F36}" type="datetimeFigureOut">
              <a:rPr lang="el-GR" smtClean="0"/>
              <a:t>27/4/2025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B05A1-9944-4F35-A912-7EAB7F6028F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1441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E8A01-322A-433A-B811-03C22FC33F36}" type="datetimeFigureOut">
              <a:rPr lang="el-GR" smtClean="0"/>
              <a:t>27/4/2025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B05A1-9944-4F35-A912-7EAB7F6028F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17719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E8A01-322A-433A-B811-03C22FC33F36}" type="datetimeFigureOut">
              <a:rPr lang="el-GR" smtClean="0"/>
              <a:t>27/4/2025</a:t>
            </a:fld>
            <a:endParaRPr lang="el-G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B05A1-9944-4F35-A912-7EAB7F6028F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78185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E8A01-322A-433A-B811-03C22FC33F36}" type="datetimeFigureOut">
              <a:rPr lang="el-GR" smtClean="0"/>
              <a:t>27/4/2025</a:t>
            </a:fld>
            <a:endParaRPr lang="el-G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B05A1-9944-4F35-A912-7EAB7F6028F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31374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E8A01-322A-433A-B811-03C22FC33F36}" type="datetimeFigureOut">
              <a:rPr lang="el-GR" smtClean="0"/>
              <a:t>27/4/2025</a:t>
            </a:fld>
            <a:endParaRPr lang="el-G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B05A1-9944-4F35-A912-7EAB7F6028F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66925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E8A01-322A-433A-B811-03C22FC33F36}" type="datetimeFigureOut">
              <a:rPr lang="el-GR" smtClean="0"/>
              <a:t>27/4/2025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B05A1-9944-4F35-A912-7EAB7F6028F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731072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8A3E8A01-322A-433A-B811-03C22FC33F36}" type="datetimeFigureOut">
              <a:rPr lang="el-GR" smtClean="0"/>
              <a:t>27/4/2025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B05A1-9944-4F35-A912-7EAB7F6028F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4378233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3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Χειρουργική Νοσηλευτική</a:t>
            </a:r>
          </a:p>
        </p:txBody>
      </p:sp>
      <p:sp>
        <p:nvSpPr>
          <p:cNvPr id="3" name="2 - Υπότιτλος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Β’ εξάμηνο</a:t>
            </a:r>
          </a:p>
          <a:p>
            <a:endParaRPr lang="el-GR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l-GR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l-GR" sz="20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Σταύρος Θεολόγου, νοσηλευτής στην </a:t>
            </a:r>
          </a:p>
          <a:p>
            <a:pPr marL="0" indent="0">
              <a:buNone/>
            </a:pPr>
            <a:r>
              <a:rPr lang="el-GR" sz="20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Ανάνηψη Καρδιοχειρουργημένων Ασθενών στο </a:t>
            </a:r>
          </a:p>
          <a:p>
            <a:pPr marL="0" indent="0">
              <a:buNone/>
            </a:pPr>
            <a:r>
              <a:rPr lang="el-GR" sz="20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ΓΝΑ «Ευαγγελισμός»</a:t>
            </a:r>
          </a:p>
          <a:p>
            <a:endParaRPr lang="el-GR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728870" y="662610"/>
            <a:ext cx="9320983" cy="5585790"/>
          </a:xfrm>
        </p:spPr>
        <p:txBody>
          <a:bodyPr>
            <a:normAutofit/>
          </a:bodyPr>
          <a:lstStyle/>
          <a:p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Όσο </a:t>
            </a:r>
            <a:r>
              <a:rPr lang="el-G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μεγαλύτερος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είναι ο </a:t>
            </a:r>
            <a:r>
              <a:rPr lang="el-G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χρόνος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επίδρασης του θερμικού αιτίου στο δέρμα, τόσο μεγαλύτερη θα είναι η </a:t>
            </a:r>
            <a:r>
              <a:rPr lang="el-G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κυτταρική καταστροφή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Απότομη έκθεση σε θερμοκρασία </a:t>
            </a:r>
            <a:r>
              <a:rPr lang="el-G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μεγαλύτερη των 51</a:t>
            </a:r>
            <a:r>
              <a:rPr lang="el-GR" sz="28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</a:t>
            </a:r>
            <a:r>
              <a:rPr lang="el-G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</a:p>
          <a:p>
            <a:pPr marL="0" indent="0">
              <a:buNone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άμεση </a:t>
            </a:r>
            <a:r>
              <a:rPr lang="el-GR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ιστική</a:t>
            </a:r>
            <a:r>
              <a:rPr lang="el-G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καταστροφή</a:t>
            </a:r>
          </a:p>
          <a:p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Έκθεση σε θερμοκρασία </a:t>
            </a:r>
            <a:r>
              <a:rPr lang="el-G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μεγαλύτερη από 70</a:t>
            </a:r>
            <a:r>
              <a:rPr lang="el-GR" sz="28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</a:t>
            </a:r>
            <a:r>
              <a:rPr lang="el-G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σε χρόνο </a:t>
            </a:r>
            <a:r>
              <a:rPr lang="el-G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λιγότερο από 1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 </a:t>
            </a:r>
            <a:r>
              <a:rPr lang="el-G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</a:p>
          <a:p>
            <a:pPr marL="0" indent="0">
              <a:buNone/>
            </a:pPr>
            <a:r>
              <a:rPr lang="el-G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έγκαυμα ολικού πάχους</a:t>
            </a:r>
          </a:p>
        </p:txBody>
      </p:sp>
      <p:sp>
        <p:nvSpPr>
          <p:cNvPr id="4" name="3 - Δεξιό βέλος"/>
          <p:cNvSpPr/>
          <p:nvPr/>
        </p:nvSpPr>
        <p:spPr>
          <a:xfrm>
            <a:off x="9744201" y="2146853"/>
            <a:ext cx="1718929" cy="318052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4 - Δεξιό βέλος"/>
          <p:cNvSpPr/>
          <p:nvPr/>
        </p:nvSpPr>
        <p:spPr>
          <a:xfrm>
            <a:off x="4440997" y="3821560"/>
            <a:ext cx="2489889" cy="299866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79734"/>
          </a:xfrm>
        </p:spPr>
        <p:txBody>
          <a:bodyPr>
            <a:normAutofit/>
          </a:bodyPr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Εκτίμηση της Βαρύτητας του εγκαύματος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71061" y="1431236"/>
            <a:ext cx="11595651" cy="4817164"/>
          </a:xfrm>
        </p:spPr>
        <p:txBody>
          <a:bodyPr/>
          <a:lstStyle/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Βάθος της βλάβης</a:t>
            </a:r>
          </a:p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Έκταση του εγκαύματος</a:t>
            </a:r>
          </a:p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Εντοπισμός του σημείου του σώματος</a:t>
            </a:r>
          </a:p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Ηλικία του </a:t>
            </a:r>
            <a:r>
              <a:rPr lang="el-G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εγκαυματία</a:t>
            </a: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Συνυπάρχουσες παθήσεις</a:t>
            </a:r>
          </a:p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Ύπαρξη εισπνευστικού εγκαύματος</a:t>
            </a:r>
          </a:p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Συνύπαρξη άλλων κακώσεων</a:t>
            </a:r>
          </a:p>
          <a:p>
            <a:pPr>
              <a:buNone/>
            </a:pP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85530" y="265044"/>
            <a:ext cx="11502887" cy="755374"/>
          </a:xfrm>
        </p:spPr>
        <p:txBody>
          <a:bodyPr>
            <a:normAutofit/>
          </a:bodyPr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Μέτρηση της έκτασης του εγκαύματος (1)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662609" y="1152940"/>
            <a:ext cx="11211337" cy="4962938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 απλούστερος και ακριβέστερος τρόπος υπολογισμού της </a:t>
            </a:r>
            <a:r>
              <a:rPr lang="el-GR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εγκαυματικής</a:t>
            </a: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επιφάνειας </a:t>
            </a:r>
            <a:r>
              <a:rPr lang="el-GR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είναι ο </a:t>
            </a:r>
            <a:r>
              <a:rPr lang="el-GR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«κανόνας των εννέα»</a:t>
            </a:r>
            <a:r>
              <a:rPr lang="el-GR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 σώμα χωρίζεται σε περιοχές που αντιστοιχούν περίπου στο 9% της ολικής επιφάνειας σώματος (ΟΕΣ) ή σε πολλαπλάσια του 9, εκτός από την περιοχή του περινέου που υπολογίζεται ως 1% της ΟΕΣ.</a:t>
            </a: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- Θέση περιεχομένου" descr="eikona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49357" y="213726"/>
            <a:ext cx="10853529" cy="6435815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Μέτρηση της έκτασης του εγκαύματος (2)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24070" y="1497496"/>
            <a:ext cx="10853530" cy="4750903"/>
          </a:xfrm>
        </p:spPr>
        <p:txBody>
          <a:bodyPr>
            <a:normAutofit/>
          </a:bodyPr>
          <a:lstStyle/>
          <a:p>
            <a:r>
              <a:rPr lang="el-G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μέθοδος της «παλάμης» </a:t>
            </a:r>
          </a:p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έκταση των εγκαυμάτων υπολογίζεται μετρώντας τα με την παλάμη του ασθενούς, που θεωρείται ότι αποτελεί το 1% της ΟΕΣ.</a:t>
            </a:r>
            <a:endParaRPr lang="el-G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32743"/>
          </a:xfrm>
        </p:spPr>
        <p:txBody>
          <a:bodyPr/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Γιατί είναι σημαντική;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65043" y="1577010"/>
            <a:ext cx="11357113" cy="4671390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el-GR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 μεγαλύτερο πρόβλημα ενός </a:t>
            </a:r>
            <a:r>
              <a:rPr lang="el-GR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εγκαυματία</a:t>
            </a:r>
            <a:r>
              <a:rPr lang="el-GR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είναι η απώλεια ύδατος και ηλεκτρολυτών που θα αντικατασταθούν με διαλύματα (ορούς).</a:t>
            </a:r>
          </a:p>
          <a:p>
            <a:pPr>
              <a:buFont typeface="Wingdings" pitchFamily="2" charset="2"/>
              <a:buChar char="Ø"/>
            </a:pPr>
            <a:endParaRPr lang="el-G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l-GR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 μέτρηση της έκτασης του εγκαύματος είναι σημαντική γιατί καθορίζει την ποσότητα των υγρών που θα χορηγηθούν στον </a:t>
            </a:r>
            <a:r>
              <a:rPr lang="el-GR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εγκαυματία</a:t>
            </a:r>
            <a:r>
              <a:rPr lang="el-GR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κατά τα πρώτα 24ωρα μετά το έγκαυμα.</a:t>
            </a:r>
          </a:p>
        </p:txBody>
      </p:sp>
    </p:spTree>
  </p:cSld>
  <p:clrMapOvr>
    <a:masterClrMapping/>
  </p:clrMapOvr>
  <p:transition spd="slow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39978"/>
          </a:xfrm>
        </p:spPr>
        <p:txBody>
          <a:bodyPr/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Εκτίμηση βάθους του εγκαύματος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71061" y="1603514"/>
            <a:ext cx="11449877" cy="4644886"/>
          </a:xfrm>
        </p:spPr>
        <p:txBody>
          <a:bodyPr>
            <a:normAutofit/>
          </a:bodyPr>
          <a:lstStyle/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 βάθος χαρακτηρίζεται ανάλογα με τα στρώματα του δέρματος που έχουν καταστραφεί.</a:t>
            </a:r>
          </a:p>
          <a:p>
            <a:r>
              <a:rPr lang="el-GR" sz="3200" b="1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Επιπολής</a:t>
            </a:r>
            <a:r>
              <a:rPr lang="el-GR" sz="32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μερικού πάχους (1</a:t>
            </a:r>
            <a:r>
              <a:rPr lang="el-GR" sz="3200" b="1" u="sng" baseline="30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ου</a:t>
            </a:r>
            <a:r>
              <a:rPr lang="el-GR" sz="32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βαθμού)</a:t>
            </a:r>
            <a:r>
              <a:rPr lang="el-GR" sz="32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Αφορούν μόνο την </a:t>
            </a:r>
            <a:r>
              <a:rPr lang="el-GR" sz="32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επιδερμίδα</a:t>
            </a:r>
            <a:r>
              <a:rPr lang="el-GR" sz="32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buNone/>
            </a:pP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Χαρακτηρίζονται από </a:t>
            </a:r>
            <a:r>
              <a:rPr lang="el-G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ερυθρότητα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ελαφρύ πόνο, ελαφρύ πρήξιμο και ευαισθησία.</a:t>
            </a:r>
          </a:p>
          <a:p>
            <a:pPr>
              <a:buNone/>
            </a:pP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Η επούλωσή τους διαρκεί περίπου </a:t>
            </a:r>
            <a:r>
              <a:rPr lang="el-G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μια εβδομάδα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π.χ. ηλιακό έγκαυμα.</a:t>
            </a:r>
          </a:p>
        </p:txBody>
      </p:sp>
    </p:spTree>
  </p:cSld>
  <p:clrMapOvr>
    <a:masterClrMapping/>
  </p:clrMapOvr>
  <p:transition spd="slow"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Θέση περιεχομένου" descr="350px-Burn_Degree_Diagram.svg - Αντίγραφο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1183" y="308113"/>
            <a:ext cx="11489634" cy="6241774"/>
          </a:xfrm>
          <a:solidFill>
            <a:schemeClr val="tx1"/>
          </a:solidFill>
        </p:spPr>
      </p:pic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- Θέση περιεχομένου" descr="Sunbur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5531" y="242577"/>
            <a:ext cx="4509958" cy="6171475"/>
          </a:xfrm>
        </p:spPr>
      </p:pic>
      <p:pic>
        <p:nvPicPr>
          <p:cNvPr id="25602" name="Picture 2" descr="http://fe-mail.gr/media/Image/health_nutrition/2012/06/egavma_iliotherapeia/iliotherapeia_egavm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15880" y="261677"/>
            <a:ext cx="6990590" cy="627164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ircl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78297" y="384313"/>
            <a:ext cx="10641494" cy="5864087"/>
          </a:xfrm>
        </p:spPr>
        <p:txBody>
          <a:bodyPr>
            <a:normAutofit/>
          </a:bodyPr>
          <a:lstStyle/>
          <a:p>
            <a:r>
              <a:rPr lang="el-GR" sz="28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Βαθέως μερικού πάχους (2</a:t>
            </a:r>
            <a:r>
              <a:rPr lang="el-GR" sz="2800" b="1" u="sng" baseline="30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ου</a:t>
            </a:r>
            <a:r>
              <a:rPr lang="el-GR" sz="28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βαθμού)</a:t>
            </a: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>
              <a:buNone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Αφορούν την </a:t>
            </a:r>
            <a:r>
              <a:rPr lang="el-G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επιδερμίδα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και το </a:t>
            </a:r>
            <a:r>
              <a:rPr lang="el-G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χόριο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None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Χαρακτηρίζονται από </a:t>
            </a:r>
            <a:r>
              <a:rPr lang="el-G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φλύκταινες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(φουσκάλες), πόνο και πρήξιμο.</a:t>
            </a:r>
          </a:p>
          <a:p>
            <a:pPr>
              <a:buNone/>
            </a:pPr>
            <a:r>
              <a:rPr lang="el-G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επούλωσή τους διαρκεί </a:t>
            </a:r>
            <a:r>
              <a:rPr lang="el-G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– 4 εβδομάδες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None/>
            </a:pPr>
            <a:endParaRPr lang="el-G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3 - Θέση περιεχομένου" descr="350px-Burn_Degree_Diagram.svg - Αντίγραφο (2).png">
            <a:extLst>
              <a:ext uri="{FF2B5EF4-FFF2-40B4-BE49-F238E27FC236}">
                <a16:creationId xmlns:a16="http://schemas.microsoft.com/office/drawing/2014/main" id="{72E61BB1-8274-7AE9-8E3E-2CC032E8CC4F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8869" y="2663688"/>
            <a:ext cx="10641493" cy="3810000"/>
          </a:xfrm>
          <a:prstGeom prst="rect">
            <a:avLst/>
          </a:prstGeom>
          <a:solidFill>
            <a:schemeClr val="tx1"/>
          </a:solidFill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4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Τίτλος"/>
          <p:cNvSpPr>
            <a:spLocks noGrp="1"/>
          </p:cNvSpPr>
          <p:nvPr>
            <p:ph type="ctrTitle"/>
          </p:nvPr>
        </p:nvSpPr>
        <p:spPr>
          <a:xfrm>
            <a:off x="291548" y="172278"/>
            <a:ext cx="9689065" cy="781879"/>
          </a:xfrm>
        </p:spPr>
        <p:txBody>
          <a:bodyPr/>
          <a:lstStyle/>
          <a:p>
            <a:r>
              <a:rPr lang="el-G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ΘΕΡΜΙΚΕΣ ΚΑΚΩΣΕΙΣ</a:t>
            </a:r>
          </a:p>
        </p:txBody>
      </p:sp>
      <p:sp>
        <p:nvSpPr>
          <p:cNvPr id="2" name="1 - Υπότιτλος"/>
          <p:cNvSpPr>
            <a:spLocks noGrp="1"/>
          </p:cNvSpPr>
          <p:nvPr>
            <p:ph type="subTitle" idx="1"/>
          </p:nvPr>
        </p:nvSpPr>
        <p:spPr>
          <a:xfrm>
            <a:off x="291548" y="954157"/>
            <a:ext cx="11463130" cy="5486400"/>
          </a:xfrm>
        </p:spPr>
        <p:txBody>
          <a:bodyPr>
            <a:normAutofit/>
          </a:bodyPr>
          <a:lstStyle/>
          <a:p>
            <a:r>
              <a:rPr lang="el-GR" sz="32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Έγκαυμα, Ορισμός</a:t>
            </a:r>
          </a:p>
          <a:p>
            <a:endParaRPr lang="el-GR" sz="32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l-GR" sz="32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είναι η καταστροφή του δέρματος και των βαθύτερων ιστών από θερμικό, χημικό ή ηλεκτρικό παράγοντα.</a:t>
            </a:r>
          </a:p>
          <a:p>
            <a:pPr>
              <a:buFont typeface="Wingdings" pitchFamily="2" charset="2"/>
              <a:buChar char="Ø"/>
            </a:pPr>
            <a:r>
              <a:rPr lang="el-GR" sz="32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δεν πρέπει να αντιμετωπίζεται σαν τοπική βλάβη, </a:t>
            </a:r>
            <a:r>
              <a:rPr lang="el-GR" sz="3200" cap="none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αλλά σαν «νόσος» που διαταράσσει ολόκληρο τον οργανισμό.</a:t>
            </a:r>
          </a:p>
          <a:p>
            <a:endParaRPr lang="el-GR" sz="32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Θέση περιεχομένου" descr="Scaldbur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21635" y="708555"/>
            <a:ext cx="5274365" cy="5188662"/>
          </a:xfrm>
        </p:spPr>
      </p:pic>
      <p:pic>
        <p:nvPicPr>
          <p:cNvPr id="5" name="4 - Εικόνα" descr="Major-2nd-degree-bur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16079" y="708556"/>
            <a:ext cx="4872337" cy="5030450"/>
          </a:xfrm>
          <a:prstGeom prst="rect">
            <a:avLst/>
          </a:prstGeom>
        </p:spPr>
      </p:pic>
    </p:spTree>
  </p:cSld>
  <p:clrMapOvr>
    <a:masterClrMapping/>
  </p:clrMapOvr>
  <p:transition spd="slow">
    <p:split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71061" y="357809"/>
            <a:ext cx="11595651" cy="5890591"/>
          </a:xfrm>
        </p:spPr>
        <p:txBody>
          <a:bodyPr>
            <a:normAutofit/>
          </a:bodyPr>
          <a:lstStyle/>
          <a:p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Ολικού πάχους (3</a:t>
            </a:r>
            <a:r>
              <a:rPr lang="el-GR"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ου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βαθμού)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Αφορούν την 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επιδερμίδα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το 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χόριο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τον 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υποδόριο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ιστό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νεύρα, μυς, οστά. </a:t>
            </a:r>
          </a:p>
          <a:p>
            <a:pPr>
              <a:buNone/>
            </a:pP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Χαρακτηρίζονται από 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απουσία αίσθησης πόνου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και 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ωχρό και απανθρακωμένο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δέρμα.</a:t>
            </a:r>
          </a:p>
          <a:p>
            <a:pPr>
              <a:buNone/>
            </a:pP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επούλωσή τους γίνεται από τα 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υγιή κύτταρα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γύρω από το έγκαυμα. Αναπτύσσονται 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ουλές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και προβλήματα στην κινητικότητα και στην εμφάνιση των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εγκαυματιών</a:t>
            </a: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l-G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3 - Θέση περιεχομένου" descr="350px-Burn_Degree_Diagram.svg - Αντίγραφο (3).png">
            <a:extLst>
              <a:ext uri="{FF2B5EF4-FFF2-40B4-BE49-F238E27FC236}">
                <a16:creationId xmlns:a16="http://schemas.microsoft.com/office/drawing/2014/main" id="{B0714280-D8ED-CE68-D167-84DA8D53CC6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80661" y="3008242"/>
            <a:ext cx="10098156" cy="3240158"/>
          </a:xfrm>
          <a:prstGeom prst="rect">
            <a:avLst/>
          </a:prstGeom>
          <a:solidFill>
            <a:schemeClr val="tx1"/>
          </a:solidFill>
        </p:spPr>
      </p:pic>
    </p:spTree>
  </p:cSld>
  <p:clrMapOvr>
    <a:masterClrMapping/>
  </p:clrMapOvr>
  <p:transition spd="slow"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Θέση περιεχομένου" descr="8-day-old-3rd-degree-bur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89043" y="529775"/>
            <a:ext cx="6841963" cy="5131473"/>
          </a:xfrm>
        </p:spPr>
      </p:pic>
    </p:spTree>
  </p:cSld>
  <p:clrMapOvr>
    <a:masterClrMapping/>
  </p:clrMapOvr>
  <p:transition spd="slow">
    <p:plus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12035" y="238540"/>
            <a:ext cx="9838799" cy="569844"/>
          </a:xfrm>
        </p:spPr>
        <p:txBody>
          <a:bodyPr/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εντοπισμός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11055" y="1166191"/>
            <a:ext cx="11596632" cy="508220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Ιδιαίτερη προσοχή και αντιμετώπιση απαιτούν τα εγκαύματα σε </a:t>
            </a:r>
            <a:r>
              <a:rPr lang="el-G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πρόσωπο, λαιμό, στόμα 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επειδή προκαλούν </a:t>
            </a:r>
            <a:r>
              <a:rPr lang="el-G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οίδημα αεροφόρων οδών 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 σοβαρό κίνδυνο </a:t>
            </a:r>
            <a:r>
              <a:rPr lang="el-G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ασφυξίας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Επίσης προσοχή σε: μάτια, περίνεο, χέρια, πόδια.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8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13473"/>
          </a:xfrm>
        </p:spPr>
        <p:txBody>
          <a:bodyPr/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ηλικία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810" y="1577010"/>
            <a:ext cx="6082747" cy="4671390"/>
          </a:xfrm>
        </p:spPr>
        <p:txBody>
          <a:bodyPr/>
          <a:lstStyle/>
          <a:p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Περισσότερο επικίνδυνα και πιθανόν θανατηφόρα σε:</a:t>
            </a:r>
          </a:p>
          <a:p>
            <a:pPr>
              <a:buFont typeface="Wingdings" pitchFamily="2" charset="2"/>
              <a:buChar char="ü"/>
            </a:pPr>
            <a:r>
              <a:rPr lang="el-G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παιδιά κάτω των 2 ετών</a:t>
            </a:r>
          </a:p>
          <a:p>
            <a:pPr>
              <a:buFont typeface="Wingdings" pitchFamily="2" charset="2"/>
              <a:buChar char="ü"/>
            </a:pPr>
            <a:r>
              <a:rPr lang="el-G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ενήλικες άνω των 60 ετών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26626" name="Picture 2" descr="http://www.infokids.gr/wp-content/uploads/2011/10/safe-bebe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88090" y="452718"/>
            <a:ext cx="5303910" cy="623822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66482"/>
          </a:xfrm>
        </p:spPr>
        <p:txBody>
          <a:bodyPr/>
          <a:lstStyle/>
          <a:p>
            <a:r>
              <a:rPr lang="el-G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Συνυπάρχουσες παθήσεις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810" y="1219200"/>
            <a:ext cx="11370364" cy="5353878"/>
          </a:xfrm>
        </p:spPr>
        <p:txBody>
          <a:bodyPr>
            <a:normAutofit/>
          </a:bodyPr>
          <a:lstStyle/>
          <a:p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Διαβήτης </a:t>
            </a:r>
          </a:p>
          <a:p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Καρδιακή ανεπάρκεια</a:t>
            </a:r>
          </a:p>
          <a:p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Πνευμονοπάθειες</a:t>
            </a:r>
          </a:p>
          <a:p>
            <a:r>
              <a:rPr lang="el-GR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Ανοσοκαταστολή</a:t>
            </a:r>
            <a:endParaRPr lang="el-GR" sz="3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Καρκίνος</a:t>
            </a:r>
          </a:p>
          <a:p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Ψυχιατρικές νόσοι</a:t>
            </a:r>
          </a:p>
          <a:p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Αλκοολισμός </a:t>
            </a:r>
          </a:p>
          <a:p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Κατάχρηση φαρμάκων</a:t>
            </a:r>
          </a:p>
          <a:p>
            <a:pPr>
              <a:buNone/>
            </a:pP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91549" y="251791"/>
            <a:ext cx="9759286" cy="821635"/>
          </a:xfrm>
        </p:spPr>
        <p:txBody>
          <a:bodyPr/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Εισπνευστικό έγκαυμα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90567" y="1205948"/>
            <a:ext cx="11199067" cy="5042451"/>
          </a:xfrm>
        </p:spPr>
        <p:txBody>
          <a:bodyPr>
            <a:normAutofit/>
          </a:bodyPr>
          <a:lstStyle/>
          <a:p>
            <a:pPr lvl="0"/>
            <a:r>
              <a:rPr lang="el-GR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 βλάβη που προκαλείται στους αεραγωγούς και στο αναπνευστικό δέντρο από την εισπνοή ατμού, τοξικών αερίων ή χημικών ουσιών που είναι προσκολλημένες στα εισπνεόμενα σωματίδια. </a:t>
            </a:r>
          </a:p>
          <a:p>
            <a:r>
              <a:rPr lang="el-GR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 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 </a:t>
            </a:r>
            <a:r>
              <a:rPr lang="el-GR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αποτελεί την κύρια αιτία θανάτου στο 75% των θυμάτων πυρκαγιάς.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92986"/>
          </a:xfrm>
        </p:spPr>
        <p:txBody>
          <a:bodyPr/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Συνύπαρξη άλλων κακώσεων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51792" y="1497496"/>
            <a:ext cx="11608904" cy="5009321"/>
          </a:xfrm>
        </p:spPr>
        <p:txBody>
          <a:bodyPr>
            <a:normAutofit/>
          </a:bodyPr>
          <a:lstStyle/>
          <a:p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Πιθανές κακώσεις που έγιναν κατά τη διάρκεια του ατυχήματος ή κατά τη μεταφορά του τραυματία (</a:t>
            </a:r>
            <a:r>
              <a:rPr lang="el-G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κρανιοεγκεφαλικές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κακώσεις, κατάγματα, αναπνευστικές επιπλοκές)</a:t>
            </a:r>
          </a:p>
          <a:p>
            <a:endParaRPr lang="el-G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l-G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l-G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l-G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Σοβαρότερη και πιο επικίνδυνη η κατάσταση του </a:t>
            </a:r>
            <a:r>
              <a:rPr lang="el-G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εγκαυματία</a:t>
            </a:r>
            <a:endParaRPr lang="el-G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3 - Βέλος προς τα κάτω"/>
          <p:cNvSpPr/>
          <p:nvPr/>
        </p:nvSpPr>
        <p:spPr>
          <a:xfrm>
            <a:off x="4772408" y="3138060"/>
            <a:ext cx="576064" cy="864096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l-GR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Ευχαριστώ πολύ για την προσοχή σας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01" name="Rectangle 5">
            <a:extLst>
              <a:ext uri="{FF2B5EF4-FFF2-40B4-BE49-F238E27FC236}">
                <a16:creationId xmlns:a16="http://schemas.microsoft.com/office/drawing/2014/main" id="{66A670B6-65A2-8EE4-84EF-09BE0E733A1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46111" y="452718"/>
            <a:ext cx="10832015" cy="774503"/>
          </a:xfrm>
        </p:spPr>
        <p:txBody>
          <a:bodyPr/>
          <a:lstStyle/>
          <a:p>
            <a:pPr eaLnBrk="1" hangingPunct="1">
              <a:defRPr/>
            </a:pPr>
            <a:r>
              <a:rPr lang="el-GR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ΑΝΑΤΟΜΙΑ ΔΕΡΜΑΤΟΣ</a:t>
            </a:r>
          </a:p>
        </p:txBody>
      </p:sp>
      <p:pic>
        <p:nvPicPr>
          <p:cNvPr id="14339" name="Picture 9">
            <a:extLst>
              <a:ext uri="{FF2B5EF4-FFF2-40B4-BE49-F238E27FC236}">
                <a16:creationId xmlns:a16="http://schemas.microsoft.com/office/drawing/2014/main" id="{D42AEFE2-78F5-F85E-44E4-998D3118F48D}"/>
              </a:ext>
            </a:extLst>
          </p:cNvPr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956" y="1564106"/>
            <a:ext cx="11729991" cy="4684294"/>
          </a:xfrm>
          <a:noFill/>
          <a:ln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>
            <a:extLst>
              <a:ext uri="{FF2B5EF4-FFF2-40B4-BE49-F238E27FC236}">
                <a16:creationId xmlns:a16="http://schemas.microsoft.com/office/drawing/2014/main" id="{185F7B67-0803-C5AC-6A91-52CFCAB96D0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40633" y="304800"/>
            <a:ext cx="11309684" cy="850232"/>
          </a:xfrm>
        </p:spPr>
        <p:txBody>
          <a:bodyPr/>
          <a:lstStyle/>
          <a:p>
            <a:pPr eaLnBrk="1" hangingPunct="1">
              <a:defRPr/>
            </a:pPr>
            <a:r>
              <a:rPr lang="el-GR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ΛΕΙΤΟΥΡΓΙΕΣ ΔΕΡΜΑΤΟΣ</a:t>
            </a:r>
          </a:p>
        </p:txBody>
      </p:sp>
      <p:sp>
        <p:nvSpPr>
          <p:cNvPr id="84996" name="Rectangle 4">
            <a:extLst>
              <a:ext uri="{FF2B5EF4-FFF2-40B4-BE49-F238E27FC236}">
                <a16:creationId xmlns:a16="http://schemas.microsoft.com/office/drawing/2014/main" id="{8895F6E7-74E2-39EA-6743-26DB8F0DC14C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240634" y="1155032"/>
            <a:ext cx="4093242" cy="5398168"/>
          </a:xfrm>
        </p:spPr>
        <p:txBody>
          <a:bodyPr>
            <a:normAutofit lnSpcReduction="10000"/>
          </a:bodyPr>
          <a:lstStyle/>
          <a:p>
            <a:pPr eaLnBrk="1" hangingPunct="1">
              <a:defRPr/>
            </a:pPr>
            <a:r>
              <a:rPr lang="el-GR" dirty="0"/>
              <a:t> </a:t>
            </a:r>
            <a:r>
              <a:rPr lang="el-GR" sz="2400" dirty="0">
                <a:solidFill>
                  <a:srgbClr val="FFFF00"/>
                </a:solidFill>
                <a:latin typeface="Tahoma" pitchFamily="34" charset="0"/>
              </a:rPr>
              <a:t>Ρύθμιση θερμοκρασίας σώματος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l-GR" sz="2400" dirty="0">
              <a:solidFill>
                <a:srgbClr val="FFFF00"/>
              </a:solidFill>
              <a:latin typeface="Tahoma" pitchFamily="34" charset="0"/>
            </a:endParaRPr>
          </a:p>
          <a:p>
            <a:pPr eaLnBrk="1" hangingPunct="1">
              <a:defRPr/>
            </a:pPr>
            <a:r>
              <a:rPr lang="el-GR" sz="2400" dirty="0">
                <a:solidFill>
                  <a:srgbClr val="FFFF00"/>
                </a:solidFill>
                <a:latin typeface="Tahoma" pitchFamily="34" charset="0"/>
              </a:rPr>
              <a:t> Προστασία των ιστών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l-GR" sz="2400" dirty="0">
              <a:solidFill>
                <a:srgbClr val="FFFF00"/>
              </a:solidFill>
              <a:latin typeface="Tahoma" pitchFamily="34" charset="0"/>
            </a:endParaRPr>
          </a:p>
          <a:p>
            <a:pPr eaLnBrk="1" hangingPunct="1">
              <a:defRPr/>
            </a:pPr>
            <a:r>
              <a:rPr lang="el-GR" sz="2400" dirty="0">
                <a:solidFill>
                  <a:srgbClr val="FFFF00"/>
                </a:solidFill>
                <a:latin typeface="Tahoma" pitchFamily="34" charset="0"/>
              </a:rPr>
              <a:t> Σύνθεση βιταμίνης </a:t>
            </a:r>
            <a:r>
              <a:rPr lang="en-US" sz="2400" dirty="0">
                <a:solidFill>
                  <a:srgbClr val="FFFF00"/>
                </a:solidFill>
                <a:latin typeface="Tahoma" pitchFamily="34" charset="0"/>
              </a:rPr>
              <a:t>D</a:t>
            </a:r>
            <a:endParaRPr lang="el-GR" sz="2400" dirty="0">
              <a:solidFill>
                <a:srgbClr val="FFFF00"/>
              </a:solidFill>
              <a:latin typeface="Tahoma" pitchFamily="34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n-US" sz="2400" dirty="0">
              <a:solidFill>
                <a:srgbClr val="FFFF00"/>
              </a:solidFill>
              <a:latin typeface="Tahoma" pitchFamily="34" charset="0"/>
            </a:endParaRPr>
          </a:p>
          <a:p>
            <a:pPr eaLnBrk="1" hangingPunct="1">
              <a:defRPr/>
            </a:pPr>
            <a:r>
              <a:rPr lang="el-GR" sz="2400" dirty="0">
                <a:solidFill>
                  <a:srgbClr val="FFFF00"/>
                </a:solidFill>
                <a:latin typeface="Tahoma" pitchFamily="34" charset="0"/>
              </a:rPr>
              <a:t> Αισθητήριο όργανο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l-GR" sz="2400" dirty="0">
              <a:solidFill>
                <a:srgbClr val="FFFF00"/>
              </a:solidFill>
              <a:latin typeface="Tahoma" pitchFamily="34" charset="0"/>
            </a:endParaRPr>
          </a:p>
          <a:p>
            <a:pPr eaLnBrk="1" hangingPunct="1">
              <a:defRPr/>
            </a:pPr>
            <a:r>
              <a:rPr lang="el-GR" sz="2400" dirty="0">
                <a:solidFill>
                  <a:srgbClr val="FFFF00"/>
                </a:solidFill>
                <a:latin typeface="Tahoma" pitchFamily="34" charset="0"/>
              </a:rPr>
              <a:t> Διατήρηση ηλεκτρολυτικής ισορροπίας</a:t>
            </a:r>
          </a:p>
        </p:txBody>
      </p:sp>
      <p:pic>
        <p:nvPicPr>
          <p:cNvPr id="15364" name="Picture 6">
            <a:extLst>
              <a:ext uri="{FF2B5EF4-FFF2-40B4-BE49-F238E27FC236}">
                <a16:creationId xmlns:a16="http://schemas.microsoft.com/office/drawing/2014/main" id="{23FEDBA2-9D2D-010C-9E48-0F9D3953BB1D}"/>
              </a:ext>
            </a:extLst>
          </p:cNvPr>
          <p:cNvPicPr>
            <a:picLocks noGrp="1" noChangeAspect="1" noChangeArrowheads="1"/>
          </p:cNvPicPr>
          <p:nvPr>
            <p:ph type="body"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14800" y="1155031"/>
            <a:ext cx="7836565" cy="5398167"/>
          </a:xfrm>
          <a:noFill/>
          <a:ln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660465"/>
          </a:xfrm>
        </p:spPr>
        <p:txBody>
          <a:bodyPr/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Φυσιολογία δέρματος</a:t>
            </a:r>
          </a:p>
        </p:txBody>
      </p:sp>
      <p:pic>
        <p:nvPicPr>
          <p:cNvPr id="4" name="4 - Θέση περιεχομένου" descr="Εικόνα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42122" y="1272209"/>
            <a:ext cx="10813774" cy="5380382"/>
          </a:xfrm>
        </p:spPr>
      </p:pic>
    </p:spTree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13473"/>
          </a:xfrm>
        </p:spPr>
        <p:txBody>
          <a:bodyPr/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Θερμικά εγκαύματα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65043" y="1510748"/>
            <a:ext cx="11423373" cy="4737651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Βλάβες που προκαλούνται από την τοπική επίδραση υψηλής θερμοκρασίας (</a:t>
            </a:r>
            <a:r>
              <a:rPr lang="el-G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μεγαλύτερης από 45</a:t>
            </a:r>
            <a:r>
              <a:rPr lang="el-GR" sz="32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</a:t>
            </a:r>
            <a:r>
              <a:rPr lang="el-G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Διακρίνονται σε:</a:t>
            </a:r>
          </a:p>
          <a:p>
            <a:pPr>
              <a:buFont typeface="Wingdings" pitchFamily="2" charset="2"/>
              <a:buChar char="§"/>
            </a:pPr>
            <a:r>
              <a:rPr lang="el-G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Ξηρής θερμότητας 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(θερμικές εστίες, φωτιά, πυρακτωμένα αντικείμενα).</a:t>
            </a:r>
          </a:p>
          <a:p>
            <a:pPr>
              <a:buFont typeface="Wingdings" pitchFamily="2" charset="2"/>
              <a:buChar char="§"/>
            </a:pPr>
            <a:r>
              <a:rPr lang="el-G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Υγρής θερμότητας 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(νερό ή άλλα υγρά βραστά, ατμός με πίεση).</a:t>
            </a: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92986"/>
          </a:xfrm>
        </p:spPr>
        <p:txBody>
          <a:bodyPr/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Χημικά εγκαύματα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84314" y="1404730"/>
            <a:ext cx="9665540" cy="4843669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Βλάβες που προκαλούνται από την τοπική επίδραση καυστικών χημικών ουσιών π.χ. ισχυρών οξέων (θειικό οξύ, υδροχλωρικό οξύ) ή ισχυρών βάσεων (καυστικό κάλιο, καυστικό νάτριο).</a:t>
            </a:r>
          </a:p>
        </p:txBody>
      </p:sp>
      <p:pic>
        <p:nvPicPr>
          <p:cNvPr id="4" name="3 - Εικόνα" descr="Sodium_hydroxide_bur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58748" y="3675369"/>
            <a:ext cx="6122504" cy="299399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53230"/>
          </a:xfrm>
        </p:spPr>
        <p:txBody>
          <a:bodyPr/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Ηλεκτρικά εγκαύματα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90330" y="1524000"/>
            <a:ext cx="9559523" cy="4724399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Βλάβες που προκαλούνται από την τοπική επίδραση του ηλεκτρισμού.</a:t>
            </a:r>
          </a:p>
        </p:txBody>
      </p:sp>
      <p:pic>
        <p:nvPicPr>
          <p:cNvPr id="2050" name="Picture 2" descr="http://www.lemesos-blog.com/wp-content/uploads/2011/07/electri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09391" y="2487151"/>
            <a:ext cx="5817705" cy="357604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18052" y="260648"/>
            <a:ext cx="11542643" cy="759769"/>
          </a:xfrm>
        </p:spPr>
        <p:txBody>
          <a:bodyPr>
            <a:normAutofit/>
          </a:bodyPr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Εγκαύματα από ηλεκτρομαγνητική ακτινοβολία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18052" y="1272209"/>
            <a:ext cx="11542642" cy="4976191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Βλάβες που προκαλούνται από την επίδραση οποιασδήποτε μορφής ακτινοβολίας (π.χ. αυτά που προκαλούνται από την παρατεταμένη έκθεση στην ηλιακή ακτινοβολία).</a:t>
            </a:r>
          </a:p>
        </p:txBody>
      </p:sp>
      <p:pic>
        <p:nvPicPr>
          <p:cNvPr id="1026" name="Picture 2" descr="Τι είναι το ηλιακό έγκαυμα, ποια τα συμπτώματά του και πώς μπορούμε να το αντιμετωπίσουμε; - Φωτογραφία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8713" y="2928730"/>
            <a:ext cx="9090991" cy="366862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Ιόν">
  <a:themeElements>
    <a:clrScheme name="Ιό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Ιό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Ιό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</TotalTime>
  <Words>739</Words>
  <Application>Microsoft Office PowerPoint</Application>
  <PresentationFormat>Ευρεία οθόνη</PresentationFormat>
  <Paragraphs>100</Paragraphs>
  <Slides>28</Slides>
  <Notes>2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28</vt:i4>
      </vt:variant>
    </vt:vector>
  </HeadingPairs>
  <TitlesOfParts>
    <vt:vector size="36" baseType="lpstr">
      <vt:lpstr>Arial</vt:lpstr>
      <vt:lpstr>Calibri</vt:lpstr>
      <vt:lpstr>Century Gothic</vt:lpstr>
      <vt:lpstr>Tahoma</vt:lpstr>
      <vt:lpstr>Times New Roman</vt:lpstr>
      <vt:lpstr>Wingdings</vt:lpstr>
      <vt:lpstr>Wingdings 3</vt:lpstr>
      <vt:lpstr>Ιόν</vt:lpstr>
      <vt:lpstr>Χειρουργική Νοσηλευτική</vt:lpstr>
      <vt:lpstr>ΘΕΡΜΙΚΕΣ ΚΑΚΩΣΕΙΣ</vt:lpstr>
      <vt:lpstr>ΑΝΑΤΟΜΙΑ ΔΕΡΜΑΤΟΣ</vt:lpstr>
      <vt:lpstr>ΛΕΙΤΟΥΡΓΙΕΣ ΔΕΡΜΑΤΟΣ</vt:lpstr>
      <vt:lpstr>Φυσιολογία δέρματος</vt:lpstr>
      <vt:lpstr>Θερμικά εγκαύματα</vt:lpstr>
      <vt:lpstr>Χημικά εγκαύματα</vt:lpstr>
      <vt:lpstr>Ηλεκτρικά εγκαύματα</vt:lpstr>
      <vt:lpstr>Εγκαύματα από ηλεκτρομαγνητική ακτινοβολία</vt:lpstr>
      <vt:lpstr>Παρουσίαση του PowerPoint</vt:lpstr>
      <vt:lpstr>Εκτίμηση της Βαρύτητας του εγκαύματος</vt:lpstr>
      <vt:lpstr>Μέτρηση της έκτασης του εγκαύματος (1)</vt:lpstr>
      <vt:lpstr>Παρουσίαση του PowerPoint</vt:lpstr>
      <vt:lpstr>Μέτρηση της έκτασης του εγκαύματος (2)</vt:lpstr>
      <vt:lpstr>Γιατί είναι σημαντική;</vt:lpstr>
      <vt:lpstr>Εκτίμηση βάθους του εγκαύματος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εντοπισμός</vt:lpstr>
      <vt:lpstr>ηλικία</vt:lpstr>
      <vt:lpstr>Συνυπάρχουσες παθήσεις</vt:lpstr>
      <vt:lpstr>Εισπνευστικό έγκαυμα</vt:lpstr>
      <vt:lpstr>Συνύπαρξη άλλων κακώσεων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Χειρουργική Ι, ΙΙ</dc:title>
  <dc:creator>maria koutentaki</dc:creator>
  <cp:lastModifiedBy>maria koutentaki</cp:lastModifiedBy>
  <cp:revision>10</cp:revision>
  <dcterms:created xsi:type="dcterms:W3CDTF">2022-05-26T06:43:35Z</dcterms:created>
  <dcterms:modified xsi:type="dcterms:W3CDTF">2025-04-26T21:35:10Z</dcterms:modified>
</cp:coreProperties>
</file>