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8" r:id="rId4"/>
    <p:sldId id="259" r:id="rId5"/>
    <p:sldId id="298" r:id="rId6"/>
    <p:sldId id="260" r:id="rId7"/>
    <p:sldId id="274" r:id="rId8"/>
    <p:sldId id="262" r:id="rId9"/>
    <p:sldId id="263" r:id="rId10"/>
    <p:sldId id="275" r:id="rId11"/>
    <p:sldId id="264" r:id="rId12"/>
    <p:sldId id="278" r:id="rId13"/>
    <p:sldId id="279" r:id="rId14"/>
    <p:sldId id="280" r:id="rId15"/>
    <p:sldId id="281" r:id="rId16"/>
    <p:sldId id="273" r:id="rId17"/>
    <p:sldId id="266" r:id="rId18"/>
    <p:sldId id="267" r:id="rId19"/>
    <p:sldId id="268" r:id="rId20"/>
    <p:sldId id="269" r:id="rId21"/>
    <p:sldId id="270" r:id="rId22"/>
    <p:sldId id="276" r:id="rId23"/>
    <p:sldId id="277" r:id="rId24"/>
    <p:sldId id="282" r:id="rId25"/>
    <p:sldId id="284" r:id="rId26"/>
    <p:sldId id="285" r:id="rId27"/>
    <p:sldId id="296" r:id="rId28"/>
    <p:sldId id="297" r:id="rId29"/>
    <p:sldId id="288" r:id="rId30"/>
    <p:sldId id="289" r:id="rId31"/>
    <p:sldId id="299" r:id="rId32"/>
    <p:sldId id="291" r:id="rId33"/>
    <p:sldId id="300" r:id="rId34"/>
    <p:sldId id="292" r:id="rId35"/>
    <p:sldId id="293" r:id="rId36"/>
    <p:sldId id="294" r:id="rId37"/>
    <p:sldId id="295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838" autoAdjust="0"/>
    <p:restoredTop sz="91963" autoAdjust="0"/>
  </p:normalViewPr>
  <p:slideViewPr>
    <p:cSldViewPr>
      <p:cViewPr varScale="1">
        <p:scale>
          <a:sx n="66" d="100"/>
          <a:sy n="66" d="100"/>
        </p:scale>
        <p:origin x="840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8925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6292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790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32725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294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78649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70173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7722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5014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8356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9861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2545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3425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15/4/2025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6102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15/4/2025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0349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15/4/2025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9322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7166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15/4/2025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61474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Χειρουργική </a:t>
            </a:r>
            <a:r>
              <a:rPr lang="en-US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l-GR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οσηλευτική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83162"/>
          </a:xfrm>
        </p:spPr>
        <p:txBody>
          <a:bodyPr>
            <a:normAutofit lnSpcReduction="10000"/>
          </a:bodyPr>
          <a:lstStyle/>
          <a:p>
            <a:pPr marL="36576" indent="0">
              <a:buNone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Β’ εξάμηνο</a:t>
            </a: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Σταύρος Θεολόγου, </a:t>
            </a:r>
          </a:p>
          <a:p>
            <a:pPr marL="36576" indent="0">
              <a:buNone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Νοσηλευτής στην Ανάνηψη </a:t>
            </a:r>
            <a:r>
              <a:rPr lang="el-GR" sz="2000" dirty="0" err="1">
                <a:latin typeface="Times New Roman" pitchFamily="18" charset="0"/>
                <a:cs typeface="Times New Roman" pitchFamily="18" charset="0"/>
              </a:rPr>
              <a:t>Καρδιοχειρουρ-γημένων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 Ασθενών</a:t>
            </a:r>
          </a:p>
          <a:p>
            <a:pPr marL="36576" indent="0">
              <a:buNone/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ΓΝΑ «Ευαγγελισμός»</a:t>
            </a:r>
            <a:endParaRPr lang="el-G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332657"/>
            <a:ext cx="8496944" cy="59157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προγραμματισμός προμήθειας αναλώσιμου υλικού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αρμοδιότητα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του Προϊστάμενου του Χειρουργείου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τη συνεργασία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 αντίστοιχου τμήματος της Διοικητικής υπηρεσίας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προγραμματισμός και η διεύθυνση της Νοσηλευτικής λειτουργίας του χειρουργείου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της εργασίας του Νοσηλευτικού και Βοηθητικού προσωπικού αλλά και της εν γένει διοίκησης σ’ ολόκληρο τον χώρο του είναι αρμοδιότητα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 Προϊστάμενου του Χειρουργείο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80920" cy="1736616"/>
          </a:xfrm>
        </p:spPr>
        <p:txBody>
          <a:bodyPr>
            <a:normAutofit/>
          </a:bodyPr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Καθήκοντα εργαλειοδότη νοσηλευτή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7504" y="908720"/>
            <a:ext cx="8893652" cy="552067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Πριν από το πλύσιμο επιβάλλεται: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Η αφαίρεση των κοσμημάτων.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Τα νύχια να είναι κοντά και κατά προτίμηση να μην είναι βαμμένα.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Το δέρμα των νυχιών και των βραχιόνων να είναι σε καλή κατάσταση 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(να μην υπάρχουν κοψίματα ή άλλες αλλοιώσεις του δέρματος).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Τα μανίκια να είναι καλά γυρισμένα πάνω από τους αγκώνες 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(«…..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Bare below the elbows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…..»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Τα μαλλιά να είναι καλυμμένα με τη σκούφια.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Η μάσκα να εφαρμόζει καλά για να καλύπτει τη μύτη, το στόμα και να εφάπτεται κάτω από το σαγόνι.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Ο αναγκαίος χρόνος πλυσίματος θα πρέπει να τηρείται από όλα τα μέλη της ομάδας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(σχετικές οδηγίες αναφέρονται σ’ όλα τα σημεία πλύσης).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200136"/>
          </a:xfrm>
        </p:spPr>
        <p:txBody>
          <a:bodyPr>
            <a:normAutofit fontScale="90000"/>
          </a:bodyPr>
          <a:lstStyle/>
          <a:p>
            <a:br>
              <a:rPr lang="el-G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Απλό πλύσιμο των χεριών (3-5΄)</a:t>
            </a:r>
            <a:br>
              <a:rPr lang="el-GR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404665"/>
            <a:ext cx="8136904" cy="4464495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Αντισηπτικό 2-3 σταγόνες από τη συσκευή.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Άνοιγμα της βρύσης και ρύθμιση της θερμοκρασίας του νερού.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Πλύσιμο των χεριών και των βραχιόνων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μέχρι 5 εκατοστά πάνω από τους αγκώνες.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Καθαρισμός των νυχιών με βούρτσα κάτω από το τρεχούμενο νερό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Ξέπλυμα κάτω από τη βρύση κρατώντας τις παλάμες ψηλά και τους αγκώνες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κεκκαμένους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ώστε το νερό να τρέχει προς τα κάτω.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Αποφυγή βρεξίματος της στολής.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1752" y="142852"/>
            <a:ext cx="8534400" cy="549844"/>
          </a:xfrm>
        </p:spPr>
        <p:txBody>
          <a:bodyPr>
            <a:noAutofit/>
          </a:bodyPr>
          <a:lstStyle/>
          <a:p>
            <a:r>
              <a:rPr lang="el-GR" sz="2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Αρχικό πλύσιμο των χεριών (3-5΄) (πιο ειδικά)</a:t>
            </a:r>
            <a:br>
              <a:rPr lang="el-G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587843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Τοποθέτηση μικρής ποσότητας ευρέως φάσματος αντισηπτικού στην αποστειρωμένη βούρτσα.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Πλύσιμο του (αρ) χεριού, αρχίζοντας από τα νύχια, δάκτυλα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(χωριστά το καθένα και στις τέσσερις επιφάνειες),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παλάμη, ραχιαία επιφάνεια χεριού, μεσοδακτύλιες σχισμές, καρποί.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Μεταφορά της βούρτσας στο (αρ) χέρι προσθέτοντας μικρή ποσότητα αντισηπτικού και πλύσιμο του (δε) χεριού με τον ίδιο τρόπο.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Πλύσιμο των βραχιόνων, με την προσθήκη νέου αντισηπτικού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σε όλες τις επιφάνειες και σε ύψος 5 εκατοστών πάνω από τους αγκώνες.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Απόρριψη της βούρτσας και λήψη νέας μικρής ποσότητας αντισηπτικού. 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Πλύσιμο των άκρων χειρών χωρίς βούρτσα.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Ξέπλυμα των χεριών και των βραχιόνων όπως περιγράφηκε παραπάνω.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Κράτημα των χεριών ψηλά με τις παλάμες ενωμένες και τους αγκώνες μακριά από το σώμα και είσοδος στην αίθουσα.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536104"/>
          </a:xfrm>
        </p:spPr>
        <p:txBody>
          <a:bodyPr>
            <a:noAutofit/>
          </a:bodyPr>
          <a:lstStyle/>
          <a:p>
            <a:r>
              <a:rPr lang="el-GR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Πλύσιμο χεριών μεταξύ των επεμβάσεων (2-3΄)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980728"/>
            <a:ext cx="8656640" cy="56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Λήψη αποστειρωμένης βούρτσας και τοποθέτηση μικρής ποσότητας αντισηπτικού. Πλύσιμο των χεριών όπως περιγράφηκε παραπάνω.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Πλύσιμο των βραχιόνων.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Ξέπλυμα των χεριών και των βραχιόνων κάτω από το τρεχούμενο νερό.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Πλύσιμο των χεριών χωρίς βούρτσα τρίβοντας το ένα με το άλλο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Ξέπλυμα των χεριών με την ίδια τεχνική και είσοδος στη χειρουργική αίθουσα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84976" cy="914384"/>
          </a:xfrm>
        </p:spPr>
        <p:txBody>
          <a:bodyPr>
            <a:noAutofit/>
          </a:bodyPr>
          <a:lstStyle/>
          <a:p>
            <a:r>
              <a: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Πλύσιμο </a:t>
            </a:r>
            <a:r>
              <a:rPr lang="el-GR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χειριών</a:t>
            </a:r>
            <a:r>
              <a: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μεταξύ επεμβάσεων χωρίς διακοπή της ασηψίας τους (1-2΄)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21662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Αφαίρεση της μπλούζας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την τεχνική της αποφλοίωσης των βραχιόνων.</a:t>
            </a:r>
          </a:p>
          <a:p>
            <a:pPr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Αφαίρεση των γαντιών με τον ίδιο τρόπο.</a:t>
            </a:r>
          </a:p>
          <a:p>
            <a:pPr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Πλύσιμο των χεριών με αποστειρωμένη βούρτσα και μικρή ποσότητα αντισηπτικού με τη σωστή τεχνική</a:t>
            </a:r>
          </a:p>
          <a:p>
            <a:pPr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(σημείο 2 του αρχικού πλυσίματος των χεριών).</a:t>
            </a:r>
          </a:p>
          <a:p>
            <a:pPr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Πλύσιμο των βραχιόνων με νέα ποσότητα αντισηπτικού με την παραπάνω τεχνική.</a:t>
            </a:r>
          </a:p>
          <a:p>
            <a:pPr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Πλύσιμο των άκρων χειρών χωρίς τη βούρτσα, τρίβοντας το ένα με το άλλο.</a:t>
            </a:r>
          </a:p>
          <a:p>
            <a:pPr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Ξέπλυμα με τη σωστή τεχνική και είσοδος στη χειρουργική αίθουσα.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07883" y="260648"/>
            <a:ext cx="6855786" cy="5555710"/>
          </a:xfrm>
        </p:spPr>
        <p:txBody>
          <a:bodyPr/>
          <a:lstStyle/>
          <a:p>
            <a:pPr>
              <a:buNone/>
            </a:pPr>
            <a:r>
              <a:rPr lang="el-GR" dirty="0"/>
              <a:t>Βούρτσες χεριών		Βούρτσες νυχιών</a:t>
            </a:r>
          </a:p>
        </p:txBody>
      </p:sp>
      <p:pic>
        <p:nvPicPr>
          <p:cNvPr id="1026" name="Picture 2" descr="Combined hand brush 2-in-1 bristles 125 x 50 mm, Polyester 0,40 yellow/0,80 gre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45" y="1135465"/>
            <a:ext cx="1339463" cy="1071570"/>
          </a:xfrm>
          <a:prstGeom prst="rect">
            <a:avLst/>
          </a:prstGeom>
          <a:noFill/>
        </p:spPr>
      </p:pic>
      <p:pic>
        <p:nvPicPr>
          <p:cNvPr id="1028" name="Picture 4" descr="Hand Brushes XL 410 x 55 mm, PBT 0.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031" y="2940126"/>
            <a:ext cx="1339463" cy="1071570"/>
          </a:xfrm>
          <a:prstGeom prst="rect">
            <a:avLst/>
          </a:prstGeom>
          <a:noFill/>
        </p:spPr>
      </p:pic>
      <p:pic>
        <p:nvPicPr>
          <p:cNvPr id="1030" name="Picture 6" descr="Double tip hand brush 180 x 60 mm Polyester PBT 0,5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4944" y="4668556"/>
            <a:ext cx="1357323" cy="1085858"/>
          </a:xfrm>
          <a:prstGeom prst="rect">
            <a:avLst/>
          </a:prstGeom>
          <a:noFill/>
        </p:spPr>
      </p:pic>
      <p:pic>
        <p:nvPicPr>
          <p:cNvPr id="1032" name="Picture 8" descr="Nail Brushes 110 x 45 mm , PBT 0.3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059" y="921151"/>
            <a:ext cx="1607355" cy="1285884"/>
          </a:xfrm>
          <a:prstGeom prst="rect">
            <a:avLst/>
          </a:prstGeom>
          <a:noFill/>
        </p:spPr>
      </p:pic>
      <p:sp>
        <p:nvSpPr>
          <p:cNvPr id="1034" name="AutoShape 10" descr="data:image/jpeg;base64,/9j/4AAQSkZJRgABAQAAAQABAAD/2wCEAAkGBxMTEBUSEhMVFhITGBYVFRgXFxUVFRgVFxUWGBUXFRUYHSggGB0lGxUWITEiJSkrLi4uFx8zODMsNygtLisBCgoKDg0OGxAQGi0lIB8rLSsrKy0tLSstLSstLS0tLS0tKy0tKysuKy0tLS0tLS0tLS0tKy0tLS0tLS0tNSsrLf/AABEIAMgAoAMBIgACEQEDEQH/xAAcAAACAgMBAQAAAAAAAAAAAAAEBQMGAAECBwj/xABIEAABAwIDBAQJCAcHBQAAAAABAAIDBBEFITEGEkFREyJhcTJUc4GRk7PR0hQVIyQ0obHwFkJSYnKywQczY4KSwuFDRKKj8f/EABkBAAIDAQAAAAAAAAAAAAAAAAABAgMEBf/EACcRAAICAQQCAgEFAQAAAAAAAAABAhEDBBIhMUFREyKBBXGRscFh/9oADAMBAAIRAxEAPwC6bJUFFLSQXpqff6GLevFGST0YublufH0p6NnqTxWn9TF8KpuzuVNARr0UXswrKMUeWbp158UUKwXGMApmuBFLAB5KPPzbqFZg9LxpoPVR/CjJHk6kmy5CYrIXYFSkfZoPVR/CtxYNSkWNNBcf4MfuRjCtuGYI1Q0KwM4FS+LQeqj+FcHA6XxaD1UfwpyIyRdaNOeCVMW4TfMdL4tB6qP4VnzJS+LQeqj+FNXU7uSjcwjVFMdoXfMlL4tB6qP4VnzJS+LQeqj+FHFYkMB+ZKXxaD1UfwrPmSl8Wg9VH7kcsQAB8yUvi0Hqo/hWfMlL4tB6qP4UetXSAAOCUvi0Hqo/hXJwWm8Xg9VH8KZBhOgK0YHfslMBWcFpvFoPVR/CgMcwinFLORTwgiKUgiKO4O44gg7uWdlYjA79k+hLcfid8kqMj/cy+zcigF2zz/q0Hkov5AnEZSTBW2poPJRezam0L1JMiwxpXVlEwqZhTSsLpEjXgckZDOy9jYFBiIO4XP3hDx0xY+7leoRozynKxjXzOZ4IuDqRw8yhpnPPAhbnlMJFrkHieCCrOseo8sJ1B49xUlHghKfI6Eh4hcVemXnSuldKw2c4EcL8fOiJ607puBy7FHZyP5VtOFijhabb1jY8UTFSudoCs841I0Y3aIlgTGDCz+ufMEfHE1ugSomKoaBztcgj4qJjeFzzKnc9Rl5U1ELOly5yjc5QzzAODeJF1JIhKRMZUs2kk+pVPkJvZuXbp87JbtFN9UqPIzezcpbCtZORPgkf1WDyUXs2oluRU+CQfU6fyMPs2qaSmJ01WYvNRvujGR2GfnU1Nh7Yx1zd50byQ9bCHEbxNuV7BaMZTl4RyMVZHc5kc9PvOq0a4ykNZxPHNL6xjGNcQwdhOZ9CDweR77kZXsCbWtzWlQXZklN9FtbG54LXDIC1+faFVq+pMbHk3u3qtNsr87dyZU+I/SGzsu88+CX7RN3xvXsG5kdmt7cURTT5IzmmrR3heOtcAx4zyBt+Jb7kxkkjNmnNt87HO3mVMaA07zrNAF97gR28lANpZDFHVwsJiEu70buqJRmHO0yFtFHLKMFY8MZ5XtXK9ls2T2gmq3lj4TC2FxaWHXK4B/qruzRJqSRnSSS2sNxhzsCSG8bdgCa0190X1OZ86zN7lZvUdsmiUlRuK6KjebJJEmzklRPetuKEqapjRmfRmrEiqUgqE3KVVklqh9+LW2+9ENrmaDMpdjh0eDmMu8KyEeeSnJNbeGQT1XWCC2hqPqs/bFL/ACFL5a0F7QOKix2oHyabyUn8hWhw4Mscn2RcsDh+pUx/wIfZNR9NTkdYDPRvvXGzbb0NN5CD2TUwc9xcWNbYAZuPH+ELlnZF9XShgL73eRmktRPkHaj8FYq6mAjNiSeJVbfCI+qXEsfxGrT3LVh6MWotS4FtXM45BwA4Xuf6KWlu2IWc2/7pP4KPEdnt7NshF8wQdTw04KeMZWvaRuo59oWrsxW0+RVi8ro5I3AgMJF3cATpfsyTaadhLTcWIvrkq5tXXlha12YsbgC7nuys1o7r3PC6CNE6cRuddpaDugE2aDq0jis2o1UcK9s0aTRz1HHS9hWJxCaVsDcmA5DXfvoVbsRwFgbFA3SO1/4ja6UQBrHskLSXQkusNbdp0sSnmC1LpJN52mcjjwHGy5XzfLJ7u2d1aeOKKUekjuRrm1Dx+q5lj/lAt+JVlp5Qb24Wv7lTKnEd5++OOaseCy3EnHrg+YsaR/VasElKMkvH+mTPBxmn7X9DJ6CnqQO0rctRc24DMpcXZXOp17OxaoQMeTIdyTm1z2IaoNmuHcfxXE0mWa1Kc7c47+gq5KjNKVg9NI1ouW3vnf3LnE3gsJZmeX9F1RkEWPvUNTTHVt8vzkrPJUm9p56cRAkOenVHeTn6FNV1BmjlDdGxPLjwADHa96j2ww0dOyRpDAcpeQv4LvOL+hBVteZIXwUrSImscXu4us0k39CcnwyqMXuR7ls1lQ03PoIfZNTHfJSfZqkPyameX9Q08HV7eibxTwOA0XKO+a6PLNVDGqfceWnwTmOVlcN5LKyKObJw3m6DsVuKex8lObF8i4KnTSFhsXeYjI9yHr5Gkh1s7ndtrfsPBWCbAw1nVcS3la9u7j5l5zV7XMhkfDUsMU7HWI8KMtOj43frNIsVZm1G2P07KMGk3SSydD11IHu3n5vHHkOQ/PBGQU+7nxVXwnaBk1R9E8OjDSX3uHX3hY2PC116Hg+DyOIke2wbm1p1cQLi/IXXHSnKXPZ308cIcHNVAGRBrh132c7sA8EIzDcIHyd4JLTMMyNQ22VlBRQmeXffkB4XK40anlbVBo3SbEg2WmEE3b/BmyzcVt8+Tz7FaB8F7kOYP1x/uHBG7HYyyRzomyMc62gcCd0cbdl0r2sxd1PH183yksYRwO643PYLLzXYSsNNiDJ3eCSYpv3ekyDu69u5W4MO2W6Jlz590drPf3HU87W7lBLpZTNdew7APehpZQSbaBdBdnNl0CyZqX/qtHOM/ioJ3WFuf4KWJ30rP4HD71MpT5/gDon2JU1aBu3AJtwQcDrOPei3vOVu0qbXJCL4KljlGZt9sg3WSNtlmchl/RII4Z/ksjIWMgjbG/ec878jgGm4AGQuARe6vuIQF4sNALke5ed7V1VU172wkCB7HX55Ns8fnmlPqyeNfZf6e47NfYqbyEHsmpmEv2cZ9RpfIQeyajwVzDsmp495pbe18rpV8m6ItaDcG/msmzjllquAQ9t/yCgAaCbgVTP7R9hxWxAxC00YJidwvq6J37rtR+ye9XOeHiNRquflNhbidPeojPnX+zygrGVzJoGWMDyJDICGcnMOWZ7uIC+kKWsbIOp5xfMdiRYnSfrtH8XvS9j7afcnZG6LTVOv1QchmeGZSnFDvPbncAWKBExOpPpXTXICxZtPgTaqmczSRvXidykANvNnbzryWgZmbgtdYhzeNve0ixHIgr3AFefY7hjXucfAfvX3gLgnS/YbarTgVmHWSpc+SybE7QmaPopf76K3+ZnPvTmnfdl+dyvKfnCWB4fZkj2nwt4Mv2GwXpWz2KR1MDZGXAblIDqwgXIK09GSLtBcp49w9K7gPXjP8Q/BR7pNieJLvcpIvCb2OUn0Jdi6I9c95RrRvaaDil8Gbj3lMonWFgCSpSIxIZmW04KubVYaH08jmDrMa9x7tw3TyffJtlc6IbFqPdpZ3PdcmGWwA49GUpcRJR5ki67OPvRUvZBD7JiY2SvZr7FTeQh9k1MwuUds2CgKN1pZG8MiPPqjnc0DQ5l7+brDuCAC5mk5g293JKq+HceHjwX69h7+SbApfWRdK9sYNhe5KTA4jfcJPiFJuG48E/cVY3UAFhH3G51UNTT/AKjswcvN2JAVhrl2HIOnqWvBLDcAkegogOTsiENeqzj2Dvc8ua4dfMatIsONsnKwhyHxFu8zdvmcu21s7K/BKp/uZtVBSx/seeyUl3EXDy3Lq5i/HeecvQidnMX+TTlj/wC7nLGvIyDSCd1w55uzT2qpmtbYWAGgGn3KqVsF3ZDM5DK9vNzXRklXJxoXGSSPXJGHfceDQAFAx9jfkCfuKW7LYkZaYNffpYwGuvqWjwXej8EZOSGOPPqD8SVVjkpK0bMkXF01QLRDimMQs031PagKfIWGZKmdHbN+f54KyRVEmp9xl3Odc/nRVTbnaNsMT4h1pZGOAA0Y0tIJPp0WtpcbLAY4bGXS/CP3ledT4TJZ73TOJs4uvqeqTmVVN8cFuNc8uj6Q2a+xU3kIfZNTEpTsnUNfRU9jm2GEHvEbU2XOOyBYpWiKJzidBddUg3Ym53Fr+nio8WA6M/tEENyvmRxHEKvYZJNT0znTTNLWjqN3etfs/CyCI3r8WAduMz5kLqF3XYwmzn5tB1IGpHPVV/Bdoo6iIPhaOlcSH6WZa5zCZUkZ6pdq25Djcuudd3sPJKgLRLO1gzKWT1TSQXjq6WvYuJ4BaiaXnM6cOP8Awl+1WACqg3GncmjO/C/9mQaeY6KcUm+egKxtlW09IxrN2SBkngyxt3iCNR4V8gb2tmgqLEHxBnTyslglAMNSwbjT+7K29mu0sb2Oeia4XIzE6WSlqWbszT0czNHMkHgvbyz5e5Q4HsW2iZHSyzGdkpdI8OaGwi1uq0Znt14qMouMqY+Gh3hmHumzBAbz177c0fjGFRincQM2de/G4/4VPrsApoauB2HdK13Sdfcf9CL5neadRYZjkVYcVrJHtcC4bovoMiLHnmo79vK7QbFL6y6ZXzTl/Gw9JPuUMlCxmgz5nVEUjsgtzt5rJPWZMy5Ztx6DDhdxXIu2eFqy2fWY8Za8CNdVZX3cQN0gN0v96Q4Cz663+F38qf4lU7rgLAg8bkLVptUsULl0Y9bpHmypQ7o4bJug21SrEax5BDOOrvhRMpLtdOQ/OageFTqf1Fz4x/yX6P8AStj3ZeX6K7R4Sx0u7IDZ2VwSDvDQ39KV7RbKvjY9zJOoGudne9gL2vfkrayL6VveEZtFFekm7IpD/wCDkaXNKUXY9dggsidFo2GpCyhgLjcuijd3AsbYJ+leysodQ01uEEI/9bU0WkolJydsDxRp6J1hcgXA7RoqVQYu5zmvdEXtcS0sdluHT8lX8m4SCuw9jnOLQb8QMs0EGU3C8PfSYo8x23njrstcWdmHjuV0fTuAJc65J17OS4ijjY4udnLugZHgOZ5IhjC6R0l7BzQNzgCL5j0pdDbs1TyWzGoTVpuLpU+I3AHNMoYyM9b8EJgVzHdn5PlcNbSbolBDJ2uNmyREi5J5tF+/zJ7XRxylrJAbi7mkEtI77EarqsqA24JGQuRyy4lJsPp3kvqZD1QLRNvw1LndtwPQoZMzdL0aMWFVbIcVwamEkVm2MT3SAgm4JFrW4eZL8UnsOjbmXZHs96Ke8tj6WT/qvBYOTc7ec3JUAoDm46nNZ8k7VIuhhqVyfXQlFEeBKx73Dws07+TZpViQAyWb4qNbyHOBR3q230DXH8EwxeXeky0GQCE2cj6r5jp4I7hr9/4KaqkBaT2nhn2eZPKm8W0rxO8rl+CHp+C5ifxKB381IbnJYott8GyVRVsKozvy3Gjcyi8e+yz+Sl9mVNR0vRttx1KHx4/Vp/JS+zK7OCGyNHG1GT5J2WDZs7lNTAG56CElvGxjbmn+8HN7Cq9h+FB1JTVDAemZSxBtjk76JhsUTgWLNmZvtFnNylYfCa7jktO3yZN/2p/gEwiEwiW8t91xAbe5IJyupiJpMrEMIzUGL4MRL8oiF97wu4aFOcIp5CzrdUcL6qNk6FwpQ03tc2tfsRMRRNZBY2KGa2yTAIgbdw85TEBBUXheZHAIQyk7StL5XtF+s4MNsurx+5dYhiZkMUFt1sjt13ZG0Xd9wA86fYzhJf148ncRzA0tyKrT4SJAXtILWlufba5+5Y5xlGTfs3wnGUUvQxrZmyuP7MLSRyBOQUk0jQLhJWm5fbiT3WAyuhXzPLdDYDM/iULIS2r2HVlYFWcUfNMS2CMveNcwGt/icdF1JOXGzTrq48O4cU+o8Vihj3GW7TxJ5lVqak/sWtbVwAxNlip44piwuAF9wWCx9cQ3dNjy52PDtCGxOrMj7g5c0VhuFmQAnIcefZZQqU5PaDcYR+xBFB0hswG/ff8A+J7QYWGZuzcNOz3pjR0jY22aLX1PErqQ2WzDp1Dl9mHLqJT4XQFKEpxz7NP5KX2ZTad19FziGCPNHUPd1QIJiOZtG4q/yZywbMO+pU3kIfZNQuN4S4SfKqawmHht0bK3ke3kVLs076nTeQh9k1N2OU02iE4KSFWGYi2RnSMB3b2e39ZjuOXenrX8Eoq8OcJBLDZribPGgc3t7Qmb3JsUb6fglcwEZpfUURGYzCYtdddJExVRN1R7QuAwXNlIAlQzdkBi7QWZo9CYnGTGbajNDEVx1M0aNChIspRLdRuUKHZNHhkLxd0TCe5cOwyFngxt9F/xReGO4LurGqWyPolul7FEkTRo0egLlku6pJXWWqSikldZrTbieA86S/4RthMNZkp6ahklOQs3iT/RNcPwJjM3dZ33ehNgrafkQDQYUyPPV3M/0Ue0/wBhqvIT+ycmLnAapRtPITRVVhl0E3snpgB7N/YqY/4EPs2po0qnYYJafDWuj6zTSxvbza8RNNu0G67/ALNdqvl9JvvsJYzuyDt4Hs4pMC6Mco3vzQklVnYLbXpNgGxygalSdODogg64somvDXhpIz0TtAMVICo2EW1XULCEwO1otuthbQMruIYWWneYLtOo5JdZXOyifRsOrQlQFZw8dfvRlTTPdkwXPPQelO46Rg0aFOihCKg2eAO9K7eP7I0Hn4p2xgAsBYLZKjdLyRVASE2URkJ8FbEXElSBMCNsPPNA7T/YaryE/snpmle05+o1XkJ/ZOQB53svjccEMNNNUQvilhZ0b+kZdhLBvRyC+VieKqv9nmPQUuJVbHua2CSwvvNDbtJF2m9jqsWKzI7SYkeoyYtSg5VVORw+mj+JSNx2l8Zp/XR/EtLFTQzv59pfGqf10XxLmXGqN4s6pp9bj6aPX/UsWIaAKGOUosRVU/b9PF8Smn2opGj7VTnumjP+5YsUgI8O2mpnNJdU04zyBmivb/UjRtDR+N03roviWLEwM/SGj8bpvXRfEt/pDR+N03roviWLEgM/SKj8bpvXRfEo37S0nCqp/XRfEsWIA0MdpDrWU3roviUjdoKMf93Teui+JYsQBv8ASKj8bpvXRfEtHaKj8bpvXRfEsWIA5O0VJ43Teui+JLto8epDRVIFVTkmCYACaMkkxPAAAdmVixAH/9k="/>
          <p:cNvSpPr>
            <a:spLocks noChangeAspect="1" noChangeArrowheads="1"/>
          </p:cNvSpPr>
          <p:nvPr/>
        </p:nvSpPr>
        <p:spPr bwMode="auto">
          <a:xfrm>
            <a:off x="155575" y="-914400"/>
            <a:ext cx="1524000" cy="1905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35" name="Picture 11" descr="C:\Users\xaraorf\Pictures\Screenshots\Screenshot (46).png"/>
          <p:cNvPicPr>
            <a:picLocks noChangeAspect="1" noChangeArrowheads="1"/>
          </p:cNvPicPr>
          <p:nvPr/>
        </p:nvPicPr>
        <p:blipFill>
          <a:blip r:embed="rId6"/>
          <a:srcRect l="52196" t="24610" r="29136" b="33399"/>
          <a:stretch>
            <a:fillRect/>
          </a:stretch>
        </p:blipFill>
        <p:spPr bwMode="auto">
          <a:xfrm>
            <a:off x="4748051" y="2671342"/>
            <a:ext cx="2428892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kidsgo.com.cy/LibraryParents/wp-content/uploads/2013/10/other_icon4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88639"/>
            <a:ext cx="8496944" cy="65527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23528" y="116632"/>
            <a:ext cx="7216562" cy="720080"/>
          </a:xfrm>
        </p:spPr>
        <p:txBody>
          <a:bodyPr>
            <a:normAutofit/>
          </a:bodyPr>
          <a:lstStyle/>
          <a:p>
            <a: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χώρος του Χειρουργείου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561662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Κλειστό τμήμα + Επικοινωνία με εργαστήρια, αποστείρωση, χειρουργικές κλινικές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Δωμάτιο παραλαβής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(νοσηλευτής: πρόληψη ενδονοσοκομειακών λοιμώξεων)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Δωμάτιο αναισθησίας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(;) (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προνάρκωση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Κυρίως χειρουργείο ή χειρουργική αίθουσα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Δωμάτιο υλικού (τραπέζι εργαλειοδοσίας)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Χώρος πλύσης προσωπικού (προθάλαμος)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Ανάνηψη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Βοηθητικοί χώροι 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26367" t="20508" r="26758" b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71414"/>
            <a:ext cx="7144554" cy="660423"/>
          </a:xfrm>
        </p:spPr>
        <p:txBody>
          <a:bodyPr/>
          <a:lstStyle/>
          <a:p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Υγιεινή των χεριών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052736"/>
            <a:ext cx="3672408" cy="507342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 10 κυριότερες αιτίες πρόκλησης νοσοκομειακών λοιμώξεων είναι τα 10  δάκτυλα των χεριών μας</a:t>
            </a:r>
          </a:p>
        </p:txBody>
      </p:sp>
      <p:pic>
        <p:nvPicPr>
          <p:cNvPr id="4" name="Picture 2" descr="C:\Documents and Settings\user\Τα έγγραφά μου\eleni\σπαρτη\πλύσιμο χεριών\handwashing photo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3967" y="98331"/>
            <a:ext cx="4608513" cy="6021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84710" y="260648"/>
            <a:ext cx="7055380" cy="936104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Κανονισμός χειρουργείων</a:t>
            </a:r>
          </a:p>
        </p:txBody>
      </p:sp>
      <p:pic>
        <p:nvPicPr>
          <p:cNvPr id="31746" name="Picture 2" descr="C:\Users\xaraorf\Pictures\Screenshots\Screenshot (45)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4503" t="19888" r="11841" b="37495"/>
          <a:stretch>
            <a:fillRect/>
          </a:stretch>
        </p:blipFill>
        <p:spPr bwMode="auto">
          <a:xfrm>
            <a:off x="179512" y="1484784"/>
            <a:ext cx="8784976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23528" y="116632"/>
            <a:ext cx="8352928" cy="492962"/>
          </a:xfrm>
        </p:spPr>
        <p:txBody>
          <a:bodyPr>
            <a:normAutofit/>
          </a:bodyPr>
          <a:lstStyle/>
          <a:p>
            <a:r>
              <a: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ΤΟΠΟΘΕΤΗΣΗ ΤΗΣ ΑΠΟΣΤΕΙΡΩΜΕΝΗΣ ΡΟΜΠΑΣ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7504" y="764704"/>
            <a:ext cx="8784976" cy="5616624"/>
          </a:xfrm>
        </p:spPr>
        <p:txBody>
          <a:bodyPr>
            <a:normAutofit/>
          </a:bodyPr>
          <a:lstStyle/>
          <a:p>
            <a:pPr lvl="0" hangingPunct="0">
              <a:lnSpc>
                <a:spcPct val="150000"/>
              </a:lnSpc>
              <a:spcBef>
                <a:spcPts val="0"/>
              </a:spcBef>
            </a:pPr>
            <a:r>
              <a:rPr lang="el-GR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νοσηλευτής εργαλειοδότη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ς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ανοίγει &amp; ξεδιπλώνει την αποστειρωμένη ρόμπα. </a:t>
            </a: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Περνά ταυτόχρονα τα χέρια του στα μανίκια</a:t>
            </a:r>
          </a:p>
          <a:p>
            <a:pPr marL="0" lvl="0" indent="0" hangingPunct="0">
              <a:lnSpc>
                <a:spcPct val="150000"/>
              </a:lnSpc>
              <a:spcBef>
                <a:spcPts val="0"/>
              </a:spcBef>
              <a:buNone/>
            </a:pPr>
            <a:endParaRPr lang="el-GR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hangingPunct="0">
              <a:lnSpc>
                <a:spcPct val="150000"/>
              </a:lnSpc>
              <a:spcBef>
                <a:spcPts val="0"/>
              </a:spcBef>
            </a:pP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νοσηλευτής κυκλοφορίας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τον βοηθά βάζοντας τα χέρια του στο εσωτερικό της ρόμπας και από το ύψος των ώμων την τραβά ώστε να εφαρμόσει στα χέρια του εργαλειοδότη</a:t>
            </a:r>
          </a:p>
          <a:p>
            <a:pPr marL="0" lvl="0" indent="0" hangingPunct="0">
              <a:lnSpc>
                <a:spcPct val="150000"/>
              </a:lnSpc>
              <a:spcBef>
                <a:spcPts val="0"/>
              </a:spcBef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hangingPunct="0">
              <a:lnSpc>
                <a:spcPct val="150000"/>
              </a:lnSpc>
              <a:spcBef>
                <a:spcPts val="0"/>
              </a:spcBef>
            </a:pP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νοσηλευτής κυκλοφορία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ς 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δένει στη μέση τη ρόμπα </a:t>
            </a:r>
          </a:p>
          <a:p>
            <a:pPr lvl="0" hangingPunct="0">
              <a:lnSpc>
                <a:spcPct val="150000"/>
              </a:lnSpc>
              <a:spcBef>
                <a:spcPts val="0"/>
              </a:spcBef>
            </a:pPr>
            <a:r>
              <a:rPr lang="el-GR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νοσηλευτής εργαλειοδότης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δένει τη ρόμπα μπροστά του</a:t>
            </a:r>
          </a:p>
          <a:p>
            <a:pPr marL="0" lvl="0" indent="0" hangingPunct="0">
              <a:lnSpc>
                <a:spcPct val="150000"/>
              </a:lnSpc>
              <a:spcBef>
                <a:spcPts val="0"/>
              </a:spcBef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Κατά τη διάρκεια που του δένουν τη ρόμπα κρατά τα χέρια του σε έκταση και με ελαφρά κάμψη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7504" y="0"/>
            <a:ext cx="8856984" cy="674136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ΠΩΣ ΦΟΡΟΥΜΕ ΤΑ ΓΑΝΤΙΑ</a:t>
            </a:r>
            <a:endParaRPr lang="el-G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Φοράμε πρώτα το (αρ) γάντι πιάνοντάς το με το (δε) χέρι από την εσωτερική του πλευρά.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Μετά με το (αρ) χέρι πιάνουμε το (δε) γάντι από την εξωτερική του πλευρά και το τοποθετούμε στο (δε) μας χέρι.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Τραβάμε τα γάντια μέχρι τον καρπό πάνω από τα μανίκια της αποστειρωμένης ρόμπας.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ΣΚΕΠΑΣΜΑ ΤΟΥ ΑΡΡΩΣΤΟΥ ΜΕ ΑΠΟΣΤΕΙΡΩΜΕΝΟ ΙΜΑΤΙΣΜΟ</a:t>
            </a:r>
          </a:p>
          <a:p>
            <a:pPr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Τοποθετούνται 4 τετράγωνα γύρω από το εγχειρητικό πεδίο που σταθεροποιούνται από 4 </a:t>
            </a:r>
            <a:r>
              <a:rPr lang="el-G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ρουχολαβίδες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(από μία σε κάθε γωνία) </a:t>
            </a:r>
          </a:p>
          <a:p>
            <a:pPr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Τοποθετείται αποστειρωμένο τετράγωνο στο τραπέζι MAYO. </a:t>
            </a:r>
          </a:p>
          <a:p>
            <a:pPr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Αφού γίνει αντισηψία στο χειρουργικό πεδίο εφαρμόζουμε </a:t>
            </a: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άσηπτη μεμβράνη στο δέρμα του αρρώστου (steri</a:t>
            </a:r>
            <a:r>
              <a:rPr lang="en-US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drape</a:t>
            </a: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ώστε το χειρουργικό πεδίο να παραμείνει άσηπτο καθ’ όλη τη διάρκεια της επέμβασης. </a:t>
            </a:r>
          </a:p>
          <a:p>
            <a:pPr marL="0" indent="0">
              <a:buNone/>
            </a:pP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1752" y="116632"/>
            <a:ext cx="7238338" cy="504056"/>
          </a:xfrm>
        </p:spPr>
        <p:txBody>
          <a:bodyPr>
            <a:normAutofit fontScale="90000"/>
          </a:bodyPr>
          <a:lstStyle/>
          <a:p>
            <a:r>
              <a:rPr lang="el-GR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ΕΡΓΑΛΕΙΟΔΟΣΙΑ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55575" y="620688"/>
            <a:ext cx="8650097" cy="573727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Πρέπει να φροντίζουμε να διατηρείται η ασηψία κατά τη διάρκεια του χειρουργείου.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Να προβλέπουμε τις ανάγκες της χειρουργικής ομάδας κατά την επέμβαση.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Να προμηθευόμαστε έγκαιρα τυχόν ελλείψεις αποστειρωμένου υλικού.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Να μετράμε σχολαστικά τις γάζες, τα εργαλεία, τις κομπρέσες, τις λεπίδες και τις βελόνες.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Τοποθετούμε τα εργαλεία στο τραπέζι με τη σειρά που θα χρησιμοποιηθούν κατά την επέμβαση.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Εργαλειοδοτούμε χτυπώντας ελαφρά το εργαλείο στην παλάμη του χειρούργου. 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986" name="AutoShape 2" descr="data:image/jpeg;base64,/9j/4AAQSkZJRgABAQAAAQABAAD/2wCEAAkGBxQTEhQUExQVFhUXFxwXGBcYGBgbGBgcGB0YFxoaGhwYHCggHBwlHBccIjEhJSkrLi4uGh8zODMsNygtLisBCgoKDg0OGxAQGiwkHyQsLCwtLCwsLCwsLCw0LCwsLCwsLCwsLCwsLCwsLC8sLCwsLCwsLCwsLCwsLCwsLCwsLP/AABEIAKQBMwMBIgACEQEDEQH/xAAcAAABBQEBAQAAAAAAAAAAAAAFAAECAwQGBwj/xABMEAACAQIEAwUEBQkGAwYHAAABAhEAAwQSITEFQVEiYXGBkQYTMqFCscHR8BQjM1JicoKSohWywtLh8VNzkwdDVGODsxYkNESU0/L/xAAZAQADAQEBAAAAAAAAAAAAAAAAAQMCBAX/xAAqEQACAgEEAAUEAgMAAAAAAAAAAQIRIQMSMUETUWGB8CJxkbGhwQQy0f/aAAwDAQACEQMRAD8APuQFJ6CuQxV5y0BmjmZNdVxVwLZkgTpXMWmViApDAnLp+Ok12W7POpGoYJyigPHM6t02276tGBefj+ZrdH4j/WmXXYr/AC/ca3Q6Rj/s5/8AifM85pzwx+z+c2331mtQc7DIYHJjpO3XpPpUwW6r/V91Kkx7UujIeEuVK+91JmddtdBr31zi+weI/wDHv6XP/wBlde1xgCSVAAJJk7DXpVwZtdhBIM5hsY1DAEUnGLwOLrg5FPYa/EHGOf8AqD/HV1r2Kurti3Pibh+tq6ok7GPXbzP21Kev476XhRHuOXHsle/8Uf6/vqa+yV7/AMSf6/8ANXTA9CPWfspQeo9f9KPCiPcc3a9kLk9rEtHcWB+ZP1Vd/wDC7gqUxB5znLGem2nyroFnp8xUw7dPmPvo8KIbjkH9jsSTP5UoHjcpJ7F4kEH8qB12z3fnoa6/3h/V6cxzEg78wCR1p856fMffVVN+YWcnb9kcUAZxKGf27vf+xvWnB8BxtsEC/YIO+Y3T6H3eldHnP6vzH30+Y9Pqp75GTnn4NjSP01geb/bboDxb2I4hcYFMRbGkH87dE98BK70X+0qaZm2G3NVG/MllHnVnvTAOUx1FZlNzW1s0nWaPMV9gOJj/AO4Q/wDr3f8ALTP7A8T5X0//ACH+6vT/AHv7L+g++me/AkhtOoH2GpPSXmx7/RHlo9h+Jje4D4Yn7zVT+xvFB+ufDEp9twV61dIBIkiCRseRI6d1Qt3gWg7RJ8NuvUrWXCKjutjTbdUeccO9neIIhzpdLa6e/tnpGvvarxXB+JEHJZuCefvrc/8AuQPKvTbkaQTrPyJA+qlgjnQbZiY3gcxJ6DMj0m4qKdvJnwrk8ZPIG9m+Kf8ADv8AleU/VcrJd4RxNZmzjNRy96392a9rb4wNYKZwfEEjT09aouXiGdT9EA6a6doMAJGubIJnntWXsa5ZXa06o8x4VhcWEUNaxYIGua3e356ka1LjWBxTIrKuJDKQYVbpzAxIIHr5HrXqOIcIM2pESRzMEgx6VbcQg6NoQSDPICf7uvgaFCPO4y27eDxXG4nFW0AIvid2IuCB5igx4rdnW9cB73YfbX0FduskQdZIIzEDskh4McgpO3KrjjGDAFngkKTJ0nQfOKpSfDFVdHzwvFLh2vXJn/iH76I4dLzXFBvXI3b842w16+Ve7X7hUxJ6/wC/ht4ih9rI6mUTMGKsMqnbUHUcwaajxnkT5OP/AOzXAvi8YmZmKIWuOMzRCnKAfEwPXpXvP5Hb/UT+UfdXD+z2JSzeBVURW7LZVVZnYmANjr613TXwDB6TU9VSTK6SjQJ421u2bahFlm/VGyiTy8KqvYi3+qn8q/dQPjGP97i3IPYtgIPEak+pjyqu7ePOnFUsg2rCbYleSp/KPup6Dm5SrQsHmQ4yffiy0e7dcp7iZhh36fOqPY3hr28VdVzpbUR0bOey38qmteCs2CMzoGuTuZJ0mIGw6z30aw19VnLAncTJ7vrNbWm21I5FNIKDxrJirzhgF1GhbWCoVh2gJGbeOeknkSInHAaEjwAJPoNT6VgxbNdIKyoPYk7kzm0HICDJ3OojWa1qJ0ajJWbuFOnbKszKI1ciQANRppAMgAaRFWYDiIuXGWCAMxBIEGGgQIBGkbzJmI2rPhLaWhC6zzMa9ajgrC2iSAAZJGpOjBWA15RHpSWnJbUPxIu2F7x0Ok76AgE90kECfA1zOGxT+6cWkGVZYgE6KXBCiILZhkXqe6SKN3LuYHv0HeTsB6E+AJ5RQocJXMzazIWczCZj3h0MGY21+FiN5M9aEm8GtOarIU4biLhuFLqwwLs2r/ExSZzk6jKBuO+eRTTuP48KEYbDi2SZYmSNWYwOmpMgdedbRiyNtfKq6em1FGJTVmPF8QLXGtJrIK5jEKwVx0JOtxOmqc+UhxolmJUnM2bKG1Me9YQMmulxddIynTQxnxduWdyTOSFE9nUsCG0M7DTXSmbASwWSVy6S2mckAeXaMjvqEoztv58wVU40EuA3/eISTJELrm+ioX6RMSBOmm8AbVqx9820LZWMD6Op8ddPM0N4Ugt2xlntAEzO5Ennpry5VZj7jtbYKSGhspnuMx5Tpz2q6hKMPYm5pyBNnHurrmyyUBAUhiGCQqhnbMJDjsydcumgo/wa6WtAtEzGhJEKAq5SfokAEDlMcqBWuCqxbNmOVhDOzMQuVSsHNsSRv18qLreyLC9kdN/rqejpys1PUQUinihLYz9qfWknESdp6d4Ov3V0bCXiIXGrZIBGbMpEZTBmREGCNGAOo5UG/thlyuGSWAcOUOqsFRlbLtluQkwdUkwJnpC2Zc3PWNtNYHhpr5UHxPD1yv2d1K6x9MgsPLKdP/NmuPWhulaOnTnSaC/CeIe/UnLlIgEHWDGo8jMd0bbVpvjsnXlFYuGp7skAD4iNdzlW2hbXqVOvdW+7mj7hVtJuUcmJpJ0TLEweoU+qg/Way54vJPOR3aDOJ80FPYxAPZBMooDDzaPlFY+KXcsPvkIaOsHUeY0pVcKC6lYZxix3a/KAB/cahvDr6ktaLAMS2nOCVIj/AKj+hprfHrd0hArAmRrEdjwPe/pQviiZLyXV0fI6ZiNACDBPUBgDXPH69L7F53DVz2dNblzaY6EhlYdCWS5HkoiKx4i6fe223LCPMqHH9arQQ46/be4xElSGFsHs/nveFoPNwzxPRVFE8Yz3EzCFYGU5xlPZJj90UtONtr0HqSwn6m/L2I5KYHePhB/oJ86jg7g91B3sOJ/5Z7P9wlf/AE6C4DG3mdMwUKRB1M6QpkCNR7piDt2zRNGCXgX0t3FNq5tEGYJPjp3Zya3FfRT5RhyW+12WcXcoufc23Vz4Rlf1a2/rVmPtyI5Mu8nWRAOh5iD51nvcQtuoTOpZrJJ7yhiB4lbh8+8Vh4bj3OWyy/oxlzTvrCz5FV0kz3bGk6p+w9Tv8ha3f97ZVj8S6N4jRtOQmCP3jQxXK3Y3zbD9pRMDvYFlnvqDYl7TnL+jdgX0BOgKkg7/AAkjyFS4lbOYRuIYGddNftqqi6cfwSbTz+TbI3B05H7aLXuMn3Uk6gQT3jnQPC3JUbcjpMdrWNddGzL/AA1XjZ7KjZmA+36hVP8AZJsE6Zs4YpySd2JJ89a1TNMEgRVTaGai3bNk8340pUgfCmosDyL3ssFlszEgRz02+ujXDvZnEXiclu7A3YkBV8e19lSdsNgmACJisWDrP/09g+UG447oA68qGcW4hiMR+nvMy8knLbH7qLCj0rPjtKkRX+OnmR0NjhKW/wBNj8Pptb98GE/te7lo7hB1+IRrRirKsA/5fZaDAVQywCdlQKT48+u01xd2R08aSJp56nuj76x4s7uzfhQqqO8u8JKqLguC4kTmVpjSdVMMNOo1qD4y3n7TRFpHMgwqhEWT5iANySAJJArmOE+0N7DwEIKZsxtuMyHlGWdOeogkxroK7ezZs4uyt5BFuQrpJzIyjYnYiDoYjWdJIFY60m1Zl6MUsAbEcdtBVuDOAcy2wFbMADD3DA0JKxPVTHwabr3GrdoZiHBXKgA394yhyNdjbtlZ/VdwOorYnCLbOHKA5coVSFjTRE220iOgNRxfDFZlALGJ+kdSxzOx72brrEDlW83RlJcghvalRtaMbDX05Vo4fx73jqnuyC7BV8WIAnpqd6KrwVeh9att8JUSQvajKuusv2PqLa8jFVepJIwtO2DcTx2wq59Srsch07S2yFzxPMgCeqOK0f2vbFvO0gFRHPW9mEQD/wAK3mHQsvWmvcLVmGUHKqhE/dHPxYyx72NPi+FK+VYkDYaEHRbYbUfqW09DUreEU2rLM/8AbtuRAY9+gondvKLYuH4DBg/SgnIg8XUsTuFtSPiE5bPsnaJAKhZ3MABQNSx7gAT5UuMYMYh1C5ltWxltoCRAgCTBHahVGuwUDlJ3Obl9JiMKySscQXLcOYmLYzEiJJu2jty1nSsLcXJ2tyOpYD7K0jgCojqC35zKD2m+iS3XmR8qlb9mbZGsnxM/XWoypvHyhSg2lkGXsa53yIO7U1l/tQkwrCTplga9B1P+tHx7O2l+ifx5VanBbfkfx6U3N9GfD9SeAzMFJ26DbqAO6OXWRWi8gzgH4VOZj4amfACPBRVhthO+NfH/AHaBPIkU72WFs6FmZWB5/Fo08/hLR31yvN11+2dSVVff6IYNdQWmQgBM7l5uT6OB5Uy4ljduLC5AiEdc03M09dAn4NaUtnKYBgkkSCCFnsgg7dkCgHHi6MCFJB5KYnuOoq+kqSRLUeXQbwrgt2SNd47gd/lUnPUA9Z+2a5bBcWYZg1t1CrmAAMfEi6RPJjTXePE7KwHcrz9VUjVv50Sbwg9asANMD4gduh939jGrMdaDKQdjoe4HQx5TXPYbijMCBn2b6LT2Qzz86vxHG8mYOCd4MGD0g9CNalBJbkacm6YYurnKtzZtT++Q4nuGZafD3ZQHqT6b/bQrGcWVUeZgREAyINxP71oD061diOKKgaQQAw8IaSP7pqenSmmUm7i18+YNLpB7iY8jE/U/rWjEOXHa1BEkGI7QmCD40Jt8btPIDCYnl1C9f2/nUr3GbQgFgPiHozCPLaqxpTZht7TWtlQIUAEEwQBorRJPmAB4VZij2iR1gdTrKie91Wh+F4vauNkVtWgAabzHXYST5VRiONKAvXKpGncD9lYUVvlHzQ3J7Uwubu81a05VE/Dp5fgiT1aufxPFIPZUxlBGhOhAYfIirMFxwNKsrDTmDGm/kAS38IqraaUjCtNoKZiP9+RgH0YKfNqqa4dZnuk0JPGO2FKuNSp7LHeVMkCNCZ8qzYjiV06C22m/L64ppxTB2HbeKKHQ90HTfb5x60ZweIzoG01HLUd/zrksDw2/fGbMijWcxOYR3L9+1dTg8P7u2qSWganqZkn51PUlF8FNJS9i0MetKsN3GwSIFKp0Vs8rsNFaUtsxyqpLHbcn0qOFw+Yk7KNzExsNhuda6+3x23h7RS1bWypGVnDj8tclQ0rofdKZiQDvo06iC02+DSYLwHsdi3OYWm7BhicoyGOedlTMN8syNJFC14YsEl4eYCQe0TrCxMnpGhOgozjvaVLltLVlBZtQwLOGuuAdyGaWUEyTkCatudTQh4bMzXWYgLGhE5iZGpkRvvr3VaOnXIm/Ix2cA9xwqKzMdgBqZP3muw9gMI1u8yFwVv23UqJ+K2DcVtegVx50E4HfYNlS4F1ULIBk5gAo31LQdDuAOcjo+El0xV+6SMtq00GSJuXhlUmZklS53ga+cdSDi6NxrsOhgF74+vQnyGnnNRsJzP4iqeHNmGtbmXvGtdiVHLY7eVU330Mch8208RoPIipM8biR4GR9lUpaXYFgASZiZJjTwEDzmlJXRpOiUZFJMjp110Gu8z51ZhEgajWpw3J9O8ffpTy3/EX+UH7KdZsV4ooxmZiFU/vabbEaz46dw666LGGCiB60hcb9af4VFPnboPQfdQlQNlZBLEHkUO//ADP9K0RPKoazM67TlUGOkgTFOe8t6mhA2Tykd3iafOOZHkZ++qTbjlWnA4Q3GgQABLMdlA3Jp2krYK2Ywuq6qYjbMJInu5yJHVV3iiNvh9xt7JH7zBfMZiKx4z2gChlwYAA0N9hLN+4DoF7zv0O9c3iWZzmuuzmZ7TEie4bCuR66jiKOlaV5kdl/ZhnQLPQOpP11RjeFEfGrx1yyvqJFed43HkaCIpuH8fxNsg2rrr0AMr/KQVPmKF/ky7QPRiducCmsZdR08/spDBIOS+grNwv2nS+RbxKrZunQXQPzTHkGB+AnrMd40FFL9p0OVgJ8Kvp6kZ8EZwcTA+CSZC69RpUXwyHQiYHPWtwJ6VU47Q75qhgHJhFLMpUQVInTXXOdI6/jrZh8GrDtcjlg92g+UVqyQQeYPrUkWCdtaxtpjsxvw5QZA/Eg/Z8qutYNCNvx/tWkjwphp0rVdiB72bStHTTbadDrG8GnNu2em3dz7XPxqPELfanqJP8ADpPzFZQvf+PStKCeTDnTo2hbUQcugiZHl8qz+7ssYV7ZPQMs/I1UfLxrPibCsDmAPr8orewXiMInh46CmOCHQUHtC4nZS6VX9UrPdodx5QKkLLyT70nxVD9QFZ2B4iDWGIQwCNeQ61qa7pvQO0xBkn5AfICiNxtABvyqWpGmW057kZbiSSdKVT9yOZNNSGDvZHgqXbVxsyjKVJBgsQMxMT1KgeYmgnHmlrhzKxttkWAvu0nttlgdS0aRoCDMx0vDbB/ONhfc31UZlt3ram4jaQDnjLsYdGOo5iaH8LsPaP5/A4h0VpEW9c4BKmIAABLANyBPlzxmk7ZXbaVHM3rbKwW5lUkCCVYKBlDAkKhbUMO0AfE71pw2W2wcut4qZyp78bakwFTSAZBP1Vrfh1+41x2wjCSY7DIqSRoCxCzlESZPQUXThliwo95ltiCTZW4bl1mCsIYqIUEAgsCGGYiIiLS1Vtr9CUTP7OWA2IDlJzTcy2wrFYJjVVyqFUkkmPhBzTuQ43j1fMqaAN2twGYgKDB1yqvZWdYBJALEVkxmLJR7VuLVp/iVVAZ9QQGYagAjRRoJrFw6xJgEkTJYmSx699YjFuVsxKarag7w1WA3otYsFiFGpbQARJiToPAfKsvDLAZLzkwLVsv+8QGIG/VfnT3MddttaewUFzOoGdSVhpVvPKxirOeHXRhR4vs15oJBMlSVPZ1GUkGe11FS9yJABgkwPEnLAHjppzrFaZzZLXYLsGZsp0zPLEKTqBJ0puL+0z3WbE27Pu2X3K20u7Zs2eTk5ds7fqc+ac2uuhqKZveyVJDEyNwRqDAPjsaQSo8Me7fYNeUJcu3AGVZhJKps2oIAmD4TWy4LVvEe6uXVRA/u2dmCam2X3YwDOka0b0lnyDY7wUipRpPKY28PvrmuJ+0UYw2rbp7v3ioB2SXBe6pYEb/m1UgiB2pM0cPGLgAw5tqtoXUZr2cbOX3WNIAGs7CaT1cWkPw85Lye+lVuNe3nYWnDoIhgysNQCdV0OpNCMNxe02VVYl1BN7susfooEuoB+Jz2ZG3dWvEVL1FsefQIMw76y+1/E/yfD2rCaNeHvbveuyL4HeO4jnW3i1lbdxkVs4WNZkagHXLzmdPCgft2JxI0JH5PaYQJhYImOg1qOvK4qimlGpMGYbFMywAT1jlRvC+yuJvLKgEfsss/1RV3AsQuCLEKGZRFzNEJmIC7wS05tOlHuG+0WGa8RcYgkTnICW56aGR4n7p5aOk4fi3sRiLYLG1eI6iG9csxQNsKFRWtMc6Ple2xjNMsrKDoNAVbplU/Sr0L2u47c98Pya+fc+7E+7cg5yWETMa9k7TqROunIcWxF9/jBuMxAuAEC4ygggSAW2MSI75oEU4zjdi7byrbcXBKurAaEaHUEgiuk9jeLm/abD3JL2lzWmMyUGjWyeeXSO7T6NZLXs/YtWVuAEq4JzMCHEEiGUgQRAB76E+yOPU4yzl3N1VHhcItN/Q7etCbi7QNdM67C4oNyKsNcp5j9YHmKsuTI8d9utQxtkTI0IOh0kHr/pVN3EHIIHbOkbgEEgnwET5ivSTwcLVGkkd9QPhVeGvE9l4Dga9G7x9o5VS1xlYv9AaMvP8AfHeOm0H0LEaL18KJYhRtJ0HrU6oWyLhOcBlGgHLXc+n101lsv5s/RHZPVRy8R9ncKLyMbHpIHjH2/WBQomiF7ETII7B2fodIJH6s8/lzrDe2jbp3c6pCRLUWSObrSHdy37qqtsYhh2hv0b9oD7P9hK7bHZYbgAg85YAt4jWI6AVtvyMUUYi5GwJ6xv8Ajn5VOywI3mpImZjCx2SSNYWGVT5S6xPWOVUIwRuisYPQE6KfAnSlu7G8FxNW275iNh9dQIpJS1VcTWk6kbFYfiaVZc341pVynQAMWt20SbTMs6EDZh0I2PmDzpYf2suplBYqFGWGURHLUD7QaMYixNCruDE6inLTTJptcEW4+zAg3ZBERIiOm+g7qzrjVO3a5QuvlOwrSuDToPStNuyOlC00uBNt8mWzbdz2uyvTmfE/dRrCW4GggVntJOlb4yIWJEAT+POqVQIo/sy3efPcAm2QqnUEtmVjtyhJ8j1NFT+mT9gFz+PAGseEWFtrIkt7wjmAAw/xx5GpG0598c2sDlykLA16Gp1h/PmTd8Gu+IsgTyC986DSseOaXtIeVzN/0kCn+phWm42Z7SjbcmNJ2jfff5UHGLZmvXiP0aXIU6dqPesNtN1Xyolz86Gi29hg+Cw9lllbptroSCAB7ydP+WB51mvYdPyOxbYdlka82ftTkTNudd3HpWx2KhBIizZd2HTcAnw929V4hJS4kwEw3uvBroIiT1Bt0NArK8Bw+1+U2jkX83bCLoJBUTPdoY8hRy+/ZuaAywnvyhk+que4Ni890Nbgs6vcUeYRR58vOjV52C21aBm5xHaBBIGvfWehvk24HCJbUqgy/DIA5lFP1aeVZrVpcjBgpz5wSec6QY11APPrWtXHb7Q3A9FUHn1FDsJfB92B9J2aeUIHGviXBrbWEK8sx+zVlLdsrbWAbdu5oAoOZcp8+wJ8aKcYtrewy3SCz4cFLgVob3ZJZGkagLqCRrBJ5UM4coBsidDbKa6arljfuVquOJfD3RcSOhnVWB3VuoP3c6xKG6FGoz2ysHYXD3r93L7pbmfO5fKyAI2sDthQFGiajTsnMDUb2JsWlZLeRnOVTneGRoaSoLdsELm0AIzAECSB1uCwGFxIY2S9t2TK1oNppJUvbg+8CyQHE6EBgY08f44bljE3Q5gMTmCqvZOsFV+EgdNiPIjjrNM6sVZ2FzieYWbbovQuognOQs69kRrqBykg0XxbWbLOVyqGUG2hZc5DCA4CtmyEiQIk5hrzPnuA4joFuZNfhuAD3beKn4T5DflRzC4hXdEuplaQEuKxCKYAAgnsdIJK8j0oAHcV4nisM2RGY2Gk5Gllk/FOYkhucggnnMVt/wCy/Dm7i/en4LCm656Ea2x5tr4Ka6257KtesXw5UXLI7VuNTA3j9Ur2vOBrrXHYbANgb4IZglwa69lkJ1B6lWHqop1Ym2j0HCY33tpbgAGYajmrD4h66+BFTwafH1DFtvoxbEk+Lgf7UEse9tsQgBtM2Zl5yQFJWPpdld9DqOlEPfe7vq51SILDMeyQQxA2PZOYabgV2ttL7HIsv7lmMEQR8QYZeerHKRGm4O0ia2XLZUQYPhqDOvmCDWTFXlyhgQRmUyNtGBqPCLubD21J7VubLRr+jgJ62jbPnWr+oSWCzhpH5xNZRgdeasCBH7uSD+8Ko4rfVcrMYVSSx6KFLOf5VrFexIt3kumchD27hAOiOzENA6PaQ+E1fjirBY2IftFlghkZQR1386zeGhusBPEWoBWNtI8NIPdQU2pu2lkANcNrWSO0gKCf3yo7q2YHiAuW1UlPeqoDjtbrKgjlsATHMmhGOE9iRBd9tILC3kI6GbZX+Pvp22lXImkW4zYNGq7+GxFNgZNhC26lrTb6tbOWdeq5T45hyq3GXvfWPeg9pwc/dcTS4I5Se3HIOKHJfNpmhC63chbLrDBdwOZ7R9e6quVuMl7kaq0aLGMFq7nYEoqH3gG7W2ORgO8Bsw70XpUeK4fKXEgxqGGoYaMrDuIgjxFVXmAYEg9u2I03BIYHfTlTYHDPItZtPgUPuu4RVP6pMLB2nuo4k30HKS7NgaQD1E0yNrNVYUaRoAF035GCTJPUbR4U5qkcqmYeHZv90e7509RtYvQbUq5XCR1qaICoXLAPSqVc9adbx5V0bGc/iIY4KrUwXP7aj74jnViX/X50eGx70W27FPicOGAnWNtdPGmGINNbuFo74jun7KTgw3oua1luAgbqAdf2RI16Gaut7Me6PUg/4TWe5eLMx/WJYeZ29Cakt3sn95fqefsrCg6/BverNFle0n7wJ7u19wFA7Y/MXCfpuw8num2vqpWimIxWQOxH6O258fdox+eWg7/m8Nazax7pm/gK3GnyUmsNP+P2bUl/JrFvMt06/nW92fAv7mfAqc3nWPEWQ2FjUe+KsdTMn89HcezA6Vfi7zJYRfpEBB+9kYr/AFKKfiTDNYAmA+aOoClOf/MFEovIRkrRPhdtjfzu7MRaW3JOoVQ2UDkANPWid5TCHfK5ie8J9x9ayYI9u7/CvyVvsNa2eB8x/UD9QpKPXqK/0Xi5lzDKe1DctyoJ375rPYRMnQAju1M/5atv3dupVf7q1BXBU+KnpsGH+KtVx7BYItLlt2yPo3YGm3bayT6MfKieMwwuLB5isIX81dCnXNejxLuy/WKJ2roIkRBEjwO3ypxQM5drjWWAuEiD2bg09SPhPft9VbsXxm5dyrftYfF2/wDzkBdR+zcWGHiZNE8RZVtN6BYjgyrJEp+6YHpqPlWJ6dgpOPAO49xTAW7b2LeEe00hwVvM6g6TC3QSOzpAI3FYUyqUQHMjaAnUa7R+yR9lTu+za3iX94zQSG0EyANyBHMetV3MAbS5Drl0Wd4Mkeh+yoT0WldYKx103XZ6d7I45mt+8Df/ADFlQjBt71nXJJP/AHiwQDzEA/FICcew9q7Y00yXTlPRW1y+pGh6UG4HjirI+onRvPRh4SB6CrcU8rfXaXnz7TSO8Rm/h76gl0dDliw5gRNtSCSIg9+WVJ9RV7DMsHX6J8Gn5/EO4BaDex2JJwx5lLrow6SFcHwJZh/CaLG/DAmAp7LHoDz8BofKu9Jy07RxtqMqY1uyPdvb0AnNp3wCe7XLAH7VPZzrezK0C4YZeRJ7KsOh2E9Kd7uVtQBB7XQA6HlyBnypsQ7CQNGX5Ef609jfHlZlySFZRtczA6kDQDaG5fv0rqfmssARI0217U6bak6d1TuX4Omx7Q8Dt8gKpOJPa03Ukd5XWP5cxpqLcbDcrosvoA+cKsgyNBy+/Y9az8TsKQ2UDtEQQIIkEg+M5T5VouYnUggVAvmTX6JjvhtV+YbwgUODST86DcnYDI+mvZziWA2zbEMPEET3VrNsjMCxZewUzanKwlZPXLHhFTXDLBGupJ32nf51YVlV7gVPXskEH0uAfwmqSVNMknhoovDPa77ZjyfMw882f+YU+LPaYjTtGI33q3D2tY5N2D5kZf6ws9001xJJPXX11ppVKhPKsTkFpGzjPpsJBLAdwuKy+VUsKvtLoB+qwf8AhYqHHgCF83NUyNaIYbQS8xstKpR30q2ZMrXQYn0+/wC6pX8SqbmKBJh7v/EHkp+01L8jcnU5vGR9lZ3oNrQTHElJq/8ALFjeha8PeNEnwP8AtTHB3B/3TDvEffT3IKYat4tav/KRGhrn2tvoAr+YNRIcfRb0P3U7TFlHRm9pyP8Ap/8A0K02H0Tvdp8ALc/JjXM3rzAW9GBKknQ75mH90D5VpTFEKkk/o7jGf25t/WAfWpSlj3f9lI8hPHGbV3XdCunW5Fr67lZ+MS3uUGzXQPLK8+UVht44MlyWiAp7ywdGH92kuNWM5MlCAo72+lvyAI/i7qb79kCeF7m/iwJuYdBzuFvJAWn1inxAnEWv2UYfzFCP/brKeKD825A3cTz2Xb1Pyp7GOU32cnTIqjxDMT8nFN5/KGnX4YRwDfpf+ZHhlRD/AI/lW24ewp6Zhv3k/bQ+1ikC7jtkuT1Mm39VsVtu3hkTUarm/mLfdSj193/YPv7L+i258a/w/UtUoYDc+xH9SU2LxSC6oJ1JUesVhs8WVmIE/A52OuVc32UXj2QPn3HwDGboA2ufWiN9tXcM/RKBssp/0yU/w0CscXYM5AAkg6nuC/4a0YLjJgjL9InTvAJ+c1tPj3MP/gbxA0Ejv9Nf9KrAGqHpO/l9lDcRxqI7PP8AGnlWjBX/AHjZgCB30TaoceTLZcWWdTAzGR1Jgk+cAelZce2Yjv08+XziinFuFm4QytBE6EDpE/OgOL4Zc2LCP3SPtqbacXFjcWnaMhun3mWdBr6gH7aNWDnz9+RgehAOvrQY2zcK3EI7Q6fSUkEeo+VEeHWWe0chCsGiSJ0gkjQ9WFcMI/Wm+zsk/oaXRH2fxP5NiLwglGI94v7J3K/tKO0v7saSa6m8wBIBDAHcbGuVuYK8stKE6SIIMAzpv+Joles3wQUZChUMszMEA6xPOuvRrTk1eGc025xQVfEBx0YCDPOJhvQePPnT3MSWYs0AneNB6UEBxH/l+p1+VP7zEfq2/wCY/wCWrRcVXoTe5nQ41IW0dNbY25QSoHccoB86w+/Css/DInmYOjR35SaGi5iB9FP5z/lpOb5+ik/vH/LSUlt2jad2FsU8OwO4JBjqNKdcaVV0AkNEz+yZEUKxlzE3GLnJJMnVvrIqoJfHJP5m/wAtClHakwaadoJC/rrV9lot3hOvYZRMZoLAj0efKgOIu3liQkMwXc6ZiBPw9aqL3TzUR3E021JGVceQu+KGuYMvfy9R/pWviN5SwZWVg6K+mmrAZhHKGmB0iucK3f1/6T99N7p/1z6CaHzYk8UGWxIUdogKdGPIAiCfIHN4gU3EHyu4aAQTInY9PlXP4nCOQRnY+n3UU4iy3mW4Fgm2gcQIzKoQkac8oPiTWb+u6Hf00RONpVSLK9BSqmTIdSzHKrBa7qQNSU1EuOqU4WnDU4NAx4qWWozTzQA7WgaZ8ODoQD5VJamtAGb8iUiCAab+zl2yr8q2LUxTCgW/B7f6gn5elY14MhuMI0gaGIEzMeg+ddAe+qkt9onrWa4AFf2SrnQaDsDTbKSp+YNTxPBw3uwCRlthNCw+EvEwe+iti1B8yfMkk/M1I769IpKPA8ZB1zhAN4OQshl5a9mBz8KqwvCVG4WcrDYfSQr9tF+ZmpAxzoUcewd2A04QoJIA5CIHLMZ27/qp7nBbZ1KiT1AjTy7/AJCjRNLflTpCAVvg6pqir3gafKt+FwsdK2e7qSrTAiyVkx+ELoyqcrFSA0TBIIBieW/lW8fjeoMpoAEWuGKlpbYHwgAab9T5nXzrLwfCst29KkK2Vh0ntZh6/ZXQZPCnFo8orLgseg7eSgWweVJcMo2Glah306sK0IynDrpoKl+TDoPSrmP4mmnvoAoOFHQUvycdBV5WogUAZ/ycVMWRVo8KYtQAM4rahM0DTtDxXtfZWe7Zg6bdaK4pJWheG1RQeQj+Xs/ZW4E9REMlRKVdTTVCZUyabVSqRPfWqapbQg+VICBWmrSQKagdGssIHWnFQBqYNRLImDUgarFSBoGTmpVCKcmgCaxUwaqJqQNAFoqSmqVapBqALQ1SBqpWp6ALpp5qoNUpoAsFIkVDWkY60ATmKWeoimzUATFMZpgfxNKD3GgCUGkQYqIB6D1pZu6gBo/E1LTvqGfuNOH8KB0PmFMI6UwelPf8qAJT402eoz0moBqBEsxpgaixpLNAxTSnvpVGaBCbag9owzr0IPk3+qn1oxBoRili7+8CPMQw+QNOPJmXBYW7qg1Sao1YiNNV3RpU6g1AE1YRSrOCRyP48qVIZvUVJTSpVIsWJqJqUUqVADqKnlpUqAH+ypc4pUqGMkN6YinpUATRdTTgUqVJgOtRU/j0pUqYEwNafLT0qGA6LTRSpUgFTNpT0qBscmKYUqVAIRqQFNSoGI0wpUqAGYwJqJGnzpUqARFjTTSpU+hMTUgv10qVACisHFVjIeeYfPT6jTUqQpcGZW0/HKnNKlVjnICmanpUwKDSpUqAP//Z"/>
          <p:cNvSpPr>
            <a:spLocks noChangeAspect="1" noChangeArrowheads="1"/>
          </p:cNvSpPr>
          <p:nvPr/>
        </p:nvSpPr>
        <p:spPr bwMode="auto">
          <a:xfrm>
            <a:off x="155575" y="-746125"/>
            <a:ext cx="2924175" cy="15621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214290"/>
            <a:ext cx="7144554" cy="406398"/>
          </a:xfrm>
        </p:spPr>
        <p:txBody>
          <a:bodyPr/>
          <a:lstStyle/>
          <a:p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ΚΑΤΑΜΕΤΡΗΣΗ ΑΝΤΙΚΕΙΜΕΝΩΝ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55575" y="620688"/>
            <a:ext cx="8774143" cy="60230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Αποφυγή παραμονής ξένων σωμάτων εντός του σώματος του ασθενή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(Γάζες - ανιχνεύσιμες με ακτίνες Χ - βελόνες, μαχαιρίδια, αιμοστατικές λαβίδες, σπόγγοι, επίδεσμοι, νάιλον ταινίες)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Έλεγχος πριν την έναρξη επέμβασης, κατά την έναρξη σύγκλεισης του πρώτου στρώματος κοιλότητας και κατά την έναρξη σύγκλεισης δέρματος </a:t>
            </a:r>
            <a:endParaRPr lang="en-US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Πάντα από δυο έμπειρους νοσηλευτές (κίνησης, </a:t>
            </a:r>
            <a:r>
              <a:rPr lang="el-G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εργαλειοδότης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Δίσκοι εργαλείων: αντιπαραβολή με το δελτίο τύπου - ποσότητας αυτών </a:t>
            </a:r>
            <a:endParaRPr lang="en-US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Πακέτα γαζών: περιέχουν το σωστό αριθμό; (αν όχι απομακρύνονται)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Όλα τα απορριφθέντα αντικείμενα παραμένουν εντός του χειρουργείου ως την ολοκλήρωση της επέμβασης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Αποκλίσεις: άμεση πληροφόρηση χειρουργού, αναβολή σύγκλεισης τραύματος, αναζήτηση αντικειμένου </a:t>
            </a:r>
          </a:p>
        </p:txBody>
      </p:sp>
      <p:sp>
        <p:nvSpPr>
          <p:cNvPr id="40962" name="AutoShape 2" descr="data:image/jpeg;base64,/9j/4AAQSkZJRgABAQAAAQABAAD/2wCEAAkGBxQTEhQUExQVFhUXFxwXGBcYGBgbGBgcGB0YFxoaGhwYHCggHBwlHBccIjEhJSkrLi4uGh8zODMsNygtLisBCgoKDg0OGxAQGiwkHyQsLCwtLCwsLCwsLCw0LCwsLCwsLCwsLCwsLCwsLC8sLCwsLCwsLCwsLCwsLCwsLCwsLP/AABEIAKQBMwMBIgACEQEDEQH/xAAcAAABBQEBAQAAAAAAAAAAAAAFAAECAwQGBwj/xABMEAACAQIEAwUEBQkGAwYHAAABAhEAAwQSITEFQVEiYXGBkQYTMqFCscHR8BQjM1JicoKSohWywtLh8VNzkwdDVGODsxYkNESU0/L/xAAZAQADAQEBAAAAAAAAAAAAAAAAAQMCBAX/xAAqEQACAgEEAAUEAgMAAAAAAAAAAQIRIQMSMUETUWGB8CJxkbGhwQQy0f/aAAwDAQACEQMRAD8APuQFJ6CuQxV5y0BmjmZNdVxVwLZkgTpXMWmViApDAnLp+Ok12W7POpGoYJyigPHM6t02276tGBefj+ZrdH4j/WmXXYr/AC/ca3Q6Rj/s5/8AifM85pzwx+z+c2331mtQc7DIYHJjpO3XpPpUwW6r/V91Kkx7UujIeEuVK+91JmddtdBr31zi+weI/wDHv6XP/wBlde1xgCSVAAJJk7DXpVwZtdhBIM5hsY1DAEUnGLwOLrg5FPYa/EHGOf8AqD/HV1r2Kurti3Pibh+tq6ok7GPXbzP21Kev476XhRHuOXHsle/8Uf6/vqa+yV7/AMSf6/8ANXTA9CPWfspQeo9f9KPCiPcc3a9kLk9rEtHcWB+ZP1Vd/wDC7gqUxB5znLGem2nyroFnp8xUw7dPmPvo8KIbjkH9jsSTP5UoHjcpJ7F4kEH8qB12z3fnoa6/3h/V6cxzEg78wCR1p856fMffVVN+YWcnb9kcUAZxKGf27vf+xvWnB8BxtsEC/YIO+Y3T6H3eldHnP6vzH30+Y9Pqp75GTnn4NjSP01geb/bboDxb2I4hcYFMRbGkH87dE98BK70X+0qaZm2G3NVG/MllHnVnvTAOUx1FZlNzW1s0nWaPMV9gOJj/AO4Q/wDr3f8ALTP7A8T5X0//ACH+6vT/AHv7L+g++me/AkhtOoH2GpPSXmx7/RHlo9h+Jje4D4Yn7zVT+xvFB+ufDEp9twV61dIBIkiCRseRI6d1Qt3gWg7RJ8NuvUrWXCKjutjTbdUeccO9neIIhzpdLa6e/tnpGvvarxXB+JEHJZuCefvrc/8AuQPKvTbkaQTrPyJA+qlgjnQbZiY3gcxJ6DMj0m4qKdvJnwrk8ZPIG9m+Kf8ADv8AleU/VcrJd4RxNZmzjNRy96392a9rb4wNYKZwfEEjT09aouXiGdT9EA6a6doMAJGubIJnntWXsa5ZXa06o8x4VhcWEUNaxYIGua3e356ka1LjWBxTIrKuJDKQYVbpzAxIIHr5HrXqOIcIM2pESRzMEgx6VbcQg6NoQSDPICf7uvgaFCPO4y27eDxXG4nFW0AIvid2IuCB5igx4rdnW9cB73YfbX0FduskQdZIIzEDskh4McgpO3KrjjGDAFngkKTJ0nQfOKpSfDFVdHzwvFLh2vXJn/iH76I4dLzXFBvXI3b842w16+Ve7X7hUxJ6/wC/ht4ih9rI6mUTMGKsMqnbUHUcwaajxnkT5OP/AOzXAvi8YmZmKIWuOMzRCnKAfEwPXpXvP5Hb/UT+UfdXD+z2JSzeBVURW7LZVVZnYmANjr613TXwDB6TU9VSTK6SjQJ421u2bahFlm/VGyiTy8KqvYi3+qn8q/dQPjGP97i3IPYtgIPEak+pjyqu7ePOnFUsg2rCbYleSp/KPup6Dm5SrQsHmQ4yffiy0e7dcp7iZhh36fOqPY3hr28VdVzpbUR0bOey38qmteCs2CMzoGuTuZJ0mIGw6z30aw19VnLAncTJ7vrNbWm21I5FNIKDxrJirzhgF1GhbWCoVh2gJGbeOeknkSInHAaEjwAJPoNT6VgxbNdIKyoPYk7kzm0HICDJ3OojWa1qJ0ajJWbuFOnbKszKI1ciQANRppAMgAaRFWYDiIuXGWCAMxBIEGGgQIBGkbzJmI2rPhLaWhC6zzMa9ajgrC2iSAAZJGpOjBWA15RHpSWnJbUPxIu2F7x0Ok76AgE90kECfA1zOGxT+6cWkGVZYgE6KXBCiILZhkXqe6SKN3LuYHv0HeTsB6E+AJ5RQocJXMzazIWczCZj3h0MGY21+FiN5M9aEm8GtOarIU4biLhuFLqwwLs2r/ExSZzk6jKBuO+eRTTuP48KEYbDi2SZYmSNWYwOmpMgdedbRiyNtfKq6em1FGJTVmPF8QLXGtJrIK5jEKwVx0JOtxOmqc+UhxolmJUnM2bKG1Me9YQMmulxddIynTQxnxduWdyTOSFE9nUsCG0M7DTXSmbASwWSVy6S2mckAeXaMjvqEoztv58wVU40EuA3/eISTJELrm+ioX6RMSBOmm8AbVqx9820LZWMD6Op8ddPM0N4Ugt2xlntAEzO5Ennpry5VZj7jtbYKSGhspnuMx5Tpz2q6hKMPYm5pyBNnHurrmyyUBAUhiGCQqhnbMJDjsydcumgo/wa6WtAtEzGhJEKAq5SfokAEDlMcqBWuCqxbNmOVhDOzMQuVSsHNsSRv18qLreyLC9kdN/rqejpys1PUQUinihLYz9qfWknESdp6d4Ov3V0bCXiIXGrZIBGbMpEZTBmREGCNGAOo5UG/thlyuGSWAcOUOqsFRlbLtluQkwdUkwJnpC2Zc3PWNtNYHhpr5UHxPD1yv2d1K6x9MgsPLKdP/NmuPWhulaOnTnSaC/CeIe/UnLlIgEHWDGo8jMd0bbVpvjsnXlFYuGp7skAD4iNdzlW2hbXqVOvdW+7mj7hVtJuUcmJpJ0TLEweoU+qg/Way54vJPOR3aDOJ80FPYxAPZBMooDDzaPlFY+KXcsPvkIaOsHUeY0pVcKC6lYZxix3a/KAB/cahvDr6ktaLAMS2nOCVIj/AKj+hprfHrd0hArAmRrEdjwPe/pQviiZLyXV0fI6ZiNACDBPUBgDXPH69L7F53DVz2dNblzaY6EhlYdCWS5HkoiKx4i6fe223LCPMqHH9arQQ46/be4xElSGFsHs/nveFoPNwzxPRVFE8Yz3EzCFYGU5xlPZJj90UtONtr0HqSwn6m/L2I5KYHePhB/oJ86jg7g91B3sOJ/5Z7P9wlf/AE6C4DG3mdMwUKRB1M6QpkCNR7piDt2zRNGCXgX0t3FNq5tEGYJPjp3Zya3FfRT5RhyW+12WcXcoufc23Vz4Rlf1a2/rVmPtyI5Mu8nWRAOh5iD51nvcQtuoTOpZrJJ7yhiB4lbh8+8Vh4bj3OWyy/oxlzTvrCz5FV0kz3bGk6p+w9Tv8ha3f97ZVj8S6N4jRtOQmCP3jQxXK3Y3zbD9pRMDvYFlnvqDYl7TnL+jdgX0BOgKkg7/AAkjyFS4lbOYRuIYGddNftqqi6cfwSbTz+TbI3B05H7aLXuMn3Uk6gQT3jnQPC3JUbcjpMdrWNddGzL/AA1XjZ7KjZmA+36hVP8AZJsE6Zs4YpySd2JJ89a1TNMEgRVTaGai3bNk8340pUgfCmosDyL3ssFlszEgRz02+ujXDvZnEXiclu7A3YkBV8e19lSdsNgmACJisWDrP/09g+UG447oA68qGcW4hiMR+nvMy8knLbH7qLCj0rPjtKkRX+OnmR0NjhKW/wBNj8Pptb98GE/te7lo7hB1+IRrRirKsA/5fZaDAVQywCdlQKT48+u01xd2R08aSJp56nuj76x4s7uzfhQqqO8u8JKqLguC4kTmVpjSdVMMNOo1qD4y3n7TRFpHMgwqhEWT5iANySAJJArmOE+0N7DwEIKZsxtuMyHlGWdOeogkxroK7ezZs4uyt5BFuQrpJzIyjYnYiDoYjWdJIFY60m1Zl6MUsAbEcdtBVuDOAcy2wFbMADD3DA0JKxPVTHwabr3GrdoZiHBXKgA394yhyNdjbtlZ/VdwOorYnCLbOHKA5coVSFjTRE220iOgNRxfDFZlALGJ+kdSxzOx72brrEDlW83RlJcghvalRtaMbDX05Vo4fx73jqnuyC7BV8WIAnpqd6KrwVeh9att8JUSQvajKuusv2PqLa8jFVepJIwtO2DcTx2wq59Srsch07S2yFzxPMgCeqOK0f2vbFvO0gFRHPW9mEQD/wAK3mHQsvWmvcLVmGUHKqhE/dHPxYyx72NPi+FK+VYkDYaEHRbYbUfqW09DUreEU2rLM/8AbtuRAY9+gondvKLYuH4DBg/SgnIg8XUsTuFtSPiE5bPsnaJAKhZ3MABQNSx7gAT5UuMYMYh1C5ltWxltoCRAgCTBHahVGuwUDlJ3Obl9JiMKySscQXLcOYmLYzEiJJu2jty1nSsLcXJ2tyOpYD7K0jgCojqC35zKD2m+iS3XmR8qlb9mbZGsnxM/XWoypvHyhSg2lkGXsa53yIO7U1l/tQkwrCTplga9B1P+tHx7O2l+ifx5VanBbfkfx6U3N9GfD9SeAzMFJ26DbqAO6OXWRWi8gzgH4VOZj4amfACPBRVhthO+NfH/AHaBPIkU72WFs6FmZWB5/Fo08/hLR31yvN11+2dSVVff6IYNdQWmQgBM7l5uT6OB5Uy4ljduLC5AiEdc03M09dAn4NaUtnKYBgkkSCCFnsgg7dkCgHHi6MCFJB5KYnuOoq+kqSRLUeXQbwrgt2SNd47gd/lUnPUA9Z+2a5bBcWYZg1t1CrmAAMfEi6RPJjTXePE7KwHcrz9VUjVv50Sbwg9asANMD4gduh939jGrMdaDKQdjoe4HQx5TXPYbijMCBn2b6LT2Qzz86vxHG8mYOCd4MGD0g9CNalBJbkacm6YYurnKtzZtT++Q4nuGZafD3ZQHqT6b/bQrGcWVUeZgREAyINxP71oD061diOKKgaQQAw8IaSP7pqenSmmUm7i18+YNLpB7iY8jE/U/rWjEOXHa1BEkGI7QmCD40Jt8btPIDCYnl1C9f2/nUr3GbQgFgPiHozCPLaqxpTZht7TWtlQIUAEEwQBorRJPmAB4VZij2iR1gdTrKie91Wh+F4vauNkVtWgAabzHXYST5VRiONKAvXKpGncD9lYUVvlHzQ3J7Uwubu81a05VE/Dp5fgiT1aufxPFIPZUxlBGhOhAYfIirMFxwNKsrDTmDGm/kAS38IqraaUjCtNoKZiP9+RgH0YKfNqqa4dZnuk0JPGO2FKuNSp7LHeVMkCNCZ8qzYjiV06C22m/L64ppxTB2HbeKKHQ90HTfb5x60ZweIzoG01HLUd/zrksDw2/fGbMijWcxOYR3L9+1dTg8P7u2qSWganqZkn51PUlF8FNJS9i0MetKsN3GwSIFKp0Vs8rsNFaUtsxyqpLHbcn0qOFw+Yk7KNzExsNhuda6+3x23h7RS1bWypGVnDj8tclQ0rofdKZiQDvo06iC02+DSYLwHsdi3OYWm7BhicoyGOedlTMN8syNJFC14YsEl4eYCQe0TrCxMnpGhOgozjvaVLltLVlBZtQwLOGuuAdyGaWUEyTkCatudTQh4bMzXWYgLGhE5iZGpkRvvr3VaOnXIm/Ix2cA9xwqKzMdgBqZP3muw9gMI1u8yFwVv23UqJ+K2DcVtegVx50E4HfYNlS4F1ULIBk5gAo31LQdDuAOcjo+El0xV+6SMtq00GSJuXhlUmZklS53ga+cdSDi6NxrsOhgF74+vQnyGnnNRsJzP4iqeHNmGtbmXvGtdiVHLY7eVU330Mch8208RoPIipM8biR4GR9lUpaXYFgASZiZJjTwEDzmlJXRpOiUZFJMjp110Gu8z51ZhEgajWpw3J9O8ffpTy3/EX+UH7KdZsV4ooxmZiFU/vabbEaz46dw666LGGCiB60hcb9af4VFPnboPQfdQlQNlZBLEHkUO//ADP9K0RPKoazM67TlUGOkgTFOe8t6mhA2Tykd3iafOOZHkZ++qTbjlWnA4Q3GgQABLMdlA3Jp2krYK2Ywuq6qYjbMJInu5yJHVV3iiNvh9xt7JH7zBfMZiKx4z2gChlwYAA0N9hLN+4DoF7zv0O9c3iWZzmuuzmZ7TEie4bCuR66jiKOlaV5kdl/ZhnQLPQOpP11RjeFEfGrx1yyvqJFed43HkaCIpuH8fxNsg2rrr0AMr/KQVPmKF/ky7QPRiducCmsZdR08/spDBIOS+grNwv2nS+RbxKrZunQXQPzTHkGB+AnrMd40FFL9p0OVgJ8Kvp6kZ8EZwcTA+CSZC69RpUXwyHQiYHPWtwJ6VU47Q75qhgHJhFLMpUQVInTXXOdI6/jrZh8GrDtcjlg92g+UVqyQQeYPrUkWCdtaxtpjsxvw5QZA/Eg/Z8qutYNCNvx/tWkjwphp0rVdiB72bStHTTbadDrG8GnNu2em3dz7XPxqPELfanqJP8ADpPzFZQvf+PStKCeTDnTo2hbUQcugiZHl8qz+7ssYV7ZPQMs/I1UfLxrPibCsDmAPr8orewXiMInh46CmOCHQUHtC4nZS6VX9UrPdodx5QKkLLyT70nxVD9QFZ2B4iDWGIQwCNeQ61qa7pvQO0xBkn5AfICiNxtABvyqWpGmW057kZbiSSdKVT9yOZNNSGDvZHgqXbVxsyjKVJBgsQMxMT1KgeYmgnHmlrhzKxttkWAvu0nttlgdS0aRoCDMx0vDbB/ONhfc31UZlt3ram4jaQDnjLsYdGOo5iaH8LsPaP5/A4h0VpEW9c4BKmIAABLANyBPlzxmk7ZXbaVHM3rbKwW5lUkCCVYKBlDAkKhbUMO0AfE71pw2W2wcut4qZyp78bakwFTSAZBP1Vrfh1+41x2wjCSY7DIqSRoCxCzlESZPQUXThliwo95ltiCTZW4bl1mCsIYqIUEAgsCGGYiIiLS1Vtr9CUTP7OWA2IDlJzTcy2wrFYJjVVyqFUkkmPhBzTuQ43j1fMqaAN2twGYgKDB1yqvZWdYBJALEVkxmLJR7VuLVp/iVVAZ9QQGYagAjRRoJrFw6xJgEkTJYmSx699YjFuVsxKarag7w1WA3otYsFiFGpbQARJiToPAfKsvDLAZLzkwLVsv+8QGIG/VfnT3MddttaewUFzOoGdSVhpVvPKxirOeHXRhR4vs15oJBMlSVPZ1GUkGe11FS9yJABgkwPEnLAHjppzrFaZzZLXYLsGZsp0zPLEKTqBJ0puL+0z3WbE27Pu2X3K20u7Zs2eTk5ds7fqc+ac2uuhqKZveyVJDEyNwRqDAPjsaQSo8Me7fYNeUJcu3AGVZhJKps2oIAmD4TWy4LVvEe6uXVRA/u2dmCam2X3YwDOka0b0lnyDY7wUipRpPKY28PvrmuJ+0UYw2rbp7v3ioB2SXBe6pYEb/m1UgiB2pM0cPGLgAw5tqtoXUZr2cbOX3WNIAGs7CaT1cWkPw85Lye+lVuNe3nYWnDoIhgysNQCdV0OpNCMNxe02VVYl1BN7susfooEuoB+Jz2ZG3dWvEVL1FsefQIMw76y+1/E/yfD2rCaNeHvbveuyL4HeO4jnW3i1lbdxkVs4WNZkagHXLzmdPCgft2JxI0JH5PaYQJhYImOg1qOvK4qimlGpMGYbFMywAT1jlRvC+yuJvLKgEfsss/1RV3AsQuCLEKGZRFzNEJmIC7wS05tOlHuG+0WGa8RcYgkTnICW56aGR4n7p5aOk4fi3sRiLYLG1eI6iG9csxQNsKFRWtMc6Ple2xjNMsrKDoNAVbplU/Sr0L2u47c98Pya+fc+7E+7cg5yWETMa9k7TqROunIcWxF9/jBuMxAuAEC4ygggSAW2MSI75oEU4zjdi7byrbcXBKurAaEaHUEgiuk9jeLm/abD3JL2lzWmMyUGjWyeeXSO7T6NZLXs/YtWVuAEq4JzMCHEEiGUgQRAB76E+yOPU4yzl3N1VHhcItN/Q7etCbi7QNdM67C4oNyKsNcp5j9YHmKsuTI8d9utQxtkTI0IOh0kHr/pVN3EHIIHbOkbgEEgnwET5ivSTwcLVGkkd9QPhVeGvE9l4Dga9G7x9o5VS1xlYv9AaMvP8AfHeOm0H0LEaL18KJYhRtJ0HrU6oWyLhOcBlGgHLXc+n101lsv5s/RHZPVRy8R9ncKLyMbHpIHjH2/WBQomiF7ETII7B2fodIJH6s8/lzrDe2jbp3c6pCRLUWSObrSHdy37qqtsYhh2hv0b9oD7P9hK7bHZYbgAg85YAt4jWI6AVtvyMUUYi5GwJ6xv8Ajn5VOywI3mpImZjCx2SSNYWGVT5S6xPWOVUIwRuisYPQE6KfAnSlu7G8FxNW275iNh9dQIpJS1VcTWk6kbFYfiaVZc341pVynQAMWt20SbTMs6EDZh0I2PmDzpYf2suplBYqFGWGURHLUD7QaMYixNCruDE6inLTTJptcEW4+zAg3ZBERIiOm+g7qzrjVO3a5QuvlOwrSuDToPStNuyOlC00uBNt8mWzbdz2uyvTmfE/dRrCW4GggVntJOlb4yIWJEAT+POqVQIo/sy3efPcAm2QqnUEtmVjtyhJ8j1NFT+mT9gFz+PAGseEWFtrIkt7wjmAAw/xx5GpG0598c2sDlykLA16Gp1h/PmTd8Gu+IsgTyC986DSseOaXtIeVzN/0kCn+phWm42Z7SjbcmNJ2jfff5UHGLZmvXiP0aXIU6dqPesNtN1Xyolz86Gi29hg+Cw9lllbptroSCAB7ydP+WB51mvYdPyOxbYdlka82ftTkTNudd3HpWx2KhBIizZd2HTcAnw929V4hJS4kwEw3uvBroIiT1Bt0NArK8Bw+1+U2jkX83bCLoJBUTPdoY8hRy+/ZuaAywnvyhk+que4Ni890Nbgs6vcUeYRR58vOjV52C21aBm5xHaBBIGvfWehvk24HCJbUqgy/DIA5lFP1aeVZrVpcjBgpz5wSec6QY11APPrWtXHb7Q3A9FUHn1FDsJfB92B9J2aeUIHGviXBrbWEK8sx+zVlLdsrbWAbdu5oAoOZcp8+wJ8aKcYtrewy3SCz4cFLgVob3ZJZGkagLqCRrBJ5UM4coBsidDbKa6arljfuVquOJfD3RcSOhnVWB3VuoP3c6xKG6FGoz2ysHYXD3r93L7pbmfO5fKyAI2sDthQFGiajTsnMDUb2JsWlZLeRnOVTneGRoaSoLdsELm0AIzAECSB1uCwGFxIY2S9t2TK1oNppJUvbg+8CyQHE6EBgY08f44bljE3Q5gMTmCqvZOsFV+EgdNiPIjjrNM6sVZ2FzieYWbbovQuognOQs69kRrqBykg0XxbWbLOVyqGUG2hZc5DCA4CtmyEiQIk5hrzPnuA4joFuZNfhuAD3beKn4T5DflRzC4hXdEuplaQEuKxCKYAAgnsdIJK8j0oAHcV4nisM2RGY2Gk5Gllk/FOYkhucggnnMVt/wCy/Dm7i/en4LCm656Ea2x5tr4Ka6257KtesXw5UXLI7VuNTA3j9Ur2vOBrrXHYbANgb4IZglwa69lkJ1B6lWHqop1Ym2j0HCY33tpbgAGYajmrD4h66+BFTwafH1DFtvoxbEk+Lgf7UEse9tsQgBtM2Zl5yQFJWPpdld9DqOlEPfe7vq51SILDMeyQQxA2PZOYabgV2ttL7HIsv7lmMEQR8QYZeerHKRGm4O0ia2XLZUQYPhqDOvmCDWTFXlyhgQRmUyNtGBqPCLubD21J7VubLRr+jgJ62jbPnWr+oSWCzhpH5xNZRgdeasCBH7uSD+8Ko4rfVcrMYVSSx6KFLOf5VrFexIt3kumchD27hAOiOzENA6PaQ+E1fjirBY2IftFlghkZQR1386zeGhusBPEWoBWNtI8NIPdQU2pu2lkANcNrWSO0gKCf3yo7q2YHiAuW1UlPeqoDjtbrKgjlsATHMmhGOE9iRBd9tILC3kI6GbZX+Pvp22lXImkW4zYNGq7+GxFNgZNhC26lrTb6tbOWdeq5T45hyq3GXvfWPeg9pwc/dcTS4I5Se3HIOKHJfNpmhC63chbLrDBdwOZ7R9e6quVuMl7kaq0aLGMFq7nYEoqH3gG7W2ORgO8Bsw70XpUeK4fKXEgxqGGoYaMrDuIgjxFVXmAYEg9u2I03BIYHfTlTYHDPItZtPgUPuu4RVP6pMLB2nuo4k30HKS7NgaQD1E0yNrNVYUaRoAF035GCTJPUbR4U5qkcqmYeHZv90e7509RtYvQbUq5XCR1qaICoXLAPSqVc9adbx5V0bGc/iIY4KrUwXP7aj74jnViX/X50eGx70W27FPicOGAnWNtdPGmGINNbuFo74jun7KTgw3oua1luAgbqAdf2RI16Gaut7Me6PUg/4TWe5eLMx/WJYeZ29Cakt3sn95fqefsrCg6/BverNFle0n7wJ7u19wFA7Y/MXCfpuw8num2vqpWimIxWQOxH6O258fdox+eWg7/m8Nazax7pm/gK3GnyUmsNP+P2bUl/JrFvMt06/nW92fAv7mfAqc3nWPEWQ2FjUe+KsdTMn89HcezA6Vfi7zJYRfpEBB+9kYr/AFKKfiTDNYAmA+aOoClOf/MFEovIRkrRPhdtjfzu7MRaW3JOoVQ2UDkANPWid5TCHfK5ie8J9x9ayYI9u7/CvyVvsNa2eB8x/UD9QpKPXqK/0Xi5lzDKe1DctyoJ375rPYRMnQAju1M/5atv3dupVf7q1BXBU+KnpsGH+KtVx7BYItLlt2yPo3YGm3bayT6MfKieMwwuLB5isIX81dCnXNejxLuy/WKJ2roIkRBEjwO3ypxQM5drjWWAuEiD2bg09SPhPft9VbsXxm5dyrftYfF2/wDzkBdR+zcWGHiZNE8RZVtN6BYjgyrJEp+6YHpqPlWJ6dgpOPAO49xTAW7b2LeEe00hwVvM6g6TC3QSOzpAI3FYUyqUQHMjaAnUa7R+yR9lTu+za3iX94zQSG0EyANyBHMetV3MAbS5Drl0Wd4Mkeh+yoT0WldYKx103XZ6d7I45mt+8Df/ADFlQjBt71nXJJP/AHiwQDzEA/FICcew9q7Y00yXTlPRW1y+pGh6UG4HjirI+onRvPRh4SB6CrcU8rfXaXnz7TSO8Rm/h76gl0dDliw5gRNtSCSIg9+WVJ9RV7DMsHX6J8Gn5/EO4BaDex2JJwx5lLrow6SFcHwJZh/CaLG/DAmAp7LHoDz8BofKu9Jy07RxtqMqY1uyPdvb0AnNp3wCe7XLAH7VPZzrezK0C4YZeRJ7KsOh2E9Kd7uVtQBB7XQA6HlyBnypsQ7CQNGX5Ef609jfHlZlySFZRtczA6kDQDaG5fv0rqfmssARI0217U6bak6d1TuX4Omx7Q8Dt8gKpOJPa03Ukd5XWP5cxpqLcbDcrosvoA+cKsgyNBy+/Y9az8TsKQ2UDtEQQIIkEg+M5T5VouYnUggVAvmTX6JjvhtV+YbwgUODST86DcnYDI+mvZziWA2zbEMPEET3VrNsjMCxZewUzanKwlZPXLHhFTXDLBGupJ32nf51YVlV7gVPXskEH0uAfwmqSVNMknhoovDPa77ZjyfMw882f+YU+LPaYjTtGI33q3D2tY5N2D5kZf6ws9001xJJPXX11ppVKhPKsTkFpGzjPpsJBLAdwuKy+VUsKvtLoB+qwf8AhYqHHgCF83NUyNaIYbQS8xstKpR30q2ZMrXQYn0+/wC6pX8SqbmKBJh7v/EHkp+01L8jcnU5vGR9lZ3oNrQTHElJq/8ALFjeha8PeNEnwP8AtTHB3B/3TDvEffT3IKYat4tav/KRGhrn2tvoAr+YNRIcfRb0P3U7TFlHRm9pyP8Ap/8A0K02H0Tvdp8ALc/JjXM3rzAW9GBKknQ75mH90D5VpTFEKkk/o7jGf25t/WAfWpSlj3f9lI8hPHGbV3XdCunW5Fr67lZ+MS3uUGzXQPLK8+UVht44MlyWiAp7ywdGH92kuNWM5MlCAo72+lvyAI/i7qb79kCeF7m/iwJuYdBzuFvJAWn1inxAnEWv2UYfzFCP/brKeKD825A3cTz2Xb1Pyp7GOU32cnTIqjxDMT8nFN5/KGnX4YRwDfpf+ZHhlRD/AI/lW24ewp6Zhv3k/bQ+1ikC7jtkuT1Mm39VsVtu3hkTUarm/mLfdSj193/YPv7L+i258a/w/UtUoYDc+xH9SU2LxSC6oJ1JUesVhs8WVmIE/A52OuVc32UXj2QPn3HwDGboA2ufWiN9tXcM/RKBssp/0yU/w0CscXYM5AAkg6nuC/4a0YLjJgjL9InTvAJ+c1tPj3MP/gbxA0Ejv9Nf9KrAGqHpO/l9lDcRxqI7PP8AGnlWjBX/AHjZgCB30TaoceTLZcWWdTAzGR1Jgk+cAelZce2Yjv08+XziinFuFm4QytBE6EDpE/OgOL4Zc2LCP3SPtqbacXFjcWnaMhun3mWdBr6gH7aNWDnz9+RgehAOvrQY2zcK3EI7Q6fSUkEeo+VEeHWWe0chCsGiSJ0gkjQ9WFcMI/Wm+zsk/oaXRH2fxP5NiLwglGI94v7J3K/tKO0v7saSa6m8wBIBDAHcbGuVuYK8stKE6SIIMAzpv+Joles3wQUZChUMszMEA6xPOuvRrTk1eGc025xQVfEBx0YCDPOJhvQePPnT3MSWYs0AneNB6UEBxH/l+p1+VP7zEfq2/wCY/wCWrRcVXoTe5nQ41IW0dNbY25QSoHccoB86w+/Css/DInmYOjR35SaGi5iB9FP5z/lpOb5+ik/vH/LSUlt2jad2FsU8OwO4JBjqNKdcaVV0AkNEz+yZEUKxlzE3GLnJJMnVvrIqoJfHJP5m/wAtClHakwaadoJC/rrV9lot3hOvYZRMZoLAj0efKgOIu3liQkMwXc6ZiBPw9aqL3TzUR3E021JGVceQu+KGuYMvfy9R/pWviN5SwZWVg6K+mmrAZhHKGmB0iucK3f1/6T99N7p/1z6CaHzYk8UGWxIUdogKdGPIAiCfIHN4gU3EHyu4aAQTInY9PlXP4nCOQRnY+n3UU4iy3mW4Fgm2gcQIzKoQkac8oPiTWb+u6Hf00RONpVSLK9BSqmTIdSzHKrBa7qQNSU1EuOqU4WnDU4NAx4qWWozTzQA7WgaZ8ODoQD5VJamtAGb8iUiCAab+zl2yr8q2LUxTCgW/B7f6gn5elY14MhuMI0gaGIEzMeg+ddAe+qkt9onrWa4AFf2SrnQaDsDTbKSp+YNTxPBw3uwCRlthNCw+EvEwe+iti1B8yfMkk/M1I769IpKPA8ZB1zhAN4OQshl5a9mBz8KqwvCVG4WcrDYfSQr9tF+ZmpAxzoUcewd2A04QoJIA5CIHLMZ27/qp7nBbZ1KiT1AjTy7/AJCjRNLflTpCAVvg6pqir3gafKt+FwsdK2e7qSrTAiyVkx+ELoyqcrFSA0TBIIBieW/lW8fjeoMpoAEWuGKlpbYHwgAab9T5nXzrLwfCst29KkK2Vh0ntZh6/ZXQZPCnFo8orLgseg7eSgWweVJcMo2Glah306sK0IynDrpoKl+TDoPSrmP4mmnvoAoOFHQUvycdBV5WogUAZ/ycVMWRVo8KYtQAM4rahM0DTtDxXtfZWe7Zg6bdaK4pJWheG1RQeQj+Xs/ZW4E9REMlRKVdTTVCZUyabVSqRPfWqapbQg+VICBWmrSQKagdGssIHWnFQBqYNRLImDUgarFSBoGTmpVCKcmgCaxUwaqJqQNAFoqSmqVapBqALQ1SBqpWp6ALpp5qoNUpoAsFIkVDWkY60ATmKWeoimzUATFMZpgfxNKD3GgCUGkQYqIB6D1pZu6gBo/E1LTvqGfuNOH8KB0PmFMI6UwelPf8qAJT402eoz0moBqBEsxpgaixpLNAxTSnvpVGaBCbag9owzr0IPk3+qn1oxBoRili7+8CPMQw+QNOPJmXBYW7qg1Sao1YiNNV3RpU6g1AE1YRSrOCRyP48qVIZvUVJTSpVIsWJqJqUUqVADqKnlpUqAH+ypc4pUqGMkN6YinpUATRdTTgUqVJgOtRU/j0pUqYEwNafLT0qGA6LTRSpUgFTNpT0qBscmKYUqVAIRqQFNSoGI0wpUqAGYwJqJGnzpUqARFjTTSpU+hMTUgv10qVACisHFVjIeeYfPT6jTUqQpcGZW0/HKnNKlVjnICmanpUwKDSpUqAP//Z"/>
          <p:cNvSpPr>
            <a:spLocks noChangeAspect="1" noChangeArrowheads="1"/>
          </p:cNvSpPr>
          <p:nvPr/>
        </p:nvSpPr>
        <p:spPr bwMode="auto">
          <a:xfrm>
            <a:off x="155575" y="-746125"/>
            <a:ext cx="2924175" cy="15621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FEA26C0-B1DC-8429-F4EC-88F5E415A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0"/>
            <a:ext cx="7216562" cy="609594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Καθήκοντα νοσηλευτή εργαλειοδότη,1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C4AC9C1-A0D8-D945-5502-2FA80F8BC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609594"/>
            <a:ext cx="8928992" cy="6059766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i="1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νοσηλευτής εργαλειοδότης στην αρχή της επέμβασης,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οφείλει να είναι ενήμερος για το είδος της επέμβασης, τα εργαλεία και τις τεχνικές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Βοηθά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τον νοσηλευτή κίνησης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προετοιμασία της αίθουσας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Πλένεται έγκαιρα και ντύνεται με αποστειρωμένη ρόμπα και εφόδια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Τοποθετεί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όλα τα απαραίτητα εφόδια στα τραπέζια εργαλείων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μετρά με τον νοσηλευτή κίνησης τα εργαλεία και τις βελόνες</a:t>
            </a:r>
          </a:p>
          <a:p>
            <a:endParaRPr lang="el-G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5114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9C18B85-9D6E-7934-B0CA-08C2A6F35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0"/>
            <a:ext cx="7216562" cy="764704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Καθήκοντα νοσηλευτή εργαλειοδότη, 2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55A9D24-AAA3-C446-E803-DD8DD9FD8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764704"/>
            <a:ext cx="8712968" cy="583264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i="1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νοσηλευτής εργαλειοδότης κ</a:t>
            </a:r>
            <a:r>
              <a:rPr lang="el-GR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ατά την επέμβαση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βοηθά στο ντύσιμο του χειρουργού με αποστειρωμένα (ρόμπα-γάντια),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βοηθά στην εφαρμογή αντισηψίας στο δέρμα του ασθενούς και στην επικάλυψη του με αποστειρωμένα σεντόνια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Μεριμνά για  τα καλώδια της διαθερμίας και τους σωλήνες αναρρόφησης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Συμμετέχει στην εξέλιξη της επέμβασης παρακολουθώντας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προσφέροντας αναλόγως εργαλεία/γάζες/ράμματα/σύριγγες/βελόνες κλπ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Παρακολουθεί την χρήση των γαζών (πόσες είναι στο τραύμα κάθε στιγμή) και υπενθυμίζει στην χειρουργική ομάδα την αφαίρεση τους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Φροντίζει τους ιστούς που τοποθετούνται στο τραπέζι εργαλείων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Παραδίδει τα παρασκευάσματα στο νοσηλευτή κίνησης (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καταχώρηηση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/αποθήκευση/ταχεία βιοψία κλπ)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016158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23528" y="0"/>
            <a:ext cx="8064896" cy="476672"/>
          </a:xfrm>
        </p:spPr>
        <p:txBody>
          <a:bodyPr>
            <a:normAutofit/>
          </a:bodyPr>
          <a:lstStyle/>
          <a:p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Καθήκοντα νοσηλευτή κίνησης, 1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476672"/>
            <a:ext cx="8784976" cy="590465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Στην αρχή της επέμβασης: </a:t>
            </a:r>
            <a:endParaRPr lang="en-US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Να είναι ενήμερος για την επέμβαση, να γνωρίζει τα απαιτούμενα εργαλεία και τις τεχνικές και να συντονίζει τη χειρουργική ομάδα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 ελέγχει και να προετοιμάζει τα έπιπλα και τα μηχανήματα (αναρρόφηση, διαθερμία, προβολείς, τραπέζια εργαλείων, κάδους απορριμμάτων, συσκευές λαπαροσκόπησης κλπ) 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 οργανώνει το άνοιγμα των αποστειρωμένων πακέτων και να συγκεντρώνει όλα τα εφόδια </a:t>
            </a:r>
            <a:endParaRPr lang="en-US"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 επιβεβαιώνει την ταυτότητα του ασθενή και το σημείο της επέμβασης και να εξασφαλίζει την τελική προετοιμασία του (να μη φορά τεχνητές οδοντοστοιχίες, μεταλλικά αντικείμενα κλπ) </a:t>
            </a:r>
            <a:endParaRPr lang="en-US"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Να καταμετρά και να καταγράφει γάζες, βελόνες και εργαλεία που χρησιμοποιούνται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23528" y="0"/>
            <a:ext cx="8496944" cy="609594"/>
          </a:xfrm>
        </p:spPr>
        <p:txBody>
          <a:bodyPr>
            <a:normAutofit/>
          </a:bodyPr>
          <a:lstStyle/>
          <a:p>
            <a:r>
              <a:rPr lang="el-GR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Τρόποι μείωσης λοιμώξεων στο Χειρουργείο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692696"/>
            <a:ext cx="8640960" cy="568863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Σχολαστική ατομική καθαριότητα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Αποφυγή κυκλοφορίας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Εφαρμογή συστήματος προφυλακτικών ζωνών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Ορθός τρόπος καθαριότητας χώρων και επίπλων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Σωστό σύστημα αερισμού χώρων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Σωστή προσέλευση και μεταφορά αρρώστων</a:t>
            </a:r>
          </a:p>
          <a:p>
            <a:pPr hangingPunct="0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Υγρασία: 50-60% </a:t>
            </a:r>
          </a:p>
          <a:p>
            <a:pPr hangingPunct="0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Θερμοκρασία: 20</a:t>
            </a:r>
            <a:r>
              <a:rPr lang="el-GR" sz="2800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έως 22</a:t>
            </a:r>
            <a:r>
              <a:rPr lang="el-GR" sz="2800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</a:p>
          <a:p>
            <a:pPr hangingPunct="0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Γεννήτρια ρεύματος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(για διακοπή ρεύματος 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38328" y="214290"/>
            <a:ext cx="8050096" cy="550414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Καθήκοντα νοσηλευτή κίνησης, 2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764704"/>
            <a:ext cx="8964488" cy="587900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 διάρκεια της επέμβασης: </a:t>
            </a:r>
            <a:endParaRPr lang="en-US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Να βοηθά και να επιστατεί στην τοποθέτηση του ασθενή στη στην κατάλληλη χειρουργική θέση, την οποία παρακολουθεί συνεχώς ώστε να προληφθούν τυχόν επιπλοκές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Να φροντίζει για τη διαθεσιμότητα των απαραίτητων εργαλείων, γαζών κλπ, τα οποία πρέπει να παραδίδει εγκαίρως στον νοσηλευτή εργαλειοδότη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Να βοηθά στο ντύσιμο των χειρουργών και στο σκέπασμα του ασθενή με αποστειρωμένες ρόμπες-σεντόνια αντίστοιχα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Να συνδέει την αναρρόφηση και τη διαθερμία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 καταγράφει τη συνεχή χορήγηση γαζών, ραμμάτων, βελονών κλπ </a:t>
            </a:r>
            <a:endParaRPr lang="en-US" sz="20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 παρακολουθεί συνεχώς, να εντοπίζει και να διορθώνει τυχόν λάθη τήρησης της ασηψίας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603C38F-4CAE-ECEC-72FA-919657B6D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60648"/>
            <a:ext cx="7072546" cy="360040"/>
          </a:xfrm>
        </p:spPr>
        <p:txBody>
          <a:bodyPr/>
          <a:lstStyle/>
          <a:p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ΠΡΟΕΤΟΙΜΑΣΙΑ ΑΣΘΕΝΗ (1)</a:t>
            </a:r>
            <a:endParaRPr lang="el-GR" sz="20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FFBC413-D391-B200-A28B-3BCE31807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764704"/>
            <a:ext cx="8784976" cy="59766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Εξακρίβωση στοιχείων ασθενή/χειρουργικής πράξης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ασφαλή μεταφορά ασθενή, αναφορά αλλεργικών αντιδράσεων, αφαίρεση ξένων αντικειμένων (κοσμήματα, οδοντοστοιχίες)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Χειρουργική τοποθέτηση ασθενή: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ύπτια,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Trendelenburg,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πλάγια, πρηνής, λιθοτομίας – χρήση κατάλληλων στελεχών, βραχιόνων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Πρόληψη άσκησης πίεσης :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(κίνδυνος έλκους πίεσης, οιδήματος) ειδικά στρώματα, δακτύλιοι κεφαλής, μαλακή επένδυση, μαξιλάρια με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 (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ράχη, πτέρνες, αρθρώσεις άνω-κάτω άκρων)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Πρόληψη εν τω βάθει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φλεβοθρόμβωσης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ειδικές πιεστικές κάλτσες ως το γόνατο, περικνήμια με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διαλλείπουσα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συμπίεση με αέρα</a:t>
            </a:r>
          </a:p>
        </p:txBody>
      </p:sp>
    </p:spTree>
    <p:extLst>
      <p:ext uri="{BB962C8B-B14F-4D97-AF65-F5344CB8AC3E}">
        <p14:creationId xmlns:p14="http://schemas.microsoft.com/office/powerpoint/2010/main" val="10302053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1752" y="116632"/>
            <a:ext cx="7238338" cy="1736616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ΠΡΟΕΤΟΙΜΑΣΙΑ ΑΣΘΕΝΗ (2)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01752" y="836712"/>
            <a:ext cx="8503920" cy="56641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Υποθερμία (αναισθητικά-ψυχρό περιβάλλον):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αξιόπιστη, συνεχής μέτρηση θερμοκρασίας,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Κουβέρτες θερμού αέρα: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αποτελεσματικότερη μέθοδος, προσοχή σε εγκαύματα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(η έξοδος θερμού αέρα να μην έρχεται σε επαφή με τον ασθενή), 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Επιπλέον βαμβακερές κουβέρτες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ουβέρτες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αλουμινίου (ελαχιστοποίηση απωλειών), 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Συσκευές θέρμανσης χορηγούμενων IV υγρών 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EC85788-3CD3-9042-52A6-FEB8CEB7F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16632"/>
            <a:ext cx="7216562" cy="431102"/>
          </a:xfrm>
        </p:spPr>
        <p:txBody>
          <a:bodyPr/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ΠΡΟΕΤΟΙΜΑΣΙΑ ΑΣΘΕΝΗ (3)</a:t>
            </a:r>
            <a:endParaRPr lang="el-GR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941B81-3BB8-A2D7-C961-246A136450C9}"/>
              </a:ext>
            </a:extLst>
          </p:cNvPr>
          <p:cNvSpPr txBox="1"/>
          <p:nvPr/>
        </p:nvSpPr>
        <p:spPr>
          <a:xfrm>
            <a:off x="251520" y="836712"/>
            <a:ext cx="8568952" cy="5185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Διαθερμία: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διατήρηση αναίμακτου πεδίου, αιμόσταση,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ποδοδιακόπτες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(μπλε για πήξη, κίτρινος για τομή), -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διασφάλιση ότι ο ασθενής δεν αγγίζει κάποιο γειωμένο μεταλλικό αντικείμενο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στατό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κρεβάτι) – πρόκληση εγκαύματος –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Πλάκα μιας χρήσης: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εφαρμογή στην κνήμη ή άλλη στεγνή περιοχή χωρίς ουλώδη ιστό / οστέινες προεξοχές, -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Μετακίνηση ασθενή: επανέλεγχος πλάκας</a:t>
            </a:r>
          </a:p>
        </p:txBody>
      </p:sp>
    </p:spTree>
    <p:extLst>
      <p:ext uri="{BB962C8B-B14F-4D97-AF65-F5344CB8AC3E}">
        <p14:creationId xmlns:p14="http://schemas.microsoft.com/office/powerpoint/2010/main" val="27559727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7072546" cy="576064"/>
          </a:xfrm>
        </p:spPr>
        <p:txBody>
          <a:bodyPr>
            <a:normAutofit/>
          </a:bodyPr>
          <a:lstStyle/>
          <a:p>
            <a:r>
              <a: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ΠΡΟΣΩΠΙΚΟ ΧΕΙΡΟΥΡΓΕΙΟΥ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124745"/>
            <a:ext cx="8496944" cy="5123662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Ιατρικό προσωπικό 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Νοσηλευτικό προσωπικό 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Γραμματέας 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Τεχνικό προσωπικό 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Βοηθητικό προσωπικό 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Καθαρίστριες 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Σπουδαστές  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60648"/>
            <a:ext cx="8320962" cy="576064"/>
          </a:xfrm>
        </p:spPr>
        <p:txBody>
          <a:bodyPr>
            <a:normAutofit/>
          </a:bodyPr>
          <a:lstStyle/>
          <a:p>
            <a:r>
              <a:rPr lang="el-GR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ΠΡΟΓΡΑΜΜΑ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ΕΠΕΜΒΑΣΕΩΝ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836712"/>
            <a:ext cx="8482144" cy="57606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Το πρόγραμμα επεμβάσεων περιλαμβάνει 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ονοματεπώνυμο του ασθενή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την ηλικία του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είδος της επέμβασης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βάρος του σώματος το ασθενή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την κλινική από την οποία προέρχεται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ονόματα του χειρουργού, των βοηθών και του αναισθησιολόγου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όνομα του νοσηλευτή – εργαλειοδότη 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όνομα του νοσηλευτή κυκλοφορίας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23528" y="188640"/>
            <a:ext cx="6711654" cy="648072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Πρακτικό εγχείρησης</a:t>
            </a:r>
            <a:endParaRPr lang="el-GR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196753"/>
            <a:ext cx="8424936" cy="505165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πρακτικό εγχείρησης αναγράφεται στο βιβλίο εγχειρήσεων του χειρουργείου με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ευθύνη του χειρουργού και περιλαμβάνει τα: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Στοιχεία του ασθενή.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Ονόματα του χειρουργού και των βοηθών.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όνομα του αναισθησιολόγου και το είδος της αναισθησίας.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 εγχείρηση λεπτομερώς η οποία καταγράφεται επίσης και στο φύλλο νοσηλείας.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672026"/>
          </a:xfrm>
        </p:spPr>
        <p:txBody>
          <a:bodyPr>
            <a:normAutofit/>
          </a:bodyPr>
          <a:lstStyle/>
          <a:p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Βιβλία – Αρχεία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412777"/>
            <a:ext cx="8568952" cy="483563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τήρηση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των βιβλίων και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αρχείων του Χειρουργείου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γίνεται με ευθύνη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Προϊστάμενου των Χειρουργείων.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116632"/>
            <a:ext cx="7072546" cy="576064"/>
          </a:xfrm>
        </p:spPr>
        <p:txBody>
          <a:bodyPr/>
          <a:lstStyle/>
          <a:p>
            <a:r>
              <a:rPr lang="el-GR" sz="3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Εξοπλισμός Χειρουργείου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908720"/>
            <a:ext cx="4536504" cy="568863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Χειρουργικό τραπέζι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Μηχάνημα αναισθησίας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Λάμπες χειρουργείου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Τροχήλατο τραπέζι εργαλείων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Τραπέζι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MAYO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(Τροχήλατο τραπέζι εργαλειοδοσίας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Mayo εξ' ολοκλήρου ανοξείδωτο με επιφάνεια με προστατευτικό γείσο)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Διαθερμία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Αναρρόφηση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Κουβάδες με τροχούς</a:t>
            </a:r>
          </a:p>
        </p:txBody>
      </p:sp>
      <p:pic>
        <p:nvPicPr>
          <p:cNvPr id="15362" name="Picture 2" descr="https://encrypted-tbn0.gstatic.com/images?q=tbn:ANd9GcTjlrQxtyctxhtr7ZI2TjCiN17pv_HLxHDrvf8ckZ9q1Y1a6DkMo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5058" y="764704"/>
            <a:ext cx="3801398" cy="5483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8145798-CB34-7BA2-0074-040522657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816042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τραπέζι Μα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</a:t>
            </a:r>
            <a:endParaRPr lang="el-G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Τραπέζι εργαλειοδοσίας Mayo">
            <a:extLst>
              <a:ext uri="{FF2B5EF4-FFF2-40B4-BE49-F238E27FC236}">
                <a16:creationId xmlns:a16="http://schemas.microsoft.com/office/drawing/2014/main" id="{F6415A57-32A3-417F-742C-E80B000B8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98" y="1700808"/>
            <a:ext cx="7052992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450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0"/>
            <a:ext cx="8496944" cy="2132856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l-GR" sz="3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Εργαλεία διατομής και παρασκευής ιστών</a:t>
            </a:r>
            <a:b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Μαχαιρίδιο ή νυστέρι (λαβή + λεπίδα)</a:t>
            </a:r>
            <a:br>
              <a:rPr lang="el-G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Ψαλίδι (ιστών + γαζών)</a:t>
            </a:r>
            <a:b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2348880"/>
            <a:ext cx="8496944" cy="38995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Εργαλεία συγκράτησης και απώθησης ιστών</a:t>
            </a: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Χειρουργικές λαβίδες ιστών </a:t>
            </a: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Ανατομικές λαβίδες ιστών </a:t>
            </a: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Αιμοστατικές λαβίδες</a:t>
            </a: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Εργαλεία απώθησης ιστών (άγκιστρα)</a:t>
            </a:r>
          </a:p>
          <a:p>
            <a:pPr marL="0" indent="0">
              <a:buNone/>
            </a:pP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Βελονοκάτοχα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332656"/>
            <a:ext cx="8496944" cy="591575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Υπεύθυνος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την φύλαξη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την διατήρηση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καλή λειτουργική κατάσταση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i="1" u="sng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των χειρουργικών εργαλείων,</a:t>
            </a:r>
            <a:endParaRPr lang="el-G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των επιστημονικών οργάνων, </a:t>
            </a:r>
            <a:r>
              <a:rPr lang="el-GR" sz="2400" i="1" u="sng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i="1" u="sng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των συσκευών του Χειρουργείου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400" i="1" u="sng" dirty="0">
              <a:solidFill>
                <a:schemeClr val="accent4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ο Προϊστάμενος του τμήματος αυτού.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147641"/>
            <a:ext cx="8435280" cy="545055"/>
          </a:xfrm>
        </p:spPr>
        <p:txBody>
          <a:bodyPr>
            <a:normAutofit fontScale="90000"/>
          </a:bodyPr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Ιματισμός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836711"/>
            <a:ext cx="8435280" cy="587364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Ενδυμασίας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(ειδικές στολές, αποστειρωμένες μπλούζες, σκούφοι, μάσκες, </a:t>
            </a:r>
            <a:r>
              <a:rPr lang="el-GR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ποδονάρια</a:t>
            </a: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ρόμπες επισκεπτών)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Κοινής χρήσης </a:t>
            </a:r>
            <a:r>
              <a:rPr lang="el-GR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(καλύμματα φορείων, κουβέρτες, κατωσέντονα, πανωσέντονα, μαξιλαροθήκες, σάκοι ακάθαρτου ιματισμού)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αποστείρωση 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μεγάλα σεντόνια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μεγάλα διπλά τετράγωνα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πετσέτες χεριών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σεντόνια λαπαροτομίας σχιστά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el-G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υποσέντονα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σχιστά και απλά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τετράγωνα μικρά σχιστά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αδιάβροχα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ιματισμός για την περιτύλιξη δίσκων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μπλούζες χειρούργων και </a:t>
            </a:r>
            <a:r>
              <a:rPr lang="el-G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εργαλειοδοτών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://thumbs.dreamstime.com/x/three-surgeons-work-operating-theatre-side-view-318399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4048" y="2708920"/>
            <a:ext cx="3816424" cy="37802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260648"/>
            <a:ext cx="7144554" cy="648072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Χειρουργικά ράμματα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9766" y="1124744"/>
            <a:ext cx="8352928" cy="5123662"/>
          </a:xfrm>
        </p:spPr>
        <p:txBody>
          <a:bodyPr>
            <a:normAutofit/>
          </a:bodyPr>
          <a:lstStyle/>
          <a:p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Απορροφήσιμα (από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ζωϊκούς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ιστούς ή συνθετικό υλικό)</a:t>
            </a:r>
          </a:p>
          <a:p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Μη απορροφήσιμα </a:t>
            </a:r>
          </a:p>
          <a:p>
            <a:pPr lvl="1"/>
            <a:r>
              <a:rPr lang="el-GR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φυσικά υλικά</a:t>
            </a:r>
          </a:p>
          <a:p>
            <a:pPr lvl="2"/>
            <a:r>
              <a:rPr lang="el-GR" sz="1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Μετάξι</a:t>
            </a:r>
          </a:p>
          <a:p>
            <a:pPr lvl="2"/>
            <a:r>
              <a:rPr lang="el-GR" sz="1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Βαμβάκι</a:t>
            </a:r>
            <a:endParaRPr lang="el-GR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l-GR" sz="1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λινό ανοξείδωτο σύρμα</a:t>
            </a:r>
            <a:endParaRPr lang="el-GR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16" lvl="2" indent="0">
              <a:buNone/>
            </a:pP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l-GR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συνθετικά υλικά</a:t>
            </a:r>
            <a:endParaRPr lang="el-GR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l-GR" sz="1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Νάυλον</a:t>
            </a:r>
            <a:endParaRPr lang="el-GR" sz="1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l-GR" sz="1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Πολυεστέρα</a:t>
            </a:r>
            <a:endParaRPr lang="el-GR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l-GR" sz="1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προπυλένιο</a:t>
            </a:r>
            <a:endParaRPr lang="el-GR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594</TotalTime>
  <Words>2172</Words>
  <Application>Microsoft Office PowerPoint</Application>
  <PresentationFormat>Προβολή στην οθόνη (4:3)</PresentationFormat>
  <Paragraphs>244</Paragraphs>
  <Slides>37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37</vt:i4>
      </vt:variant>
    </vt:vector>
  </HeadingPairs>
  <TitlesOfParts>
    <vt:vector size="43" baseType="lpstr">
      <vt:lpstr>Arial</vt:lpstr>
      <vt:lpstr>Century Gothic</vt:lpstr>
      <vt:lpstr>Times New Roman</vt:lpstr>
      <vt:lpstr>Wingdings</vt:lpstr>
      <vt:lpstr>Wingdings 3</vt:lpstr>
      <vt:lpstr>Ιόν</vt:lpstr>
      <vt:lpstr>Χειρουργική Nοσηλευτική</vt:lpstr>
      <vt:lpstr>Ο χώρος του Χειρουργείου</vt:lpstr>
      <vt:lpstr>Τρόποι μείωσης λοιμώξεων στο Χειρουργείο</vt:lpstr>
      <vt:lpstr>Εξοπλισμός Χειρουργείου</vt:lpstr>
      <vt:lpstr>τραπέζι Μαyo</vt:lpstr>
      <vt:lpstr>Εργαλεία διατομής και παρασκευής ιστών Μαχαιρίδιο ή νυστέρι (λαβή + λεπίδα) Ψαλίδι (ιστών + γαζών) </vt:lpstr>
      <vt:lpstr>Παρουσίαση του PowerPoint</vt:lpstr>
      <vt:lpstr>Ιματισμός</vt:lpstr>
      <vt:lpstr>Χειρουργικά ράμματα</vt:lpstr>
      <vt:lpstr>Παρουσίαση του PowerPoint</vt:lpstr>
      <vt:lpstr>Καθήκοντα εργαλειοδότη νοσηλευτή</vt:lpstr>
      <vt:lpstr>         Απλό πλύσιμο των χεριών (3-5΄) </vt:lpstr>
      <vt:lpstr>Αρχικό πλύσιμο των χεριών (3-5΄) (πιο ειδικά) </vt:lpstr>
      <vt:lpstr>Πλύσιμο χεριών μεταξύ των επεμβάσεων (2-3΄)</vt:lpstr>
      <vt:lpstr>Πλύσιμο χειριών μεταξύ επεμβάσεων χωρίς διακοπή της ασηψίας τους (1-2΄)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Υγιεινή των χεριών</vt:lpstr>
      <vt:lpstr>Κανονισμός χειρουργείων</vt:lpstr>
      <vt:lpstr>ΤΟΠΟΘΕΤΗΣΗ ΤΗΣ ΑΠΟΣΤΕΙΡΩΜΕΝΗΣ ΡΟΜΠΑΣ</vt:lpstr>
      <vt:lpstr>Παρουσίαση του PowerPoint</vt:lpstr>
      <vt:lpstr>ΕΡΓΑΛΕΙΟΔΟΣΙΑ</vt:lpstr>
      <vt:lpstr>ΚΑΤΑΜΕΤΡΗΣΗ ΑΝΤΙΚΕΙΜΕΝΩΝ</vt:lpstr>
      <vt:lpstr>Καθήκοντα νοσηλευτή εργαλειοδότη,1</vt:lpstr>
      <vt:lpstr>Καθήκοντα νοσηλευτή εργαλειοδότη, 2</vt:lpstr>
      <vt:lpstr>Καθήκοντα νοσηλευτή κίνησης, 1</vt:lpstr>
      <vt:lpstr>Καθήκοντα νοσηλευτή κίνησης, 2</vt:lpstr>
      <vt:lpstr>ΠΡΟΕΤΟΙΜΑΣΙΑ ΑΣΘΕΝΗ (1)</vt:lpstr>
      <vt:lpstr>ΠΡΟΕΤΟΙΜΑΣΙΑ ΑΣΘΕΝΗ (2)</vt:lpstr>
      <vt:lpstr>ΠΡΟΕΤΟΙΜΑΣΙΑ ΑΣΘΕΝΗ (3)</vt:lpstr>
      <vt:lpstr>ΠΡΟΣΩΠΙΚΟ ΧΕΙΡΟΥΡΓΕΙΟΥ</vt:lpstr>
      <vt:lpstr>ΠΡΟΓΡΑΜΜΑ ΕΠΕΜΒΑΣΕΩΝ</vt:lpstr>
      <vt:lpstr>Πρακτικό εγχείρησης</vt:lpstr>
      <vt:lpstr>Βιβλία – Αρχεία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ΝΟΣΗΛΕΥΤΙΚΗ ΧΕΙΡΟΥΡΓΙΚΗ ΙΙ</dc:title>
  <dc:creator>xaraorf</dc:creator>
  <cp:lastModifiedBy>maria koutentaki</cp:lastModifiedBy>
  <cp:revision>46</cp:revision>
  <dcterms:created xsi:type="dcterms:W3CDTF">2016-03-01T09:12:27Z</dcterms:created>
  <dcterms:modified xsi:type="dcterms:W3CDTF">2025-04-15T12:51:22Z</dcterms:modified>
</cp:coreProperties>
</file>