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56" r:id="rId3"/>
    <p:sldId id="281" r:id="rId4"/>
    <p:sldId id="282" r:id="rId5"/>
    <p:sldId id="286" r:id="rId6"/>
    <p:sldId id="287" r:id="rId7"/>
    <p:sldId id="257" r:id="rId8"/>
    <p:sldId id="283" r:id="rId9"/>
    <p:sldId id="285" r:id="rId10"/>
    <p:sldId id="288" r:id="rId11"/>
    <p:sldId id="291" r:id="rId12"/>
    <p:sldId id="295" r:id="rId13"/>
    <p:sldId id="292" r:id="rId14"/>
    <p:sldId id="289" r:id="rId15"/>
    <p:sldId id="296" r:id="rId16"/>
    <p:sldId id="293" r:id="rId17"/>
    <p:sldId id="297" r:id="rId18"/>
    <p:sldId id="29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BA8"/>
    <a:srgbClr val="3B0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439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2187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1281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6836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9427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3230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4672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6991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141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798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2517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599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5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535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2933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3245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702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648A58D-FE9F-4145-94C1-75B0DA1E039F}" type="datetimeFigureOut">
              <a:rPr lang="el-GR" smtClean="0"/>
              <a:t>3/5/2025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C20E1-724D-4D20-A1ED-4A417BD9B12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7403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14351" y="128588"/>
            <a:ext cx="9536484" cy="671512"/>
          </a:xfrm>
        </p:spPr>
        <p:txBody>
          <a:bodyPr/>
          <a:lstStyle/>
          <a:p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Χειρουργική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l-GR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οσηλευτική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228600" y="1157288"/>
            <a:ext cx="11658600" cy="5426074"/>
          </a:xfrm>
        </p:spPr>
        <p:txBody>
          <a:bodyPr>
            <a:normAutofit fontScale="92500" lnSpcReduction="10000"/>
          </a:bodyPr>
          <a:lstStyle/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Β’ εξάμηνο</a:t>
            </a:r>
          </a:p>
          <a:p>
            <a:pPr marL="0" indent="0">
              <a:buNone/>
            </a:pPr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32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Ειδικές</a:t>
            </a:r>
            <a:r>
              <a:rPr lang="el-GR" sz="3200" spc="-2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spc="-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Νοσηλευτικές</a:t>
            </a:r>
            <a:r>
              <a:rPr lang="el-GR" sz="3200" spc="-2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spc="-6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Γνώσεις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</a:t>
            </a:r>
            <a:r>
              <a:rPr lang="el-GR" sz="3200" spc="-27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Χειρουργείο </a:t>
            </a:r>
            <a:r>
              <a:rPr lang="el-GR" sz="32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(Παράρτημα, 2) </a:t>
            </a:r>
            <a:endParaRPr lang="el-GR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Σταύρος Θεολόγου, </a:t>
            </a:r>
          </a:p>
          <a:p>
            <a:pPr marL="36576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Νοσηλευτής στην Ανάνηψη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Καρδιοχειρουρ-γημένων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Ασθενών</a:t>
            </a:r>
          </a:p>
          <a:p>
            <a:pPr marL="36576" indent="0">
              <a:buNone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pPr marL="36576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ΓΝΑ «Ευαγγελισμός»</a:t>
            </a:r>
            <a:endParaRPr lang="el-G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9C1F4A-065B-F7FF-C9A3-7DB968FAD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214314"/>
            <a:ext cx="11401424" cy="395288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7 (πιο αναλυτικά 1)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6AD4EEC-C1EE-FA0A-F5F8-66CAF727E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1" y="900113"/>
            <a:ext cx="11630024" cy="574357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bg1"/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ΜΟΝΟΠΟΛΙΚΗ ΔΙΑΘΕΡΜΙΑ 1:</a:t>
            </a:r>
          </a:p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Αρχικά, είχαμε την δημιουργία της μονοπολικής ηλεκτροδιαθερμίας, η οποία ουσιαστικά στηρίζεται στην ροή ηλεκτρικού ρεύματος μέσα από τον ασθενή.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Πιο συγκεκριμένα, υπάρχει μία πηγή ηλεκτρικού ρεύματος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 μία έξοδο και μία είσοδο: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έξοδο μπαίνει ένας ακροδέκτης μίας χρήσης που μοιάζει με στυλό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(στειλεός διαθερμίας),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οποίος εκλύει τα ελεύθερα ηλεκτρόνια στο ανθρώπινο σώμα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(δηλαδή εκλύει την ροή του ηλεκτρικού ρεύματος), </a:t>
            </a:r>
          </a:p>
        </p:txBody>
      </p:sp>
    </p:spTree>
    <p:extLst>
      <p:ext uri="{BB962C8B-B14F-4D97-AF65-F5344CB8AC3E}">
        <p14:creationId xmlns:p14="http://schemas.microsoft.com/office/powerpoint/2010/main" val="963804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67235D-FB51-2608-B7CC-45AA927BB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620" y="849086"/>
            <a:ext cx="11840547" cy="581297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chemeClr val="bg1"/>
                </a:solidFill>
                <a:highlight>
                  <a:srgbClr val="C0C0C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ΜΟΝΟΠΟΛΙΚΗ ΔΙΑΘΕΡΜΙΑ 2:</a:t>
            </a:r>
            <a:endParaRPr lang="el-G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είσοδος (ή διαφορετικά </a:t>
            </a: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γείωση)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τοποθετείται σε σημείο του ασθενούς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μακριά από το σημείο της επέμβασης (π.χ. πλάτη ή πόδι) και συλλέγει τα ηλεκτρόνια,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τα οποία λόγω του κλειστού πλέον κυκλώματος επιστρέφουν στο μηχάνημα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(πηγή).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ώρα της ενεργοποίησης του μηχανήματος από τον χειρουργό,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στειλεός εκλύει ελεύθερα ηλεκτρόνια τα οποία,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της τοπικής τους εφαρμογής στους ιστούς,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ουσιαστικά «καίνε» τον ιστό στο συγκεκριμένο σημείο,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προκαλώντας τον καυτηριασμό των αγγείων &amp; την κοπή του ιστού.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l-GR" u="sng" dirty="0"/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4F4E9730-60C4-4D49-9589-B8218E5BB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94" y="102638"/>
            <a:ext cx="9686569" cy="506963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7 (πιο αναλυτικά 2)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53217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4D6F6BB-2331-0EC1-BD94-26618AB3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57164"/>
            <a:ext cx="9404723" cy="557212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7 (πιο αναλυτικά 3)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1B9C6FA-E309-DE12-B216-3945121A6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985838"/>
            <a:ext cx="11544300" cy="5262561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Ακολούθως,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τα ηλεκτρόνια διασκορπίζονται στο σώμα του ασθενή,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κι επειδή είναι πλέον χωρίς πυκνότητα,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επιδρούνε καθόλου στα υπόλοιπα όργανα ή στους ιστούς.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και τέλος,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β) συλλέγονται από την γείωση και επιστρέφουν στην πηγή.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4720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E8A78D-F9BA-8D8C-3BC0-EA47589CB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5" y="0"/>
            <a:ext cx="11572875" cy="600075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7 (πιο αναλυτικά 4)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D4452E0-F125-DA62-ACC0-0D90A46C3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89" y="600075"/>
            <a:ext cx="11901486" cy="6072187"/>
          </a:xfrm>
        </p:spPr>
        <p:txBody>
          <a:bodyPr>
            <a:normAutofit lnSpcReduction="10000"/>
          </a:bodyPr>
          <a:lstStyle/>
          <a:p>
            <a:pPr marL="0">
              <a:lnSpc>
                <a:spcPct val="150000"/>
              </a:lnSpc>
              <a:spcBef>
                <a:spcPts val="0"/>
              </a:spcBef>
            </a:pP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πορεία όμως διαπιστώθηκε πως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μονοπολική διαθερμία </a:t>
            </a:r>
            <a:r>
              <a:rPr lang="el-GR" sz="3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ανεπαρκής για όλο το εύρος </a:t>
            </a:r>
            <a:r>
              <a:rPr lang="el-GR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χειρουργικών επεμβάσεων, </a:t>
            </a:r>
            <a:r>
              <a:rPr lang="el-GR" sz="30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καθώς εγκυμονεί κινδύνους καυτηριασμού άλλων σημείων του σώματος τα οποία δεν θέλουμε, 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ενώ και η διασπορά της θερμότητας στους παρακείμενους ιστούς ήταν ιδιαίτερα μεγάλη.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Παρόλα αυτά, η μονοπολική διαθερμία (με αρκετές βέβαια εξελίξεις) εξακολουθεί να αποτελεί σήμερα απαραίτητο εργαλείο στην φαρέτρα των χειρουργών για όλες σχεδόν τις χειρουργικές επεμβάσεις.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1079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9ACF484-176D-BF6A-7354-27C019AB6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14300"/>
            <a:ext cx="11544299" cy="600075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8 (πιο αναλυτικά)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89C7E0C-1E3D-8F8C-A428-7CA4658C7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88" y="914400"/>
            <a:ext cx="11758611" cy="58293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ΔΙΠΟΛΙΚΗ ΔΙΑΘΕΡΜΙΑ 1: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εξέλιξη της παραπάνω τεχνολογίας ήταν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διπολική διαθερμία.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Πλέον,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αντί για τοποθέτηση γείωσης σε άσχετο με την επέμβαση σημείο του ασθενούς,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δημιουργήθηκε </a:t>
            </a:r>
            <a:r>
              <a:rPr lang="el-GR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 εργαλείο με δύο σιαγόνες (σαν ψαλίδι), το οποίο ουσιαστικά «κλείνει» το κύκλωμα: η μία σιαγόνα εκλύει τα ηλεκτρόνια, και η άλλη τα συλλέγει.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τοπική αυτή εφαρμογή στους ιστούς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ουσιαστικά εξάλειψε τους καυτηριασμούς άλλων σημείων του σώματος,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μείωσε την εκλυόμενη θερμοκρασία από την ροή των ηλεκτρονίων.</a:t>
            </a:r>
          </a:p>
        </p:txBody>
      </p:sp>
    </p:spTree>
    <p:extLst>
      <p:ext uri="{BB962C8B-B14F-4D97-AF65-F5344CB8AC3E}">
        <p14:creationId xmlns:p14="http://schemas.microsoft.com/office/powerpoint/2010/main" val="1558620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301F3C2-50D8-7F7F-E453-BF5FCB99F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549" y="733426"/>
            <a:ext cx="5129213" cy="5443537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1262767D-70AE-528A-D883-AE3CC932B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8" y="557213"/>
            <a:ext cx="5643562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58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F9A56E-B221-0A75-DDF6-C07ED0F2B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63" y="0"/>
            <a:ext cx="11744325" cy="457200"/>
          </a:xfrm>
        </p:spPr>
        <p:txBody>
          <a:bodyPr/>
          <a:lstStyle/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9 (πιο αναλυτικά)</a:t>
            </a:r>
            <a:endParaRPr lang="el-GR" sz="24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9566885-C5D3-0629-C732-9D4477D2E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3" y="585789"/>
            <a:ext cx="11744325" cy="59578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ΔΙΠΟΛΙΚΕΣ ΔΙΑΘΕΡΜΙΕΣ ΤΕΛΕΥΤΑΙΑΣ ΤΕΧΝΟΛΟΓΙΑΣ, 2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επόμενη εξέλιξη που επιτελέστηκε,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ήταν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διπολικές διαθερμίες οι οποίες έφεραν πάνω στις πηγές ειδικά προγράμματα (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softwares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τα οποία ουσιαστικά μετράνε την αγωγιμότητα στους ιστούς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(δηλαδή την ροή του αίματος στα αγγεία, καθώς και την πυκνότητα του νερού στους ιστούς), και,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 έχει επιτευχθεί αιμόσταση,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ειδικό ηχητικό σήμα ειδοποιεί τον χειρουργό, η ροή ηλεκτρονίων (δηλαδή του ρεύματος) σταματάει </a:t>
            </a:r>
            <a:r>
              <a:rPr lang="el-GR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χειρουργός χειροκίνητα προωθεί μία λάμα (που είναι κρυμμένη στις σιαγόνες)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κόβει τον ιστό.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8563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45CA28-B953-CBAC-8A9E-4D3A0C320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613" y="171450"/>
            <a:ext cx="9722221" cy="1681798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10 (πιο αναλυτικά)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0F26F6A-B1B8-9D7E-EE61-BB9A9E72B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8" y="885825"/>
            <a:ext cx="11830050" cy="568642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τεχνολογία αυτή διαθέτει στα άκρα (σιαγόνες) του εργαλείου ενισχυμένη μόνωση,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προκειμένου να μην υπάρχει τοπική διαρροή ρεύματος ή μεγαλύτερη διασπορά της θερμοκρασίας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ενώ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δυνατότητα πολλαπλής «πυροδότησης» του εργαλείου &amp;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μηχανική κοπή του ιστού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δίνουν την δυνατότητα στον χειρουργό να ελέγξει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πόσες φορές θα «κάψει» τον ιστό για το μέγιστα καλύτερο αποτέλεσμα.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7505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72B47D-749B-7E1E-280F-C9ABA12A5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57162"/>
            <a:ext cx="11158538" cy="1696085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11 (πιο αναλυτικά)</a:t>
            </a:r>
            <a:endParaRPr lang="el-GR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96629E-19EB-660C-A234-4A8218ED3CFC}"/>
              </a:ext>
            </a:extLst>
          </p:cNvPr>
          <p:cNvSpPr txBox="1"/>
          <p:nvPr/>
        </p:nvSpPr>
        <p:spPr>
          <a:xfrm>
            <a:off x="114300" y="857250"/>
            <a:ext cx="11930063" cy="556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Τελευταία εξέλιξη αυτής της τεχνολογίας αποτελεί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διπολική διαθερμία με ηλεκτρικό περιορισμό διασποράς των ηλεκτρονίων,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φυσικά φέρνει και όλα τα παραπάνω χαρακτηριστικά των διπολικών διαθερμιών που προαναφέρθηκαν. Ουσιαστικά,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η μία σιαγόνα του εργαλείου φέρει μόνιμα (-) ηλεκτρικό φορτίο,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ενώ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άλλη φέρει δύο φορτία: (-)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φορτίο εξωτερικά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(+)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εσωτερικά της σιαγόνας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πρώτο περιορίζει την ροή των ηλεκτρονίων αυστηρά στις σιαγόνες του εργαλείου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(χωρίς να χρειάζονται ογκώδεις μονώσεις), ενώ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 θετικού φορτίου σημείο της σιαγόνας δημιουργεί την κατάλληλη ροή ρεύματος </a:t>
            </a:r>
          </a:p>
          <a:p>
            <a:pPr>
              <a:lnSpc>
                <a:spcPct val="150000"/>
              </a:lnSpc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(δηλαδή ηλεκτρονίων) για το τελικό αποτέλεσμα.</a:t>
            </a:r>
          </a:p>
        </p:txBody>
      </p:sp>
    </p:spTree>
    <p:extLst>
      <p:ext uri="{BB962C8B-B14F-4D97-AF65-F5344CB8AC3E}">
        <p14:creationId xmlns:p14="http://schemas.microsoft.com/office/powerpoint/2010/main" val="254890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CFD73B8F-0CFB-C5BA-5F61-40BA41CB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02021"/>
            <a:ext cx="9404723" cy="606054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1</a:t>
            </a:r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A3E17F4D-471A-F522-1E96-FCD776C25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1042989"/>
            <a:ext cx="11737015" cy="56129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την ηλεκτρική αυτή συσκευή δύναται να πραγματοποιηθεί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καυτηρίαση (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coagulation, </a:t>
            </a:r>
            <a:r>
              <a:rPr lang="el-GR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ηλεκτροπηξία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ιστών που αιμορραγούν,  αλλά και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τομή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(cut).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απαραίτητη σε όλες τις χειρουργικές επεμβάσεις.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μηχάνημα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τροχούς ή εντοιχισμένο ή και στερεωμένο στην οροφή. </a:t>
            </a:r>
          </a:p>
        </p:txBody>
      </p:sp>
    </p:spTree>
    <p:extLst>
      <p:ext uri="{BB962C8B-B14F-4D97-AF65-F5344CB8AC3E}">
        <p14:creationId xmlns:p14="http://schemas.microsoft.com/office/powerpoint/2010/main" val="1634442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14339" y="114300"/>
            <a:ext cx="9636496" cy="700088"/>
          </a:xfrm>
        </p:spPr>
        <p:txBody>
          <a:bodyPr/>
          <a:lstStyle/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>
          <a:xfrm>
            <a:off x="238125" y="814388"/>
            <a:ext cx="11715750" cy="564038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παλαιότερες συσκευές ήταν διπολικές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(είχαν δηλαδή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ένα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θετικό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(+) και ένα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αρνητικό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(-) καλώδιο ρεύματος).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Μερικές πλέον σύγχρονες συσκευές διαθερμίας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μονοπολικές,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έχουν δηλαδή το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(-)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σύρμα στο ίδιο καλώδιο.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κύριο σώμα του μηχανήματος έχει υποδοχές για το καλώδιο.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Στις διπολικές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υπάρχει και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ποδοδιακόπτης,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ώστε με το πόδι ο χειριστής ενεργοποιεί το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καλώδιο που καυτηριάζει.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(-) καλώδιο καταλήγει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πλάκα γείωσης,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τοποθετείται κάτω από το σώμα του ασθενούς για να αποφεύγεται ηλεκτροπληξία.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A511EC-C8BA-0215-3ABC-F62411803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157164"/>
            <a:ext cx="9536484" cy="800100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3</a:t>
            </a:r>
            <a:endParaRPr lang="el-GR" sz="32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98AB12-6D16-DEBC-473D-4F6C4B396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8" y="957264"/>
            <a:ext cx="11672887" cy="5614986"/>
          </a:xfrm>
        </p:spPr>
        <p:txBody>
          <a:bodyPr>
            <a:normAutofit fontScale="92500" lnSpcReduction="20000"/>
          </a:bodyPr>
          <a:lstStyle/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Διαθέτει επίσης διάφορους διακόπτες για την ένταση του ρεύματος και για επιλογή</a:t>
            </a:r>
          </a:p>
          <a:p>
            <a:pPr indent="342900"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καυτηρίασης, </a:t>
            </a:r>
          </a:p>
          <a:p>
            <a:pPr indent="342900"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τομής ή </a:t>
            </a:r>
          </a:p>
          <a:p>
            <a:pPr indent="342900">
              <a:lnSpc>
                <a:spcPct val="150000"/>
              </a:lnSpc>
              <a:spcBef>
                <a:spcPts val="0"/>
              </a:spcBef>
            </a:pPr>
            <a:r>
              <a:rPr lang="el-GR" sz="36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τομής και καυτηρίασης </a:t>
            </a:r>
            <a:r>
              <a:rPr lang="el-GR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συγχρόνως.</a:t>
            </a:r>
          </a:p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μηχάνημα εφαρμόζεται σε πρίζα τοίχου στεγανή, ασφαλισμένη και με γείωση, </a:t>
            </a:r>
            <a:r>
              <a:rPr lang="el-GR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να αποφεύγεται απώλεια ρεύματος και δημιουργία επικίνδυνων ηλεκτρικών σπινθήρων.</a:t>
            </a:r>
            <a:endParaRPr lang="el-GR" sz="3600" u="sng" dirty="0"/>
          </a:p>
        </p:txBody>
      </p:sp>
    </p:spTree>
    <p:extLst>
      <p:ext uri="{BB962C8B-B14F-4D97-AF65-F5344CB8AC3E}">
        <p14:creationId xmlns:p14="http://schemas.microsoft.com/office/powerpoint/2010/main" val="3303485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Χειρουργική διαθερμία μονοπολική/διπολική 120 watt DIATERMO MB 122 –  mono/bipolar – 120 W">
            <a:extLst>
              <a:ext uri="{FF2B5EF4-FFF2-40B4-BE49-F238E27FC236}">
                <a16:creationId xmlns:a16="http://schemas.microsoft.com/office/drawing/2014/main" id="{858D712E-B6D0-0496-1FC6-585D566F3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28625"/>
            <a:ext cx="11387137" cy="611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781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Μονοπολική και Διπολική Διαθερμία για την Χειρουργική Επέμβαση">
            <a:extLst>
              <a:ext uri="{FF2B5EF4-FFF2-40B4-BE49-F238E27FC236}">
                <a16:creationId xmlns:a16="http://schemas.microsoft.com/office/drawing/2014/main" id="{97F9A8F6-B54E-E76A-FB80-0D9E4AF4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00050"/>
            <a:ext cx="11258551" cy="612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29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A678F6-2136-9E84-A69E-633A44725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87" y="100014"/>
            <a:ext cx="9807947" cy="509588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4</a:t>
            </a:r>
            <a:endParaRPr lang="el-GR" sz="32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421F05B-FB61-D4A8-421A-3DF5696D2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906" y="857250"/>
            <a:ext cx="11659582" cy="5900736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(+) καλώδιο (πόλος) </a:t>
            </a:r>
            <a:r>
              <a:rPr lang="el-GR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φέρνει το ρεύμα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μηχάνημα στο σώμα του ασθενούς,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χειρολαβή με ηλεκτρόδιο που κρατάει ο χειρουργός.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μεταλλικό ηλεκτρόδιο έχει σχήμα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σφαιριδίου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περίπτωση που κάνει </a:t>
            </a:r>
            <a:r>
              <a:rPr lang="el-GR" sz="3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καυτηρίαση, 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μαχαιριδίου</a:t>
            </a: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(ακόμη και βελόνας) </a:t>
            </a:r>
            <a:r>
              <a:rPr lang="el-GR" sz="3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 γίνεται τομή ιστών.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5628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9A1DEB-845C-F789-229D-64C439E7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271463"/>
            <a:ext cx="9565059" cy="600075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5</a:t>
            </a:r>
            <a:endParaRPr lang="el-GR" sz="3200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1FD822-B758-2204-D5B1-E124AA371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71575"/>
            <a:ext cx="11544300" cy="5414961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(-) καλώδιο (στην διπολική διαθερμία) καταλήγει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σε μεταλλική πλάκα γείωσης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εφαρμόζεται στο σώμα του ασθενούς,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κοντά στο σημείο της επέμβασής (συνήθως στον γλουτό),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αφού προηγουμένως έχει γίνει επάλειψη με αγώγιμη αλοιφή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9079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CBF20C-9F90-576C-B8E8-2E2EAE530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71450"/>
            <a:ext cx="9404723" cy="700088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Διαθερμία και Γείωση, 6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21E0A7-D725-45E1-C217-FA003F243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8" y="1114425"/>
            <a:ext cx="11630025" cy="5429249"/>
          </a:xfrm>
        </p:spPr>
        <p:txBody>
          <a:bodyPr/>
          <a:lstStyle/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Καλώδιο γείωσης διαθερμίας και πλάκες γείωσης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030" name="Picture 6" descr="Καλώδιο γείωσης διαθερμίας 5m F7902">
            <a:extLst>
              <a:ext uri="{FF2B5EF4-FFF2-40B4-BE49-F238E27FC236}">
                <a16:creationId xmlns:a16="http://schemas.microsoft.com/office/drawing/2014/main" id="{B04E661D-7892-211B-00CD-F7BB8841C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" y="1771650"/>
            <a:ext cx="3395663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Πλάκα γείωσης ασθενούς μιας χρήσης F7320 | Δίγκας Γ. Ιατρικά">
            <a:extLst>
              <a:ext uri="{FF2B5EF4-FFF2-40B4-BE49-F238E27FC236}">
                <a16:creationId xmlns:a16="http://schemas.microsoft.com/office/drawing/2014/main" id="{E4954C4C-9014-2014-FDB1-A8C3B494C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2124074"/>
            <a:ext cx="2852737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C0754ABC-EDBF-641E-5022-EBA188801A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663" y="1600199"/>
            <a:ext cx="4229099" cy="440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115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195</TotalTime>
  <Words>1072</Words>
  <Application>Microsoft Office PowerPoint</Application>
  <PresentationFormat>Ευρεία οθόνη</PresentationFormat>
  <Paragraphs>107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3" baseType="lpstr">
      <vt:lpstr>Century Gothic</vt:lpstr>
      <vt:lpstr>Times New Roman</vt:lpstr>
      <vt:lpstr>Wingdings</vt:lpstr>
      <vt:lpstr>Wingdings 3</vt:lpstr>
      <vt:lpstr>Ιόν</vt:lpstr>
      <vt:lpstr>Χειρουργική Nοσηλευτική</vt:lpstr>
      <vt:lpstr>Χειρουργική Διαθερμία και Γείωση, 1</vt:lpstr>
      <vt:lpstr>Χειρουργική Διαθερμία και Γείωση, 2</vt:lpstr>
      <vt:lpstr>Χειρουργική Διαθερμία και Γείωση, 3</vt:lpstr>
      <vt:lpstr>Παρουσίαση του PowerPoint</vt:lpstr>
      <vt:lpstr>Παρουσίαση του PowerPoint</vt:lpstr>
      <vt:lpstr>Χειρουργική Διαθερμία και Γείωση, 4</vt:lpstr>
      <vt:lpstr>Χειρουργική Διαθερμία και Γείωση, 5</vt:lpstr>
      <vt:lpstr>Χειρουργική Διαθερμία και Γείωση, 6</vt:lpstr>
      <vt:lpstr>Χειρουργική Διαθερμία και Γείωση, 7 (πιο αναλυτικά 1)</vt:lpstr>
      <vt:lpstr>Χειρουργική Διαθερμία και Γείωση, 7 (πιο αναλυτικά 2)</vt:lpstr>
      <vt:lpstr>Χειρουργική Διαθερμία και Γείωση, 7 (πιο αναλυτικά 3)</vt:lpstr>
      <vt:lpstr>Χειρουργική Διαθερμία και Γείωση, 7 (πιο αναλυτικά 4)</vt:lpstr>
      <vt:lpstr>Χειρουργική Διαθερμία και Γείωση, 8 (πιο αναλυτικά)</vt:lpstr>
      <vt:lpstr>Παρουσίαση του PowerPoint</vt:lpstr>
      <vt:lpstr>Χειρουργική Διαθερμία και Γείωση, 9 (πιο αναλυτικά)</vt:lpstr>
      <vt:lpstr>Χειρουργική Διαθερμία και Γείωση, 10 (πιο αναλυτικά)</vt:lpstr>
      <vt:lpstr>Χειρουργική Διαθερμία και Γείωση, 11 (πιο αναλυτικά)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Nοσηλευτική</dc:title>
  <dc:creator>maria koutentaki</dc:creator>
  <cp:lastModifiedBy>maria koutentaki</cp:lastModifiedBy>
  <cp:revision>14</cp:revision>
  <dcterms:created xsi:type="dcterms:W3CDTF">2025-04-28T10:05:08Z</dcterms:created>
  <dcterms:modified xsi:type="dcterms:W3CDTF">2025-05-03T09:14:33Z</dcterms:modified>
</cp:coreProperties>
</file>