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81" r:id="rId13"/>
    <p:sldId id="282" r:id="rId14"/>
    <p:sldId id="290" r:id="rId15"/>
    <p:sldId id="267" r:id="rId16"/>
    <p:sldId id="268" r:id="rId17"/>
    <p:sldId id="269" r:id="rId18"/>
    <p:sldId id="270" r:id="rId19"/>
    <p:sldId id="271" r:id="rId20"/>
    <p:sldId id="272" r:id="rId21"/>
    <p:sldId id="273" r:id="rId22"/>
    <p:sldId id="274" r:id="rId23"/>
    <p:sldId id="292" r:id="rId24"/>
    <p:sldId id="275" r:id="rId25"/>
    <p:sldId id="276" r:id="rId26"/>
    <p:sldId id="277" r:id="rId27"/>
    <p:sldId id="278" r:id="rId28"/>
    <p:sldId id="283" r:id="rId29"/>
    <p:sldId id="279" r:id="rId30"/>
    <p:sldId id="280" r:id="rId31"/>
    <p:sldId id="293" r:id="rId32"/>
    <p:sldId id="284" r:id="rId33"/>
    <p:sldId id="285" r:id="rId34"/>
    <p:sldId id="294" r:id="rId35"/>
    <p:sldId id="287" r:id="rId36"/>
    <p:sldId id="288" r:id="rId37"/>
    <p:sldId id="295" r:id="rId38"/>
    <p:sldId id="296" r:id="rId39"/>
    <p:sldId id="297"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46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D857BE-8596-419F-89D6-542D83076827}" type="datetimeFigureOut">
              <a:rPr lang="el-GR" smtClean="0"/>
              <a:pPr/>
              <a:t>22/5/2025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708A8A-850D-4E35-AA65-0AA13BCAC907}"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7D708A8A-850D-4E35-AA65-0AA13BCAC907}" type="slidenum">
              <a:rPr lang="el-GR" smtClean="0"/>
              <a:pPr/>
              <a:t>21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2342CEA3-3058-4D43-AE35-B3DA76CB4003}" type="datetimeFigureOut">
              <a:rPr lang="el-GR" smtClean="0"/>
              <a:pPr/>
              <a:t>22/5/2025</a:t>
            </a:fld>
            <a:endParaRPr lang="el-GR"/>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el-GR"/>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2434703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Πανοραμική εικόνα με λεζάντα">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2342CEA3-3058-4D43-AE35-B3DA76CB4003}" type="datetimeFigureOut">
              <a:rPr lang="el-GR" smtClean="0"/>
              <a:pPr/>
              <a:t>22/5/2025</a:t>
            </a:fld>
            <a:endParaRPr lang="el-GR"/>
          </a:p>
        </p:txBody>
      </p:sp>
      <p:sp>
        <p:nvSpPr>
          <p:cNvPr id="6" name="Footer Placeholder 5"/>
          <p:cNvSpPr>
            <a:spLocks noGrp="1"/>
          </p:cNvSpPr>
          <p:nvPr>
            <p:ph type="ftr" sz="quarter" idx="11"/>
          </p:nvPr>
        </p:nvSpPr>
        <p:spPr/>
        <p:txBody>
          <a:bodyPr/>
          <a:lstStyle/>
          <a:p>
            <a:endParaRPr lang="el-G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3418040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l-GR"/>
              <a:t>Κάντε κλικ για να επεξεργαστείτε τον τίτλο υποδείγματος</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2342CEA3-3058-4D43-AE35-B3DA76CB4003}" type="datetimeFigureOut">
              <a:rPr lang="el-GR" smtClean="0"/>
              <a:pPr/>
              <a:t>22/5/2025</a:t>
            </a:fld>
            <a:endParaRPr lang="el-GR"/>
          </a:p>
        </p:txBody>
      </p:sp>
      <p:sp>
        <p:nvSpPr>
          <p:cNvPr id="5" name="Footer Placeholder 4"/>
          <p:cNvSpPr>
            <a:spLocks noGrp="1"/>
          </p:cNvSpPr>
          <p:nvPr>
            <p:ph type="ftr" sz="quarter" idx="11"/>
          </p:nvPr>
        </p:nvSpPr>
        <p:spPr/>
        <p:txBody>
          <a:bodyPr/>
          <a:lstStyle/>
          <a:p>
            <a:endParaRPr lang="el-G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3019404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l-GR"/>
              <a:t>Κάντε κλικ για να επεξεργαστείτε τον τίτλο υποδείγματος</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2342CEA3-3058-4D43-AE35-B3DA76CB4003}" type="datetimeFigureOut">
              <a:rPr lang="el-GR" smtClean="0"/>
              <a:pPr/>
              <a:t>22/5/2025</a:t>
            </a:fld>
            <a:endParaRPr lang="el-GR"/>
          </a:p>
        </p:txBody>
      </p:sp>
      <p:sp>
        <p:nvSpPr>
          <p:cNvPr id="5" name="Footer Placeholder 4"/>
          <p:cNvSpPr>
            <a:spLocks noGrp="1"/>
          </p:cNvSpPr>
          <p:nvPr>
            <p:ph type="ftr" sz="quarter" idx="11"/>
          </p:nvPr>
        </p:nvSpPr>
        <p:spPr/>
        <p:txBody>
          <a:bodyPr/>
          <a:lstStyle/>
          <a:p>
            <a:endParaRPr lang="el-G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482145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2342CEA3-3058-4D43-AE35-B3DA76CB4003}" type="datetimeFigureOut">
              <a:rPr lang="el-GR" smtClean="0"/>
              <a:pPr/>
              <a:t>22/5/2025</a:t>
            </a:fld>
            <a:endParaRPr lang="el-GR"/>
          </a:p>
        </p:txBody>
      </p:sp>
      <p:sp>
        <p:nvSpPr>
          <p:cNvPr id="5" name="Footer Placeholder 4"/>
          <p:cNvSpPr>
            <a:spLocks noGrp="1"/>
          </p:cNvSpPr>
          <p:nvPr>
            <p:ph type="ftr" sz="quarter" idx="11"/>
          </p:nvPr>
        </p:nvSpPr>
        <p:spPr/>
        <p:txBody>
          <a:bodyPr/>
          <a:lstStyle/>
          <a:p>
            <a:endParaRPr lang="el-GR"/>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3399994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342CEA3-3058-4D43-AE35-B3DA76CB4003}" type="datetimeFigureOut">
              <a:rPr lang="el-GR" smtClean="0"/>
              <a:pPr/>
              <a:t>22/5/2025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1898353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342CEA3-3058-4D43-AE35-B3DA76CB4003}" type="datetimeFigureOut">
              <a:rPr lang="el-GR" smtClean="0"/>
              <a:pPr/>
              <a:t>22/5/2025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1450513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a:xfrm>
            <a:off x="7621301" y="6387910"/>
            <a:ext cx="990599" cy="228659"/>
          </a:xfrm>
        </p:spPr>
        <p:txBody>
          <a:bodyPr/>
          <a:lstStyle/>
          <a:p>
            <a:fld id="{2342CEA3-3058-4D43-AE35-B3DA76CB4003}" type="datetimeFigureOut">
              <a:rPr lang="el-GR" smtClean="0"/>
              <a:pPr/>
              <a:t>22/5/2025</a:t>
            </a:fld>
            <a:endParaRPr lang="el-GR"/>
          </a:p>
        </p:txBody>
      </p:sp>
      <p:sp>
        <p:nvSpPr>
          <p:cNvPr id="5" name="Footer Placeholder 4"/>
          <p:cNvSpPr>
            <a:spLocks noGrp="1"/>
          </p:cNvSpPr>
          <p:nvPr>
            <p:ph type="ftr" sz="quarter" idx="11"/>
          </p:nvPr>
        </p:nvSpPr>
        <p:spPr>
          <a:xfrm>
            <a:off x="516133" y="6387910"/>
            <a:ext cx="3859795" cy="228660"/>
          </a:xfrm>
        </p:spPr>
        <p:txBody>
          <a:bodyPr/>
          <a:lstStyle/>
          <a:p>
            <a:endParaRPr lang="el-GR"/>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2652919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2342CEA3-3058-4D43-AE35-B3DA76CB4003}" type="datetimeFigureOut">
              <a:rPr lang="el-GR" smtClean="0"/>
              <a:pPr/>
              <a:t>22/5/2025</a:t>
            </a:fld>
            <a:endParaRPr lang="el-GR"/>
          </a:p>
        </p:txBody>
      </p:sp>
      <p:sp>
        <p:nvSpPr>
          <p:cNvPr id="5" name="Footer Placeholder 4"/>
          <p:cNvSpPr>
            <a:spLocks noGrp="1"/>
          </p:cNvSpPr>
          <p:nvPr>
            <p:ph type="ftr" sz="quarter" idx="11"/>
          </p:nvPr>
        </p:nvSpPr>
        <p:spPr>
          <a:xfrm>
            <a:off x="538546" y="6365498"/>
            <a:ext cx="3859795" cy="228660"/>
          </a:xfrm>
        </p:spPr>
        <p:txBody>
          <a:bodyPr/>
          <a:lstStyle/>
          <a:p>
            <a:endParaRPr lang="el-G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408988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2342CEA3-3058-4D43-AE35-B3DA76CB4003}" type="datetimeFigureOut">
              <a:rPr lang="el-GR" smtClean="0"/>
              <a:pPr/>
              <a:t>22/5/2025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3701545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2342CEA3-3058-4D43-AE35-B3DA76CB4003}" type="datetimeFigureOut">
              <a:rPr lang="el-GR" smtClean="0"/>
              <a:pPr/>
              <a:t>22/5/2025</a:t>
            </a:fld>
            <a:endParaRPr lang="el-GR"/>
          </a:p>
        </p:txBody>
      </p:sp>
      <p:sp>
        <p:nvSpPr>
          <p:cNvPr id="5" name="Footer Placeholder 4"/>
          <p:cNvSpPr>
            <a:spLocks noGrp="1"/>
          </p:cNvSpPr>
          <p:nvPr>
            <p:ph type="ftr" sz="quarter" idx="11"/>
          </p:nvPr>
        </p:nvSpPr>
        <p:spPr/>
        <p:txBody>
          <a:bodyPr/>
          <a:lstStyle/>
          <a:p>
            <a:endParaRPr lang="el-G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4038877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2342CEA3-3058-4D43-AE35-B3DA76CB4003}" type="datetimeFigureOut">
              <a:rPr lang="el-GR" smtClean="0"/>
              <a:pPr/>
              <a:t>22/5/2025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2088721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2342CEA3-3058-4D43-AE35-B3DA76CB4003}" type="datetimeFigureOut">
              <a:rPr lang="el-GR" smtClean="0"/>
              <a:pPr/>
              <a:t>22/5/2025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1543560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2342CEA3-3058-4D43-AE35-B3DA76CB4003}" type="datetimeFigureOut">
              <a:rPr lang="el-GR" smtClean="0"/>
              <a:pPr/>
              <a:t>22/5/2025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3890203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2342CEA3-3058-4D43-AE35-B3DA76CB4003}" type="datetimeFigureOut">
              <a:rPr lang="el-GR" smtClean="0"/>
              <a:pPr/>
              <a:t>22/5/2025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981915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2342CEA3-3058-4D43-AE35-B3DA76CB4003}" type="datetimeFigureOut">
              <a:rPr lang="el-GR" smtClean="0"/>
              <a:pPr/>
              <a:t>22/5/2025</a:t>
            </a:fld>
            <a:endParaRPr lang="el-GR"/>
          </a:p>
        </p:txBody>
      </p:sp>
      <p:sp>
        <p:nvSpPr>
          <p:cNvPr id="6" name="Footer Placeholder 5"/>
          <p:cNvSpPr>
            <a:spLocks noGrp="1"/>
          </p:cNvSpPr>
          <p:nvPr>
            <p:ph type="ftr" sz="quarter" idx="11"/>
          </p:nvPr>
        </p:nvSpPr>
        <p:spPr/>
        <p:txBody>
          <a:bodyPr/>
          <a:lstStyle/>
          <a:p>
            <a:endParaRPr lang="el-G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52859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2342CEA3-3058-4D43-AE35-B3DA76CB4003}" type="datetimeFigureOut">
              <a:rPr lang="el-GR" smtClean="0"/>
              <a:pPr/>
              <a:t>22/5/2025</a:t>
            </a:fld>
            <a:endParaRPr lang="el-GR"/>
          </a:p>
        </p:txBody>
      </p:sp>
      <p:sp>
        <p:nvSpPr>
          <p:cNvPr id="6" name="Footer Placeholder 5"/>
          <p:cNvSpPr>
            <a:spLocks noGrp="1"/>
          </p:cNvSpPr>
          <p:nvPr>
            <p:ph type="ftr" sz="quarter" idx="11"/>
          </p:nvPr>
        </p:nvSpPr>
        <p:spPr/>
        <p:txBody>
          <a:bodyPr/>
          <a:lstStyle/>
          <a:p>
            <a:endParaRPr lang="el-G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2780057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2342CEA3-3058-4D43-AE35-B3DA76CB4003}" type="datetimeFigureOut">
              <a:rPr lang="el-GR" smtClean="0"/>
              <a:pPr/>
              <a:t>22/5/2025</a:t>
            </a:fld>
            <a:endParaRPr lang="el-GR"/>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el-GR"/>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2189785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Autofit/>
          </a:bodyPr>
          <a:lstStyle/>
          <a:p>
            <a:r>
              <a:rPr lang="el-GR" sz="3200" b="1" dirty="0"/>
              <a:t>ΝΟΣΗΛΕΥΤΙΚΗ ΦΡΟΝΤΙΔΑ ΑΣΘΕΝΩΝ ΜΕ ΔΙΑΤΑΡΑΧΕΣ ΤΟΥ ΜΟΣΚΕΛΕΤΙΚΟΥ ΣΥΣΤΗΜΑΤΟΣ</a:t>
            </a:r>
          </a:p>
        </p:txBody>
      </p:sp>
      <p:sp>
        <p:nvSpPr>
          <p:cNvPr id="3" name="2 - Υπότιτλος"/>
          <p:cNvSpPr>
            <a:spLocks noGrp="1"/>
          </p:cNvSpPr>
          <p:nvPr>
            <p:ph type="subTitle" idx="1"/>
          </p:nvPr>
        </p:nvSpPr>
        <p:spPr/>
        <p:txBody>
          <a:bodyPr>
            <a:normAutofit fontScale="40000" lnSpcReduction="20000"/>
          </a:bodyPr>
          <a:lstStyle/>
          <a:p>
            <a:r>
              <a:rPr lang="el-GR" b="1" dirty="0">
                <a:solidFill>
                  <a:schemeClr val="tx1"/>
                </a:solidFill>
              </a:rPr>
              <a:t>ΚΑΤΑΓΜΑΤΑ</a:t>
            </a:r>
          </a:p>
          <a:p>
            <a:r>
              <a:rPr lang="el-GR" b="1" dirty="0">
                <a:solidFill>
                  <a:schemeClr val="tx1"/>
                </a:solidFill>
              </a:rPr>
              <a:t>ΕΛΞΕΙΣ</a:t>
            </a:r>
          </a:p>
          <a:p>
            <a:r>
              <a:rPr lang="el-GR" b="1" dirty="0">
                <a:solidFill>
                  <a:schemeClr val="tx1"/>
                </a:solidFill>
              </a:rPr>
              <a:t>ΓΥΨΙΝΟΙ ΕΠΙΔΕΣΜΟΙ</a:t>
            </a:r>
          </a:p>
          <a:p>
            <a:r>
              <a:rPr lang="el-GR" b="1" dirty="0">
                <a:solidFill>
                  <a:schemeClr val="tx1"/>
                </a:solidFill>
              </a:rPr>
              <a:t>ΠΡΟΕΓΧΕΙΡΗΤΙΚΗ &amp; ΜΕΤΕΓΧΕΙΡΗΤΙΚΗ ΦΡΟΝΤΙΔΑ</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a:t>ΕΠΙΠΛΟΚΕΣ</a:t>
            </a:r>
          </a:p>
        </p:txBody>
      </p:sp>
      <p:sp>
        <p:nvSpPr>
          <p:cNvPr id="3" name="2 - Θέση περιεχομένου"/>
          <p:cNvSpPr>
            <a:spLocks noGrp="1"/>
          </p:cNvSpPr>
          <p:nvPr>
            <p:ph idx="1"/>
          </p:nvPr>
        </p:nvSpPr>
        <p:spPr>
          <a:xfrm>
            <a:off x="457200" y="2132856"/>
            <a:ext cx="8229600" cy="4392488"/>
          </a:xfrm>
        </p:spPr>
        <p:txBody>
          <a:bodyPr>
            <a:normAutofit/>
          </a:bodyPr>
          <a:lstStyle/>
          <a:p>
            <a:r>
              <a:rPr lang="el-GR" sz="2000" dirty="0" err="1"/>
              <a:t>ψευδάρθρωση</a:t>
            </a:r>
            <a:r>
              <a:rPr lang="el-GR" sz="2000" dirty="0"/>
              <a:t> (αποτυχία πώρωσης-αποκατάστασης του κατάγματος),</a:t>
            </a:r>
          </a:p>
          <a:p>
            <a:r>
              <a:rPr lang="el-GR" sz="2000" dirty="0"/>
              <a:t>πώρωση σε πλημμελή θέση (όταν το οστό πωρωθεί σε λάθος θέση), </a:t>
            </a:r>
          </a:p>
          <a:p>
            <a:r>
              <a:rPr lang="el-GR" sz="2000" dirty="0"/>
              <a:t>λοίμωξη (επιπλοκή χειρουργικής επέμβασης, ή ανοικτού κατάγματος),</a:t>
            </a:r>
          </a:p>
          <a:p>
            <a:r>
              <a:rPr lang="el-GR" sz="2000" dirty="0"/>
              <a:t>δυσκαμψία γειτονικών αρθρώσεων</a:t>
            </a:r>
          </a:p>
          <a:p>
            <a:r>
              <a:rPr lang="el-GR" sz="2000" dirty="0"/>
              <a:t>άλλες σπανιότερες, όπως τραυματισμός αγγείων και νεύρων κατά την ώρα του ατυχήματος</a:t>
            </a:r>
            <a:endParaRPr lang="en-US" sz="2000" dirty="0"/>
          </a:p>
          <a:p>
            <a:r>
              <a:rPr lang="el-GR" sz="2000" dirty="0"/>
              <a:t>Οστεομυελίτιδα</a:t>
            </a:r>
          </a:p>
          <a:p>
            <a:r>
              <a:rPr lang="el-GR" sz="2000" dirty="0"/>
              <a:t>Σύνδρομο διαμερίσματος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a:t>ΠΡΟΛΗΨΗ ΚΑΤΑΓΜΑΤΩΝ</a:t>
            </a:r>
          </a:p>
        </p:txBody>
      </p:sp>
      <p:sp>
        <p:nvSpPr>
          <p:cNvPr id="3" name="2 - Θέση περιεχομένου"/>
          <p:cNvSpPr>
            <a:spLocks noGrp="1"/>
          </p:cNvSpPr>
          <p:nvPr>
            <p:ph idx="1"/>
          </p:nvPr>
        </p:nvSpPr>
        <p:spPr>
          <a:xfrm>
            <a:off x="457200" y="2276872"/>
            <a:ext cx="8229600" cy="4176464"/>
          </a:xfrm>
        </p:spPr>
        <p:txBody>
          <a:bodyPr>
            <a:normAutofit/>
          </a:bodyPr>
          <a:lstStyle/>
          <a:p>
            <a:r>
              <a:rPr lang="el-GR" sz="2000" dirty="0"/>
              <a:t>Σωστή διατροφή (πλούσια σε ασβέστιο και βιταμίνη D) και η άσκηση βοηθούν μακροπρόθεσμα στην πρόληψη κάποιων καταγμάτων. </a:t>
            </a:r>
          </a:p>
          <a:p>
            <a:r>
              <a:rPr lang="el-GR" sz="2000" dirty="0"/>
              <a:t>Συνετή οδήγηση, η χρήση προστατευτικών μέσων από τους αναβάτες και ο περιορισμός χρήσης αλκοόλ μπορούν να προλάβουν πολλά από τα ατυχήματα. </a:t>
            </a:r>
          </a:p>
          <a:p>
            <a:r>
              <a:rPr lang="el-GR" sz="2000" dirty="0"/>
              <a:t>Εφαρμογή κανόνων ασφαλείας σε επαγγέλματα υψηλού κινδύνου (πχ οικοδομές), η χρήση κατάλληλου εξοπλισμού σε αθλητικές δραστηριότητες (πχ </a:t>
            </a:r>
            <a:r>
              <a:rPr lang="el-GR" sz="2000" dirty="0" err="1"/>
              <a:t>επικαλαμίδες</a:t>
            </a:r>
            <a:r>
              <a:rPr lang="el-GR" sz="2000" dirty="0"/>
              <a:t> στο ποδόσφαιρο) και γενικά ο περιορισμός επικίνδυνων και ακραίων δραστηριοτήτων</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92696"/>
            <a:ext cx="8229600" cy="1152128"/>
          </a:xfrm>
        </p:spPr>
        <p:txBody>
          <a:bodyPr>
            <a:normAutofit/>
          </a:bodyPr>
          <a:lstStyle/>
          <a:p>
            <a:pPr algn="ctr"/>
            <a:r>
              <a:rPr lang="el-GR" sz="2800" b="1" dirty="0"/>
              <a:t>ΝΟΣΗΛΕΥΤΙΚΗ ΦΡΟΝΤΙΔΑ ΑΣΘΕΝΩΝ ΜΕ ΚΑΤΑΓΜΑ</a:t>
            </a:r>
          </a:p>
        </p:txBody>
      </p:sp>
      <p:sp>
        <p:nvSpPr>
          <p:cNvPr id="3" name="2 - Θέση περιεχομένου"/>
          <p:cNvSpPr>
            <a:spLocks noGrp="1"/>
          </p:cNvSpPr>
          <p:nvPr>
            <p:ph idx="1"/>
          </p:nvPr>
        </p:nvSpPr>
        <p:spPr>
          <a:xfrm>
            <a:off x="457200" y="2204864"/>
            <a:ext cx="8229600" cy="4378498"/>
          </a:xfrm>
        </p:spPr>
        <p:txBody>
          <a:bodyPr>
            <a:normAutofit/>
          </a:bodyPr>
          <a:lstStyle/>
          <a:p>
            <a:r>
              <a:rPr lang="el-GR" sz="2000" b="1" dirty="0"/>
              <a:t>Πόνος </a:t>
            </a:r>
            <a:r>
              <a:rPr lang="el-GR" sz="2000" dirty="0"/>
              <a:t>σχετιζόμενος με κάταγμα</a:t>
            </a:r>
            <a:br>
              <a:rPr lang="el-GR" sz="2000" dirty="0"/>
            </a:br>
            <a:r>
              <a:rPr lang="el-GR" sz="2000" u="sng" dirty="0"/>
              <a:t>Παρεμβάσεις: </a:t>
            </a:r>
            <a:r>
              <a:rPr lang="el-GR" sz="2000" dirty="0"/>
              <a:t>-Εκτίμηση του πόνου με κλίμακα 0-10</a:t>
            </a:r>
            <a:br>
              <a:rPr lang="el-GR" sz="2000" dirty="0"/>
            </a:br>
            <a:r>
              <a:rPr lang="el-GR" sz="2000" dirty="0"/>
              <a:t>-Εντοπισμός, περιγραφή πόνου,</a:t>
            </a:r>
            <a:br>
              <a:rPr lang="el-GR" sz="2000" dirty="0"/>
            </a:br>
            <a:r>
              <a:rPr lang="el-GR" sz="2000" dirty="0"/>
              <a:t>-χορήγηση αναλγησίας</a:t>
            </a:r>
            <a:br>
              <a:rPr lang="el-GR" sz="2000" dirty="0"/>
            </a:br>
            <a:r>
              <a:rPr lang="el-GR" sz="2000" dirty="0"/>
              <a:t>-κατάλληλη θέση ασθενούς</a:t>
            </a:r>
          </a:p>
          <a:p>
            <a:r>
              <a:rPr lang="el-GR" sz="2000" b="1" dirty="0"/>
              <a:t>Διαταραχή σωματικής κινητικότητας </a:t>
            </a:r>
            <a:r>
              <a:rPr lang="el-GR" sz="2000" dirty="0"/>
              <a:t>σχετιζόμενη με κάταγμα</a:t>
            </a:r>
            <a:br>
              <a:rPr lang="el-GR" sz="2000" dirty="0"/>
            </a:br>
            <a:r>
              <a:rPr lang="el-GR" sz="2000" u="sng" dirty="0"/>
              <a:t>Παρεμβάσεις: </a:t>
            </a:r>
            <a:r>
              <a:rPr lang="el-GR" sz="2000" dirty="0"/>
              <a:t>-Εκτίμηση πόνου στις μετακινήσεις;</a:t>
            </a:r>
            <a:br>
              <a:rPr lang="el-GR" sz="2000" dirty="0"/>
            </a:br>
            <a:r>
              <a:rPr lang="el-GR" sz="2000" dirty="0"/>
              <a:t>-Μαξιλάρι απαγωγής στα σκέλη</a:t>
            </a:r>
            <a:br>
              <a:rPr lang="el-GR" sz="2000" dirty="0"/>
            </a:br>
            <a:r>
              <a:rPr lang="el-GR" sz="2000" dirty="0"/>
              <a:t>-διδασκαλία ενδυνάμωσης γλουτιαίων και τετρακέφαλων μυών (βοηθούν τη βάδιση)</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36712"/>
            <a:ext cx="8229600" cy="1224136"/>
          </a:xfrm>
        </p:spPr>
        <p:txBody>
          <a:bodyPr>
            <a:normAutofit/>
          </a:bodyPr>
          <a:lstStyle/>
          <a:p>
            <a:pPr algn="ctr"/>
            <a:r>
              <a:rPr lang="el-GR" sz="2800" b="1" dirty="0"/>
              <a:t>ΝΟΣΗΛΕΥΤΙΚΗ ΦΡΟΝΤΙΔΑ ΑΣΘΕΝΩΝ ΜΕ ΚΑΤΑΓΜΑ</a:t>
            </a:r>
            <a:endParaRPr lang="el-GR" sz="2800" dirty="0"/>
          </a:p>
        </p:txBody>
      </p:sp>
      <p:sp>
        <p:nvSpPr>
          <p:cNvPr id="3" name="2 - Θέση περιεχομένου"/>
          <p:cNvSpPr>
            <a:spLocks noGrp="1"/>
          </p:cNvSpPr>
          <p:nvPr>
            <p:ph idx="1"/>
          </p:nvPr>
        </p:nvSpPr>
        <p:spPr>
          <a:xfrm>
            <a:off x="107504" y="2060848"/>
            <a:ext cx="8856984" cy="4680520"/>
          </a:xfrm>
        </p:spPr>
        <p:txBody>
          <a:bodyPr>
            <a:normAutofit lnSpcReduction="10000"/>
          </a:bodyPr>
          <a:lstStyle/>
          <a:p>
            <a:r>
              <a:rPr lang="el-GR" b="1" dirty="0"/>
              <a:t>Κίνδυνος διαταραχής πρόσληψης τροφής</a:t>
            </a:r>
            <a:br>
              <a:rPr lang="el-GR" dirty="0"/>
            </a:br>
            <a:r>
              <a:rPr lang="el-GR" u="sng" dirty="0"/>
              <a:t>Παρεμβάσεις</a:t>
            </a:r>
            <a:r>
              <a:rPr lang="el-GR" dirty="0"/>
              <a:t> :</a:t>
            </a:r>
            <a:br>
              <a:rPr lang="el-GR" dirty="0"/>
            </a:br>
            <a:r>
              <a:rPr lang="el-GR" dirty="0"/>
              <a:t>-διδασκαλία επί του διαιτολογίου (αύξηση πρωτεϊνικής βάσης και πρόσληψης</a:t>
            </a:r>
            <a:br>
              <a:rPr lang="el-GR" dirty="0"/>
            </a:br>
            <a:r>
              <a:rPr lang="el-GR" dirty="0"/>
              <a:t>ασβεστίου)</a:t>
            </a:r>
            <a:br>
              <a:rPr lang="el-GR" dirty="0"/>
            </a:br>
            <a:r>
              <a:rPr lang="el-GR" dirty="0"/>
              <a:t>-υγιεινή του στόματος με σκοπό την βελτίωση της γεύσης</a:t>
            </a:r>
            <a:br>
              <a:rPr lang="el-GR" dirty="0"/>
            </a:br>
            <a:r>
              <a:rPr lang="el-GR" dirty="0"/>
              <a:t>-συχνό ζύγισμα</a:t>
            </a:r>
          </a:p>
          <a:p>
            <a:r>
              <a:rPr lang="el-GR" b="1" dirty="0"/>
              <a:t>Κίνδυνος ελκών πίεσης στο δέρμα</a:t>
            </a:r>
            <a:br>
              <a:rPr lang="el-GR" dirty="0"/>
            </a:br>
            <a:r>
              <a:rPr lang="el-GR" u="sng" dirty="0"/>
              <a:t>Παρεμβάσεις:</a:t>
            </a:r>
            <a:r>
              <a:rPr lang="el-GR" dirty="0"/>
              <a:t> -επισκόπηση για τυχόν εκκρίσεις στη χειρουργική θέση</a:t>
            </a:r>
            <a:br>
              <a:rPr lang="el-GR" dirty="0"/>
            </a:br>
            <a:r>
              <a:rPr lang="el-GR" dirty="0"/>
              <a:t>-έλεγχος για πόνο, κνησμό, μούδιασμα σε κάποια περιοχή του σώματος ειδικά στα</a:t>
            </a:r>
            <a:br>
              <a:rPr lang="el-GR" dirty="0"/>
            </a:br>
            <a:r>
              <a:rPr lang="el-GR" dirty="0"/>
              <a:t>κάτω άκρα;</a:t>
            </a:r>
            <a:br>
              <a:rPr lang="el-GR" dirty="0"/>
            </a:br>
            <a:r>
              <a:rPr lang="el-GR" dirty="0"/>
              <a:t>-αξιολόγηση με μια κλίμακα εκτίμησης κινδύνου ελκών </a:t>
            </a:r>
            <a:r>
              <a:rPr lang="el-GR" dirty="0" err="1"/>
              <a:t>π.χ</a:t>
            </a:r>
            <a:r>
              <a:rPr lang="el-GR" dirty="0"/>
              <a:t> </a:t>
            </a:r>
            <a:r>
              <a:rPr lang="el-GR" dirty="0" err="1"/>
              <a:t>Braden</a:t>
            </a:r>
            <a:r>
              <a:rPr lang="el-GR" dirty="0"/>
              <a:t> </a:t>
            </a:r>
            <a:r>
              <a:rPr lang="el-GR" dirty="0" err="1"/>
              <a:t>Scale</a:t>
            </a:r>
            <a:br>
              <a:rPr lang="el-GR" dirty="0"/>
            </a:br>
            <a:r>
              <a:rPr lang="el-GR" dirty="0"/>
              <a:t>-</a:t>
            </a:r>
            <a:r>
              <a:rPr lang="el-GR" dirty="0" err="1"/>
              <a:t>σταδιοποίηση</a:t>
            </a:r>
            <a:r>
              <a:rPr lang="el-GR" dirty="0"/>
              <a:t> (από στάδιο Ι έως ΙV) ενός ήδη υπάρχοντος έλκους πίεσης.</a:t>
            </a:r>
            <a:br>
              <a:rPr lang="el-GR" dirty="0"/>
            </a:br>
            <a:r>
              <a:rPr lang="el-GR" dirty="0"/>
              <a:t>-χρήση άσηπτων τεχνικών για τη τομή</a:t>
            </a:r>
            <a:br>
              <a:rPr lang="el-GR" dirty="0"/>
            </a:br>
            <a:r>
              <a:rPr lang="el-GR" dirty="0"/>
              <a:t>-συχνή αλλαγή θέσης και εφαρμογή στρώματος διαβαθμισμένης πίεσης</a:t>
            </a:r>
            <a:br>
              <a:rPr lang="el-GR" dirty="0"/>
            </a:br>
            <a:r>
              <a:rPr lang="el-GR" dirty="0"/>
              <a:t>-εργαστηριακά: λευκά αιμοσφαίρια, </a:t>
            </a:r>
            <a:r>
              <a:rPr lang="el-GR" dirty="0" err="1"/>
              <a:t>Ht</a:t>
            </a:r>
            <a:br>
              <a:rPr lang="el-GR" dirty="0"/>
            </a:br>
            <a:r>
              <a:rPr lang="el-GR" dirty="0"/>
              <a:t>-ΖΣ: χαμηλή αρτηριακή πίεση; = μειωμένη άρδευση ιστών</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E48BC5B-333B-123A-D384-A841072D9662}"/>
              </a:ext>
            </a:extLst>
          </p:cNvPr>
          <p:cNvPicPr>
            <a:picLocks noChangeAspect="1"/>
          </p:cNvPicPr>
          <p:nvPr/>
        </p:nvPicPr>
        <p:blipFill>
          <a:blip r:embed="rId2"/>
          <a:stretch>
            <a:fillRect/>
          </a:stretch>
        </p:blipFill>
        <p:spPr>
          <a:xfrm>
            <a:off x="0" y="198120"/>
            <a:ext cx="9144000" cy="6461760"/>
          </a:xfrm>
          <a:prstGeom prst="rect">
            <a:avLst/>
          </a:prstGeom>
        </p:spPr>
      </p:pic>
    </p:spTree>
    <p:extLst>
      <p:ext uri="{BB962C8B-B14F-4D97-AF65-F5344CB8AC3E}">
        <p14:creationId xmlns:p14="http://schemas.microsoft.com/office/powerpoint/2010/main" val="3248629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36712"/>
            <a:ext cx="8229600" cy="1152128"/>
          </a:xfrm>
        </p:spPr>
        <p:txBody>
          <a:bodyPr>
            <a:normAutofit/>
          </a:bodyPr>
          <a:lstStyle/>
          <a:p>
            <a:pPr algn="ctr"/>
            <a:r>
              <a:rPr lang="el-GR" dirty="0"/>
              <a:t>ΔΕΡΜΑΤΙΚΗ ΕΛΞΗ</a:t>
            </a:r>
          </a:p>
        </p:txBody>
      </p:sp>
      <p:sp>
        <p:nvSpPr>
          <p:cNvPr id="3" name="2 - Θέση περιεχομένου"/>
          <p:cNvSpPr>
            <a:spLocks noGrp="1"/>
          </p:cNvSpPr>
          <p:nvPr>
            <p:ph idx="1"/>
          </p:nvPr>
        </p:nvSpPr>
        <p:spPr>
          <a:xfrm>
            <a:off x="179512" y="2132856"/>
            <a:ext cx="8784976" cy="4536504"/>
          </a:xfrm>
        </p:spPr>
        <p:txBody>
          <a:bodyPr>
            <a:normAutofit lnSpcReduction="10000"/>
          </a:bodyPr>
          <a:lstStyle/>
          <a:p>
            <a:pPr>
              <a:lnSpc>
                <a:spcPct val="150000"/>
              </a:lnSpc>
            </a:pPr>
            <a:r>
              <a:rPr lang="el-GR" sz="2000" dirty="0"/>
              <a:t>Η </a:t>
            </a:r>
            <a:r>
              <a:rPr lang="el-GR" sz="2000" b="1" dirty="0"/>
              <a:t>δερματική έλξη </a:t>
            </a:r>
            <a:r>
              <a:rPr lang="el-GR" sz="2000" dirty="0"/>
              <a:t>είναι θεραπευτική αντιμετώπιση καταγμάτων ή και </a:t>
            </a:r>
            <a:r>
              <a:rPr lang="el-GR" sz="2000" dirty="0" err="1"/>
              <a:t>εξαρθρημάτων</a:t>
            </a:r>
            <a:r>
              <a:rPr lang="el-GR" sz="2000" dirty="0"/>
              <a:t> των κάτω άκρων και συνίσταται στην εφαρμογή  συνεχούς ελκτικής δύναμης στα κάτω άκρα με σκοπό την υπερνίκηση του μυϊκού σπασμού και του πόνου που ακολουθεί την </a:t>
            </a:r>
            <a:r>
              <a:rPr lang="el-GR" sz="2000" dirty="0" err="1"/>
              <a:t>μυοσκελετική</a:t>
            </a:r>
            <a:r>
              <a:rPr lang="el-GR" sz="2000" dirty="0"/>
              <a:t> κάκωση. Επιπλέον η εφαρμογή έλξης (βάρους) διατηρεί την σωστή ανατομική θέση και κατάσταση του άκρου και διευκολύνει την επούλωση.</a:t>
            </a:r>
          </a:p>
          <a:p>
            <a:pPr>
              <a:lnSpc>
                <a:spcPct val="150000"/>
              </a:lnSpc>
            </a:pPr>
            <a:r>
              <a:rPr lang="el-GR" sz="2000" dirty="0"/>
              <a:t>Εφαρμόζεται σε κατάγματα των κάτω άκρων, σε φλεγμονές των αρθρώσεων και σε </a:t>
            </a:r>
            <a:r>
              <a:rPr lang="el-GR" sz="2000" dirty="0" err="1"/>
              <a:t>εξαρθρήματα</a:t>
            </a:r>
            <a:r>
              <a:rPr lang="el-GR" sz="2000" dirty="0"/>
              <a:t> (π.χ. </a:t>
            </a:r>
            <a:r>
              <a:rPr lang="el-GR" sz="2000" dirty="0" err="1"/>
              <a:t>εξάρθρημα</a:t>
            </a:r>
            <a:r>
              <a:rPr lang="el-GR" sz="2000" dirty="0"/>
              <a:t> μηριαίου σε παιδιά)</a:t>
            </a:r>
          </a:p>
          <a:p>
            <a:pPr>
              <a:buNone/>
            </a:pPr>
            <a:endParaRPr lang="el-GR" dirty="0"/>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a:t>ΣΕΤ ΔΕΡΜΑΤΙΚΗΣ ΕΛΞΗΣ</a:t>
            </a:r>
          </a:p>
        </p:txBody>
      </p:sp>
      <p:pic>
        <p:nvPicPr>
          <p:cNvPr id="2050" name="Picture 2" descr="C:\Users\ΑΘΑΝΑΣΙΑ\Desktop\ΙΕΚ ΜΑΘΗΜΑΤΑ\ΟΡΘΟΠΕΔΙΚΗ\ΕΛΞΕΙΣ1.jpg"/>
          <p:cNvPicPr>
            <a:picLocks noGrp="1" noChangeAspect="1" noChangeArrowheads="1"/>
          </p:cNvPicPr>
          <p:nvPr>
            <p:ph idx="1"/>
          </p:nvPr>
        </p:nvPicPr>
        <p:blipFill>
          <a:blip r:embed="rId2" cstate="print"/>
          <a:stretch>
            <a:fillRect/>
          </a:stretch>
        </p:blipFill>
        <p:spPr bwMode="auto">
          <a:xfrm>
            <a:off x="2271712" y="2489200"/>
            <a:ext cx="3530600" cy="35306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64704"/>
            <a:ext cx="8229600" cy="864096"/>
          </a:xfrm>
        </p:spPr>
        <p:txBody>
          <a:bodyPr/>
          <a:lstStyle/>
          <a:p>
            <a:pPr algn="ctr"/>
            <a:r>
              <a:rPr lang="el-GR" dirty="0"/>
              <a:t>ΔΕΡΜΑΤΙΚΗ ΕΛΞΗ</a:t>
            </a:r>
          </a:p>
        </p:txBody>
      </p:sp>
      <p:pic>
        <p:nvPicPr>
          <p:cNvPr id="3074" name="Picture 2" descr="C:\Users\ΑΘΑΝΑΣΙΑ\Desktop\ΙΕΚ ΜΑΘΗΜΑΤΑ\ΟΡΘΟΠΕΔΙΚΗ\ΕΛΞΕΙΣ2.jpg"/>
          <p:cNvPicPr>
            <a:picLocks noGrp="1" noChangeAspect="1" noChangeArrowheads="1"/>
          </p:cNvPicPr>
          <p:nvPr>
            <p:ph idx="1"/>
          </p:nvPr>
        </p:nvPicPr>
        <p:blipFill>
          <a:blip r:embed="rId2" cstate="print"/>
          <a:srcRect/>
          <a:stretch>
            <a:fillRect/>
          </a:stretch>
        </p:blipFill>
        <p:spPr bwMode="auto">
          <a:xfrm>
            <a:off x="971600" y="1484784"/>
            <a:ext cx="6696743" cy="504056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64704"/>
            <a:ext cx="8229600" cy="1152128"/>
          </a:xfrm>
        </p:spPr>
        <p:txBody>
          <a:bodyPr>
            <a:normAutofit fontScale="90000"/>
          </a:bodyPr>
          <a:lstStyle/>
          <a:p>
            <a:r>
              <a:rPr lang="el-GR" sz="3200" b="1" dirty="0"/>
              <a:t>Τι ελέγχει ο νοσηλευτής ΠΡΙΝ την εφαρμογή της δερματικής έλξης στον ασθενή;</a:t>
            </a:r>
          </a:p>
        </p:txBody>
      </p:sp>
      <p:sp>
        <p:nvSpPr>
          <p:cNvPr id="3" name="2 - Θέση περιεχομένου"/>
          <p:cNvSpPr>
            <a:spLocks noGrp="1"/>
          </p:cNvSpPr>
          <p:nvPr>
            <p:ph idx="1"/>
          </p:nvPr>
        </p:nvSpPr>
        <p:spPr>
          <a:xfrm>
            <a:off x="179512" y="2276872"/>
            <a:ext cx="8856984" cy="4581128"/>
          </a:xfrm>
        </p:spPr>
        <p:txBody>
          <a:bodyPr>
            <a:normAutofit/>
          </a:bodyPr>
          <a:lstStyle/>
          <a:p>
            <a:pPr>
              <a:lnSpc>
                <a:spcPct val="150000"/>
              </a:lnSpc>
            </a:pPr>
            <a:r>
              <a:rPr lang="el-GR" sz="1900" dirty="0"/>
              <a:t>την κατάσταση του δέρματος του άκρου στο οποίο θα εφαρμοστούν οι αυτοκόλλητοι επίδεσμοι. Το δέρμα θα πρέπει να είναι συνεχές χωρίς τραύματα ή εκδορές, χωρίς τρίχες και χωρίς άλλες βλάβες. </a:t>
            </a:r>
          </a:p>
          <a:p>
            <a:pPr>
              <a:lnSpc>
                <a:spcPct val="150000"/>
              </a:lnSpc>
            </a:pPr>
            <a:r>
              <a:rPr lang="el-GR" sz="1900" dirty="0"/>
              <a:t>την νευραγγειακή κατάσταση του άκρου δηλαδή την αιμάτωση (φυσιολογικό χρώμα δέρματος και νυχιών, καλή θερμοκρασία, σφίξεις ραχιαίας και έσω κνημιαίας αρτηρίας) </a:t>
            </a:r>
          </a:p>
          <a:p>
            <a:pPr>
              <a:lnSpc>
                <a:spcPct val="150000"/>
              </a:lnSpc>
            </a:pPr>
            <a:r>
              <a:rPr lang="el-GR" sz="1900" dirty="0"/>
              <a:t>την αισθητικότητα και κινητικότητα, ώστε να τα χρησιμοποιήσει ως σημείο αναφοράς για την μετά την εφαρμογή της έλξης αξιολόγηση του άκρου</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1071570"/>
          </a:xfrm>
        </p:spPr>
        <p:txBody>
          <a:bodyPr>
            <a:normAutofit fontScale="90000"/>
          </a:bodyPr>
          <a:lstStyle/>
          <a:p>
            <a:r>
              <a:rPr lang="el-GR" sz="3200" b="1" dirty="0"/>
              <a:t>Τι ελέγχει ο νοσηλευτής ΜΕΤΑ  την εφαρμογή της δερματικής έλξης στον ασθενή;</a:t>
            </a:r>
          </a:p>
        </p:txBody>
      </p:sp>
      <p:sp>
        <p:nvSpPr>
          <p:cNvPr id="3" name="2 - Θέση περιεχομένου"/>
          <p:cNvSpPr>
            <a:spLocks noGrp="1"/>
          </p:cNvSpPr>
          <p:nvPr>
            <p:ph idx="1"/>
          </p:nvPr>
        </p:nvSpPr>
        <p:spPr>
          <a:xfrm>
            <a:off x="179512" y="2276872"/>
            <a:ext cx="8784976" cy="4297664"/>
          </a:xfrm>
        </p:spPr>
        <p:txBody>
          <a:bodyPr>
            <a:normAutofit/>
          </a:bodyPr>
          <a:lstStyle/>
          <a:p>
            <a:pPr lvl="0">
              <a:lnSpc>
                <a:spcPct val="150000"/>
              </a:lnSpc>
            </a:pPr>
            <a:r>
              <a:rPr lang="el-GR" sz="1900" dirty="0"/>
              <a:t>την νευραγγειακή κατάσταση του άκρου (αιμάτωση, αισθητικότητα και κινητικότητα).</a:t>
            </a:r>
          </a:p>
          <a:p>
            <a:pPr lvl="0">
              <a:lnSpc>
                <a:spcPct val="150000"/>
              </a:lnSpc>
            </a:pPr>
            <a:r>
              <a:rPr lang="el-GR" sz="1900" dirty="0"/>
              <a:t>το δέρμα στο σημείο εφαρμογής των αυτοκόλλητων ταινιών για τυχόν βλάβη, αλλεργική αντίδραση στα υλικά και  τραύματα από τις δυνάμεις  αποκόλλησης λόγω της συνεχούς πλευρικής έλξης. </a:t>
            </a:r>
          </a:p>
          <a:p>
            <a:pPr lvl="0">
              <a:lnSpc>
                <a:spcPct val="150000"/>
              </a:lnSpc>
            </a:pPr>
            <a:r>
              <a:rPr lang="el-GR" sz="1900" dirty="0"/>
              <a:t>την ευθυγράμμιση του μέλους και τυχόν παραμόρφωση ή βράχυνση του μέλους.</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lstStyle/>
          <a:p>
            <a:r>
              <a:rPr lang="el-GR" b="1" dirty="0"/>
              <a:t>ΚΑΤΑΓΜΑ</a:t>
            </a:r>
          </a:p>
        </p:txBody>
      </p:sp>
      <p:sp>
        <p:nvSpPr>
          <p:cNvPr id="3" name="2 - Θέση περιεχομένου"/>
          <p:cNvSpPr>
            <a:spLocks noGrp="1"/>
          </p:cNvSpPr>
          <p:nvPr>
            <p:ph idx="1"/>
          </p:nvPr>
        </p:nvSpPr>
        <p:spPr>
          <a:xfrm>
            <a:off x="457200" y="2204864"/>
            <a:ext cx="8229600" cy="4378498"/>
          </a:xfrm>
        </p:spPr>
        <p:txBody>
          <a:bodyPr>
            <a:normAutofit/>
          </a:bodyPr>
          <a:lstStyle/>
          <a:p>
            <a:r>
              <a:rPr lang="el-GR" sz="2000" dirty="0"/>
              <a:t>Κάταγμα είναι μια λύση της συνεχείας (ένα σπάσιμο) του οστού ή του χόνδρου.</a:t>
            </a:r>
          </a:p>
          <a:p>
            <a:r>
              <a:rPr lang="el-GR" sz="2000" dirty="0"/>
              <a:t>Για να γίνει ένα κάταγμα, πρέπει να επιδράσει πάνω στο οστό σημαντική ή/και λιγότερο σημαντική βία.</a:t>
            </a:r>
          </a:p>
          <a:p>
            <a:r>
              <a:rPr lang="el-GR" sz="2000" dirty="0"/>
              <a:t>Τα κατάγματα μπορεί να προκύψουν από </a:t>
            </a:r>
            <a:r>
              <a:rPr lang="el-GR" sz="2000" b="1" dirty="0"/>
              <a:t>τραυματισμούς</a:t>
            </a:r>
            <a:r>
              <a:rPr lang="el-GR" sz="2000" dirty="0"/>
              <a:t> ή από ορισμένες </a:t>
            </a:r>
            <a:r>
              <a:rPr lang="el-GR" sz="2000" b="1" dirty="0"/>
              <a:t>ασθένειες</a:t>
            </a:r>
            <a:r>
              <a:rPr lang="el-GR" sz="2000" dirty="0"/>
              <a:t> των οστών που οδηγούν στην αποδυνάμωσή τους, όπως η </a:t>
            </a:r>
            <a:r>
              <a:rPr lang="el-GR" sz="2000" u="sng" dirty="0"/>
              <a:t>οστεοπόρωση</a:t>
            </a:r>
            <a:r>
              <a:rPr lang="el-GR" sz="2000" dirty="0"/>
              <a:t>, ή ο ανώμαλος σχηματισμός του οστού από </a:t>
            </a:r>
            <a:r>
              <a:rPr lang="el-GR" sz="2000" b="1" dirty="0"/>
              <a:t>συγγενείς ασθένειες</a:t>
            </a:r>
            <a:r>
              <a:rPr lang="el-GR" sz="2000" dirty="0"/>
              <a:t> στη γέννηση, όπως είναι η ατελής οστεογένεση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b="1" dirty="0"/>
              <a:t>Τι ελέγχει ο νοσηλευτής ΜΕΤΑ  την εφαρμογή της δερματικής έλξης στον ασθενή;</a:t>
            </a:r>
            <a:endParaRPr lang="el-GR" sz="3200" dirty="0"/>
          </a:p>
        </p:txBody>
      </p:sp>
      <p:sp>
        <p:nvSpPr>
          <p:cNvPr id="3" name="2 - Θέση περιεχομένου"/>
          <p:cNvSpPr>
            <a:spLocks noGrp="1"/>
          </p:cNvSpPr>
          <p:nvPr>
            <p:ph idx="1"/>
          </p:nvPr>
        </p:nvSpPr>
        <p:spPr>
          <a:xfrm>
            <a:off x="864382" y="2276872"/>
            <a:ext cx="7884082" cy="3742928"/>
          </a:xfrm>
        </p:spPr>
        <p:txBody>
          <a:bodyPr/>
          <a:lstStyle/>
          <a:p>
            <a:pPr lvl="0">
              <a:lnSpc>
                <a:spcPct val="150000"/>
              </a:lnSpc>
            </a:pPr>
            <a:r>
              <a:rPr lang="el-GR" sz="1900" dirty="0"/>
              <a:t>την ένταση του πόνου του ασθενή (φυσιολογικά θα πρέπει να είναι μειωμένος). </a:t>
            </a:r>
          </a:p>
          <a:p>
            <a:pPr lvl="0">
              <a:lnSpc>
                <a:spcPct val="150000"/>
              </a:lnSpc>
            </a:pPr>
            <a:r>
              <a:rPr lang="el-GR" sz="1900" dirty="0"/>
              <a:t>Το βάρος (έλξη) να μην ακουμπά πουθενά και να κρέμεται συνεχώς ελεύθερο, την διατήρηση των  τροχαλιών  και των σκοινιών σταθερών.</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052736"/>
            <a:ext cx="8229600" cy="864096"/>
          </a:xfrm>
        </p:spPr>
        <p:txBody>
          <a:bodyPr>
            <a:normAutofit fontScale="90000"/>
          </a:bodyPr>
          <a:lstStyle/>
          <a:p>
            <a:pPr algn="ctr"/>
            <a:r>
              <a:rPr lang="el-GR" sz="3200" b="1" dirty="0"/>
              <a:t>ΦΡΟΝΤΙΔΑ ΑΣΘΕΝΗ ΜΕΤΑ ΤΗΝ ΕΦΑΡΜΟΓΗ ΤΗΣ ΔΕΡΜΑΤΙΚΗΣ ΕΛΞΗΣ</a:t>
            </a:r>
          </a:p>
        </p:txBody>
      </p:sp>
      <p:sp>
        <p:nvSpPr>
          <p:cNvPr id="3" name="2 - Θέση περιεχομένου"/>
          <p:cNvSpPr>
            <a:spLocks noGrp="1"/>
          </p:cNvSpPr>
          <p:nvPr>
            <p:ph idx="1"/>
          </p:nvPr>
        </p:nvSpPr>
        <p:spPr>
          <a:xfrm>
            <a:off x="251520" y="2132856"/>
            <a:ext cx="8640960" cy="4441680"/>
          </a:xfrm>
        </p:spPr>
        <p:txBody>
          <a:bodyPr>
            <a:normAutofit/>
          </a:bodyPr>
          <a:lstStyle/>
          <a:p>
            <a:r>
              <a:rPr lang="el-GR" sz="2000" dirty="0"/>
              <a:t>Περιποίηση του άκρου (καθαριότητα με ήπιους χειρισμούς)</a:t>
            </a:r>
          </a:p>
          <a:p>
            <a:r>
              <a:rPr lang="el-GR" sz="2000" dirty="0"/>
              <a:t>Εξασφάλιση άνετης θέσης και εξυπηρέτησης των φυσικών αναγκών του  ασθενή επί κλίνης</a:t>
            </a:r>
          </a:p>
          <a:p>
            <a:r>
              <a:rPr lang="el-GR" sz="2000" dirty="0"/>
              <a:t>Διεξαγωγή ήπιων «ασκήσεων» τύπου κάμψης- έκτασης των δακτύλων και του άκρου πόδα (εκγύμναση της </a:t>
            </a:r>
            <a:r>
              <a:rPr lang="el-GR" sz="2000" dirty="0" err="1"/>
              <a:t>γαστροκνημίας</a:t>
            </a:r>
            <a:r>
              <a:rPr lang="el-GR" sz="2000" dirty="0"/>
              <a:t>  </a:t>
            </a:r>
          </a:p>
          <a:p>
            <a:r>
              <a:rPr lang="el-GR" sz="2000" dirty="0"/>
              <a:t>Πρόληψη εν τω </a:t>
            </a:r>
            <a:r>
              <a:rPr lang="el-GR" sz="2000" dirty="0" err="1"/>
              <a:t>βάθει</a:t>
            </a:r>
            <a:r>
              <a:rPr lang="el-GR" sz="2000" dirty="0"/>
              <a:t> </a:t>
            </a:r>
            <a:r>
              <a:rPr lang="el-GR" sz="2000" dirty="0" err="1"/>
              <a:t>φλεβοθρόμβωσης</a:t>
            </a:r>
            <a:r>
              <a:rPr lang="el-GR" sz="2000" dirty="0"/>
              <a:t>)</a:t>
            </a:r>
          </a:p>
          <a:p>
            <a:r>
              <a:rPr lang="el-GR" sz="2000" dirty="0"/>
              <a:t>Πρόληψη κατακλίσεων κλπ  </a:t>
            </a:r>
          </a:p>
          <a:p>
            <a:r>
              <a:rPr lang="el-GR" sz="2000" b="1" dirty="0"/>
              <a:t>Είναι ζωτικής σημασίας η διατήρηση σταθερής της ελκτικής δύναμης και της σωστής θέσης των σκοινιών και των τροχαλιών (να μην ακουμπούν τα βάρη στο έδαφος ή σε καρέκλες).</a:t>
            </a:r>
          </a:p>
          <a:p>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a:t>ΕΚΠΑΙΔΕΥΣΗ ΤΟΥ ΑΣΘΕΝΗ</a:t>
            </a:r>
          </a:p>
        </p:txBody>
      </p:sp>
      <p:sp>
        <p:nvSpPr>
          <p:cNvPr id="3" name="2 - Θέση περιεχομένου"/>
          <p:cNvSpPr>
            <a:spLocks noGrp="1"/>
          </p:cNvSpPr>
          <p:nvPr>
            <p:ph idx="1"/>
          </p:nvPr>
        </p:nvSpPr>
        <p:spPr>
          <a:xfrm>
            <a:off x="395536" y="2276872"/>
            <a:ext cx="8352928" cy="4104456"/>
          </a:xfrm>
        </p:spPr>
        <p:txBody>
          <a:bodyPr/>
          <a:lstStyle/>
          <a:p>
            <a:pPr>
              <a:lnSpc>
                <a:spcPct val="150000"/>
              </a:lnSpc>
            </a:pPr>
            <a:r>
              <a:rPr lang="el-GR" sz="2000" dirty="0"/>
              <a:t>Ο ασθενής ενημερώνεται για το σκοπό εφαρμογής της έλξης, τη σημασία της ευθυγράμμισης του μέλους, τη σημασία της εφαρμογής του συγκεκριμένου βάρους και των ασκήσεων . Του επισημαίνεται να μην αφαιρεί το βάρος, να μην μετακινεί τα σκοινιά και τις τροχαλίες. Εκπαιδεύεται πώς να κινεί το σώμα του (με περιορισμούς) με τη βοήθεια της τριγωνικής λαβής και του προσωπικού. </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2ABC9D5C-2CC7-DBAD-967C-4B49F9249137}"/>
              </a:ext>
            </a:extLst>
          </p:cNvPr>
          <p:cNvPicPr>
            <a:picLocks noChangeAspect="1"/>
          </p:cNvPicPr>
          <p:nvPr/>
        </p:nvPicPr>
        <p:blipFill>
          <a:blip r:embed="rId2"/>
          <a:stretch>
            <a:fillRect/>
          </a:stretch>
        </p:blipFill>
        <p:spPr>
          <a:xfrm>
            <a:off x="0" y="73211"/>
            <a:ext cx="9144000" cy="6740165"/>
          </a:xfrm>
          <a:prstGeom prst="rect">
            <a:avLst/>
          </a:prstGeom>
        </p:spPr>
      </p:pic>
    </p:spTree>
    <p:extLst>
      <p:ext uri="{BB962C8B-B14F-4D97-AF65-F5344CB8AC3E}">
        <p14:creationId xmlns:p14="http://schemas.microsoft.com/office/powerpoint/2010/main" val="3534939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dirty="0"/>
              <a:t>ΜΕΓΙΣΤΟ ΒΑΡΟΣ</a:t>
            </a:r>
          </a:p>
        </p:txBody>
      </p:sp>
      <p:sp>
        <p:nvSpPr>
          <p:cNvPr id="3" name="2 - Θέση περιεχομένου"/>
          <p:cNvSpPr>
            <a:spLocks noGrp="1"/>
          </p:cNvSpPr>
          <p:nvPr>
            <p:ph idx="1"/>
          </p:nvPr>
        </p:nvSpPr>
        <p:spPr>
          <a:xfrm>
            <a:off x="864382" y="2489200"/>
            <a:ext cx="7740066" cy="3964136"/>
          </a:xfrm>
        </p:spPr>
        <p:txBody>
          <a:bodyPr>
            <a:normAutofit/>
          </a:bodyPr>
          <a:lstStyle/>
          <a:p>
            <a:pPr>
              <a:lnSpc>
                <a:spcPct val="150000"/>
              </a:lnSpc>
            </a:pPr>
            <a:r>
              <a:rPr lang="el-GR" sz="2000" b="1" dirty="0"/>
              <a:t>Το βάρος που θα εφαρμοστεί καθορίζεται γενικά από το </a:t>
            </a:r>
            <a:r>
              <a:rPr lang="el-GR" sz="2000" b="1" dirty="0" err="1"/>
              <a:t>σωματότυπο</a:t>
            </a:r>
            <a:r>
              <a:rPr lang="el-GR" sz="2000" b="1" dirty="0"/>
              <a:t>, το βάρος και την ηλικία του ασθενή. </a:t>
            </a:r>
          </a:p>
          <a:p>
            <a:pPr>
              <a:lnSpc>
                <a:spcPct val="150000"/>
              </a:lnSpc>
            </a:pPr>
            <a:r>
              <a:rPr lang="el-GR" sz="2000" b="1" dirty="0"/>
              <a:t>Το μέγιστο βάρος που μπορεί να εφαρμοστεί σε δερματική έλξη είναι 4,5</a:t>
            </a:r>
            <a:r>
              <a:rPr lang="en-US" sz="2000" b="1" dirty="0"/>
              <a:t>Kg</a:t>
            </a:r>
            <a:r>
              <a:rPr lang="el-GR" sz="2000" b="1" dirty="0"/>
              <a:t>. </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ΜΕΓΙΣΤΗ ΔΙΑΡΚΕΙΑ ΠΑΡΑΜΟΝΗΣ</a:t>
            </a:r>
          </a:p>
        </p:txBody>
      </p:sp>
      <p:sp>
        <p:nvSpPr>
          <p:cNvPr id="3" name="2 - Θέση περιεχομένου"/>
          <p:cNvSpPr>
            <a:spLocks noGrp="1"/>
          </p:cNvSpPr>
          <p:nvPr>
            <p:ph idx="1"/>
          </p:nvPr>
        </p:nvSpPr>
        <p:spPr>
          <a:xfrm>
            <a:off x="864382" y="2489200"/>
            <a:ext cx="7812074" cy="3530600"/>
          </a:xfrm>
        </p:spPr>
        <p:txBody>
          <a:bodyPr>
            <a:normAutofit/>
          </a:bodyPr>
          <a:lstStyle/>
          <a:p>
            <a:pPr>
              <a:lnSpc>
                <a:spcPct val="150000"/>
              </a:lnSpc>
            </a:pPr>
            <a:r>
              <a:rPr lang="el-GR" sz="2000" b="1" dirty="0"/>
              <a:t>Όταν εφαρμόζεται το μέγιστο βάρος, η μέγιστη διάρκεια παραμονής είναι 7 ημέρες. </a:t>
            </a:r>
          </a:p>
          <a:p>
            <a:pPr>
              <a:lnSpc>
                <a:spcPct val="150000"/>
              </a:lnSpc>
            </a:pPr>
            <a:r>
              <a:rPr lang="el-GR" sz="2000" b="1" dirty="0"/>
              <a:t>Όταν εφαρμόζεται μικρότερο βάρος και το δέρμα ελέγχεται τουλάχιστον 2 φορές την εβδομάδα, η μέγιστη διάρκεια παραμονής μπορεί να είναι 4-6 εβδομάδες.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a:t>ΕΠΙΠΛΟΚΕΣ</a:t>
            </a:r>
          </a:p>
        </p:txBody>
      </p:sp>
      <p:sp>
        <p:nvSpPr>
          <p:cNvPr id="3" name="2 - Θέση περιεχομένου"/>
          <p:cNvSpPr>
            <a:spLocks noGrp="1"/>
          </p:cNvSpPr>
          <p:nvPr>
            <p:ph idx="1"/>
          </p:nvPr>
        </p:nvSpPr>
        <p:spPr>
          <a:xfrm>
            <a:off x="864382" y="2489200"/>
            <a:ext cx="7812074" cy="4036144"/>
          </a:xfrm>
        </p:spPr>
        <p:txBody>
          <a:bodyPr>
            <a:normAutofit/>
          </a:bodyPr>
          <a:lstStyle/>
          <a:p>
            <a:pPr>
              <a:lnSpc>
                <a:spcPct val="150000"/>
              </a:lnSpc>
              <a:buFont typeface="Wingdings" panose="05000000000000000000" pitchFamily="2" charset="2"/>
              <a:buChar char="Ø"/>
            </a:pPr>
            <a:r>
              <a:rPr lang="el-GR" sz="2000" dirty="0"/>
              <a:t> Αλλεργική αντίδραση στον αυτοκόλλητο επίδεσμο </a:t>
            </a:r>
          </a:p>
          <a:p>
            <a:pPr>
              <a:lnSpc>
                <a:spcPct val="150000"/>
              </a:lnSpc>
              <a:buFont typeface="Wingdings" panose="05000000000000000000" pitchFamily="2" charset="2"/>
              <a:buChar char="Ø"/>
            </a:pPr>
            <a:r>
              <a:rPr lang="el-GR" sz="2000" dirty="0"/>
              <a:t> Αποκόλληση της επιφανειακής στιβάδας του δέρματος</a:t>
            </a:r>
          </a:p>
          <a:p>
            <a:pPr>
              <a:lnSpc>
                <a:spcPct val="150000"/>
              </a:lnSpc>
              <a:buFont typeface="Wingdings" panose="05000000000000000000" pitchFamily="2" charset="2"/>
              <a:buChar char="Ø"/>
            </a:pPr>
            <a:r>
              <a:rPr lang="el-GR" sz="2000" dirty="0"/>
              <a:t>  Έλκος κατάκλισης πάνω από οστικές προεξοχές </a:t>
            </a:r>
          </a:p>
          <a:p>
            <a:pPr>
              <a:lnSpc>
                <a:spcPct val="150000"/>
              </a:lnSpc>
              <a:buFont typeface="Wingdings" panose="05000000000000000000" pitchFamily="2" charset="2"/>
              <a:buChar char="Ø"/>
            </a:pPr>
            <a:r>
              <a:rPr lang="el-GR" sz="2000" dirty="0"/>
              <a:t> Πάρεση </a:t>
            </a:r>
            <a:r>
              <a:rPr lang="el-GR" sz="2000" dirty="0" err="1"/>
              <a:t>περονιαίου</a:t>
            </a:r>
            <a:r>
              <a:rPr lang="el-GR" sz="2000" dirty="0"/>
              <a:t> νεύρου.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a:t>ΣΚΕΛΕΤΙΚΗ ΕΛΞΗ</a:t>
            </a:r>
          </a:p>
        </p:txBody>
      </p:sp>
      <p:sp>
        <p:nvSpPr>
          <p:cNvPr id="3" name="2 - Θέση περιεχομένου"/>
          <p:cNvSpPr>
            <a:spLocks noGrp="1"/>
          </p:cNvSpPr>
          <p:nvPr>
            <p:ph idx="1"/>
          </p:nvPr>
        </p:nvSpPr>
        <p:spPr>
          <a:xfrm>
            <a:off x="864382" y="2489200"/>
            <a:ext cx="7884082" cy="3530600"/>
          </a:xfrm>
        </p:spPr>
        <p:txBody>
          <a:bodyPr>
            <a:normAutofit/>
          </a:bodyPr>
          <a:lstStyle/>
          <a:p>
            <a:pPr>
              <a:lnSpc>
                <a:spcPct val="150000"/>
              </a:lnSpc>
            </a:pPr>
            <a:r>
              <a:rPr lang="el-GR" sz="2000" dirty="0"/>
              <a:t>Ονομάζεται η έλξη που εφαρμόζεται μέσω άμεσης σταθεροποίησης στο οστό. </a:t>
            </a:r>
          </a:p>
          <a:p>
            <a:pPr>
              <a:lnSpc>
                <a:spcPct val="150000"/>
              </a:lnSpc>
            </a:pPr>
            <a:r>
              <a:rPr lang="el-GR" sz="2000" dirty="0"/>
              <a:t>Για την σκελετική έλξη χρησιμοποιούνται ειδικές βελόνες (</a:t>
            </a:r>
            <a:r>
              <a:rPr lang="en-US" sz="2000" dirty="0" err="1"/>
              <a:t>Kirschner</a:t>
            </a:r>
            <a:r>
              <a:rPr lang="el-GR" sz="2000" dirty="0"/>
              <a:t> και </a:t>
            </a:r>
            <a:r>
              <a:rPr lang="en-US" sz="2000" dirty="0"/>
              <a:t>Steinmann</a:t>
            </a:r>
            <a:r>
              <a:rPr lang="el-GR" sz="2000" dirty="0"/>
              <a:t>), ειδικά πέταλα έλξης και ιμάντες άρσης βάρους με ειδικά βαρίδια. </a:t>
            </a:r>
          </a:p>
          <a:p>
            <a:pPr marL="0" indent="0">
              <a:buNone/>
            </a:pP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198F73-852A-84E2-5561-5FC19F74B898}"/>
              </a:ext>
            </a:extLst>
          </p:cNvPr>
          <p:cNvSpPr>
            <a:spLocks noGrp="1"/>
          </p:cNvSpPr>
          <p:nvPr>
            <p:ph type="title"/>
          </p:nvPr>
        </p:nvSpPr>
        <p:spPr/>
        <p:txBody>
          <a:bodyPr/>
          <a:lstStyle/>
          <a:p>
            <a:pPr algn="ctr"/>
            <a:r>
              <a:rPr lang="el-GR" dirty="0"/>
              <a:t>ΣΚΕΛΕΤΙΚΗ ΕΛΞΗ</a:t>
            </a:r>
          </a:p>
        </p:txBody>
      </p:sp>
      <p:pic>
        <p:nvPicPr>
          <p:cNvPr id="9" name="Θέση περιεχομένου 8">
            <a:extLst>
              <a:ext uri="{FF2B5EF4-FFF2-40B4-BE49-F238E27FC236}">
                <a16:creationId xmlns:a16="http://schemas.microsoft.com/office/drawing/2014/main" id="{B758718D-F292-6286-B48B-42AD67C0E1AF}"/>
              </a:ext>
            </a:extLst>
          </p:cNvPr>
          <p:cNvPicPr>
            <a:picLocks noGrp="1" noChangeAspect="1"/>
          </p:cNvPicPr>
          <p:nvPr>
            <p:ph idx="1"/>
          </p:nvPr>
        </p:nvPicPr>
        <p:blipFill>
          <a:blip r:embed="rId2"/>
          <a:stretch>
            <a:fillRect/>
          </a:stretch>
        </p:blipFill>
        <p:spPr>
          <a:xfrm>
            <a:off x="863600" y="2276872"/>
            <a:ext cx="7740848" cy="4320480"/>
          </a:xfrm>
        </p:spPr>
      </p:pic>
    </p:spTree>
    <p:extLst>
      <p:ext uri="{BB962C8B-B14F-4D97-AF65-F5344CB8AC3E}">
        <p14:creationId xmlns:p14="http://schemas.microsoft.com/office/powerpoint/2010/main" val="2966736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92696"/>
            <a:ext cx="8229600" cy="720080"/>
          </a:xfrm>
        </p:spPr>
        <p:txBody>
          <a:bodyPr>
            <a:normAutofit/>
          </a:bodyPr>
          <a:lstStyle/>
          <a:p>
            <a:pPr algn="ctr"/>
            <a:r>
              <a:rPr lang="el-GR" dirty="0"/>
              <a:t>ΣΚΕΛΕΤΙΚΗ ΕΛΞΗ</a:t>
            </a:r>
          </a:p>
        </p:txBody>
      </p:sp>
      <p:pic>
        <p:nvPicPr>
          <p:cNvPr id="9218" name="Picture 2" descr="C:\Users\ΑΘΑΝΑΣΙΑ\Desktop\ΙΕΚ ΜΑΘΗΜΑΤΑ\ΟΡΘΟΠΕΔΙΚΗ\Σ.Ε..jpg"/>
          <p:cNvPicPr>
            <a:picLocks noGrp="1" noChangeAspect="1" noChangeArrowheads="1"/>
          </p:cNvPicPr>
          <p:nvPr>
            <p:ph idx="1"/>
          </p:nvPr>
        </p:nvPicPr>
        <p:blipFill>
          <a:blip r:embed="rId2" cstate="print"/>
          <a:srcRect/>
          <a:stretch>
            <a:fillRect/>
          </a:stretch>
        </p:blipFill>
        <p:spPr bwMode="auto">
          <a:xfrm>
            <a:off x="1655676" y="1529408"/>
            <a:ext cx="5832648" cy="532859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000" b="1" dirty="0"/>
              <a:t>ΤΑΞΙΝΟΜΗΣΗ:Β) Ανάλογα με την κλινική εικόνα</a:t>
            </a:r>
            <a:br>
              <a:rPr lang="el-GR" sz="2000" dirty="0"/>
            </a:br>
            <a:endParaRPr lang="el-GR" sz="2000" dirty="0"/>
          </a:p>
        </p:txBody>
      </p:sp>
      <p:sp>
        <p:nvSpPr>
          <p:cNvPr id="3" name="2 - Θέση περιεχομένου"/>
          <p:cNvSpPr>
            <a:spLocks noGrp="1"/>
          </p:cNvSpPr>
          <p:nvPr>
            <p:ph idx="1"/>
          </p:nvPr>
        </p:nvSpPr>
        <p:spPr>
          <a:xfrm>
            <a:off x="395536" y="2276872"/>
            <a:ext cx="8352928" cy="4248472"/>
          </a:xfrm>
        </p:spPr>
        <p:txBody>
          <a:bodyPr/>
          <a:lstStyle/>
          <a:p>
            <a:r>
              <a:rPr lang="el-GR" sz="2000" b="1" dirty="0"/>
              <a:t>ΑΝΟΙΚΤΑ: </a:t>
            </a:r>
            <a:r>
              <a:rPr lang="el-GR" sz="2000" dirty="0"/>
              <a:t>Συνοδεύονται από τραύμα μέσα από το οποίο επικοινωνούν με το εξωτερικό περιβάλλον.</a:t>
            </a:r>
          </a:p>
          <a:p>
            <a:pPr>
              <a:buNone/>
            </a:pPr>
            <a:endParaRPr lang="el-GR" dirty="0"/>
          </a:p>
        </p:txBody>
      </p:sp>
      <p:pic>
        <p:nvPicPr>
          <p:cNvPr id="4" name="image2.jpeg"/>
          <p:cNvPicPr/>
          <p:nvPr/>
        </p:nvPicPr>
        <p:blipFill>
          <a:blip r:embed="rId2" cstate="print"/>
          <a:stretch>
            <a:fillRect/>
          </a:stretch>
        </p:blipFill>
        <p:spPr>
          <a:xfrm>
            <a:off x="790514" y="3271873"/>
            <a:ext cx="3429024" cy="2643206"/>
          </a:xfrm>
          <a:prstGeom prst="rect">
            <a:avLst/>
          </a:prstGeom>
        </p:spPr>
      </p:pic>
      <p:pic>
        <p:nvPicPr>
          <p:cNvPr id="5" name="image1.jpeg" descr="https://upload.wikimedia.org/wikipedia/commons/3/3c/Open_fracture_01.JPG"/>
          <p:cNvPicPr/>
          <p:nvPr/>
        </p:nvPicPr>
        <p:blipFill>
          <a:blip r:embed="rId3" cstate="print"/>
          <a:stretch>
            <a:fillRect/>
          </a:stretch>
        </p:blipFill>
        <p:spPr>
          <a:xfrm>
            <a:off x="4716016" y="3421463"/>
            <a:ext cx="3643338" cy="234402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ΕΠΙΠΛΟΚΕΣ ΣΚΕΛΕΤΙΚΗΣ ΕΛΞΗΣ</a:t>
            </a:r>
          </a:p>
        </p:txBody>
      </p:sp>
      <p:sp>
        <p:nvSpPr>
          <p:cNvPr id="3" name="2 - Θέση περιεχομένου"/>
          <p:cNvSpPr>
            <a:spLocks noGrp="1"/>
          </p:cNvSpPr>
          <p:nvPr>
            <p:ph idx="1"/>
          </p:nvPr>
        </p:nvSpPr>
        <p:spPr>
          <a:xfrm>
            <a:off x="251520" y="2204864"/>
            <a:ext cx="8640960" cy="4176464"/>
          </a:xfrm>
        </p:spPr>
        <p:txBody>
          <a:bodyPr>
            <a:normAutofit/>
          </a:bodyPr>
          <a:lstStyle/>
          <a:p>
            <a:pPr>
              <a:lnSpc>
                <a:spcPct val="150000"/>
              </a:lnSpc>
            </a:pPr>
            <a:r>
              <a:rPr lang="el-GR" sz="2000" dirty="0"/>
              <a:t>Σημαντικότερες επιπλοκές είναι η </a:t>
            </a:r>
            <a:r>
              <a:rPr lang="el-GR" sz="2000" u="sng" dirty="0"/>
              <a:t>επιμόλυνση</a:t>
            </a:r>
            <a:r>
              <a:rPr lang="el-GR" sz="2000" dirty="0"/>
              <a:t> της βελόνας έλξης και η </a:t>
            </a:r>
            <a:r>
              <a:rPr lang="el-GR" sz="2000" u="sng" dirty="0"/>
              <a:t>οστεομυελίτιδα</a:t>
            </a:r>
            <a:r>
              <a:rPr lang="el-GR" sz="2000" dirty="0"/>
              <a:t> (χρειάζεται αφαίρεση, χειρουργικό καθαρισμό, αντιβιοτική θεραπεία και τοποθέτηση νέας βελόνας σε άλλο σημείο).</a:t>
            </a:r>
          </a:p>
          <a:p>
            <a:pPr>
              <a:lnSpc>
                <a:spcPct val="150000"/>
              </a:lnSpc>
            </a:pPr>
            <a:r>
              <a:rPr lang="el-GR" sz="2000" dirty="0"/>
              <a:t> Άλλες συχνές επιπλοκές είναι: η </a:t>
            </a:r>
            <a:r>
              <a:rPr lang="el-GR" sz="2000" u="sng" dirty="0"/>
              <a:t>διάταση</a:t>
            </a:r>
            <a:r>
              <a:rPr lang="el-GR" sz="2000" dirty="0"/>
              <a:t> των </a:t>
            </a:r>
            <a:r>
              <a:rPr lang="el-GR" sz="2000" dirty="0" err="1"/>
              <a:t>κατεαγόντων</a:t>
            </a:r>
            <a:r>
              <a:rPr lang="el-GR" sz="2000" dirty="0"/>
              <a:t> άκρων λόγω υπερβολική έλξης και η </a:t>
            </a:r>
            <a:r>
              <a:rPr lang="el-GR" sz="2000" u="sng" dirty="0"/>
              <a:t>απραξία των νεύρων </a:t>
            </a:r>
            <a:r>
              <a:rPr lang="el-GR" sz="2000" dirty="0"/>
              <a:t>(</a:t>
            </a:r>
            <a:r>
              <a:rPr lang="el-GR" sz="2000" dirty="0" err="1"/>
              <a:t>νευραπραξία</a:t>
            </a:r>
            <a:r>
              <a:rPr lang="el-GR" sz="2000" dirty="0"/>
              <a:t>-νευρολογική βλάβη), επίσης λόγω υπέρμετρης έλξης του άκρου και η </a:t>
            </a:r>
            <a:r>
              <a:rPr lang="el-GR" sz="2000" u="sng" dirty="0"/>
              <a:t>τρώση αγγείου</a:t>
            </a:r>
            <a:r>
              <a:rPr lang="el-GR" sz="2000" dirty="0"/>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75F15E-2989-8B2D-FB7F-0932A390C779}"/>
              </a:ext>
            </a:extLst>
          </p:cNvPr>
          <p:cNvSpPr>
            <a:spLocks noGrp="1"/>
          </p:cNvSpPr>
          <p:nvPr>
            <p:ph type="title"/>
          </p:nvPr>
        </p:nvSpPr>
        <p:spPr/>
        <p:txBody>
          <a:bodyPr>
            <a:normAutofit fontScale="90000"/>
          </a:bodyPr>
          <a:lstStyle/>
          <a:p>
            <a:pPr algn="ctr"/>
            <a:r>
              <a:rPr lang="el-GR" sz="3200" dirty="0"/>
              <a:t>ΝΟΣΗΛΕΥΤΙΚΗ ΦΡΟΝΤΙΔΑ ΣΕ ΑΣΘΕΝΗ ΜΕ ΣΚΕΛΕΤΙΚΗ ΕΛΞΗ</a:t>
            </a:r>
          </a:p>
        </p:txBody>
      </p:sp>
      <p:pic>
        <p:nvPicPr>
          <p:cNvPr id="5" name="Θέση περιεχομένου 4">
            <a:extLst>
              <a:ext uri="{FF2B5EF4-FFF2-40B4-BE49-F238E27FC236}">
                <a16:creationId xmlns:a16="http://schemas.microsoft.com/office/drawing/2014/main" id="{4DC26993-1A90-9E94-0AE8-9E45F78D7651}"/>
              </a:ext>
            </a:extLst>
          </p:cNvPr>
          <p:cNvPicPr>
            <a:picLocks noGrp="1" noChangeAspect="1"/>
          </p:cNvPicPr>
          <p:nvPr>
            <p:ph idx="1"/>
          </p:nvPr>
        </p:nvPicPr>
        <p:blipFill>
          <a:blip r:embed="rId2"/>
          <a:stretch>
            <a:fillRect/>
          </a:stretch>
        </p:blipFill>
        <p:spPr>
          <a:xfrm>
            <a:off x="467544" y="1988840"/>
            <a:ext cx="8496944" cy="4752528"/>
          </a:xfrm>
        </p:spPr>
      </p:pic>
    </p:spTree>
    <p:extLst>
      <p:ext uri="{BB962C8B-B14F-4D97-AF65-F5344CB8AC3E}">
        <p14:creationId xmlns:p14="http://schemas.microsoft.com/office/powerpoint/2010/main" val="18345566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BADAA8-552E-2790-1996-855E1DF0C8FD}"/>
              </a:ext>
            </a:extLst>
          </p:cNvPr>
          <p:cNvSpPr>
            <a:spLocks noGrp="1"/>
          </p:cNvSpPr>
          <p:nvPr>
            <p:ph type="title"/>
          </p:nvPr>
        </p:nvSpPr>
        <p:spPr/>
        <p:txBody>
          <a:bodyPr/>
          <a:lstStyle/>
          <a:p>
            <a:pPr algn="ctr"/>
            <a:r>
              <a:rPr lang="el-GR" dirty="0"/>
              <a:t>ΓΥΨΟΙ</a:t>
            </a:r>
          </a:p>
        </p:txBody>
      </p:sp>
      <p:pic>
        <p:nvPicPr>
          <p:cNvPr id="5" name="Θέση περιεχομένου 4">
            <a:extLst>
              <a:ext uri="{FF2B5EF4-FFF2-40B4-BE49-F238E27FC236}">
                <a16:creationId xmlns:a16="http://schemas.microsoft.com/office/drawing/2014/main" id="{7F4DB64F-835A-1B3B-391E-A4D198B8A42E}"/>
              </a:ext>
            </a:extLst>
          </p:cNvPr>
          <p:cNvPicPr>
            <a:picLocks noGrp="1" noChangeAspect="1"/>
          </p:cNvPicPr>
          <p:nvPr>
            <p:ph idx="1"/>
          </p:nvPr>
        </p:nvPicPr>
        <p:blipFill>
          <a:blip r:embed="rId2"/>
          <a:stretch>
            <a:fillRect/>
          </a:stretch>
        </p:blipFill>
        <p:spPr>
          <a:xfrm>
            <a:off x="251520" y="1633602"/>
            <a:ext cx="8363272" cy="4983162"/>
          </a:xfrm>
        </p:spPr>
      </p:pic>
    </p:spTree>
    <p:extLst>
      <p:ext uri="{BB962C8B-B14F-4D97-AF65-F5344CB8AC3E}">
        <p14:creationId xmlns:p14="http://schemas.microsoft.com/office/powerpoint/2010/main" val="3911909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B6FA54-3E71-EA30-FFD8-640492949F5A}"/>
              </a:ext>
            </a:extLst>
          </p:cNvPr>
          <p:cNvSpPr>
            <a:spLocks noGrp="1"/>
          </p:cNvSpPr>
          <p:nvPr>
            <p:ph type="title"/>
          </p:nvPr>
        </p:nvSpPr>
        <p:spPr>
          <a:xfrm>
            <a:off x="457200" y="274638"/>
            <a:ext cx="8229600" cy="1282154"/>
          </a:xfrm>
        </p:spPr>
        <p:txBody>
          <a:bodyPr>
            <a:normAutofit/>
          </a:bodyPr>
          <a:lstStyle/>
          <a:p>
            <a:pPr algn="ctr"/>
            <a:r>
              <a:rPr lang="el-GR" dirty="0"/>
              <a:t>ΕΙΔΗ ΓΥΨΟΥ</a:t>
            </a:r>
          </a:p>
        </p:txBody>
      </p:sp>
      <p:pic>
        <p:nvPicPr>
          <p:cNvPr id="5" name="Θέση περιεχομένου 4">
            <a:extLst>
              <a:ext uri="{FF2B5EF4-FFF2-40B4-BE49-F238E27FC236}">
                <a16:creationId xmlns:a16="http://schemas.microsoft.com/office/drawing/2014/main" id="{237EF199-1FFE-B1B1-6C93-E14E6ED0A3D3}"/>
              </a:ext>
            </a:extLst>
          </p:cNvPr>
          <p:cNvPicPr>
            <a:picLocks noGrp="1" noChangeAspect="1"/>
          </p:cNvPicPr>
          <p:nvPr>
            <p:ph idx="1"/>
          </p:nvPr>
        </p:nvPicPr>
        <p:blipFill>
          <a:blip r:embed="rId2"/>
          <a:stretch>
            <a:fillRect/>
          </a:stretch>
        </p:blipFill>
        <p:spPr>
          <a:xfrm>
            <a:off x="179512" y="1268760"/>
            <a:ext cx="8424936" cy="5374950"/>
          </a:xfrm>
        </p:spPr>
      </p:pic>
    </p:spTree>
    <p:extLst>
      <p:ext uri="{BB962C8B-B14F-4D97-AF65-F5344CB8AC3E}">
        <p14:creationId xmlns:p14="http://schemas.microsoft.com/office/powerpoint/2010/main" val="39492920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Θέση περιεχομένου 4">
            <a:extLst>
              <a:ext uri="{FF2B5EF4-FFF2-40B4-BE49-F238E27FC236}">
                <a16:creationId xmlns:a16="http://schemas.microsoft.com/office/drawing/2014/main" id="{7733C923-5DBB-E1E9-B96F-C77729FEF483}"/>
              </a:ext>
            </a:extLst>
          </p:cNvPr>
          <p:cNvPicPr>
            <a:picLocks noChangeAspect="1"/>
          </p:cNvPicPr>
          <p:nvPr/>
        </p:nvPicPr>
        <p:blipFill>
          <a:blip r:embed="rId2"/>
          <a:stretch>
            <a:fillRect/>
          </a:stretch>
        </p:blipFill>
        <p:spPr>
          <a:xfrm>
            <a:off x="179512" y="0"/>
            <a:ext cx="8856984" cy="6583362"/>
          </a:xfrm>
          <a:prstGeom prst="rect">
            <a:avLst/>
          </a:prstGeom>
        </p:spPr>
      </p:pic>
    </p:spTree>
    <p:extLst>
      <p:ext uri="{BB962C8B-B14F-4D97-AF65-F5344CB8AC3E}">
        <p14:creationId xmlns:p14="http://schemas.microsoft.com/office/powerpoint/2010/main" val="8015190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2C5D54-A3A4-3712-3753-3DC158D7F430}"/>
              </a:ext>
            </a:extLst>
          </p:cNvPr>
          <p:cNvSpPr>
            <a:spLocks noGrp="1"/>
          </p:cNvSpPr>
          <p:nvPr>
            <p:ph type="title"/>
          </p:nvPr>
        </p:nvSpPr>
        <p:spPr/>
        <p:txBody>
          <a:bodyPr/>
          <a:lstStyle/>
          <a:p>
            <a:endParaRPr lang="el-GR"/>
          </a:p>
        </p:txBody>
      </p:sp>
      <p:pic>
        <p:nvPicPr>
          <p:cNvPr id="5" name="Θέση περιεχομένου 4">
            <a:extLst>
              <a:ext uri="{FF2B5EF4-FFF2-40B4-BE49-F238E27FC236}">
                <a16:creationId xmlns:a16="http://schemas.microsoft.com/office/drawing/2014/main" id="{0724B1DF-A7F4-06DA-D827-036E24F60BF4}"/>
              </a:ext>
            </a:extLst>
          </p:cNvPr>
          <p:cNvPicPr>
            <a:picLocks noGrp="1" noChangeAspect="1"/>
          </p:cNvPicPr>
          <p:nvPr>
            <p:ph idx="1"/>
          </p:nvPr>
        </p:nvPicPr>
        <p:blipFill>
          <a:blip r:embed="rId2"/>
          <a:stretch>
            <a:fillRect/>
          </a:stretch>
        </p:blipFill>
        <p:spPr>
          <a:xfrm>
            <a:off x="323528" y="404664"/>
            <a:ext cx="8363272" cy="6178698"/>
          </a:xfrm>
        </p:spPr>
      </p:pic>
    </p:spTree>
    <p:extLst>
      <p:ext uri="{BB962C8B-B14F-4D97-AF65-F5344CB8AC3E}">
        <p14:creationId xmlns:p14="http://schemas.microsoft.com/office/powerpoint/2010/main" val="30302157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3CD0F4-59E4-608B-CE63-ADBDE69A85A4}"/>
              </a:ext>
            </a:extLst>
          </p:cNvPr>
          <p:cNvSpPr>
            <a:spLocks noGrp="1"/>
          </p:cNvSpPr>
          <p:nvPr>
            <p:ph type="title"/>
          </p:nvPr>
        </p:nvSpPr>
        <p:spPr/>
        <p:txBody>
          <a:bodyPr/>
          <a:lstStyle/>
          <a:p>
            <a:endParaRPr lang="el-GR"/>
          </a:p>
        </p:txBody>
      </p:sp>
      <p:pic>
        <p:nvPicPr>
          <p:cNvPr id="5" name="Θέση περιεχομένου 4">
            <a:extLst>
              <a:ext uri="{FF2B5EF4-FFF2-40B4-BE49-F238E27FC236}">
                <a16:creationId xmlns:a16="http://schemas.microsoft.com/office/drawing/2014/main" id="{F71D8814-6FFD-6C90-7EC9-D0D9E6B7DAE0}"/>
              </a:ext>
            </a:extLst>
          </p:cNvPr>
          <p:cNvPicPr>
            <a:picLocks noGrp="1" noChangeAspect="1"/>
          </p:cNvPicPr>
          <p:nvPr>
            <p:ph idx="1"/>
          </p:nvPr>
        </p:nvPicPr>
        <p:blipFill>
          <a:blip r:embed="rId2"/>
          <a:stretch>
            <a:fillRect/>
          </a:stretch>
        </p:blipFill>
        <p:spPr>
          <a:xfrm>
            <a:off x="457200" y="188640"/>
            <a:ext cx="8291264" cy="6480720"/>
          </a:xfrm>
        </p:spPr>
      </p:pic>
    </p:spTree>
    <p:extLst>
      <p:ext uri="{BB962C8B-B14F-4D97-AF65-F5344CB8AC3E}">
        <p14:creationId xmlns:p14="http://schemas.microsoft.com/office/powerpoint/2010/main" val="7708780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51CC29C-B5F0-9CF0-4C0B-2544914D8582}"/>
              </a:ext>
            </a:extLst>
          </p:cNvPr>
          <p:cNvPicPr>
            <a:picLocks noChangeAspect="1"/>
          </p:cNvPicPr>
          <p:nvPr/>
        </p:nvPicPr>
        <p:blipFill>
          <a:blip r:embed="rId2"/>
          <a:stretch>
            <a:fillRect/>
          </a:stretch>
        </p:blipFill>
        <p:spPr>
          <a:xfrm>
            <a:off x="0" y="199238"/>
            <a:ext cx="9144000" cy="6459523"/>
          </a:xfrm>
          <a:prstGeom prst="rect">
            <a:avLst/>
          </a:prstGeom>
        </p:spPr>
      </p:pic>
    </p:spTree>
    <p:extLst>
      <p:ext uri="{BB962C8B-B14F-4D97-AF65-F5344CB8AC3E}">
        <p14:creationId xmlns:p14="http://schemas.microsoft.com/office/powerpoint/2010/main" val="229165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ED4747FB-F311-5D8E-F76A-A85AC535C571}"/>
              </a:ext>
            </a:extLst>
          </p:cNvPr>
          <p:cNvPicPr>
            <a:picLocks noChangeAspect="1"/>
          </p:cNvPicPr>
          <p:nvPr/>
        </p:nvPicPr>
        <p:blipFill>
          <a:blip r:embed="rId2"/>
          <a:stretch>
            <a:fillRect/>
          </a:stretch>
        </p:blipFill>
        <p:spPr>
          <a:xfrm>
            <a:off x="0" y="188640"/>
            <a:ext cx="9144000" cy="6470121"/>
          </a:xfrm>
          <a:prstGeom prst="rect">
            <a:avLst/>
          </a:prstGeom>
        </p:spPr>
      </p:pic>
    </p:spTree>
    <p:extLst>
      <p:ext uri="{BB962C8B-B14F-4D97-AF65-F5344CB8AC3E}">
        <p14:creationId xmlns:p14="http://schemas.microsoft.com/office/powerpoint/2010/main" val="1747686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8DAC10D-B69D-36B6-0D95-E5B81DBEEC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20" y="3410"/>
            <a:ext cx="9144000" cy="6858000"/>
          </a:xfrm>
          <a:prstGeom prst="rect">
            <a:avLst/>
          </a:prstGeom>
        </p:spPr>
      </p:pic>
      <p:sp>
        <p:nvSpPr>
          <p:cNvPr id="4" name="Ορθογώνιο 3">
            <a:extLst>
              <a:ext uri="{FF2B5EF4-FFF2-40B4-BE49-F238E27FC236}">
                <a16:creationId xmlns:a16="http://schemas.microsoft.com/office/drawing/2014/main" id="{AE4051C7-B96F-281A-E373-0D797A202B5F}"/>
              </a:ext>
            </a:extLst>
          </p:cNvPr>
          <p:cNvSpPr/>
          <p:nvPr/>
        </p:nvSpPr>
        <p:spPr>
          <a:xfrm>
            <a:off x="-180528" y="5445224"/>
            <a:ext cx="6802688" cy="923330"/>
          </a:xfrm>
          <a:prstGeom prst="rect">
            <a:avLst/>
          </a:prstGeom>
          <a:noFill/>
        </p:spPr>
        <p:txBody>
          <a:bodyPr wrap="square" lIns="91440" tIns="45720" rIns="91440" bIns="45720">
            <a:spAutoFit/>
          </a:bodyPr>
          <a:lstStyle/>
          <a:p>
            <a:pPr algn="ctr"/>
            <a:r>
              <a:rPr lang="el-G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ΚΑΛΗ ΞΕΚΟΥΡΑΣΗ!!</a:t>
            </a:r>
          </a:p>
        </p:txBody>
      </p:sp>
    </p:spTree>
    <p:extLst>
      <p:ext uri="{BB962C8B-B14F-4D97-AF65-F5344CB8AC3E}">
        <p14:creationId xmlns:p14="http://schemas.microsoft.com/office/powerpoint/2010/main" val="3515362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000" b="1" dirty="0"/>
              <a:t>ΤΑΞΙΝΟΜΗΣΗ: Β) Ανάλογα με την κλινική εικόνα</a:t>
            </a:r>
            <a:endParaRPr lang="el-GR" sz="2000" dirty="0"/>
          </a:p>
        </p:txBody>
      </p:sp>
      <p:sp>
        <p:nvSpPr>
          <p:cNvPr id="3" name="2 - Θέση περιεχομένου"/>
          <p:cNvSpPr>
            <a:spLocks noGrp="1"/>
          </p:cNvSpPr>
          <p:nvPr>
            <p:ph idx="1"/>
          </p:nvPr>
        </p:nvSpPr>
        <p:spPr>
          <a:xfrm>
            <a:off x="467544" y="2276872"/>
            <a:ext cx="7848872" cy="3960440"/>
          </a:xfrm>
        </p:spPr>
        <p:txBody>
          <a:bodyPr/>
          <a:lstStyle/>
          <a:p>
            <a:r>
              <a:rPr lang="el-GR" sz="2000" b="1" dirty="0"/>
              <a:t>ΚΛΕΙΣΤΑ: </a:t>
            </a:r>
            <a:r>
              <a:rPr lang="el-GR" sz="2000" dirty="0"/>
              <a:t>Συνοδεύονται από τραύμα και ΔΕΝ επικοινωνούν με το εξωτερικό περιβάλλον.</a:t>
            </a:r>
          </a:p>
          <a:p>
            <a:pPr>
              <a:buNone/>
            </a:pPr>
            <a:endParaRPr lang="el-GR" dirty="0"/>
          </a:p>
        </p:txBody>
      </p:sp>
      <p:pic>
        <p:nvPicPr>
          <p:cNvPr id="4" name="image3.jpeg"/>
          <p:cNvPicPr/>
          <p:nvPr/>
        </p:nvPicPr>
        <p:blipFill>
          <a:blip r:embed="rId2" cstate="print"/>
          <a:stretch>
            <a:fillRect/>
          </a:stretch>
        </p:blipFill>
        <p:spPr>
          <a:xfrm>
            <a:off x="2195736" y="3410117"/>
            <a:ext cx="4357718" cy="221457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ΣΗΜΕΙΑ  &amp; ΣΥΜΠΤΩΜΑΤΑ</a:t>
            </a:r>
          </a:p>
        </p:txBody>
      </p:sp>
      <p:sp>
        <p:nvSpPr>
          <p:cNvPr id="3" name="2 - Θέση περιεχομένου"/>
          <p:cNvSpPr>
            <a:spLocks noGrp="1"/>
          </p:cNvSpPr>
          <p:nvPr>
            <p:ph idx="1"/>
          </p:nvPr>
        </p:nvSpPr>
        <p:spPr>
          <a:xfrm>
            <a:off x="864382" y="2204864"/>
            <a:ext cx="6345260" cy="3814936"/>
          </a:xfrm>
        </p:spPr>
        <p:txBody>
          <a:bodyPr>
            <a:normAutofit/>
          </a:bodyPr>
          <a:lstStyle/>
          <a:p>
            <a:r>
              <a:rPr lang="el-GR" sz="2000" dirty="0"/>
              <a:t>Πόνος</a:t>
            </a:r>
          </a:p>
          <a:p>
            <a:r>
              <a:rPr lang="el-GR" sz="2000" dirty="0"/>
              <a:t>Οίδημα</a:t>
            </a:r>
          </a:p>
          <a:p>
            <a:r>
              <a:rPr lang="el-GR" sz="2000" dirty="0"/>
              <a:t>Εκχύμωση</a:t>
            </a:r>
          </a:p>
          <a:p>
            <a:r>
              <a:rPr lang="el-GR" sz="2000" dirty="0"/>
              <a:t>Παραμόρφωση</a:t>
            </a:r>
          </a:p>
          <a:p>
            <a:r>
              <a:rPr lang="el-GR" sz="2000" dirty="0"/>
              <a:t>Δυσκολία στην κίνηση</a:t>
            </a:r>
          </a:p>
          <a:p>
            <a:r>
              <a:rPr lang="el-GR" sz="2000" dirty="0"/>
              <a:t>Αφύσικη κίνηση</a:t>
            </a:r>
          </a:p>
          <a:p>
            <a:r>
              <a:rPr lang="el-GR" sz="2000" dirty="0"/>
              <a:t>αιμορραγία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ΚΛΙΝΙΚΗ ΕΙΚΟΝΑ</a:t>
            </a:r>
          </a:p>
        </p:txBody>
      </p:sp>
      <p:pic>
        <p:nvPicPr>
          <p:cNvPr id="1026" name="Picture 2" descr="C:\Users\apapakosta\Desktop\images.jpg"/>
          <p:cNvPicPr>
            <a:picLocks noGrp="1" noChangeAspect="1" noChangeArrowheads="1"/>
          </p:cNvPicPr>
          <p:nvPr>
            <p:ph idx="1"/>
          </p:nvPr>
        </p:nvPicPr>
        <p:blipFill>
          <a:blip r:embed="rId2"/>
          <a:srcRect/>
          <a:stretch>
            <a:fillRect/>
          </a:stretch>
        </p:blipFill>
        <p:spPr bwMode="auto">
          <a:xfrm>
            <a:off x="843294" y="2924944"/>
            <a:ext cx="3714776" cy="2309816"/>
          </a:xfrm>
          <a:prstGeom prst="rect">
            <a:avLst/>
          </a:prstGeom>
          <a:noFill/>
        </p:spPr>
      </p:pic>
      <p:pic>
        <p:nvPicPr>
          <p:cNvPr id="1027" name="Picture 3" descr="C:\Users\apapakosta\Desktop\images.jpg"/>
          <p:cNvPicPr>
            <a:picLocks noChangeAspect="1" noChangeArrowheads="1"/>
          </p:cNvPicPr>
          <p:nvPr/>
        </p:nvPicPr>
        <p:blipFill>
          <a:blip r:embed="rId3"/>
          <a:srcRect/>
          <a:stretch>
            <a:fillRect/>
          </a:stretch>
        </p:blipFill>
        <p:spPr bwMode="auto">
          <a:xfrm>
            <a:off x="5429256" y="3429000"/>
            <a:ext cx="3214710" cy="201453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normAutofit fontScale="90000"/>
          </a:bodyPr>
          <a:lstStyle/>
          <a:p>
            <a:br>
              <a:rPr lang="el-GR" dirty="0"/>
            </a:br>
            <a:r>
              <a:rPr lang="el-GR" b="1" dirty="0"/>
              <a:t>ΑΝΤΙΜΕΤΩΠΙΣΗ ΚΑΤΑΓΜΑΤΩΝ</a:t>
            </a:r>
          </a:p>
        </p:txBody>
      </p:sp>
      <p:sp>
        <p:nvSpPr>
          <p:cNvPr id="3" name="2 - Θέση περιεχομένου"/>
          <p:cNvSpPr>
            <a:spLocks noGrp="1"/>
          </p:cNvSpPr>
          <p:nvPr>
            <p:ph idx="1"/>
          </p:nvPr>
        </p:nvSpPr>
        <p:spPr>
          <a:xfrm>
            <a:off x="539552" y="2132856"/>
            <a:ext cx="8147248" cy="4176464"/>
          </a:xfrm>
        </p:spPr>
        <p:txBody>
          <a:bodyPr>
            <a:normAutofit/>
          </a:bodyPr>
          <a:lstStyle/>
          <a:p>
            <a:r>
              <a:rPr lang="el-GR" sz="2000" dirty="0"/>
              <a:t>Η θεραπεία ενός κατάγματος εξαρτάται από τον τύπο κατάγματος, τη σοβαρότητα και τη θέσης του, καθώς επίσης και την κατάσταση του ασθενούς.</a:t>
            </a:r>
          </a:p>
          <a:p>
            <a:r>
              <a:rPr lang="el-GR" sz="2000" dirty="0"/>
              <a:t>Τα κατάγματα αντιμετωπίζονται με:</a:t>
            </a:r>
          </a:p>
          <a:p>
            <a:pPr>
              <a:buFont typeface="Wingdings" pitchFamily="2" charset="2"/>
              <a:buChar char="Ø"/>
            </a:pPr>
            <a:r>
              <a:rPr lang="el-GR" sz="2000" dirty="0"/>
              <a:t>ακινητοποίηση με νάρθηκα ή γύψο, </a:t>
            </a:r>
          </a:p>
          <a:p>
            <a:pPr>
              <a:buFont typeface="Wingdings" pitchFamily="2" charset="2"/>
              <a:buChar char="Ø"/>
            </a:pPr>
            <a:r>
              <a:rPr lang="el-GR" sz="2000" dirty="0"/>
              <a:t>ξεκούραση, </a:t>
            </a:r>
          </a:p>
          <a:p>
            <a:pPr>
              <a:buFont typeface="Wingdings" pitchFamily="2" charset="2"/>
              <a:buChar char="Ø"/>
            </a:pPr>
            <a:r>
              <a:rPr lang="el-GR" sz="2000" dirty="0"/>
              <a:t>μη άσκηση βάρους στο μέλος </a:t>
            </a:r>
          </a:p>
          <a:p>
            <a:pPr>
              <a:buFont typeface="Wingdings" pitchFamily="2" charset="2"/>
              <a:buChar char="Ø"/>
            </a:pPr>
            <a:r>
              <a:rPr lang="el-GR" sz="2000" dirty="0"/>
              <a:t>ή/και  χειρουργικές διαδικασίες (εσωτερική ή εξωτερική </a:t>
            </a:r>
            <a:r>
              <a:rPr lang="el-GR" sz="2000" dirty="0" err="1"/>
              <a:t>οστεοσύνθεση</a:t>
            </a:r>
            <a:r>
              <a:rPr lang="el-GR" sz="2000" dirty="0"/>
              <a:t>)</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332656"/>
            <a:ext cx="8152584" cy="1584176"/>
          </a:xfrm>
        </p:spPr>
        <p:txBody>
          <a:bodyPr>
            <a:normAutofit/>
          </a:bodyPr>
          <a:lstStyle/>
          <a:p>
            <a:r>
              <a:rPr lang="el-GR" sz="2400" b="1" dirty="0"/>
              <a:t>ΣΤΟΧΟΙ ΑΠΟΚΑΤΑΣΤΑΣΗΣ ΚΛΕΙΣΤΟΥ ΚΑΤΑΓΜΑΤΟΣ</a:t>
            </a:r>
          </a:p>
        </p:txBody>
      </p:sp>
      <p:sp>
        <p:nvSpPr>
          <p:cNvPr id="3" name="2 - Θέση περιεχομένου"/>
          <p:cNvSpPr>
            <a:spLocks noGrp="1"/>
          </p:cNvSpPr>
          <p:nvPr>
            <p:ph idx="1"/>
          </p:nvPr>
        </p:nvSpPr>
        <p:spPr>
          <a:xfrm>
            <a:off x="301752" y="2204864"/>
            <a:ext cx="8503920" cy="4464496"/>
          </a:xfrm>
        </p:spPr>
        <p:txBody>
          <a:bodyPr>
            <a:normAutofit fontScale="92500" lnSpcReduction="10000"/>
          </a:bodyPr>
          <a:lstStyle/>
          <a:p>
            <a:pPr>
              <a:buNone/>
            </a:pPr>
            <a:r>
              <a:rPr lang="el-GR" dirty="0"/>
              <a:t>Αυτή περιλαμβάνει:</a:t>
            </a:r>
          </a:p>
          <a:p>
            <a:r>
              <a:rPr lang="el-GR" dirty="0"/>
              <a:t>1. </a:t>
            </a:r>
            <a:r>
              <a:rPr lang="el-GR" b="1" dirty="0"/>
              <a:t>Την ανάταξη του κατάγματος, </a:t>
            </a:r>
            <a:r>
              <a:rPr lang="el-GR" dirty="0"/>
              <a:t>δηλαδή η τοποθέτηση εκ νέου των δύο άκρων του οστού, τα οποία μπορεί να έχουν μετατοπιστεί, στη σωστή ανατομική τους θέση. Αυτό θα διευκολύνει την επούλωση και την αποκατάσταση της λειτουργίας της περιοχής. Η ανάταξη μπορεί να γίνει με χειρισμούς υπό τοπική ή γενική αναισθησία, με συνεχή σκελετική ή δερματική έλξη ή με χειρουργική επέμβαση.</a:t>
            </a:r>
          </a:p>
          <a:p>
            <a:r>
              <a:rPr lang="el-GR" dirty="0"/>
              <a:t>2. </a:t>
            </a:r>
            <a:r>
              <a:rPr lang="el-GR" b="1" dirty="0"/>
              <a:t>Την ακινητοποίηση,</a:t>
            </a:r>
            <a:r>
              <a:rPr lang="el-GR" dirty="0"/>
              <a:t> αυτή γίνεται με μεταλλικούς ή πλαστικούς ή γύψινους νάρθηκες, με λειτουργικούς γύψους ή νάρθηκες, με συνεχή έλξη, ή με </a:t>
            </a:r>
            <a:r>
              <a:rPr lang="el-GR" b="1" dirty="0"/>
              <a:t>εσωτερική </a:t>
            </a:r>
            <a:r>
              <a:rPr lang="el-GR" b="1" dirty="0" err="1"/>
              <a:t>οστεοσύνθεση</a:t>
            </a:r>
            <a:r>
              <a:rPr lang="el-GR" dirty="0"/>
              <a:t> (μια κατασκευή με βίδες και ράβδους που συγκρατεί μαζί τα θραύσματα του οστού).</a:t>
            </a:r>
          </a:p>
          <a:p>
            <a:r>
              <a:rPr lang="el-GR" dirty="0"/>
              <a:t>3. </a:t>
            </a:r>
            <a:r>
              <a:rPr lang="el-GR" b="1" dirty="0"/>
              <a:t>Τη λειτουργική αποκατάσταση</a:t>
            </a:r>
            <a:r>
              <a:rPr lang="el-GR" dirty="0"/>
              <a:t>, που αρχίζει μετά από την ανάταξη του κατάγματος και έχει ως στόχο το να εμποδίσει την ατροφία και τις αγκυλώσεις στις ακινητοποιημένες περιοχές. Συνήθως πρόκειται για ειδικές ασκήσεις και φυσιοθεραπεία. Συνεχίζεται και μετά από την άρση της ακινητοποίησης, μέχρι η περιοχή να ανακτήσει πλήρως την προηγούμενη λειτουργικότητα.</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a:t>ΕΣΩΤΕΡΙΚΗ-ΕΞΩΤΕΡΙΚΗ ΟΣΤΕΟΣΥΝΘΕΣΗ</a:t>
            </a:r>
          </a:p>
        </p:txBody>
      </p:sp>
      <p:pic>
        <p:nvPicPr>
          <p:cNvPr id="3074" name="Picture 2" descr="C:\Users\apapakosta\Desktop\index.jpg"/>
          <p:cNvPicPr>
            <a:picLocks noGrp="1" noChangeAspect="1" noChangeArrowheads="1"/>
          </p:cNvPicPr>
          <p:nvPr>
            <p:ph idx="1"/>
          </p:nvPr>
        </p:nvPicPr>
        <p:blipFill>
          <a:blip r:embed="rId2"/>
          <a:srcRect/>
          <a:stretch>
            <a:fillRect/>
          </a:stretch>
        </p:blipFill>
        <p:spPr bwMode="auto">
          <a:xfrm>
            <a:off x="500034" y="2708920"/>
            <a:ext cx="4432006" cy="3221982"/>
          </a:xfrm>
          <a:prstGeom prst="rect">
            <a:avLst/>
          </a:prstGeom>
          <a:noFill/>
        </p:spPr>
      </p:pic>
      <p:pic>
        <p:nvPicPr>
          <p:cNvPr id="3075" name="Picture 3" descr="C:\Users\apapakosta\Desktop\index.jpg"/>
          <p:cNvPicPr>
            <a:picLocks noChangeAspect="1" noChangeArrowheads="1"/>
          </p:cNvPicPr>
          <p:nvPr/>
        </p:nvPicPr>
        <p:blipFill>
          <a:blip r:embed="rId3"/>
          <a:srcRect/>
          <a:stretch>
            <a:fillRect/>
          </a:stretch>
        </p:blipFill>
        <p:spPr bwMode="auto">
          <a:xfrm>
            <a:off x="5357818" y="2348880"/>
            <a:ext cx="3534662" cy="3582022"/>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Αίθουσα συσκέψεων &quot;Ιόν&quot;">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Αίθουσα συσκέψεων &quot;Ιόν&quo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ίθουσα συσκέψεων &quot;Ιόν&quo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432</TotalTime>
  <Words>1408</Words>
  <Application>Microsoft Office PowerPoint</Application>
  <PresentationFormat>Προβολή στην οθόνη (4:3)</PresentationFormat>
  <Paragraphs>102</Paragraphs>
  <Slides>39</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39</vt:i4>
      </vt:variant>
    </vt:vector>
  </HeadingPairs>
  <TitlesOfParts>
    <vt:vector size="45" baseType="lpstr">
      <vt:lpstr>Arial</vt:lpstr>
      <vt:lpstr>Calibri</vt:lpstr>
      <vt:lpstr>Century Gothic</vt:lpstr>
      <vt:lpstr>Wingdings</vt:lpstr>
      <vt:lpstr>Wingdings 3</vt:lpstr>
      <vt:lpstr>Αίθουσα συσκέψεων "Ιόν"</vt:lpstr>
      <vt:lpstr>ΝΟΣΗΛΕΥΤΙΚΗ ΦΡΟΝΤΙΔΑ ΑΣΘΕΝΩΝ ΜΕ ΔΙΑΤΑΡΑΧΕΣ ΤΟΥ ΜΟΣΚΕΛΕΤΙΚΟΥ ΣΥΣΤΗΜΑΤΟΣ</vt:lpstr>
      <vt:lpstr>ΚΑΤΑΓΜΑ</vt:lpstr>
      <vt:lpstr>ΤΑΞΙΝΟΜΗΣΗ:Β) Ανάλογα με την κλινική εικόνα </vt:lpstr>
      <vt:lpstr>ΤΑΞΙΝΟΜΗΣΗ: Β) Ανάλογα με την κλινική εικόνα</vt:lpstr>
      <vt:lpstr>ΣΗΜΕΙΑ  &amp; ΣΥΜΠΤΩΜΑΤΑ</vt:lpstr>
      <vt:lpstr>ΚΛΙΝΙΚΗ ΕΙΚΟΝΑ</vt:lpstr>
      <vt:lpstr> ΑΝΤΙΜΕΤΩΠΙΣΗ ΚΑΤΑΓΜΑΤΩΝ</vt:lpstr>
      <vt:lpstr>ΣΤΟΧΟΙ ΑΠΟΚΑΤΑΣΤΑΣΗΣ ΚΛΕΙΣΤΟΥ ΚΑΤΑΓΜΑΤΟΣ</vt:lpstr>
      <vt:lpstr>ΕΣΩΤΕΡΙΚΗ-ΕΞΩΤΕΡΙΚΗ ΟΣΤΕΟΣΥΝΘΕΣΗ</vt:lpstr>
      <vt:lpstr>ΕΠΙΠΛΟΚΕΣ</vt:lpstr>
      <vt:lpstr>ΠΡΟΛΗΨΗ ΚΑΤΑΓΜΑΤΩΝ</vt:lpstr>
      <vt:lpstr>ΝΟΣΗΛΕΥΤΙΚΗ ΦΡΟΝΤΙΔΑ ΑΣΘΕΝΩΝ ΜΕ ΚΑΤΑΓΜΑ</vt:lpstr>
      <vt:lpstr>ΝΟΣΗΛΕΥΤΙΚΗ ΦΡΟΝΤΙΔΑ ΑΣΘΕΝΩΝ ΜΕ ΚΑΤΑΓΜΑ</vt:lpstr>
      <vt:lpstr>Παρουσίαση του PowerPoint</vt:lpstr>
      <vt:lpstr>ΔΕΡΜΑΤΙΚΗ ΕΛΞΗ</vt:lpstr>
      <vt:lpstr>ΣΕΤ ΔΕΡΜΑΤΙΚΗΣ ΕΛΞΗΣ</vt:lpstr>
      <vt:lpstr>ΔΕΡΜΑΤΙΚΗ ΕΛΞΗ</vt:lpstr>
      <vt:lpstr>Τι ελέγχει ο νοσηλευτής ΠΡΙΝ την εφαρμογή της δερματικής έλξης στον ασθενή;</vt:lpstr>
      <vt:lpstr>Τι ελέγχει ο νοσηλευτής ΜΕΤΑ  την εφαρμογή της δερματικής έλξης στον ασθενή;</vt:lpstr>
      <vt:lpstr>Τι ελέγχει ο νοσηλευτής ΜΕΤΑ  την εφαρμογή της δερματικής έλξης στον ασθενή;</vt:lpstr>
      <vt:lpstr>ΦΡΟΝΤΙΔΑ ΑΣΘΕΝΗ ΜΕΤΑ ΤΗΝ ΕΦΑΡΜΟΓΗ ΤΗΣ ΔΕΡΜΑΤΙΚΗΣ ΕΛΞΗΣ</vt:lpstr>
      <vt:lpstr>ΕΚΠΑΙΔΕΥΣΗ ΤΟΥ ΑΣΘΕΝΗ</vt:lpstr>
      <vt:lpstr>Παρουσίαση του PowerPoint</vt:lpstr>
      <vt:lpstr>ΜΕΓΙΣΤΟ ΒΑΡΟΣ</vt:lpstr>
      <vt:lpstr>ΜΕΓΙΣΤΗ ΔΙΑΡΚΕΙΑ ΠΑΡΑΜΟΝΗΣ</vt:lpstr>
      <vt:lpstr>ΕΠΙΠΛΟΚΕΣ</vt:lpstr>
      <vt:lpstr>ΣΚΕΛΕΤΙΚΗ ΕΛΞΗ</vt:lpstr>
      <vt:lpstr>ΣΚΕΛΕΤΙΚΗ ΕΛΞΗ</vt:lpstr>
      <vt:lpstr>ΣΚΕΛΕΤΙΚΗ ΕΛΞΗ</vt:lpstr>
      <vt:lpstr>ΕΠΙΠΛΟΚΕΣ ΣΚΕΛΕΤΙΚΗΣ ΕΛΞΗΣ</vt:lpstr>
      <vt:lpstr>ΝΟΣΗΛΕΥΤΙΚΗ ΦΡΟΝΤΙΔΑ ΣΕ ΑΣΘΕΝΗ ΜΕ ΣΚΕΛΕΤΙΚΗ ΕΛΞΗ</vt:lpstr>
      <vt:lpstr>ΓΥΨΟΙ</vt:lpstr>
      <vt:lpstr>ΕΙΔΗ ΓΥΨΟΥ</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Athanasia Papakosta</dc:creator>
  <cp:lastModifiedBy>user</cp:lastModifiedBy>
  <cp:revision>26</cp:revision>
  <dcterms:created xsi:type="dcterms:W3CDTF">2024-05-28T10:20:26Z</dcterms:created>
  <dcterms:modified xsi:type="dcterms:W3CDTF">2025-05-22T13:00:38Z</dcterms:modified>
</cp:coreProperties>
</file>