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8" r:id="rId12"/>
    <p:sldId id="267" r:id="rId13"/>
    <p:sldId id="269" r:id="rId14"/>
    <p:sldId id="270" r:id="rId15"/>
    <p:sldId id="266" r:id="rId16"/>
    <p:sldId id="271" r:id="rId17"/>
    <p:sldId id="272" r:id="rId18"/>
    <p:sldId id="273" r:id="rId19"/>
    <p:sldId id="286" r:id="rId20"/>
    <p:sldId id="436" r:id="rId21"/>
    <p:sldId id="437" r:id="rId22"/>
    <p:sldId id="438" r:id="rId23"/>
    <p:sldId id="443" r:id="rId24"/>
    <p:sldId id="439" r:id="rId25"/>
    <p:sldId id="440" r:id="rId26"/>
    <p:sldId id="441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442" r:id="rId40"/>
    <p:sldId id="444" r:id="rId41"/>
    <p:sldId id="445" r:id="rId42"/>
    <p:sldId id="446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1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3175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2783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2895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029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1825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7607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208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2440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9479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670047"/>
            <a:ext cx="4035551" cy="418794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92551"/>
            <a:ext cx="1520951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7552" y="1676400"/>
            <a:ext cx="2819400" cy="281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97952" y="0"/>
            <a:ext cx="1606296" cy="113995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04504" y="6095999"/>
            <a:ext cx="993648" cy="76199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93680" y="0"/>
            <a:ext cx="766381" cy="120535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436352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5175" y="1472183"/>
            <a:ext cx="11622024" cy="51998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27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11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49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173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8650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011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09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234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386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5B39470-84E0-447A-8731-7E7795093A24}" type="datetimeFigureOut">
              <a:rPr lang="el-GR" smtClean="0"/>
              <a:t>27/4/2025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11C1A-F429-48E9-B3E7-BCDA841C33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114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Χειρουργική </a:t>
            </a:r>
            <a:r>
              <a:rPr lang="en-US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l-GR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σηλευτική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Β’ εξάμηνο</a:t>
            </a:r>
          </a:p>
          <a:p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l-GR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ΓΝΑ «Ευαγγελισμός»</a:t>
            </a:r>
          </a:p>
          <a:p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ED74D5-2EA0-47DF-9A8C-7470F500B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3" y="164892"/>
            <a:ext cx="11797258" cy="704538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8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79A301-ED9A-4421-9C42-C17935B29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3" y="869430"/>
            <a:ext cx="11797257" cy="5823678"/>
          </a:xfrm>
        </p:spPr>
        <p:txBody>
          <a:bodyPr>
            <a:normAutofit/>
          </a:bodyPr>
          <a:lstStyle/>
          <a:p>
            <a:pPr algn="ctr"/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Προσοχή !!!!! </a:t>
            </a: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απλός πνευμοθώρακας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μετατραπεί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πνευμοθώρακα υπό τάση,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ιδίως κατά την διάρκεια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μηχανισμού αερισμού με θετικές πιέσεις. </a:t>
            </a:r>
          </a:p>
          <a:p>
            <a:pPr marL="0" indent="0">
              <a:buNone/>
            </a:pPr>
            <a:endParaRPr lang="el-GR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Λόγω των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παθοφυσιολογικών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συνεπειών τους,  </a:t>
            </a:r>
          </a:p>
          <a:p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ανοικτός και </a:t>
            </a:r>
          </a:p>
          <a:p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υπό τάση πνευμοθώρακας</a:t>
            </a: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απαιτούνε άμεση θεραπευτική παρέμβαση</a:t>
            </a:r>
          </a:p>
        </p:txBody>
      </p:sp>
    </p:spTree>
    <p:extLst>
      <p:ext uri="{BB962C8B-B14F-4D97-AF65-F5344CB8AC3E}">
        <p14:creationId xmlns:p14="http://schemas.microsoft.com/office/powerpoint/2010/main" val="55991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Πνευμοθώρακας διανυσματική απεικόνιση. εικονογραφία από bronc - 47808847">
            <a:extLst>
              <a:ext uri="{FF2B5EF4-FFF2-40B4-BE49-F238E27FC236}">
                <a16:creationId xmlns:a16="http://schemas.microsoft.com/office/drawing/2014/main" id="{83484A31-A152-4CAA-9C8B-DDCF06BBE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3" y="254832"/>
            <a:ext cx="11542427" cy="644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180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Αυτόματος Πνευμοθώρακας. Της Δρ. Μαρίας Μαϊμάρη">
            <a:extLst>
              <a:ext uri="{FF2B5EF4-FFF2-40B4-BE49-F238E27FC236}">
                <a16:creationId xmlns:a16="http://schemas.microsoft.com/office/drawing/2014/main" id="{2525BECC-5261-413B-81B7-A56E77F76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4" y="239843"/>
            <a:ext cx="11422505" cy="635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835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Πνευμοθώρακας - Δημητρίου Ιωαν. Μαρία">
            <a:extLst>
              <a:ext uri="{FF2B5EF4-FFF2-40B4-BE49-F238E27FC236}">
                <a16:creationId xmlns:a16="http://schemas.microsoft.com/office/drawing/2014/main" id="{C8AC27CF-D790-443D-9B86-1D886869E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66" y="381000"/>
            <a:ext cx="11332564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389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υγρο στον πνεύμονα συμπτώματα, υγρο στον πνέυμονα θεραπεία, πνευμονικό  οίδημα συμπτώματα, πνευμονικό οίδημα θεραπεία, πνευμονολόγος για πνευμονικό  οίδημα αθήνα, αντιμετώπιση πνευμονικού οιδήματος αθήνα, οξύ πνευμονικό  οίδημα θεραπεία, πνευμονολόγος για ...">
            <a:extLst>
              <a:ext uri="{FF2B5EF4-FFF2-40B4-BE49-F238E27FC236}">
                <a16:creationId xmlns:a16="http://schemas.microsoft.com/office/drawing/2014/main" id="{83124DDA-8494-4708-B464-379E3E25B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3" y="344774"/>
            <a:ext cx="11647358" cy="622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412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8B971B-B2BF-446D-8070-7BE101EDF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1" y="164892"/>
            <a:ext cx="11767280" cy="659567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9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F2F7AB-A0AE-466D-A25A-DBFD4E368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1" y="824459"/>
            <a:ext cx="11742298" cy="5868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εκδήλωση / κλινική εικόνα : </a:t>
            </a:r>
          </a:p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Αυτόματος πνευμοθώρακας :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εκδηλώνεται συνήθως με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πλευριτικού τύπου θωρακικό άλγος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δύσπνοια.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αντικειμενικά ευρήματα περιλαμβάνουν :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του αναπνευστικού ψιθυρίσματος / φωνητικών δονήσεων / τυμπανικό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επικρουστικό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ήχο</a:t>
            </a:r>
          </a:p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Αυτόματος δευτεροπαθής πνευμοθώρακας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αναπνευστική δυσχέρεια λόγω της υποκείμενης πνευμονοπάθειας</a:t>
            </a:r>
          </a:p>
          <a:p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 </a:t>
            </a:r>
            <a:r>
              <a:rPr lang="el-GR" sz="2800" u="sng">
                <a:latin typeface="Times New Roman" panose="02020603050405020304" pitchFamily="18" charset="0"/>
                <a:cs typeface="Times New Roman" panose="02020603050405020304" pitchFamily="18" charset="0"/>
              </a:rPr>
              <a:t>υπό τάση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θορυβώδης κλινική εικόνα, ταχυκαρδία, κυάνωση, υπόταση, διογκωμένες σφαγίτιδες</a:t>
            </a:r>
          </a:p>
        </p:txBody>
      </p:sp>
    </p:spTree>
    <p:extLst>
      <p:ext uri="{BB962C8B-B14F-4D97-AF65-F5344CB8AC3E}">
        <p14:creationId xmlns:p14="http://schemas.microsoft.com/office/powerpoint/2010/main" val="4265101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DE2C82-5D10-4D20-B001-0AF8C2C0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82" y="179882"/>
            <a:ext cx="11737297" cy="704538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10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D3152EE-4C88-4EDB-B181-76D3429E7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821" y="884420"/>
            <a:ext cx="12127041" cy="5973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 :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μικρής έκτασης και </a:t>
            </a:r>
            <a:r>
              <a:rPr lang="el-GR" sz="32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ασυμπτωματικός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αντιμετωπίζεται συντηρητικά :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 οξυγόνου &amp; τακτική α/α θώρακος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μεγαλύτερης έκτασης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κλινικής συμπτωματολογίας = </a:t>
            </a:r>
          </a:p>
          <a:p>
            <a:pPr marL="0" indent="0"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διενεργείται </a:t>
            </a: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παρακέντηση </a:t>
            </a: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αναρρόφηση του αέρα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τίθεται </a:t>
            </a:r>
          </a:p>
          <a:p>
            <a:pPr marL="0" indent="0"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 θωρακικής παροχέτευσης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(ΣΘΠ)</a:t>
            </a:r>
          </a:p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 υπό τάση =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απειλητική για τη ζωή κατάσταση = επείγουσα παρακέντηση στο δεύτερο μεσοπλεύριο διάστημα για ταχεία παροχέτευση και τοποθέτηση ΣΘΠ</a:t>
            </a:r>
          </a:p>
        </p:txBody>
      </p:sp>
    </p:spTree>
    <p:extLst>
      <p:ext uri="{BB962C8B-B14F-4D97-AF65-F5344CB8AC3E}">
        <p14:creationId xmlns:p14="http://schemas.microsoft.com/office/powerpoint/2010/main" val="3246469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Τι είναι Πνευμοθώρακας; Ποια είναι τα συμπτώματα και η θεραπεία του; |  nosokoma247">
            <a:extLst>
              <a:ext uri="{FF2B5EF4-FFF2-40B4-BE49-F238E27FC236}">
                <a16:creationId xmlns:a16="http://schemas.microsoft.com/office/drawing/2014/main" id="{EB999F14-14E2-42B2-BD1B-566AFDD77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8" y="299802"/>
            <a:ext cx="11047751" cy="628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267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126CA79-B40A-44C0-9E7C-A8658A93C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73" y="164893"/>
            <a:ext cx="11632366" cy="569626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Αιμοθώρακας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0081D7B-78FC-45C2-90A2-D5B9AA7E0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73" y="858129"/>
            <a:ext cx="11632366" cy="5692573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συλλογή αίματος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υπεζωκοτική κοιλότητα. </a:t>
            </a:r>
            <a:endParaRPr lang="en-US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το αίμα προέρχεται </a:t>
            </a:r>
            <a:r>
              <a:rPr lang="el-GR" sz="3200" u="sng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 πνευμονικό παρέγχυμα, </a:t>
            </a:r>
            <a:endParaRPr lang="en-US" sz="3200" u="sng" dirty="0">
              <a:solidFill>
                <a:srgbClr val="99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αιμορραγία 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επισχέεται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μόνη της,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εκτός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εάν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τρώση της πνευμονικής αρτηρίας.</a:t>
            </a:r>
          </a:p>
        </p:txBody>
      </p:sp>
    </p:spTree>
    <p:extLst>
      <p:ext uri="{BB962C8B-B14F-4D97-AF65-F5344CB8AC3E}">
        <p14:creationId xmlns:p14="http://schemas.microsoft.com/office/powerpoint/2010/main" val="3124028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BEDE80-36C3-449E-9616-ECFBAA87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08" y="140677"/>
            <a:ext cx="11929403" cy="689317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Αιμοθώρακας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endParaRPr lang="el-G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4ED97D-0A8D-4693-B249-B055D261C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989" y="829993"/>
            <a:ext cx="11920021" cy="5887329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Σημαντική είναι η αιμορραγία όταν υπάρχει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τρώση της αγγείων συστηματικής κυκλοφορίας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(μεσοπλεύρια, έσω θωρακική αρτηρία, υποκλείδια αρτηρία)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όπου συχνά απαιτείται </a:t>
            </a:r>
            <a:r>
              <a:rPr lang="el-GR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θωρακοτομή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τον έλεγχο της αιμορραγίας.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η αρχική ποσότητα που παροχετεύεται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λίτρο αίματος και στις επόμενες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ώρες &gt; 100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ml/h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απαιτείται μεταφορά στο χειρουργείο και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διερεύνηση για έλεγχο αιμορραγίας </a:t>
            </a:r>
          </a:p>
          <a:p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Άμεση και πλήρης παροχέτευση αίματος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DC4D534E-2DBC-4F0F-A88E-3130FF896586}"/>
              </a:ext>
            </a:extLst>
          </p:cNvPr>
          <p:cNvSpPr/>
          <p:nvPr/>
        </p:nvSpPr>
        <p:spPr>
          <a:xfrm>
            <a:off x="281353" y="4262511"/>
            <a:ext cx="1392701" cy="36576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225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B1F263-B7AD-459A-B874-F61DDB8C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287826"/>
            <a:ext cx="11407515" cy="761485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Παθήσεις θώρακα - πνευμόνων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A1AAA1-78A9-4FBA-B03E-06C8F5392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84" y="1229194"/>
            <a:ext cx="11407515" cy="5019206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Εμπύημα 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Πνευμοθώρακας, αιμοθώρακας 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Συλλογή πλευριτικού υγρού 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Θωρακοστομία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275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929649-54E9-4DFF-8A52-78485AB6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158572"/>
            <a:ext cx="11493304" cy="588291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Πλευρίτιδες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5B21127-0C9F-465F-8696-F3E9FAEF2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" y="1012874"/>
            <a:ext cx="11732456" cy="539240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Πρόκειται για φλεγμονή του υπεζωκότα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αιτιολογία συνίσταται σε μικροοργανισμούς (βακτηρίδια,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Koch's bacillus,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ιοί, κολλαγονώσεις, εμβολές, τοξικές ουσίες, ακτινοβολία)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 με την ύπαρξη ή όχι υγρού διακρίνουμε τις περιπτώσεις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Ξηρά πλευρίτιδα </a:t>
            </a:r>
            <a:r>
              <a:rPr lang="el-GR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(οξύς πλευριτικός πόνος που είναι σύγχρονος με την αναπνοή, </a:t>
            </a:r>
            <a:r>
              <a:rPr lang="el-GR" sz="24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υφίεται</a:t>
            </a:r>
            <a:r>
              <a:rPr lang="el-GR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όταν παραχθεί υγρό,, και εμφανίζεται </a:t>
            </a:r>
            <a:r>
              <a:rPr lang="el-GR" sz="2400" u="sng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ατελής έκπτυξη του πάσχοντος ημιθωρακίου)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Υγρή πλευρίτιδα </a:t>
            </a:r>
            <a:r>
              <a:rPr lang="el-GR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(υπεζωκοτικές συλλογές)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Ινοθώρακας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παραγωγή ινικής και τάση για ασβεστοποίηση (ασβεστοποιός παχυπλευρίτιδα)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18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7A631F-E6AE-4EF1-9C1A-59143CDB5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7"/>
            <a:ext cx="11915335" cy="1139483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παθολογική αύξηση υγρού στην υπεζωκοτική κοιλότητα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0EB5E8C-D311-4B0B-AEB5-A0ADF4827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3" y="1280160"/>
            <a:ext cx="11915335" cy="53035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Εξίδρωμα = 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λεύκωμα &gt; 3</a:t>
            </a:r>
            <a:r>
              <a:rPr lang="en-US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gr/dL</a:t>
            </a:r>
            <a:endParaRPr lang="el-GR" sz="28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l-GR" sz="2800" u="sng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εξιδρώματα</a:t>
            </a: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που συνοδεύουν πνευμονικά νοσήματα 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(πνευμονική φυματίωση, όγκους, σαρκοείδωση, πνευμονίες, πνευμονική εμβολή, </a:t>
            </a:r>
            <a:r>
              <a:rPr lang="el-GR" sz="28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έμφρακτο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</a:t>
            </a:r>
            <a:r>
              <a:rPr lang="el-GR" sz="2800" u="sng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εξιδρώματα </a:t>
            </a: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συνοδεύουν νοσήματα της άνω κοιλίας 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8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υποδιαφραγματικό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απόστημα, απόστημα ήπατος, οξεία χολοκυστίτιδα, οξεία παγκρεατίτιδα)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εξιδρώματα </a:t>
            </a: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χωρίς φανερή πάθηση των πνευμόνων ή της άνω κοιλίας</a:t>
            </a:r>
            <a:r>
              <a:rPr lang="el-GR" sz="28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(φυματιώδης πλευρίτιδα, ερυθηματώδης λύκος, ρευματοειδής αρθρίτιδα, κακοήθη λεμφώματα, πρωτοπαθείς ή μεταστατικοί όγκοι υπεζωκότα)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55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BD2D23-91D0-4AB1-9620-179262CB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2" y="112543"/>
            <a:ext cx="11887200" cy="534571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συλλογές, 2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FC9CC7-56A9-4325-8324-D9A885504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2" y="858129"/>
            <a:ext cx="11887200" cy="58873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Διίδρωμα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λεύκωμα 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gr/dL</a:t>
            </a: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Αίτια = καρδιακή ανεπάρκεια, συμφυτική περικαρδίτιδα, νεφρωσικό σύνδρομο, κίρρωση ήπατος,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Αιμορραγική πλευρίτιδα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Αίτια  = αιμορραγία (αιματοκρίτης πλευριτικού υγρού = αιματοκρίτης στο αίμα), πρωτοπαθής ή μεταστατικός όγκος στον υπεζωκότα, πνευμονικό </a:t>
            </a:r>
            <a:r>
              <a:rPr lang="el-GR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έμφρακτο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φυματιώδης πλευρίτιδα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Εμπύημα του υπεζωκότα, 1 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συλλογή πύου σε μια κοιλότητα.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είτε σαν επιπλοκή (από προαναφερθέντα νοσήματα) είτε από ρήξη πνευμονικού ή </a:t>
            </a:r>
            <a:r>
              <a:rPr lang="el-GR" sz="24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υποδιαφραγματικού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αποστήματος στον υπεζωκότα. Συχνά επιπλέκεται με συρίγγιο. 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026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1D189E-2516-4A96-955B-B8A83AE6B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45" y="140677"/>
            <a:ext cx="11746524" cy="675249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συλλογές, 3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44AAE3-F326-4E09-A478-30137B7B1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815925"/>
            <a:ext cx="11882510" cy="5739619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Εμπύημα του υπεζωκότα, 2 =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Κύριο αίτιο του εμπυήματος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πνευμονία  (</a:t>
            </a:r>
            <a:r>
              <a:rPr lang="el-GR" sz="2400" dirty="0" err="1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παραπνευμονική</a:t>
            </a: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συλλογή).  </a:t>
            </a:r>
          </a:p>
          <a:p>
            <a:pPr marL="0" indent="0"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Άλλες αιτίες =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διαπύηση του τραύματος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θωρακοχειρουργική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επέμβαση,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μόλυνση της υπεζωκοτικής συλλογής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παρακέντηση θώρακα υπό σηπτικές συνθήκες,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υποδιαφραγματικά αποστήματα,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ρήξη οισοφάγου,</a:t>
            </a:r>
          </a:p>
          <a:p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διατιτραίνοντα  τραύματα του θώρακα,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</a:t>
            </a:r>
            <a:r>
              <a:rPr lang="el-GR" sz="2400" dirty="0" err="1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μεσοθωρακίτιδες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</a:p>
          <a:p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σηψαιμία.</a:t>
            </a:r>
          </a:p>
        </p:txBody>
      </p:sp>
    </p:spTree>
    <p:extLst>
      <p:ext uri="{BB962C8B-B14F-4D97-AF65-F5344CB8AC3E}">
        <p14:creationId xmlns:p14="http://schemas.microsoft.com/office/powerpoint/2010/main" val="2442941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3E6297-7CDE-4A8F-B9D4-FCDF3725F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7" y="168812"/>
            <a:ext cx="11718387" cy="675250"/>
          </a:xfrm>
        </p:spPr>
        <p:txBody>
          <a:bodyPr/>
          <a:lstStyle/>
          <a:p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συλλογές, 4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8EE9F4-9932-42E7-A340-F67E6B8ED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286" y="844062"/>
            <a:ext cx="11718387" cy="573961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Χυλοθώρακας 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διαφυγή λέμφου λόγω απόφραξης ή ρήξης του θωρακικού πόρου και η  πλήρωση της υπεζωκοτικής κοιλότητας με υγρό θολερό, πλούσιο σε λίπος, λεύκωμα και με πολλά λεμφοκύτταρα.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είτε από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τραυματισμό του θωρακικού πόρου (μετεγχειρητικά)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από 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όγκους (λέμφωμα κυρίως)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Ο τραυματικός του θωρακικού πόρου,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αποτέλεσμα κάκωσης  ή χειρουργικής επέμβασης είναι δυνατόν να προκαλέσει διάτρηση ή διατομή του μείζονος θωρακικού πόρου και έγχυση λέμφου στην υπεζωκοτική κοιλότητα.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Οι όγκοι δυνατόν να προκαλέσουν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απόφραξη του μείζονος θωρακικού πόρου και των λεμφαγγείων του μεσοθωρακίου, με αποτέλεσμα την παλινδρόμηση της λέμφου και την έγχυση της στην υπεζωκοτική κοιλότητα.  </a:t>
            </a:r>
          </a:p>
        </p:txBody>
      </p:sp>
    </p:spTree>
    <p:extLst>
      <p:ext uri="{BB962C8B-B14F-4D97-AF65-F5344CB8AC3E}">
        <p14:creationId xmlns:p14="http://schemas.microsoft.com/office/powerpoint/2010/main" val="351256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6A7BDD-A4B5-420E-85A8-F39A8574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75" y="126609"/>
            <a:ext cx="11929402" cy="675249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συλλογές, 5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AC82B6-E7B8-47A0-96B2-519DEE27B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75" y="801858"/>
            <a:ext cx="11929401" cy="592953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Χυλοθώρακας</a:t>
            </a:r>
            <a:endParaRPr lang="el-G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θωρακικός πόρος μεταφέρει τη λέμφο από το έντερο στο φλεβικό σύστημα ξεκινώντας από τη </a:t>
            </a:r>
            <a:r>
              <a:rPr lang="el-GR" sz="2800" dirty="0" err="1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χυλοφόρο</a:t>
            </a:r>
            <a:r>
              <a:rPr lang="el-GR" sz="28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δεξαμενή (Θ10-Ο3) και εισέρχεται στον θώρακα από το αορτικό τρήμα του διαφράγματος, δεξιά της αορτής.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ρυθμός παραγωγής της λέμφου στην υπεζωκοτική κοιλότητα ανέρχεται σε 1500 - 2400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 /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απώλεια από την κυκλοφορία τόσο μεγάλων ποσοτήτων υγρού πλούσιου σε λευκώματα και λίπος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υπολευκωματιναιμία κα ελάττωση της θρέψης του αρρώστου.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αντιμετώπιση του χυλοθώρακα  =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αντιμετώπιση της αιτίας που τον προκαλεί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813354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F1789F-1184-47B2-B94A-1098ADD6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8" y="211016"/>
            <a:ext cx="11690251" cy="661182"/>
          </a:xfrm>
        </p:spPr>
        <p:txBody>
          <a:bodyPr/>
          <a:lstStyle/>
          <a:p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Υπεζωκοτικές συλλογές, 6</a:t>
            </a:r>
            <a:endParaRPr lang="el-GR" sz="36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2156A9-9A94-4735-A182-AA5DAE3BD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8" y="872198"/>
            <a:ext cx="11690251" cy="5880294"/>
          </a:xfrm>
        </p:spPr>
        <p:txBody>
          <a:bodyPr>
            <a:normAutofit lnSpcReduction="10000"/>
          </a:bodyPr>
          <a:lstStyle/>
          <a:p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Χυλοθώρακας</a:t>
            </a:r>
          </a:p>
          <a:p>
            <a:pPr marL="0" indent="0">
              <a:buNone/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Παρεμβάσεις =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Αφενός περιορισμός της παραγωγής λέμφου και αφετέρου παροχέτευση της λέμφου, που συγκεντρώνεται στη υπεζωκοτική κοιλότητα.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περιορισμό της παραγωγής της λέμφου =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άλιπος δίαιτα του αρρώστου.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την παροχέτευση της λέμφου =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 κλειστής παροχέτευσης στην υπεζωκοτική κοιλότητα. 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 ο χυλοθώρακας &gt; 7 ημέρες και η ποσότητα του παροχετευόμενου υγρού από το θώρακα είναι μεγαλύτερη των 1000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ανά 24 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ωρο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τίθεται ένδειξη χειρουργικής θεραπείας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5789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987" y="226898"/>
            <a:ext cx="9676765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3200" spc="5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32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32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32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32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32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432" y="2039111"/>
            <a:ext cx="3337560" cy="41970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0423" y="1816607"/>
            <a:ext cx="4904232" cy="43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14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3264" y="1700783"/>
            <a:ext cx="2844165" cy="68580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7620" rIns="0" bIns="0" rtlCol="0">
            <a:spAutoFit/>
          </a:bodyPr>
          <a:lstStyle/>
          <a:p>
            <a:pPr marL="91440" marR="544195">
              <a:lnSpc>
                <a:spcPct val="140000"/>
              </a:lnSpc>
              <a:spcBef>
                <a:spcPts val="60"/>
              </a:spcBef>
            </a:pPr>
            <a:r>
              <a:rPr sz="1400" b="1" spc="-30" dirty="0">
                <a:solidFill>
                  <a:srgbClr val="EA6212"/>
                </a:solidFill>
                <a:latin typeface="Arial"/>
                <a:cs typeface="Arial"/>
              </a:rPr>
              <a:t>Τοιχωματικός</a:t>
            </a:r>
            <a:r>
              <a:rPr sz="1400" b="1" spc="3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EA6212"/>
                </a:solidFill>
                <a:latin typeface="Arial"/>
                <a:cs typeface="Arial"/>
              </a:rPr>
              <a:t>υπεζοκώτας </a:t>
            </a:r>
            <a:r>
              <a:rPr sz="1400" b="1" spc="-37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EA6212"/>
                </a:solidFill>
                <a:latin typeface="Arial"/>
                <a:cs typeface="Arial"/>
              </a:rPr>
              <a:t>Σπλαχνικός</a:t>
            </a:r>
            <a:r>
              <a:rPr sz="1400" b="1" spc="20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EA6212"/>
                </a:solidFill>
                <a:latin typeface="Arial"/>
                <a:cs typeface="Arial"/>
              </a:rPr>
              <a:t>Υπεζοκώτας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74607" y="2386583"/>
            <a:ext cx="2844165" cy="344805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6223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490"/>
              </a:spcBef>
            </a:pPr>
            <a:r>
              <a:rPr sz="1400" b="1" spc="-30" dirty="0">
                <a:solidFill>
                  <a:srgbClr val="EA6212"/>
                </a:solidFill>
                <a:latin typeface="Arial"/>
                <a:cs typeface="Arial"/>
              </a:rPr>
              <a:t>Τοιχωματικός</a:t>
            </a:r>
            <a:r>
              <a:rPr sz="1400" b="1" spc="7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EA6212"/>
                </a:solidFill>
                <a:latin typeface="Arial"/>
                <a:cs typeface="Arial"/>
              </a:rPr>
              <a:t>υπεζοκώτας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88680" y="3160776"/>
            <a:ext cx="2844165" cy="344805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63500" rIns="0" bIns="0" rtlCol="0">
            <a:spAutoFit/>
          </a:bodyPr>
          <a:lstStyle/>
          <a:p>
            <a:pPr marL="373380">
              <a:lnSpc>
                <a:spcPct val="100000"/>
              </a:lnSpc>
              <a:spcBef>
                <a:spcPts val="500"/>
              </a:spcBef>
            </a:pPr>
            <a:r>
              <a:rPr sz="1400" b="1" spc="-25" dirty="0">
                <a:solidFill>
                  <a:srgbClr val="EA6212"/>
                </a:solidFill>
                <a:latin typeface="Arial"/>
                <a:cs typeface="Arial"/>
              </a:rPr>
              <a:t>Σπλαχνικός</a:t>
            </a:r>
            <a:r>
              <a:rPr sz="1400" b="1" spc="3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EA6212"/>
                </a:solidFill>
                <a:latin typeface="Arial"/>
                <a:cs typeface="Arial"/>
              </a:rPr>
              <a:t>υπεζοκώτας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74607" y="4334255"/>
            <a:ext cx="1237615" cy="34163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85725" rIns="0" bIns="0" rtlCol="0">
            <a:spAutoFit/>
          </a:bodyPr>
          <a:lstStyle/>
          <a:p>
            <a:pPr marL="327025">
              <a:lnSpc>
                <a:spcPct val="100000"/>
              </a:lnSpc>
              <a:spcBef>
                <a:spcPts val="675"/>
              </a:spcBef>
            </a:pPr>
            <a:r>
              <a:rPr sz="1100" b="1" dirty="0">
                <a:solidFill>
                  <a:srgbClr val="EA6212"/>
                </a:solidFill>
                <a:latin typeface="Arial"/>
                <a:cs typeface="Arial"/>
              </a:rPr>
              <a:t>Πλευρές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46464" y="5020055"/>
            <a:ext cx="2103120" cy="34163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62230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490"/>
              </a:spcBef>
            </a:pPr>
            <a:r>
              <a:rPr sz="1400" b="1" spc="-20" dirty="0">
                <a:solidFill>
                  <a:srgbClr val="EA6212"/>
                </a:solidFill>
                <a:latin typeface="Arial"/>
                <a:cs typeface="Arial"/>
              </a:rPr>
              <a:t>Θωρακικό</a:t>
            </a:r>
            <a:r>
              <a:rPr sz="1400" b="1" spc="1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EA6212"/>
                </a:solidFill>
                <a:latin typeface="Arial"/>
                <a:cs typeface="Arial"/>
              </a:rPr>
              <a:t>τοίχωμα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739" y="206451"/>
            <a:ext cx="72631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00" spc="-30" dirty="0">
                <a:solidFill>
                  <a:srgbClr val="FFFFFF"/>
                </a:solidFill>
              </a:rPr>
              <a:t>«Δύο</a:t>
            </a:r>
            <a:r>
              <a:rPr sz="2400" spc="10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λέξεις»</a:t>
            </a:r>
            <a:r>
              <a:rPr sz="2400" spc="5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για</a:t>
            </a:r>
            <a:r>
              <a:rPr sz="2400" spc="1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την</a:t>
            </a:r>
            <a:r>
              <a:rPr sz="2400" spc="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συσκευή </a:t>
            </a:r>
            <a:r>
              <a:rPr sz="2400" spc="-10" dirty="0">
                <a:solidFill>
                  <a:srgbClr val="FFFFFF"/>
                </a:solidFill>
              </a:rPr>
              <a:t>θωρακικής</a:t>
            </a:r>
            <a:r>
              <a:rPr sz="2400" spc="3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παροχέτευσης,</a:t>
            </a:r>
            <a:r>
              <a:rPr sz="2400" spc="30" dirty="0">
                <a:solidFill>
                  <a:srgbClr val="FFFFFF"/>
                </a:solidFill>
              </a:rPr>
              <a:t> </a:t>
            </a:r>
            <a:r>
              <a:rPr sz="2400" dirty="0">
                <a:solidFill>
                  <a:srgbClr val="FFFFFF"/>
                </a:solidFill>
              </a:rPr>
              <a:t>2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36107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504" y="163525"/>
            <a:ext cx="84632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8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800" spc="-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 θωρακικής</a:t>
            </a:r>
            <a:r>
              <a:rPr sz="28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800" spc="-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63" y="1179575"/>
            <a:ext cx="11807952" cy="543458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55904" y="5306567"/>
            <a:ext cx="4846320" cy="94488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94945" rIns="0" bIns="0" rtlCol="0">
            <a:spAutoFit/>
          </a:bodyPr>
          <a:lstStyle/>
          <a:p>
            <a:pPr marL="1895475" marR="1064260" indent="-829944">
              <a:lnSpc>
                <a:spcPct val="100000"/>
              </a:lnSpc>
              <a:spcBef>
                <a:spcPts val="1535"/>
              </a:spcBef>
            </a:pPr>
            <a:r>
              <a:rPr sz="1800" b="1" dirty="0">
                <a:solidFill>
                  <a:srgbClr val="EA6212"/>
                </a:solidFill>
                <a:latin typeface="Arial"/>
                <a:cs typeface="Arial"/>
              </a:rPr>
              <a:t>Αέρας </a:t>
            </a:r>
            <a:r>
              <a:rPr sz="1800" b="1" spc="-10" dirty="0">
                <a:solidFill>
                  <a:srgbClr val="EA6212"/>
                </a:solidFill>
                <a:latin typeface="Arial"/>
                <a:cs typeface="Arial"/>
              </a:rPr>
              <a:t>στην </a:t>
            </a:r>
            <a:r>
              <a:rPr sz="1800" b="1" spc="-25" dirty="0">
                <a:solidFill>
                  <a:srgbClr val="EA6212"/>
                </a:solidFill>
                <a:latin typeface="Arial"/>
                <a:cs typeface="Arial"/>
              </a:rPr>
              <a:t>υπεζοκωτική </a:t>
            </a:r>
            <a:r>
              <a:rPr sz="1800" b="1" spc="-490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EA6212"/>
                </a:solidFill>
                <a:latin typeface="Arial"/>
                <a:cs typeface="Arial"/>
              </a:rPr>
              <a:t>κοιλότητα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24015" y="5306567"/>
            <a:ext cx="4846320" cy="94488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94945" rIns="0" bIns="0" rtlCol="0">
            <a:spAutoFit/>
          </a:bodyPr>
          <a:lstStyle/>
          <a:p>
            <a:pPr marL="1205865" marR="1130300" indent="274320">
              <a:lnSpc>
                <a:spcPct val="100000"/>
              </a:lnSpc>
              <a:spcBef>
                <a:spcPts val="1535"/>
              </a:spcBef>
            </a:pPr>
            <a:r>
              <a:rPr sz="1800" b="1" spc="-10" dirty="0">
                <a:solidFill>
                  <a:srgbClr val="EA6212"/>
                </a:solidFill>
                <a:latin typeface="Arial"/>
                <a:cs typeface="Arial"/>
              </a:rPr>
              <a:t>Αίμα</a:t>
            </a:r>
            <a:r>
              <a:rPr sz="1800" b="1" spc="10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EA6212"/>
                </a:solidFill>
                <a:latin typeface="Arial"/>
                <a:cs typeface="Arial"/>
              </a:rPr>
              <a:t>–</a:t>
            </a:r>
            <a:r>
              <a:rPr sz="1800" b="1" spc="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EA6212"/>
                </a:solidFill>
                <a:latin typeface="Arial"/>
                <a:cs typeface="Arial"/>
              </a:rPr>
              <a:t>υγρό</a:t>
            </a:r>
            <a:r>
              <a:rPr sz="1800" b="1" spc="-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EA6212"/>
                </a:solidFill>
                <a:latin typeface="Arial"/>
                <a:cs typeface="Arial"/>
              </a:rPr>
              <a:t>στην </a:t>
            </a:r>
            <a:r>
              <a:rPr sz="1800" b="1" spc="-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EA6212"/>
                </a:solidFill>
                <a:latin typeface="Arial"/>
                <a:cs typeface="Arial"/>
              </a:rPr>
              <a:t>υπεζοκωτική</a:t>
            </a:r>
            <a:r>
              <a:rPr sz="1800" b="1" spc="-9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EA6212"/>
                </a:solidFill>
                <a:latin typeface="Arial"/>
                <a:cs typeface="Arial"/>
              </a:rPr>
              <a:t>κοιλότητα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0120" y="1456944"/>
            <a:ext cx="2398776" cy="186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7D776-B21E-4FB1-9164-199F5A4B0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23" y="1"/>
            <a:ext cx="11587397" cy="719528"/>
          </a:xfrm>
        </p:spPr>
        <p:txBody>
          <a:bodyPr/>
          <a:lstStyle/>
          <a:p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1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7F6C9-020D-4345-8F00-7C69631EE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31" y="719529"/>
            <a:ext cx="11817246" cy="5981074"/>
          </a:xfrm>
        </p:spPr>
        <p:txBody>
          <a:bodyPr>
            <a:normAutofit/>
          </a:bodyPr>
          <a:lstStyle/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 ορίζεται η παρουσία αέρα (πνεύμα = αέρας) στην υπεζωκοτική κοιλότητα που προκαλεί μερική ή πλήρη σύμπτωση του πνεύμονα. </a:t>
            </a:r>
          </a:p>
          <a:p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Ταξινομείται σε 3 κατηγορίες ανάλογα με την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 : </a:t>
            </a:r>
          </a:p>
          <a:p>
            <a:endParaRPr lang="el-GR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αυτόματος,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τραυματικός,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ιατρογενής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488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022" y="192989"/>
            <a:ext cx="726376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400" spc="9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 για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θωρακικής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368" y="1405127"/>
            <a:ext cx="1164945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48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91261"/>
            <a:ext cx="84632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8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8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2544" y="1392936"/>
            <a:ext cx="11158728" cy="51389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940295" y="5084064"/>
            <a:ext cx="2758440" cy="477054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7545">
              <a:lnSpc>
                <a:spcPct val="100000"/>
              </a:lnSpc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Υδάτινη</a:t>
            </a:r>
            <a:r>
              <a:rPr sz="1400" b="1" spc="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βαλβίδα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0432" y="4727447"/>
            <a:ext cx="3258820" cy="412292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635">
              <a:lnSpc>
                <a:spcPct val="100000"/>
              </a:lnSpc>
            </a:pP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Ευλίγιστος</a:t>
            </a:r>
            <a:r>
              <a:rPr sz="1400" b="1" spc="-3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5336" y="3773423"/>
            <a:ext cx="3261360" cy="477054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7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8665">
              <a:lnSpc>
                <a:spcPct val="100000"/>
              </a:lnSpc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Θωρακικός</a:t>
            </a:r>
            <a:r>
              <a:rPr sz="1400" b="1" spc="3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91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92481"/>
            <a:ext cx="84632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</a:t>
            </a:r>
            <a:r>
              <a:rPr sz="28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συσκευή</a:t>
            </a:r>
            <a:r>
              <a:rPr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8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" y="1286255"/>
            <a:ext cx="11558016" cy="52730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279391" y="1563624"/>
            <a:ext cx="3398520" cy="434734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3594">
              <a:lnSpc>
                <a:spcPct val="100000"/>
              </a:lnSpc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Θωρακικός</a:t>
            </a:r>
            <a:r>
              <a:rPr sz="1400" b="1" spc="3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79391" y="2584704"/>
            <a:ext cx="3398520" cy="364843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47955" rIns="0" bIns="0" rtlCol="0">
            <a:spAutoFit/>
          </a:bodyPr>
          <a:lstStyle/>
          <a:p>
            <a:pPr marL="988060">
              <a:lnSpc>
                <a:spcPct val="100000"/>
              </a:lnSpc>
              <a:spcBef>
                <a:spcPts val="1165"/>
              </a:spcBef>
            </a:pP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Ενδείξεις</a:t>
            </a:r>
            <a:r>
              <a:rPr sz="1400" b="1" spc="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2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μήκους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54095" y="4507991"/>
            <a:ext cx="4215765" cy="439864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32510">
              <a:lnSpc>
                <a:spcPct val="100000"/>
              </a:lnSpc>
            </a:pPr>
            <a:r>
              <a:rPr sz="1400" b="1" spc="-2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Ανοίγματα</a:t>
            </a:r>
            <a:r>
              <a:rPr sz="1400" b="1" spc="7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6551" y="2331720"/>
            <a:ext cx="2719070" cy="534121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02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Ακτινοδιακριτός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" algn="ctr">
              <a:lnSpc>
                <a:spcPct val="100000"/>
              </a:lnSpc>
            </a:pP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οδηγός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97111" y="3867911"/>
            <a:ext cx="2722245" cy="436658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1515">
              <a:lnSpc>
                <a:spcPct val="100000"/>
              </a:lnSpc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Εξωτερικό</a:t>
            </a:r>
            <a:r>
              <a:rPr sz="1400" b="1" spc="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άκρο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91255" y="5535167"/>
            <a:ext cx="3398520" cy="436658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06475">
              <a:lnSpc>
                <a:spcPct val="100000"/>
              </a:lnSpc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Εσωτερικό</a:t>
            </a:r>
            <a:r>
              <a:rPr sz="1400" b="1" spc="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άκρο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933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4434" y="632426"/>
            <a:ext cx="8463280" cy="1101725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8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8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800" spc="-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συσκευή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800" spc="-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0830">
              <a:lnSpc>
                <a:spcPct val="100000"/>
              </a:lnSpc>
              <a:spcBef>
                <a:spcPts val="880"/>
              </a:spcBef>
            </a:pPr>
            <a:r>
              <a:rPr sz="2200" spc="-190" dirty="0">
                <a:solidFill>
                  <a:srgbClr val="89D0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▶</a:t>
            </a:r>
            <a:r>
              <a:rPr sz="2200" spc="40" dirty="0">
                <a:solidFill>
                  <a:srgbClr val="89D0D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Εμπορικό</a:t>
            </a:r>
            <a:r>
              <a:rPr sz="2800" spc="-2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Büllau</a:t>
            </a:r>
            <a:r>
              <a:rPr sz="2800" spc="-6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τριών</a:t>
            </a:r>
            <a:r>
              <a:rPr sz="2800" spc="-1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δοχείων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04" y="1776983"/>
            <a:ext cx="11926824" cy="50810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34511" y="2139695"/>
            <a:ext cx="3465829" cy="518091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86360" rIns="0" bIns="0" rtlCol="0">
            <a:spAutoFit/>
          </a:bodyPr>
          <a:lstStyle/>
          <a:p>
            <a:pPr marL="1482725" marR="733425" indent="-744220">
              <a:lnSpc>
                <a:spcPct val="100000"/>
              </a:lnSpc>
              <a:spcBef>
                <a:spcPts val="680"/>
              </a:spcBef>
            </a:pP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Είσοδος απεσταγμένου </a:t>
            </a:r>
            <a:r>
              <a:rPr sz="1400" b="1" spc="-37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νερού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448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37845" y="816990"/>
            <a:ext cx="11443970" cy="525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400" spc="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7κ</a:t>
            </a:r>
            <a:r>
              <a:rPr sz="2400" spc="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μισό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1939"/>
              </a:spcBef>
            </a:pP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</a:t>
            </a:r>
            <a:r>
              <a:rPr sz="2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ήπια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αναρρόφηση,</a:t>
            </a:r>
            <a:r>
              <a:rPr sz="2400" spc="4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ώστε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αέρας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2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βγεί</a:t>
            </a:r>
            <a:r>
              <a:rPr sz="2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έξω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985"/>
              </a:spcBef>
            </a:pP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νερού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για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αφαίρεση</a:t>
            </a:r>
            <a:r>
              <a:rPr sz="2400" spc="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αέρα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(με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μηχανισμό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αρνητικής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πίεσης)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1010"/>
              </a:spcBef>
            </a:pP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</a:t>
            </a:r>
            <a:r>
              <a:rPr sz="2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κενού</a:t>
            </a:r>
            <a:r>
              <a:rPr sz="2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συλλογή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υγρού</a:t>
            </a:r>
            <a:r>
              <a:rPr sz="2400" spc="-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πχ</a:t>
            </a:r>
            <a:r>
              <a:rPr sz="2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αίμα,</a:t>
            </a:r>
            <a:r>
              <a:rPr sz="2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πλευριτικό</a:t>
            </a:r>
            <a:r>
              <a:rPr sz="2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υγρό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κλπ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1885"/>
              </a:spcBef>
            </a:pP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Επιδιώκουμε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πίεσης</a:t>
            </a:r>
            <a:r>
              <a:rPr sz="2400" spc="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</a:t>
            </a:r>
            <a:r>
              <a:rPr sz="2400" spc="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υπεζωκοτική</a:t>
            </a:r>
            <a:r>
              <a:rPr sz="2400" spc="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κοιλότητα</a:t>
            </a:r>
            <a:r>
              <a:rPr sz="2400" spc="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ώστε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sz="2400" spc="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βγει</a:t>
            </a:r>
            <a:r>
              <a:rPr sz="2400" spc="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spc="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εγκλωβισμένος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αέρας στον</a:t>
            </a:r>
            <a:r>
              <a:rPr sz="24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υπεζωκότα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1010"/>
              </a:spcBef>
            </a:pP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Δημιουργείται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διαφορά</a:t>
            </a:r>
            <a:r>
              <a:rPr sz="2400" spc="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πίεσης</a:t>
            </a:r>
            <a:r>
              <a:rPr sz="2400" spc="3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εξέρχεται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spc="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αέρας</a:t>
            </a:r>
            <a:r>
              <a:rPr sz="2400" spc="2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στήλη</a:t>
            </a:r>
            <a:r>
              <a:rPr sz="2400" spc="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νερού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  <a:spcBef>
                <a:spcPts val="1885"/>
              </a:spcBef>
            </a:pP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</a:t>
            </a:r>
            <a:r>
              <a:rPr sz="2400" spc="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τοποθετείται</a:t>
            </a:r>
            <a:r>
              <a:rPr sz="2400" spc="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bullau </a:t>
            </a:r>
            <a:r>
              <a:rPr sz="2400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ακούς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ήχο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εκτόνωσης</a:t>
            </a:r>
            <a:r>
              <a:rPr sz="2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καθώς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εγκλωβισμένος</a:t>
            </a:r>
            <a:r>
              <a:rPr sz="2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αέρας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εξέρχεται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8115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έξω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65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291" y="120218"/>
            <a:ext cx="726376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4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400" spc="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 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400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400" spc="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298447"/>
            <a:ext cx="11570208" cy="545896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494519" y="1575816"/>
            <a:ext cx="1310640" cy="63754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33350" rIns="0" bIns="0" rtlCol="0">
            <a:spAutoFit/>
          </a:bodyPr>
          <a:lstStyle/>
          <a:p>
            <a:pPr marL="393700" marR="342900" indent="-40005">
              <a:lnSpc>
                <a:spcPct val="100000"/>
              </a:lnSpc>
              <a:spcBef>
                <a:spcPts val="1050"/>
              </a:spcBef>
            </a:pPr>
            <a:r>
              <a:rPr sz="1200" b="1" spc="-15" dirty="0">
                <a:solidFill>
                  <a:srgbClr val="EA6212"/>
                </a:solidFill>
                <a:latin typeface="Arial"/>
                <a:cs typeface="Arial"/>
              </a:rPr>
              <a:t>Από</a:t>
            </a:r>
            <a:r>
              <a:rPr sz="1200" b="1" spc="-5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EA6212"/>
                </a:solidFill>
                <a:latin typeface="Arial"/>
                <a:cs typeface="Arial"/>
              </a:rPr>
              <a:t>τον </a:t>
            </a:r>
            <a:r>
              <a:rPr sz="1200" b="1" spc="-320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EA6212"/>
                </a:solidFill>
                <a:latin typeface="Arial"/>
                <a:cs typeface="Arial"/>
              </a:rPr>
              <a:t>ασθενή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6416" y="6028944"/>
            <a:ext cx="2222500" cy="512445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Times New Roman"/>
              <a:cs typeface="Times New Roman"/>
            </a:endParaRPr>
          </a:p>
          <a:p>
            <a:pPr marL="275590">
              <a:lnSpc>
                <a:spcPct val="100000"/>
              </a:lnSpc>
            </a:pPr>
            <a:r>
              <a:rPr sz="1200" b="1" spc="-10" dirty="0">
                <a:solidFill>
                  <a:srgbClr val="EA6212"/>
                </a:solidFill>
                <a:latin typeface="Arial"/>
                <a:cs typeface="Arial"/>
              </a:rPr>
              <a:t>Ελεγχος</a:t>
            </a:r>
            <a:r>
              <a:rPr sz="1200" b="1" spc="-50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EA6212"/>
                </a:solidFill>
                <a:latin typeface="Arial"/>
                <a:cs typeface="Arial"/>
              </a:rPr>
              <a:t>αναρρόφησης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3728" y="6156959"/>
            <a:ext cx="2087880" cy="38100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97790" rIns="0" bIns="0" rtlCol="0">
            <a:spAutoFit/>
          </a:bodyPr>
          <a:lstStyle/>
          <a:p>
            <a:pPr marL="439420">
              <a:lnSpc>
                <a:spcPct val="100000"/>
              </a:lnSpc>
              <a:spcBef>
                <a:spcPts val="770"/>
              </a:spcBef>
            </a:pPr>
            <a:r>
              <a:rPr sz="1200" b="1" spc="-15" dirty="0">
                <a:solidFill>
                  <a:srgbClr val="EA6212"/>
                </a:solidFill>
                <a:latin typeface="Arial"/>
                <a:cs typeface="Arial"/>
              </a:rPr>
              <a:t>Υδάτινη</a:t>
            </a:r>
            <a:r>
              <a:rPr sz="1200" b="1" dirty="0">
                <a:solidFill>
                  <a:srgbClr val="EA6212"/>
                </a:solidFill>
                <a:latin typeface="Arial"/>
                <a:cs typeface="Arial"/>
              </a:rPr>
              <a:t> βαλβίδα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96783" y="6156959"/>
            <a:ext cx="2746375" cy="38100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97790" rIns="0" bIns="0" rtlCol="0">
            <a:spAutoFit/>
          </a:bodyPr>
          <a:lstStyle/>
          <a:p>
            <a:pPr marL="819785">
              <a:lnSpc>
                <a:spcPct val="100000"/>
              </a:lnSpc>
              <a:spcBef>
                <a:spcPts val="770"/>
              </a:spcBef>
            </a:pPr>
            <a:r>
              <a:rPr sz="1200" b="1" spc="-10" dirty="0">
                <a:solidFill>
                  <a:srgbClr val="EA6212"/>
                </a:solidFill>
                <a:latin typeface="Arial"/>
                <a:cs typeface="Arial"/>
              </a:rPr>
              <a:t>Συλλογή</a:t>
            </a:r>
            <a:r>
              <a:rPr sz="1200" b="1" spc="-2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EA6212"/>
                </a:solidFill>
                <a:latin typeface="Arial"/>
                <a:cs typeface="Arial"/>
              </a:rPr>
              <a:t>υγρού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9744" y="2849879"/>
            <a:ext cx="1567180" cy="637540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33350" rIns="0" bIns="0" rtlCol="0">
            <a:spAutoFit/>
          </a:bodyPr>
          <a:lstStyle/>
          <a:p>
            <a:pPr marL="267335" marR="260985" indent="207010">
              <a:lnSpc>
                <a:spcPct val="100000"/>
              </a:lnSpc>
              <a:spcBef>
                <a:spcPts val="1050"/>
              </a:spcBef>
            </a:pPr>
            <a:r>
              <a:rPr sz="1200" b="1" spc="-10" dirty="0">
                <a:solidFill>
                  <a:srgbClr val="EA6212"/>
                </a:solidFill>
                <a:latin typeface="Arial"/>
                <a:cs typeface="Arial"/>
              </a:rPr>
              <a:t>Συσκευή </a:t>
            </a:r>
            <a:r>
              <a:rPr sz="1200" b="1" spc="-5" dirty="0">
                <a:solidFill>
                  <a:srgbClr val="EA6212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EA6212"/>
                </a:solidFill>
                <a:latin typeface="Arial"/>
                <a:cs typeface="Arial"/>
              </a:rPr>
              <a:t>α</a:t>
            </a:r>
            <a:r>
              <a:rPr sz="1200" b="1" spc="-20" dirty="0">
                <a:solidFill>
                  <a:srgbClr val="EA6212"/>
                </a:solidFill>
                <a:latin typeface="Arial"/>
                <a:cs typeface="Arial"/>
              </a:rPr>
              <a:t>ν</a:t>
            </a:r>
            <a:r>
              <a:rPr sz="1200" b="1" spc="5" dirty="0">
                <a:solidFill>
                  <a:srgbClr val="EA6212"/>
                </a:solidFill>
                <a:latin typeface="Arial"/>
                <a:cs typeface="Arial"/>
              </a:rPr>
              <a:t>α</a:t>
            </a:r>
            <a:r>
              <a:rPr sz="1200" b="1" dirty="0">
                <a:solidFill>
                  <a:srgbClr val="EA6212"/>
                </a:solidFill>
                <a:latin typeface="Arial"/>
                <a:cs typeface="Arial"/>
              </a:rPr>
              <a:t>ρρ</a:t>
            </a:r>
            <a:r>
              <a:rPr sz="1200" b="1" spc="10" dirty="0">
                <a:solidFill>
                  <a:srgbClr val="EA6212"/>
                </a:solidFill>
                <a:latin typeface="Arial"/>
                <a:cs typeface="Arial"/>
              </a:rPr>
              <a:t>ό</a:t>
            </a:r>
            <a:r>
              <a:rPr sz="1200" b="1" dirty="0">
                <a:solidFill>
                  <a:srgbClr val="EA6212"/>
                </a:solidFill>
                <a:latin typeface="Arial"/>
                <a:cs typeface="Arial"/>
              </a:rPr>
              <a:t>φ</a:t>
            </a:r>
            <a:r>
              <a:rPr sz="1200" b="1" spc="-15" dirty="0">
                <a:solidFill>
                  <a:srgbClr val="EA6212"/>
                </a:solidFill>
                <a:latin typeface="Arial"/>
                <a:cs typeface="Arial"/>
              </a:rPr>
              <a:t>η</a:t>
            </a:r>
            <a:r>
              <a:rPr sz="1200" b="1" spc="-5" dirty="0">
                <a:solidFill>
                  <a:srgbClr val="EA6212"/>
                </a:solidFill>
                <a:latin typeface="Arial"/>
                <a:cs typeface="Arial"/>
              </a:rPr>
              <a:t>σ</a:t>
            </a:r>
            <a:r>
              <a:rPr sz="1200" b="1" spc="-15" dirty="0">
                <a:solidFill>
                  <a:srgbClr val="EA6212"/>
                </a:solidFill>
                <a:latin typeface="Arial"/>
                <a:cs typeface="Arial"/>
              </a:rPr>
              <a:t>η</a:t>
            </a:r>
            <a:r>
              <a:rPr sz="1200" b="1" dirty="0">
                <a:solidFill>
                  <a:srgbClr val="EA6212"/>
                </a:solidFill>
                <a:latin typeface="Arial"/>
                <a:cs typeface="Arial"/>
              </a:rPr>
              <a:t>ς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2541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79958"/>
            <a:ext cx="7263765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400" spc="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 θωρακικής</a:t>
            </a:r>
            <a:r>
              <a:rPr sz="2400" spc="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" y="1231391"/>
            <a:ext cx="11570208" cy="53675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53896" y="2301239"/>
            <a:ext cx="2249805" cy="530915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99060" rIns="0" bIns="0" rtlCol="0">
            <a:spAutoFit/>
          </a:bodyPr>
          <a:lstStyle/>
          <a:p>
            <a:pPr marL="654050">
              <a:lnSpc>
                <a:spcPct val="100000"/>
              </a:lnSpc>
              <a:spcBef>
                <a:spcPts val="780"/>
              </a:spcBef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Θωρακικός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39140">
              <a:lnSpc>
                <a:spcPct val="100000"/>
              </a:lnSpc>
            </a:pP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σωλήνας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80488" y="5839967"/>
            <a:ext cx="3042285" cy="506095"/>
          </a:xfrm>
          <a:custGeom>
            <a:avLst/>
            <a:gdLst/>
            <a:ahLst/>
            <a:cxnLst/>
            <a:rect l="l" t="t" r="r" b="b"/>
            <a:pathLst>
              <a:path w="3042285" h="506095">
                <a:moveTo>
                  <a:pt x="3041904" y="0"/>
                </a:moveTo>
                <a:lnTo>
                  <a:pt x="0" y="0"/>
                </a:lnTo>
                <a:lnTo>
                  <a:pt x="0" y="505967"/>
                </a:lnTo>
                <a:lnTo>
                  <a:pt x="3041904" y="505967"/>
                </a:lnTo>
                <a:lnTo>
                  <a:pt x="3041904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13379" y="5973876"/>
            <a:ext cx="197231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Αποστειρωμένες</a:t>
            </a:r>
            <a:r>
              <a:rPr sz="1400" b="1" spc="6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γάζες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23103" y="5462015"/>
            <a:ext cx="2246630" cy="506095"/>
          </a:xfrm>
          <a:custGeom>
            <a:avLst/>
            <a:gdLst/>
            <a:ahLst/>
            <a:cxnLst/>
            <a:rect l="l" t="t" r="r" b="b"/>
            <a:pathLst>
              <a:path w="2246629" h="506095">
                <a:moveTo>
                  <a:pt x="2246376" y="0"/>
                </a:moveTo>
                <a:lnTo>
                  <a:pt x="0" y="0"/>
                </a:lnTo>
                <a:lnTo>
                  <a:pt x="0" y="505968"/>
                </a:lnTo>
                <a:lnTo>
                  <a:pt x="2246376" y="505968"/>
                </a:lnTo>
                <a:lnTo>
                  <a:pt x="224637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7623" y="5594705"/>
            <a:ext cx="1038225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αναισθητικό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76288" y="6096000"/>
            <a:ext cx="2646045" cy="250190"/>
          </a:xfrm>
          <a:custGeom>
            <a:avLst/>
            <a:gdLst/>
            <a:ahLst/>
            <a:cxnLst/>
            <a:rect l="l" t="t" r="r" b="b"/>
            <a:pathLst>
              <a:path w="2646045" h="250189">
                <a:moveTo>
                  <a:pt x="2645663" y="0"/>
                </a:moveTo>
                <a:lnTo>
                  <a:pt x="0" y="0"/>
                </a:lnTo>
                <a:lnTo>
                  <a:pt x="0" y="249936"/>
                </a:lnTo>
                <a:lnTo>
                  <a:pt x="2645663" y="249936"/>
                </a:lnTo>
                <a:lnTo>
                  <a:pt x="2645663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23072" y="6100978"/>
            <a:ext cx="74930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sz="1400" b="1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</a:t>
            </a: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μμ</a:t>
            </a:r>
            <a:r>
              <a:rPr sz="1400" b="1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1400" b="1" spc="-5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sz="1400" b="1" spc="-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256776" y="5334000"/>
            <a:ext cx="2246630" cy="634365"/>
          </a:xfrm>
          <a:custGeom>
            <a:avLst/>
            <a:gdLst/>
            <a:ahLst/>
            <a:cxnLst/>
            <a:rect l="l" t="t" r="r" b="b"/>
            <a:pathLst>
              <a:path w="2246629" h="634364">
                <a:moveTo>
                  <a:pt x="2246376" y="0"/>
                </a:moveTo>
                <a:lnTo>
                  <a:pt x="0" y="0"/>
                </a:lnTo>
                <a:lnTo>
                  <a:pt x="0" y="633984"/>
                </a:lnTo>
                <a:lnTo>
                  <a:pt x="2246376" y="633984"/>
                </a:lnTo>
                <a:lnTo>
                  <a:pt x="2246376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882631" y="5423712"/>
            <a:ext cx="99885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1400" b="1" spc="-2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Αντιβιωτική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400" b="1" spc="-1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αλοιφή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22664" y="3563111"/>
            <a:ext cx="2249805" cy="532838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00965" rIns="0" bIns="0" rtlCol="0">
            <a:spAutoFit/>
          </a:bodyPr>
          <a:lstStyle/>
          <a:p>
            <a:pPr marL="854075" marR="443865" indent="-402590">
              <a:lnSpc>
                <a:spcPct val="100000"/>
              </a:lnSpc>
              <a:spcBef>
                <a:spcPts val="795"/>
              </a:spcBef>
            </a:pPr>
            <a:r>
              <a:rPr sz="1400" b="1" spc="-3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1400" b="1" spc="-7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sz="1400" b="1" spc="-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sz="1400" b="1" spc="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sz="1400" b="1" spc="-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ιρ</a:t>
            </a:r>
            <a:r>
              <a:rPr sz="1400" b="1" spc="-3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sz="1400" b="1" spc="-2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sz="1400" b="1" spc="3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sz="1400" b="1" spc="-4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sz="1400" b="1" spc="-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 </a:t>
            </a: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γάντια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42176" y="3691128"/>
            <a:ext cx="2115820" cy="296876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80645" rIns="0" bIns="0" rtlCol="0">
            <a:spAutoFit/>
          </a:bodyPr>
          <a:lstStyle/>
          <a:p>
            <a:pPr marL="545465">
              <a:lnSpc>
                <a:spcPct val="100000"/>
              </a:lnSpc>
              <a:spcBef>
                <a:spcPts val="635"/>
              </a:spcBef>
            </a:pPr>
            <a:r>
              <a:rPr sz="1400" b="1" spc="-2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Αντισηπτικό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92040" y="2804160"/>
            <a:ext cx="1188720" cy="296876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80645" rIns="0" bIns="0" rtlCol="0">
            <a:spAutoFit/>
          </a:bodyPr>
          <a:lstStyle/>
          <a:p>
            <a:pPr marL="257810">
              <a:lnSpc>
                <a:spcPct val="100000"/>
              </a:lnSpc>
              <a:spcBef>
                <a:spcPts val="635"/>
              </a:spcBef>
            </a:pPr>
            <a:r>
              <a:rPr sz="1400" b="1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Νυστέρι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6240" y="5839967"/>
            <a:ext cx="1719580" cy="362279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145415" rIns="0" bIns="0" rtlCol="0">
            <a:spAutoFit/>
          </a:bodyPr>
          <a:lstStyle/>
          <a:p>
            <a:pPr marL="558800">
              <a:lnSpc>
                <a:spcPct val="100000"/>
              </a:lnSpc>
              <a:spcBef>
                <a:spcPts val="1145"/>
              </a:spcBef>
            </a:pPr>
            <a:r>
              <a:rPr sz="1400" b="1" spc="-10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Λαβίδα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03320" y="3941064"/>
            <a:ext cx="2246630" cy="298159"/>
          </a:xfrm>
          <a:prstGeom prst="rect">
            <a:avLst/>
          </a:prstGeom>
          <a:solidFill>
            <a:srgbClr val="C0C0C0"/>
          </a:solidFill>
        </p:spPr>
        <p:txBody>
          <a:bodyPr vert="horz" wrap="square" lIns="0" tIns="81915" rIns="0" bIns="0" rtlCol="0">
            <a:spAutoFit/>
          </a:bodyPr>
          <a:lstStyle/>
          <a:p>
            <a:pPr marL="603885">
              <a:lnSpc>
                <a:spcPct val="100000"/>
              </a:lnSpc>
              <a:spcBef>
                <a:spcPts val="645"/>
              </a:spcBef>
            </a:pPr>
            <a:r>
              <a:rPr sz="1400" b="1" spc="-25" dirty="0">
                <a:solidFill>
                  <a:srgbClr val="EA62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Λευκοπλάστ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877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203403"/>
            <a:ext cx="864425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8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8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8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800" spc="-3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8824"/>
            <a:ext cx="12192000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534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704" y="21081"/>
            <a:ext cx="739140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400" spc="-2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«Δύο</a:t>
            </a:r>
            <a:r>
              <a:rPr sz="2400" spc="8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λέξεις»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sz="2400" spc="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συσκευή</a:t>
            </a:r>
            <a:r>
              <a:rPr sz="2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θωρακικής</a:t>
            </a:r>
            <a:r>
              <a:rPr sz="2400" spc="2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παροχέτευσης,</a:t>
            </a:r>
            <a:r>
              <a:rPr sz="2400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" y="1021079"/>
            <a:ext cx="11856720" cy="583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23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EC43DB-D984-449D-8DD9-E9FC4E24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182880"/>
            <a:ext cx="11732454" cy="53457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δυο λέξεις, τι είναι η κλειστή παροχέτευση θώρακα,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501506D-3224-426E-B864-2DB006B7A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1" y="914400"/>
            <a:ext cx="11732453" cy="57607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της παροχέτευσης θώρακα είναι =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η απομάκρυνση του υγρών ή αίματος από την υπεζωκοτική κοιλότητα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η απομάκρυνση αέρα που μαζεύεται στην </a:t>
            </a:r>
            <a:r>
              <a:rPr lang="el-GR" sz="2400" dirty="0" err="1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υπεζωτική</a:t>
            </a: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κοιλότητα από πνευμονική διαφυγή ή είσοδο δια του διαφράγματος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Κλειστή παροχέτευση θώρακα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η μίας κατευθύνσεως παροχέτευση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επιτρέπει την έξοδο αέρα ή υγρών από τον θώρακα χωρίς να είναι δυνατή η επιστροφή τους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Αυτό επιτυγχάνεται με την βύθιση του ελευθέρου άκρου του σωλήνα παροχετεύσεως 1-2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κάτω από την ελεύθερη επιφάνεια νερού σε μία φιάλη που τοποθετείται τουλάχιστον 40-50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χαμηλότερα από τον θώρακα του ασθενούς</a:t>
            </a:r>
          </a:p>
        </p:txBody>
      </p:sp>
    </p:spTree>
    <p:extLst>
      <p:ext uri="{BB962C8B-B14F-4D97-AF65-F5344CB8AC3E}">
        <p14:creationId xmlns:p14="http://schemas.microsoft.com/office/powerpoint/2010/main" val="144112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FCA11-5CC2-4C05-A3A6-ACD06414A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3" y="0"/>
            <a:ext cx="11782268" cy="1004342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2, 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Αιτιολογία,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63C6D-EB3F-48D2-8AD4-F4A599C3A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4" y="1214202"/>
            <a:ext cx="11782267" cy="5493895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Αυτόματος πνευμοθώρακας: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χωρίς ιδιαίτερο εκλυτικό αίτιο, μπορεί να είναι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πρωτοπαθής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(χωρίς προφανή πνευμονική νόσο)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δευτεροπαθής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(σε έδαφος πνευμονικής νόσου).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Παρουσιάζεται σε λεπτόσωμα άρρενα άτομα νεαρής ηλικίας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Προκαλείται από :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ρήξη μικρών (φυσαλίδες)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ρήξη μεγαλύτερων (μπούλες)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υποϋπεζωκοτικών εμφυσηματικών κύστεων του πνεύμονα.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φυσαλίδες εντοπίζονται συχνότερα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κορυφή του πνεύμονα.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Παράγοντας κινδύνου =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κάπνισμα</a:t>
            </a:r>
          </a:p>
        </p:txBody>
      </p:sp>
    </p:spTree>
    <p:extLst>
      <p:ext uri="{BB962C8B-B14F-4D97-AF65-F5344CB8AC3E}">
        <p14:creationId xmlns:p14="http://schemas.microsoft.com/office/powerpoint/2010/main" val="33567474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EB93087-E1ED-45E2-A6E2-F97CEEB79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8" y="211015"/>
            <a:ext cx="9924225" cy="1684436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δυο λέξεις, τι είναι η κλειστή παροχέτευση θώρακα,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EF67F8-117B-4982-B43F-DAED288A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28" y="984738"/>
            <a:ext cx="11940743" cy="56622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Κλειστή παροχέτευση θώρακα, 2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εισπνοή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(αρνητική ενδοθωρακική πίεση) </a:t>
            </a: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αναρροφάται νερό από την φιάλη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99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τόσο ύψος όσο είναι η αρνητική πίεση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εκπνοή ή βήχα </a:t>
            </a: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(θετική ενδοθωρακική πίεση)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μόλις η δημιουργούμενη πίεση υπερβεί την αντίσταση που αντιστοιχεί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βάθος του βυθισμένου άκρου του σωλήνα παροχετεύσεως,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αέρας από την υπεζωκοτική κοιλότητα απελευθερώνεται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υπό μορφή φυσαλίδων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το ελεύθερο άκρο του σωλήνα παροχετεύσεως.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Έτσι η στήλη του νερού στο βυθισμένο σωλήνα λειτουργεί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ως βαλβίδα μιας κατευθύνσεως</a:t>
            </a:r>
          </a:p>
        </p:txBody>
      </p:sp>
    </p:spTree>
    <p:extLst>
      <p:ext uri="{BB962C8B-B14F-4D97-AF65-F5344CB8AC3E}">
        <p14:creationId xmlns:p14="http://schemas.microsoft.com/office/powerpoint/2010/main" val="7844908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0423A5-6266-4F8C-A77C-4AE19D2B5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225083"/>
            <a:ext cx="11549575" cy="520505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δυο λέξεις, τι είναι η κλειστή παροχέτευση θώρακα, 3,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Συμβάματα κατά την τοποθέτηση παροχετεύσεως του θώρακα</a:t>
            </a:r>
            <a:b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D27033-0869-4B76-93E5-1D665DFEE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4" y="618978"/>
            <a:ext cx="11910646" cy="623902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Κάκωση οργάνων κατά την εισαγωγή του σωλήνα παροχετεύσεως (πνεύμονας, σπλήνας, ήπαρ, καρδιά, παχύ έντερο, άνω κοίλη φλέβα)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Τρώση μεσοπλεύριων αγγείων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του σωλήνα σε λάθος ημιθωράκιο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Υπόταση, πνευμονικό οίδημα, θάνατος από ταχύτατη έκπτυξη του πνευμονικού παρεγχύματος (συνήθως λόγω κακής εφαρμογής μεγάλης εντάσεως κενού) 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Εξωϋπεζωκοτική τοποθέτηση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Μετακίνηση του σωλήνα προς τα έξω λόγω κακής στερεώσεως</a:t>
            </a:r>
          </a:p>
          <a:p>
            <a:pPr marL="457200" indent="-457200">
              <a:lnSpc>
                <a:spcPct val="160000"/>
              </a:lnSpc>
              <a:spcBef>
                <a:spcPts val="0"/>
              </a:spcBef>
              <a:buAutoNum type="arabicParenR"/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Προβλήματα που αναφέρονται στην κακή λειτουργία της παροχετεύσεως  (αποσύνδεση, απόφραξη, κάμψη κλπ)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δευτερογενή ανάπτυξη </a:t>
            </a:r>
            <a:r>
              <a:rPr lang="el-GR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ανοικτού 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l-GR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υπό τάση πνευμοθώρακα</a:t>
            </a:r>
          </a:p>
        </p:txBody>
      </p:sp>
    </p:spTree>
    <p:extLst>
      <p:ext uri="{BB962C8B-B14F-4D97-AF65-F5344CB8AC3E}">
        <p14:creationId xmlns:p14="http://schemas.microsoft.com/office/powerpoint/2010/main" val="14779483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55D56E-F2C2-467E-871D-CA60729564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76463" y="2771775"/>
            <a:ext cx="10015537" cy="36433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 </a:t>
            </a:r>
          </a:p>
        </p:txBody>
      </p:sp>
    </p:spTree>
    <p:extLst>
      <p:ext uri="{BB962C8B-B14F-4D97-AF65-F5344CB8AC3E}">
        <p14:creationId xmlns:p14="http://schemas.microsoft.com/office/powerpoint/2010/main" val="2463873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04BBA-9B4F-4E5E-9C2D-563FB5E72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179883"/>
            <a:ext cx="11894164" cy="989350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3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Αιτιολογία, 2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77CD8-FE3A-4A8A-8E60-BECB857F1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" y="1379095"/>
            <a:ext cx="11894164" cy="4869303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Τραυματικός πνευμοθώρακας =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τραυματισμού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οδηγεί σε </a:t>
            </a:r>
          </a:p>
          <a:p>
            <a:pPr marL="0" indent="0"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 αέρα στην υπεζωκοτική κοιλότητα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είτε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 του πνεύμονα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είτε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 του θωρακικού τοιχώματος </a:t>
            </a:r>
          </a:p>
          <a:p>
            <a:pPr marL="0" indent="0"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Ιατρογενής πνευμοθώρακας =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ατυχηματικής βλάβης στον πνεύμονα κατά την διάρκεια επεμβατικής πράξης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(πχ παρακέντηση, μηχανικός αερισμός)</a:t>
            </a:r>
          </a:p>
          <a:p>
            <a:pPr marL="0" indent="0">
              <a:buNone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9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B085A6-CE09-4B51-9671-8C5EF5337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11" y="149902"/>
            <a:ext cx="11647358" cy="1199213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4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,1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919564-38AD-4CB5-9B7A-B523F8C55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11" y="1499016"/>
            <a:ext cx="11842229" cy="5081666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Ανάλογα με </a:t>
            </a:r>
          </a:p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παθοφυσιολογία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</a:p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την κλινική εικόνα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διακρίνεται σε : 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Απλό πνευμοθώρακα</a:t>
            </a:r>
          </a:p>
          <a:p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Ανοικτό πνευμοθώρακα</a:t>
            </a:r>
          </a:p>
          <a:p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 υπό τάση</a:t>
            </a:r>
          </a:p>
        </p:txBody>
      </p:sp>
    </p:spTree>
    <p:extLst>
      <p:ext uri="{BB962C8B-B14F-4D97-AF65-F5344CB8AC3E}">
        <p14:creationId xmlns:p14="http://schemas.microsoft.com/office/powerpoint/2010/main" val="2789949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7E13FE-D43C-44EB-AB79-8ADECFDF2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03" y="119921"/>
            <a:ext cx="11857218" cy="944381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5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2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8A4C53-8768-4CC2-A7C0-A22F998E2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03" y="1289154"/>
            <a:ext cx="11857217" cy="5321508"/>
          </a:xfrm>
        </p:spPr>
        <p:txBody>
          <a:bodyPr/>
          <a:lstStyle/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άποψη της </a:t>
            </a:r>
            <a:r>
              <a:rPr lang="el-GR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παθοφυσιολογίας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indent="0">
              <a:buNone/>
            </a:pP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Αυτόματος πνευμοθώρακας :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πίεση εντός της υπεζωκοτικής κοιλότητας &lt; ατμοσφαιρική πίεση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Ανοικτός πνευμοθώρακας :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πίεση εντός της υπεζωκοτικής κοιλότητας = ατμοσφαιρική πίεση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Πνευμοθώρακας υπό τάση: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πίεση εντός της υπεζωκοτικής κοιλότητας &gt; ατμοσφαιρική πίεση</a:t>
            </a: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1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0FBD1E-A22B-4B44-ADF4-056ECF99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92" y="104931"/>
            <a:ext cx="11752287" cy="1349115"/>
          </a:xfrm>
        </p:spPr>
        <p:txBody>
          <a:bodyPr/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6</a:t>
            </a:r>
            <a:b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3 </a:t>
            </a:r>
            <a:r>
              <a:rPr lang="el-G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(ειδική αναφορά για ανοικτό πνευμοθώρακα και πνευμοθώρακα υπό τάση)</a:t>
            </a:r>
            <a:endParaRPr lang="el-G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A92C18-0156-4B30-A3B8-EA1A56058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92" y="1813810"/>
            <a:ext cx="11752287" cy="4721901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Ανοικτός πνευμοθώρακας :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Προκαλείται από κάκωση του θωρακικού τοιχώματος που προκαλεί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επικοινωνία της υπεζωκοτικής κοιλότητας με το περιβάλλον.</a:t>
            </a:r>
          </a:p>
          <a:p>
            <a:pPr marL="0" indent="0"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περίπτωση που η επικοινωνία με το περιβάλλον είναι μεγάλη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την εισπνοή, αντί της έκπτυξης του πνεύμονα =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εισέρχεται ατμοσφαιρικός αέρας στην υπεζωκοτική κοιλότητα =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υποξυγοναιμία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12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BD200E-C34C-40FA-AFB8-B7B9D6CD1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1" y="134911"/>
            <a:ext cx="11827239" cy="989351"/>
          </a:xfrm>
        </p:spPr>
        <p:txBody>
          <a:bodyPr/>
          <a:lstStyle/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Πνευμοθώρακας, 7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Παθοφυσιολογία, 4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34C026-1AF2-46FE-BAF3-8C2F0DC70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814" y="1274164"/>
            <a:ext cx="11647356" cy="5306518"/>
          </a:xfrm>
        </p:spPr>
        <p:txBody>
          <a:bodyPr/>
          <a:lstStyle/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Πνευμοθώρακας υπό τάση :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εισπνεόμενος αέρας συσσωρεύεται στην υπεζωκοτική κοιλότητα συνεχώς χωρίς να μπορεί να διαφύγει, με αποτέλεσμα =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ανάπτυξη υψηλής ατμοσφαιρικής πίεσης που εμποδίζει την έκπτυξη του πνεύμονα = υποξυγοναιμία.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Επιπλέον =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ετερόπλευρη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μετατόπιση του μεσοθωρακίου, 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πίεση των κοίλων φλεβών και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μείωση φλεβικής επιστροφής με αποτέλεσμα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ελάττωση του καρδιακού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προφορτίου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πτώση της αρτηριακής πίεσης 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837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533</TotalTime>
  <Words>1946</Words>
  <Application>Microsoft Office PowerPoint</Application>
  <PresentationFormat>Ευρεία οθόνη</PresentationFormat>
  <Paragraphs>261</Paragraphs>
  <Slides>42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7" baseType="lpstr">
      <vt:lpstr>Arial</vt:lpstr>
      <vt:lpstr>Century Gothic</vt:lpstr>
      <vt:lpstr>Times New Roman</vt:lpstr>
      <vt:lpstr>Wingdings 3</vt:lpstr>
      <vt:lpstr>Ion</vt:lpstr>
      <vt:lpstr>Χειρουργική Noσηλευτική</vt:lpstr>
      <vt:lpstr>Παθήσεις θώρακα - πνευμόνων</vt:lpstr>
      <vt:lpstr>Πνευμοθώρακας, 1 </vt:lpstr>
      <vt:lpstr>Πνευμοθώρακας, 2,  Αιτιολογία, 1</vt:lpstr>
      <vt:lpstr>Πνευμοθώρακας, 3 Αιτιολογία, 2 </vt:lpstr>
      <vt:lpstr>Πνευμοθώρακας, 4 Παθοφυσιολογία, ,1 </vt:lpstr>
      <vt:lpstr>Πνευμοθώρακας, 5 Παθοφυσιολογία, 2</vt:lpstr>
      <vt:lpstr>Πνευμοθώρακας, 6 Παθοφυσιολογία, 3 (ειδική αναφορά για ανοικτό πνευμοθώρακα και πνευμοθώρακα υπό τάση)</vt:lpstr>
      <vt:lpstr>Πνευμοθώρακας, 7 Παθοφυσιολογία, 4</vt:lpstr>
      <vt:lpstr>Πνευμοθώρακας, 8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Πνευμοθώρακας, 9</vt:lpstr>
      <vt:lpstr>Πνευμοθώρακας, 10</vt:lpstr>
      <vt:lpstr>Παρουσίαση του PowerPoint</vt:lpstr>
      <vt:lpstr>Αιμοθώρακας, 1</vt:lpstr>
      <vt:lpstr>Αιμοθώρακας, 2</vt:lpstr>
      <vt:lpstr>Πλευρίτιδες</vt:lpstr>
      <vt:lpstr>Υπεζωκοτικές συλλογές = παθολογική αύξηση υγρού στην υπεζωκοτική κοιλότητα</vt:lpstr>
      <vt:lpstr>Υπεζωκοτικές συλλογές, 2</vt:lpstr>
      <vt:lpstr>Υπεζωκοτικές συλλογές, 3</vt:lpstr>
      <vt:lpstr>Υπεζωκοτικές συλλογές, 4</vt:lpstr>
      <vt:lpstr>Υπεζωκοτικές συλλογές, 5</vt:lpstr>
      <vt:lpstr>Υπεζωκοτικές συλλογές, 6</vt:lpstr>
      <vt:lpstr>«Δύο λέξεις» για την συσκευή θωρακικής παροχέτευσης, 1</vt:lpstr>
      <vt:lpstr>«Δύο λέξεις» για την συσκευή θωρακικής παροχέτευσης, 2</vt:lpstr>
      <vt:lpstr>«Δύο λέξεις» για την συσκευή θωρακικής παροχέτευσης, 3</vt:lpstr>
      <vt:lpstr>«Δύο λέξεις» για την συσκευή θωρακικής παροχέτευσης, 4</vt:lpstr>
      <vt:lpstr>«Δύο λέξεις» για την συσκευή θωρακικής παροχέτευσης, 5</vt:lpstr>
      <vt:lpstr>«Δύο λέξεις» για την συσκευή θωρακικής παροχέτευσης, 6</vt:lpstr>
      <vt:lpstr>Παρουσίαση του PowerPoint</vt:lpstr>
      <vt:lpstr>Παρουσίαση του PowerPoint</vt:lpstr>
      <vt:lpstr>«Δύο λέξεις» για την συσκευή θωρακικής παροχέτευσης, 8</vt:lpstr>
      <vt:lpstr>«Δύο λέξεις» για την συσκευή θωρακικής παροχέτευσης, 9</vt:lpstr>
      <vt:lpstr>«Δύο λέξεις» για την συσκευή θωρακικής παροχέτευσης, 10</vt:lpstr>
      <vt:lpstr>«Δύο λέξεις» για την συσκευή θωρακικής παροχέτευσης, 11</vt:lpstr>
      <vt:lpstr>Με δυο λέξεις, τι είναι η κλειστή παροχέτευση θώρακα, 1</vt:lpstr>
      <vt:lpstr>Με δυο λέξεις, τι είναι η κλειστή παροχέτευση θώρακα, 2</vt:lpstr>
      <vt:lpstr>Με δυο λέξεις, τι είναι η κλειστή παροχέτευση θώρακα, 3,  Συμβάματα κατά την τοποθέτηση παροχετεύσεως του θώρακα 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Stavros Theologou</dc:creator>
  <cp:lastModifiedBy>maria koutentaki</cp:lastModifiedBy>
  <cp:revision>15</cp:revision>
  <dcterms:created xsi:type="dcterms:W3CDTF">2022-03-23T23:07:11Z</dcterms:created>
  <dcterms:modified xsi:type="dcterms:W3CDTF">2025-04-26T21:33:06Z</dcterms:modified>
</cp:coreProperties>
</file>