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57" r:id="rId5"/>
    <p:sldId id="258" r:id="rId6"/>
    <p:sldId id="261" r:id="rId7"/>
    <p:sldId id="262" r:id="rId8"/>
    <p:sldId id="263" r:id="rId9"/>
    <p:sldId id="264" r:id="rId10"/>
    <p:sldId id="265" r:id="rId11"/>
    <p:sldId id="266" r:id="rId12"/>
    <p:sldId id="267" r:id="rId13"/>
    <p:sldId id="268" r:id="rId14"/>
    <p:sldId id="269" r:id="rId15"/>
    <p:sldId id="316" r:id="rId16"/>
    <p:sldId id="317" r:id="rId17"/>
    <p:sldId id="318" r:id="rId18"/>
    <p:sldId id="319" r:id="rId19"/>
    <p:sldId id="320" r:id="rId20"/>
    <p:sldId id="321" r:id="rId21"/>
    <p:sldId id="322" r:id="rId22"/>
    <p:sldId id="323" r:id="rId23"/>
    <p:sldId id="324" r:id="rId24"/>
    <p:sldId id="271" r:id="rId25"/>
    <p:sldId id="272" r:id="rId26"/>
    <p:sldId id="273" r:id="rId27"/>
    <p:sldId id="275" r:id="rId28"/>
    <p:sldId id="274" r:id="rId29"/>
    <p:sldId id="276" r:id="rId30"/>
    <p:sldId id="277" r:id="rId31"/>
    <p:sldId id="278" r:id="rId32"/>
    <p:sldId id="279" r:id="rId33"/>
    <p:sldId id="280" r:id="rId34"/>
    <p:sldId id="281" r:id="rId35"/>
    <p:sldId id="282" r:id="rId36"/>
    <p:sldId id="283" r:id="rId37"/>
    <p:sldId id="285" r:id="rId38"/>
    <p:sldId id="284"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24" autoAdjust="0"/>
  </p:normalViewPr>
  <p:slideViewPr>
    <p:cSldViewPr>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2342CEA3-3058-4D43-AE35-B3DA76CB4003}" type="datetimeFigureOut">
              <a:rPr lang="el-GR" smtClean="0"/>
              <a:pPr/>
              <a:t>8/4/2025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fld id="{2342CEA3-3058-4D43-AE35-B3DA76CB4003}" type="datetimeFigureOut">
              <a:rPr lang="el-GR" smtClean="0"/>
              <a:pPr/>
              <a:t>8/4/2025</a:t>
            </a:fld>
            <a:endParaRPr lang="el-GR"/>
          </a:p>
        </p:txBody>
      </p:sp>
      <p:sp>
        <p:nvSpPr>
          <p:cNvPr id="27" name="2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2342CEA3-3058-4D43-AE35-B3DA76CB4003}" type="datetimeFigureOut">
              <a:rPr lang="el-GR" smtClean="0"/>
              <a:pPr/>
              <a:t>8/4/2025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8/4/2025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2342CEA3-3058-4D43-AE35-B3DA76CB4003}" type="datetimeFigureOut">
              <a:rPr lang="el-GR" smtClean="0"/>
              <a:pPr/>
              <a:t>8/4/2025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1000109"/>
            <a:ext cx="7772400" cy="1714511"/>
          </a:xfrm>
        </p:spPr>
        <p:txBody>
          <a:bodyPr>
            <a:noAutofit/>
          </a:bodyPr>
          <a:lstStyle/>
          <a:p>
            <a:r>
              <a:rPr lang="el-GR" sz="3600" b="1" dirty="0"/>
              <a:t>ΝΟΣΗΛΕΥΤΙΚΕΣ ΠΑΡΕΜΒΑΣΕΙΣ ΣΕ ΑΣΘΕΝΕΙΣ ΜΕ ΔΙΑΤΑΡΑΧΕΣ ΤΟΥ ΟΥΡΟΠΟΙΗΤΙΚΟΥ ΣΥΣΤΗΜΑΤΟΣ</a:t>
            </a:r>
          </a:p>
        </p:txBody>
      </p:sp>
      <p:sp>
        <p:nvSpPr>
          <p:cNvPr id="3" name="2 - Υπότιτλος"/>
          <p:cNvSpPr>
            <a:spLocks noGrp="1"/>
          </p:cNvSpPr>
          <p:nvPr>
            <p:ph type="subTitle" idx="1"/>
          </p:nvPr>
        </p:nvSpPr>
        <p:spPr>
          <a:xfrm>
            <a:off x="500034" y="3929066"/>
            <a:ext cx="6400800" cy="2709866"/>
          </a:xfrm>
        </p:spPr>
        <p:txBody>
          <a:bodyPr>
            <a:normAutofit/>
          </a:bodyPr>
          <a:lstStyle/>
          <a:p>
            <a:r>
              <a:rPr lang="el-GR" dirty="0">
                <a:solidFill>
                  <a:schemeClr val="tx1"/>
                </a:solidFill>
              </a:rPr>
              <a:t>ΟΥΡΟΠΟΙΗΤΙΚΟ ΣΥΣΤΗΜΑ: Φυσιολογία  , διαταραχές, σημεία και συμπτώματα, νοσηλευτικές παρεμβάσεις.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54032"/>
          </a:xfrm>
        </p:spPr>
        <p:txBody>
          <a:bodyPr>
            <a:normAutofit fontScale="90000"/>
          </a:bodyPr>
          <a:lstStyle/>
          <a:p>
            <a:r>
              <a:rPr lang="el-GR" dirty="0"/>
              <a:t>Διαταραχές της ποιότητας των ούρων</a:t>
            </a:r>
          </a:p>
        </p:txBody>
      </p:sp>
      <p:sp>
        <p:nvSpPr>
          <p:cNvPr id="3" name="2 - Θέση περιεχομένου"/>
          <p:cNvSpPr>
            <a:spLocks noGrp="1"/>
          </p:cNvSpPr>
          <p:nvPr>
            <p:ph idx="1"/>
          </p:nvPr>
        </p:nvSpPr>
        <p:spPr>
          <a:xfrm>
            <a:off x="457200" y="1071546"/>
            <a:ext cx="8229600" cy="5054617"/>
          </a:xfrm>
        </p:spPr>
        <p:txBody>
          <a:bodyPr>
            <a:normAutofit fontScale="92500" lnSpcReduction="20000"/>
          </a:bodyPr>
          <a:lstStyle/>
          <a:p>
            <a:r>
              <a:rPr lang="el-GR" dirty="0"/>
              <a:t>Η </a:t>
            </a:r>
            <a:r>
              <a:rPr lang="el-GR" b="1" dirty="0"/>
              <a:t>αιματουρία</a:t>
            </a:r>
            <a:r>
              <a:rPr lang="el-GR" dirty="0"/>
              <a:t> μπορεί να είναι μικροσκοπική ή μακροσκοπική, ανώδυνη (κυρίως νεοπλάσματα) ή επώδυνη (κυρίως λιθίαση), μικρή ή μεγάλη.</a:t>
            </a:r>
            <a:endParaRPr lang="en-US" dirty="0"/>
          </a:p>
          <a:p>
            <a:r>
              <a:rPr lang="el-GR" b="1" dirty="0"/>
              <a:t>Πυουρία</a:t>
            </a:r>
            <a:r>
              <a:rPr lang="el-GR" dirty="0"/>
              <a:t>, είναι η παρουσία πύου στα ούρα και μπορεί να είναι μακροσκοπική (θολά ούρα) ή μικροσκοπική (διαυγή ούρα). Η πυουρία, μπορεί να προκληθεί από φλεγμονή σε κάποια τμήματα του ουροποιητικού συστήματος, ενώ ταυτόχρονα, μπορεί να συνυπάρχουν συμπτώματα όπως πυρετός, πόνος, συχνουρία και αίσθημα καύσου κατά την ούρηση.</a:t>
            </a:r>
            <a:br>
              <a:rPr lang="el-GR" dirty="0"/>
            </a:br>
            <a:r>
              <a:rPr lang="el-GR" dirty="0"/>
              <a:t>Τα συχνότερα αίτια της πυουρίας, είναι οι ουρολοιμώξεις και η υπερτροφία του προστάτη, η οποία προκαλεί στάση των ούρων στην κύστη, ευνοώντας την μικροβιακή τους λοίμωξη.</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6908"/>
          </a:xfrm>
        </p:spPr>
        <p:txBody>
          <a:bodyPr>
            <a:normAutofit fontScale="90000"/>
          </a:bodyPr>
          <a:lstStyle/>
          <a:p>
            <a:r>
              <a:rPr lang="el-GR" dirty="0"/>
              <a:t>Διαταραχές της ποσότητας των ούρων</a:t>
            </a:r>
          </a:p>
        </p:txBody>
      </p:sp>
      <p:sp>
        <p:nvSpPr>
          <p:cNvPr id="3" name="2 - Θέση περιεχομένου"/>
          <p:cNvSpPr>
            <a:spLocks noGrp="1"/>
          </p:cNvSpPr>
          <p:nvPr>
            <p:ph idx="1"/>
          </p:nvPr>
        </p:nvSpPr>
        <p:spPr>
          <a:xfrm>
            <a:off x="457200" y="1000108"/>
            <a:ext cx="8229600" cy="5429288"/>
          </a:xfrm>
        </p:spPr>
        <p:txBody>
          <a:bodyPr>
            <a:normAutofit fontScale="92500" lnSpcReduction="20000"/>
          </a:bodyPr>
          <a:lstStyle/>
          <a:p>
            <a:r>
              <a:rPr lang="en-US" dirty="0"/>
              <a:t>Όταν</a:t>
            </a:r>
            <a:r>
              <a:rPr lang="el-GR" dirty="0"/>
              <a:t> </a:t>
            </a:r>
            <a:r>
              <a:rPr lang="en-US" dirty="0"/>
              <a:t>η ποσότητα</a:t>
            </a:r>
            <a:r>
              <a:rPr lang="el-GR" dirty="0"/>
              <a:t> </a:t>
            </a:r>
            <a:r>
              <a:rPr lang="en-US" dirty="0"/>
              <a:t>των ούρων ανά 24ωρο είναι περισσότερη από 2 λίτρα, τότε έχουμε </a:t>
            </a:r>
            <a:r>
              <a:rPr lang="en-US" b="1" dirty="0"/>
              <a:t>πολυουρία</a:t>
            </a:r>
            <a:r>
              <a:rPr lang="el-GR" b="1" dirty="0"/>
              <a:t>. </a:t>
            </a:r>
            <a:r>
              <a:rPr lang="el-GR" dirty="0"/>
              <a:t>(Πιθανά αίτια: κατανάλωση μεγάλης ποσότητας υγρών, Σακχαρώδης διαβήτης,  διουρητικά φάρμακα, αρχόμενη νεφρική ανεπάρκεια).</a:t>
            </a:r>
          </a:p>
          <a:p>
            <a:r>
              <a:rPr lang="el-GR" dirty="0"/>
              <a:t>Όταν η ποσότητα των ούρων είναι μικρότερη από μισό λίτρο ανά 24ωρο, τότε έχουμε </a:t>
            </a:r>
            <a:r>
              <a:rPr lang="el-GR" b="1" dirty="0"/>
              <a:t>ολιγουρία</a:t>
            </a:r>
            <a:r>
              <a:rPr lang="el-GR" dirty="0"/>
              <a:t>. (Πιθανά αίτια: περιορισμένη λήψη υγρών, αύξηση θερμοκρασίας, πυρετός, διάρροιες, έμετοι)</a:t>
            </a:r>
          </a:p>
          <a:p>
            <a:r>
              <a:rPr lang="el-GR" dirty="0"/>
              <a:t>Όταν η κύστη του ασθενούς είναι κενή από ούρα και το άτομο δεν έχει καμία επιθυμία για ούρηση, τότε έχουμε </a:t>
            </a:r>
            <a:r>
              <a:rPr lang="el-GR" b="1" dirty="0"/>
              <a:t>ανουρία</a:t>
            </a:r>
            <a:r>
              <a:rPr lang="el-GR" dirty="0"/>
              <a:t>. (Πιθανά αίτια: σημαντική πτώση της ΑΠ, καταστροφή των νεφρών, νεφρολιθίαση, καρκίνος προστάτη, κύστης, ωοθηκών και γενικά της κοιλιακής χώρας)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82594"/>
          </a:xfrm>
        </p:spPr>
        <p:txBody>
          <a:bodyPr>
            <a:normAutofit fontScale="90000"/>
          </a:bodyPr>
          <a:lstStyle/>
          <a:p>
            <a:r>
              <a:rPr lang="el-GR" dirty="0"/>
              <a:t>Διαταραχές της ούρησης</a:t>
            </a:r>
          </a:p>
        </p:txBody>
      </p:sp>
      <p:sp>
        <p:nvSpPr>
          <p:cNvPr id="3" name="2 - Θέση περιεχομένου"/>
          <p:cNvSpPr>
            <a:spLocks noGrp="1"/>
          </p:cNvSpPr>
          <p:nvPr>
            <p:ph idx="1"/>
          </p:nvPr>
        </p:nvSpPr>
        <p:spPr>
          <a:xfrm>
            <a:off x="457200" y="857232"/>
            <a:ext cx="8229600" cy="6000768"/>
          </a:xfrm>
        </p:spPr>
        <p:txBody>
          <a:bodyPr>
            <a:normAutofit fontScale="62500" lnSpcReduction="20000"/>
          </a:bodyPr>
          <a:lstStyle/>
          <a:p>
            <a:r>
              <a:rPr lang="el-GR" b="1" dirty="0"/>
              <a:t>Συχνουρία</a:t>
            </a:r>
            <a:r>
              <a:rPr lang="el-GR" dirty="0"/>
              <a:t> είναι η διαταραχή της ούρησης, στην οποία ο ασθενής παρουσιάζει συχνές ουρήσεις, με κύριο χαρακτηριστικό ότι σε καθεμία από αυτές, αποβάλλεται μικρή ποσότητα ούρων.</a:t>
            </a:r>
            <a:br>
              <a:rPr lang="el-GR" dirty="0"/>
            </a:br>
            <a:r>
              <a:rPr lang="el-GR" dirty="0"/>
              <a:t>Ο αριθμός των ουρήσεων ανά 24ωρο είναι μεγαλύτερος από 7 με 8 και η ποσότητα των ούρων, μικρότερη από 200ml</a:t>
            </a:r>
          </a:p>
          <a:p>
            <a:r>
              <a:rPr lang="el-GR" b="1" dirty="0"/>
              <a:t>Νυχτουρία</a:t>
            </a:r>
            <a:r>
              <a:rPr lang="el-GR" dirty="0"/>
              <a:t>, είναι συνέπεια της συχνουρίας και θέλει το άτομο να ουρεί κατά τη διάρκεια της νύχτας, από 2 έως 10 φορές!</a:t>
            </a:r>
            <a:br>
              <a:rPr lang="el-GR" dirty="0"/>
            </a:br>
            <a:r>
              <a:rPr lang="el-GR" dirty="0"/>
              <a:t>Η πηγή της εν λόγω κατάστασης μπορεί να προέρχεται από φλεγμονές από μικρόβια, όπως προστατίτιδα, κυστίτιδα και ορχεοεπιδιδυμίτιδα, λιθίαση νεφρών ή κύστεως, νεοπλασίες στης κύστεως και του προστάτη και τέλος, η συχνότερη αιτία είναι η υπερτροφία του προστάτη.</a:t>
            </a:r>
          </a:p>
          <a:p>
            <a:r>
              <a:rPr lang="el-GR" b="1" dirty="0"/>
              <a:t>Δυσουρία</a:t>
            </a:r>
            <a:r>
              <a:rPr lang="el-GR" dirty="0"/>
              <a:t> είναι η δυσκολία που αισθάνεται ο ασθενής στην προσπάθεια να αδειάσει η κύστη του κατά τη διάρκεια της ούρησης. Αρχικά, παρουσιάζεται σαν καθυστέρηση στην έναρξη της ούρησης, ύστερα γίνεται παράταση του χρόνου ούρησης και στο τέλος, μείωση της ακτίνας των ούρων, μπορεί δηλαδή, να βρέχει το παντελόνι και τα παπούτσια του.</a:t>
            </a:r>
          </a:p>
          <a:p>
            <a:r>
              <a:rPr lang="el-GR" dirty="0"/>
              <a:t>Η </a:t>
            </a:r>
            <a:r>
              <a:rPr lang="el-GR" b="1" dirty="0"/>
              <a:t>επίσχεση ούρων</a:t>
            </a:r>
            <a:r>
              <a:rPr lang="el-GR" dirty="0"/>
              <a:t>, είναι η αδυναμία του αρρώστου να αδειάσει την κύστη του. Μπορεί να είναι τέλεια ή πλήρης, όταν δηλαδή από την κύστη βγαίνουν μόνο λίγες σταγόνες ούρων και αυτές με έντονο πόνο ή ατελής, όταν βγαίνει μια μικρή ποσότητα ούρων, αλλά η κύστη δεν αδειάζει ποτέ πλήρως.</a:t>
            </a:r>
            <a:br>
              <a:rPr lang="el-GR" dirty="0"/>
            </a:br>
            <a:r>
              <a:rPr lang="el-GR" dirty="0"/>
              <a:t>Η τέλεια επίσχεση ούρων είναι συνήθως οξεία, ξαφνική με πόνο στο υπογάστριο και εντονότατη έπηξη για ούρηση.</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ΑΝΤΙΜΕΤΩΠΙΣΗ ΔΙΑΤΑΡΑΧΩΝ ΟΥΡΗΣΗΣ</a:t>
            </a:r>
          </a:p>
        </p:txBody>
      </p:sp>
      <p:sp>
        <p:nvSpPr>
          <p:cNvPr id="3" name="2 - Θέση περιεχομένου"/>
          <p:cNvSpPr>
            <a:spLocks noGrp="1"/>
          </p:cNvSpPr>
          <p:nvPr>
            <p:ph idx="1"/>
          </p:nvPr>
        </p:nvSpPr>
        <p:spPr/>
        <p:txBody>
          <a:bodyPr/>
          <a:lstStyle/>
          <a:p>
            <a:r>
              <a:rPr lang="el-GR" dirty="0"/>
              <a:t>  Καθετηριασμός κύστεως</a:t>
            </a:r>
          </a:p>
          <a:p>
            <a:r>
              <a:rPr lang="el-GR" dirty="0"/>
              <a:t>  Έλεγχος νεφρικής λειτουργίας</a:t>
            </a:r>
          </a:p>
          <a:p>
            <a:r>
              <a:rPr lang="el-GR" dirty="0"/>
              <a:t>  Έλεγχος αιτιών</a:t>
            </a:r>
          </a:p>
          <a:p>
            <a:r>
              <a:rPr lang="el-GR" dirty="0"/>
              <a:t>  Φαρμακευτική αγωγή</a:t>
            </a:r>
          </a:p>
          <a:p>
            <a:r>
              <a:rPr lang="el-GR" dirty="0"/>
              <a:t>  Επί αποτυχίας των παραπάνω, χειρουργική αντιμετώπιση</a:t>
            </a:r>
          </a:p>
          <a:p>
            <a:pPr>
              <a:buNone/>
            </a:pP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500042"/>
            <a:ext cx="8229600" cy="1066800"/>
          </a:xfrm>
        </p:spPr>
        <p:txBody>
          <a:bodyPr/>
          <a:lstStyle/>
          <a:p>
            <a:r>
              <a:rPr lang="el-GR" dirty="0"/>
              <a:t>ΓΕΝΙΚΑ ΓΙΑ ΤΗΝ ΟΥΡΗΣΗ</a:t>
            </a:r>
          </a:p>
        </p:txBody>
      </p:sp>
      <p:sp>
        <p:nvSpPr>
          <p:cNvPr id="3" name="2 - Θέση περιεχομένου"/>
          <p:cNvSpPr>
            <a:spLocks noGrp="1"/>
          </p:cNvSpPr>
          <p:nvPr>
            <p:ph idx="1"/>
          </p:nvPr>
        </p:nvSpPr>
        <p:spPr>
          <a:xfrm>
            <a:off x="457200" y="1571612"/>
            <a:ext cx="8229600" cy="4929222"/>
          </a:xfrm>
        </p:spPr>
        <p:txBody>
          <a:bodyPr>
            <a:normAutofit fontScale="85000" lnSpcReduction="20000"/>
          </a:bodyPr>
          <a:lstStyle/>
          <a:p>
            <a:r>
              <a:rPr lang="el-GR" dirty="0"/>
              <a:t>Ελέγχεται άμεσα από τη βούληση του ατόμου</a:t>
            </a:r>
          </a:p>
          <a:p>
            <a:r>
              <a:rPr lang="el-GR" dirty="0"/>
              <a:t>Η έναρξή της γίνεται χωρίς καθυστέρηση</a:t>
            </a:r>
          </a:p>
          <a:p>
            <a:r>
              <a:rPr lang="el-GR" dirty="0"/>
              <a:t>Η επιθυμία συναρτάται με όγκο μεγαλύτερο των 250ml</a:t>
            </a:r>
          </a:p>
          <a:p>
            <a:r>
              <a:rPr lang="el-GR" dirty="0"/>
              <a:t>Όταν αρχίζει, συνεχίζεται χωρίς δυσκολία</a:t>
            </a:r>
          </a:p>
          <a:p>
            <a:r>
              <a:rPr lang="el-GR" dirty="0"/>
              <a:t>Η κύστη αδειάζει γρήγορα, χωρίς διακοπές και τελείως! Δηλαδή, δεν έχουμε καθόλου υπόλειμμα ούρων</a:t>
            </a:r>
          </a:p>
          <a:p>
            <a:r>
              <a:rPr lang="el-GR" dirty="0"/>
              <a:t>Ο αριθμός των ουρήσεων το 24ωρο ενός υγιούς ατόμου, δεν πρέπει να ξεπερνάει τις 8</a:t>
            </a:r>
          </a:p>
          <a:p>
            <a:r>
              <a:rPr lang="el-GR" dirty="0"/>
              <a:t>Τέλος, το υγιές άτομο, δεν ξυπνάει το βράδυ για να ουρήσει</a:t>
            </a:r>
          </a:p>
          <a:p>
            <a:r>
              <a:rPr lang="el-GR" dirty="0"/>
              <a:t>Η </a:t>
            </a:r>
            <a:r>
              <a:rPr lang="el-GR" b="1" dirty="0"/>
              <a:t>ακράτεια ούρων </a:t>
            </a:r>
            <a:r>
              <a:rPr lang="el-GR" dirty="0"/>
              <a:t>είναι η κατάσταση εκείνη κατά την οποία, αντίθετα από τη βούληση του ατόμου, τα ούρα βγαίνουν από την ουρήθρα, είτε συνέχεια, είτε με διακοπές.</a:t>
            </a:r>
          </a:p>
          <a:p>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a:t>ΚΑΘΕΤΗΡΙΑΣΜΟΣ ΟΥΡΟΔΟΧΟΥ ΚΥΣΤΗΣ</a:t>
            </a:r>
          </a:p>
        </p:txBody>
      </p:sp>
      <p:sp>
        <p:nvSpPr>
          <p:cNvPr id="3" name="2 - Θέση περιεχομένου"/>
          <p:cNvSpPr>
            <a:spLocks noGrp="1"/>
          </p:cNvSpPr>
          <p:nvPr>
            <p:ph idx="1"/>
          </p:nvPr>
        </p:nvSpPr>
        <p:spPr/>
        <p:txBody>
          <a:bodyPr/>
          <a:lstStyle/>
          <a:p>
            <a:r>
              <a:rPr lang="el-GR" dirty="0"/>
              <a:t>Καθετηριασμός ουροδόχου κύστης: η εισαγωγή καθετήρα στην ουροδόχο κύστη, μέσω της ουρήθρας με σκοπό την παροχέτευση ούρων.</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ΤΥΠΟΙ ΟΥΡΟΚΑΘΕΤΗΡΩΝ</a:t>
            </a:r>
          </a:p>
        </p:txBody>
      </p:sp>
      <p:sp>
        <p:nvSpPr>
          <p:cNvPr id="3" name="2 - Θέση περιεχομένου"/>
          <p:cNvSpPr>
            <a:spLocks noGrp="1"/>
          </p:cNvSpPr>
          <p:nvPr>
            <p:ph idx="1"/>
          </p:nvPr>
        </p:nvSpPr>
        <p:spPr/>
        <p:txBody>
          <a:bodyPr/>
          <a:lstStyle/>
          <a:p>
            <a:pPr>
              <a:buNone/>
            </a:pPr>
            <a:r>
              <a:rPr lang="el-GR" dirty="0"/>
              <a:t>    </a:t>
            </a:r>
            <a:r>
              <a:rPr lang="en-US" dirty="0"/>
              <a:t>✦ </a:t>
            </a:r>
            <a:r>
              <a:rPr lang="en-US" dirty="0" err="1"/>
              <a:t>Folley</a:t>
            </a:r>
            <a:r>
              <a:rPr lang="en-US" dirty="0"/>
              <a:t>-</a:t>
            </a:r>
            <a:r>
              <a:rPr lang="el-GR" dirty="0"/>
              <a:t>απλός (2πλού αυλού)</a:t>
            </a:r>
            <a:br>
              <a:rPr lang="el-GR" dirty="0"/>
            </a:br>
            <a:r>
              <a:rPr lang="el-GR" dirty="0"/>
              <a:t>✦ </a:t>
            </a:r>
            <a:r>
              <a:rPr lang="en-US" dirty="0"/>
              <a:t>Folley-3 way</a:t>
            </a:r>
            <a:br>
              <a:rPr lang="en-US" dirty="0"/>
            </a:br>
            <a:r>
              <a:rPr lang="en-US" dirty="0"/>
              <a:t>✦ </a:t>
            </a:r>
            <a:r>
              <a:rPr lang="en-US" dirty="0" err="1"/>
              <a:t>Tiemann</a:t>
            </a:r>
            <a:br>
              <a:rPr lang="en-US" dirty="0"/>
            </a:br>
            <a:r>
              <a:rPr lang="en-US" dirty="0"/>
              <a:t>✦ </a:t>
            </a:r>
            <a:r>
              <a:rPr lang="en-US" dirty="0" err="1"/>
              <a:t>Nelaton</a:t>
            </a:r>
            <a:r>
              <a:rPr lang="en-US" dirty="0"/>
              <a:t> (Robinson)</a:t>
            </a:r>
            <a:br>
              <a:rPr lang="en-US" dirty="0"/>
            </a:br>
            <a:r>
              <a:rPr lang="en-US" dirty="0"/>
              <a:t>✦ </a:t>
            </a:r>
            <a:r>
              <a:rPr lang="en-US" dirty="0" err="1"/>
              <a:t>Pezzer</a:t>
            </a:r>
            <a:br>
              <a:rPr lang="en-US" dirty="0"/>
            </a:br>
            <a:r>
              <a:rPr lang="en-US" dirty="0"/>
              <a:t>✦ </a:t>
            </a:r>
            <a:r>
              <a:rPr lang="en-US" dirty="0" err="1"/>
              <a:t>Malecot</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dirty="0"/>
              <a:t>ΤΥΠΟΙ ΟΥΡΟΚΑΘΕΤΗΡΩΝ</a:t>
            </a:r>
          </a:p>
        </p:txBody>
      </p:sp>
      <p:pic>
        <p:nvPicPr>
          <p:cNvPr id="1026" name="Picture 2" descr="C:\Users\apapakosta\Desktop\index1.jpg"/>
          <p:cNvPicPr>
            <a:picLocks noGrp="1" noChangeAspect="1" noChangeArrowheads="1"/>
          </p:cNvPicPr>
          <p:nvPr>
            <p:ph idx="1"/>
          </p:nvPr>
        </p:nvPicPr>
        <p:blipFill>
          <a:blip r:embed="rId2"/>
          <a:srcRect/>
          <a:stretch>
            <a:fillRect/>
          </a:stretch>
        </p:blipFill>
        <p:spPr bwMode="auto">
          <a:xfrm>
            <a:off x="571472" y="928670"/>
            <a:ext cx="2143125" cy="2143125"/>
          </a:xfrm>
          <a:prstGeom prst="rect">
            <a:avLst/>
          </a:prstGeom>
          <a:noFill/>
        </p:spPr>
      </p:pic>
      <p:pic>
        <p:nvPicPr>
          <p:cNvPr id="1027" name="Picture 3" descr="C:\Users\apapakosta\Desktop\images.jpg"/>
          <p:cNvPicPr>
            <a:picLocks noChangeAspect="1" noChangeArrowheads="1"/>
          </p:cNvPicPr>
          <p:nvPr/>
        </p:nvPicPr>
        <p:blipFill>
          <a:blip r:embed="rId3"/>
          <a:srcRect/>
          <a:stretch>
            <a:fillRect/>
          </a:stretch>
        </p:blipFill>
        <p:spPr bwMode="auto">
          <a:xfrm>
            <a:off x="3143240" y="1071546"/>
            <a:ext cx="2143125" cy="2143125"/>
          </a:xfrm>
          <a:prstGeom prst="rect">
            <a:avLst/>
          </a:prstGeom>
          <a:noFill/>
        </p:spPr>
      </p:pic>
      <p:pic>
        <p:nvPicPr>
          <p:cNvPr id="1029" name="Picture 5" descr="C:\Users\apapakosta\Desktop\index3.jpg"/>
          <p:cNvPicPr>
            <a:picLocks noChangeAspect="1" noChangeArrowheads="1"/>
          </p:cNvPicPr>
          <p:nvPr/>
        </p:nvPicPr>
        <p:blipFill>
          <a:blip r:embed="rId4"/>
          <a:srcRect/>
          <a:stretch>
            <a:fillRect/>
          </a:stretch>
        </p:blipFill>
        <p:spPr bwMode="auto">
          <a:xfrm>
            <a:off x="5500694" y="1142984"/>
            <a:ext cx="2143125" cy="2143125"/>
          </a:xfrm>
          <a:prstGeom prst="rect">
            <a:avLst/>
          </a:prstGeom>
          <a:noFill/>
        </p:spPr>
      </p:pic>
      <p:pic>
        <p:nvPicPr>
          <p:cNvPr id="1030" name="Picture 6" descr="C:\Users\apapakosta\Desktop\index4.jpg"/>
          <p:cNvPicPr>
            <a:picLocks noChangeAspect="1" noChangeArrowheads="1"/>
          </p:cNvPicPr>
          <p:nvPr/>
        </p:nvPicPr>
        <p:blipFill>
          <a:blip r:embed="rId5"/>
          <a:srcRect/>
          <a:stretch>
            <a:fillRect/>
          </a:stretch>
        </p:blipFill>
        <p:spPr bwMode="auto">
          <a:xfrm>
            <a:off x="5929322" y="3786190"/>
            <a:ext cx="2928958" cy="2428892"/>
          </a:xfrm>
          <a:prstGeom prst="rect">
            <a:avLst/>
          </a:prstGeom>
          <a:noFill/>
        </p:spPr>
      </p:pic>
      <p:pic>
        <p:nvPicPr>
          <p:cNvPr id="1031" name="Picture 7" descr="C:\Users\apapakosta\Desktop\images1.jpg"/>
          <p:cNvPicPr>
            <a:picLocks noChangeAspect="1" noChangeArrowheads="1"/>
          </p:cNvPicPr>
          <p:nvPr/>
        </p:nvPicPr>
        <p:blipFill>
          <a:blip r:embed="rId6"/>
          <a:srcRect/>
          <a:stretch>
            <a:fillRect/>
          </a:stretch>
        </p:blipFill>
        <p:spPr bwMode="auto">
          <a:xfrm>
            <a:off x="285720" y="3929066"/>
            <a:ext cx="2714644" cy="2071702"/>
          </a:xfrm>
          <a:prstGeom prst="rect">
            <a:avLst/>
          </a:prstGeom>
          <a:noFill/>
        </p:spPr>
      </p:pic>
      <p:pic>
        <p:nvPicPr>
          <p:cNvPr id="1032" name="Picture 8" descr="C:\Users\apapakosta\Desktop\064010pezzar.jpg"/>
          <p:cNvPicPr>
            <a:picLocks noChangeAspect="1" noChangeArrowheads="1"/>
          </p:cNvPicPr>
          <p:nvPr/>
        </p:nvPicPr>
        <p:blipFill>
          <a:blip r:embed="rId7"/>
          <a:srcRect/>
          <a:stretch>
            <a:fillRect/>
          </a:stretch>
        </p:blipFill>
        <p:spPr bwMode="auto">
          <a:xfrm>
            <a:off x="3286116" y="3643314"/>
            <a:ext cx="2419350" cy="2476500"/>
          </a:xfrm>
          <a:prstGeom prst="rect">
            <a:avLst/>
          </a:prstGeom>
          <a:noFill/>
        </p:spPr>
      </p:pic>
      <p:sp>
        <p:nvSpPr>
          <p:cNvPr id="9" name="8 - TextBox"/>
          <p:cNvSpPr txBox="1"/>
          <p:nvPr/>
        </p:nvSpPr>
        <p:spPr>
          <a:xfrm>
            <a:off x="214282" y="3214686"/>
            <a:ext cx="2643206" cy="369332"/>
          </a:xfrm>
          <a:prstGeom prst="rect">
            <a:avLst/>
          </a:prstGeom>
          <a:noFill/>
        </p:spPr>
        <p:txBody>
          <a:bodyPr wrap="square" rtlCol="0">
            <a:spAutoFit/>
          </a:bodyPr>
          <a:lstStyle/>
          <a:p>
            <a:r>
              <a:rPr lang="el-GR" dirty="0" err="1"/>
              <a:t>Ουροκαθετήρας</a:t>
            </a:r>
            <a:r>
              <a:rPr lang="el-GR" dirty="0"/>
              <a:t> </a:t>
            </a:r>
            <a:r>
              <a:rPr lang="en-US" dirty="0" err="1"/>
              <a:t>Folley</a:t>
            </a:r>
            <a:endParaRPr lang="el-GR" dirty="0"/>
          </a:p>
        </p:txBody>
      </p:sp>
      <p:sp>
        <p:nvSpPr>
          <p:cNvPr id="10" name="9 - TextBox"/>
          <p:cNvSpPr txBox="1"/>
          <p:nvPr/>
        </p:nvSpPr>
        <p:spPr>
          <a:xfrm>
            <a:off x="3143240" y="3286124"/>
            <a:ext cx="2357454" cy="369332"/>
          </a:xfrm>
          <a:prstGeom prst="rect">
            <a:avLst/>
          </a:prstGeom>
          <a:noFill/>
        </p:spPr>
        <p:txBody>
          <a:bodyPr wrap="square" rtlCol="0">
            <a:spAutoFit/>
          </a:bodyPr>
          <a:lstStyle/>
          <a:p>
            <a:r>
              <a:rPr lang="en-US" dirty="0"/>
              <a:t>3</a:t>
            </a:r>
            <a:r>
              <a:rPr lang="el-GR" dirty="0"/>
              <a:t>πλου αυλού- 3</a:t>
            </a:r>
            <a:r>
              <a:rPr lang="en-US" dirty="0"/>
              <a:t>way</a:t>
            </a:r>
            <a:endParaRPr lang="el-GR" dirty="0"/>
          </a:p>
        </p:txBody>
      </p:sp>
      <p:sp>
        <p:nvSpPr>
          <p:cNvPr id="11" name="10 - TextBox"/>
          <p:cNvSpPr txBox="1"/>
          <p:nvPr/>
        </p:nvSpPr>
        <p:spPr>
          <a:xfrm>
            <a:off x="5715008" y="3286124"/>
            <a:ext cx="2786082" cy="369332"/>
          </a:xfrm>
          <a:prstGeom prst="rect">
            <a:avLst/>
          </a:prstGeom>
          <a:noFill/>
        </p:spPr>
        <p:txBody>
          <a:bodyPr wrap="square" rtlCol="0">
            <a:spAutoFit/>
          </a:bodyPr>
          <a:lstStyle/>
          <a:p>
            <a:r>
              <a:rPr lang="en-US" dirty="0" err="1"/>
              <a:t>Tieman</a:t>
            </a:r>
            <a:r>
              <a:rPr lang="en-US" dirty="0"/>
              <a:t> - </a:t>
            </a:r>
            <a:r>
              <a:rPr lang="en-US" dirty="0" err="1"/>
              <a:t>Nelaton</a:t>
            </a:r>
            <a:endParaRPr lang="el-GR" dirty="0"/>
          </a:p>
        </p:txBody>
      </p:sp>
      <p:sp>
        <p:nvSpPr>
          <p:cNvPr id="14" name="13 - TextBox"/>
          <p:cNvSpPr txBox="1"/>
          <p:nvPr/>
        </p:nvSpPr>
        <p:spPr>
          <a:xfrm>
            <a:off x="3152764" y="6224606"/>
            <a:ext cx="1847864" cy="369332"/>
          </a:xfrm>
          <a:prstGeom prst="rect">
            <a:avLst/>
          </a:prstGeom>
          <a:noFill/>
        </p:spPr>
        <p:txBody>
          <a:bodyPr wrap="square" rtlCol="0">
            <a:spAutoFit/>
          </a:bodyPr>
          <a:lstStyle/>
          <a:p>
            <a:r>
              <a:rPr lang="en-US" dirty="0"/>
              <a:t> </a:t>
            </a:r>
            <a:r>
              <a:rPr lang="en-US" dirty="0" err="1"/>
              <a:t>Pezzer</a:t>
            </a:r>
            <a:endParaRPr lang="el-GR" dirty="0"/>
          </a:p>
        </p:txBody>
      </p:sp>
      <p:sp>
        <p:nvSpPr>
          <p:cNvPr id="15" name="14 - TextBox"/>
          <p:cNvSpPr txBox="1"/>
          <p:nvPr/>
        </p:nvSpPr>
        <p:spPr>
          <a:xfrm>
            <a:off x="6500826" y="5929330"/>
            <a:ext cx="2286016" cy="369332"/>
          </a:xfrm>
          <a:prstGeom prst="rect">
            <a:avLst/>
          </a:prstGeom>
          <a:noFill/>
        </p:spPr>
        <p:txBody>
          <a:bodyPr wrap="square" rtlCol="0">
            <a:spAutoFit/>
          </a:bodyPr>
          <a:lstStyle/>
          <a:p>
            <a:r>
              <a:rPr lang="en-US" dirty="0" err="1"/>
              <a:t>Malecot</a:t>
            </a:r>
            <a:endParaRPr lang="el-GR" dirty="0"/>
          </a:p>
        </p:txBody>
      </p:sp>
      <p:sp>
        <p:nvSpPr>
          <p:cNvPr id="16" name="15 - TextBox"/>
          <p:cNvSpPr txBox="1"/>
          <p:nvPr/>
        </p:nvSpPr>
        <p:spPr>
          <a:xfrm>
            <a:off x="642910" y="5857892"/>
            <a:ext cx="1785950" cy="369332"/>
          </a:xfrm>
          <a:prstGeom prst="rect">
            <a:avLst/>
          </a:prstGeom>
          <a:noFill/>
        </p:spPr>
        <p:txBody>
          <a:bodyPr wrap="square" rtlCol="0">
            <a:spAutoFit/>
          </a:bodyPr>
          <a:lstStyle/>
          <a:p>
            <a:r>
              <a:rPr lang="en-US" dirty="0" err="1"/>
              <a:t>Tieman</a:t>
            </a:r>
            <a:r>
              <a:rPr lang="en-US" dirty="0"/>
              <a:t> </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sz="3200" b="1" dirty="0"/>
              <a:t>ΕΝΔΕΙΞΕΙΣ ΕΦΑΡΜΟΓΗΣ ΟΥΡΟΚΑΘΕΤΗΡΑ</a:t>
            </a:r>
          </a:p>
        </p:txBody>
      </p:sp>
      <p:sp>
        <p:nvSpPr>
          <p:cNvPr id="3" name="2 - Θέση περιεχομένου"/>
          <p:cNvSpPr>
            <a:spLocks noGrp="1"/>
          </p:cNvSpPr>
          <p:nvPr>
            <p:ph idx="1"/>
          </p:nvPr>
        </p:nvSpPr>
        <p:spPr>
          <a:xfrm>
            <a:off x="457200" y="928670"/>
            <a:ext cx="8229600" cy="5500725"/>
          </a:xfrm>
        </p:spPr>
        <p:txBody>
          <a:bodyPr>
            <a:noAutofit/>
          </a:bodyPr>
          <a:lstStyle/>
          <a:p>
            <a:pPr>
              <a:lnSpc>
                <a:spcPct val="150000"/>
              </a:lnSpc>
            </a:pPr>
            <a:r>
              <a:rPr lang="el-GR" sz="2100" b="1" dirty="0"/>
              <a:t>ΔΙΑΓΝΩΣΤΙΚΕΣ ΕΝΔΕΙΞΕΙΣ</a:t>
            </a:r>
          </a:p>
          <a:p>
            <a:pPr>
              <a:lnSpc>
                <a:spcPct val="150000"/>
              </a:lnSpc>
              <a:buFont typeface="Wingdings" pitchFamily="2" charset="2"/>
              <a:buChar char="Ø"/>
            </a:pPr>
            <a:r>
              <a:rPr lang="el-GR" sz="2100" dirty="0"/>
              <a:t>Συλλογή δείγματος ούρων για καλλιέργεια/γενική ούρων/τοξικολογική ανάλυση</a:t>
            </a:r>
          </a:p>
          <a:p>
            <a:pPr>
              <a:lnSpc>
                <a:spcPct val="150000"/>
              </a:lnSpc>
              <a:buFont typeface="Wingdings" pitchFamily="2" charset="2"/>
              <a:buChar char="Ø"/>
            </a:pPr>
            <a:r>
              <a:rPr lang="el-GR" sz="2100" dirty="0"/>
              <a:t>Μέτρηση υπολειπόμενου όγκου ούρων της κύστης</a:t>
            </a:r>
          </a:p>
          <a:p>
            <a:pPr>
              <a:lnSpc>
                <a:spcPct val="150000"/>
              </a:lnSpc>
              <a:buFont typeface="Wingdings" pitchFamily="2" charset="2"/>
              <a:buChar char="Ø"/>
            </a:pPr>
            <a:r>
              <a:rPr lang="el-GR" sz="2100" dirty="0"/>
              <a:t>Έγχυση σκιαγραφικής ουσίας για εκτέλεση </a:t>
            </a:r>
            <a:r>
              <a:rPr lang="el-GR" sz="2100" dirty="0" err="1"/>
              <a:t>ουρηθροκυστεογραφίας</a:t>
            </a:r>
            <a:endParaRPr lang="el-GR" sz="2100" dirty="0"/>
          </a:p>
          <a:p>
            <a:pPr>
              <a:lnSpc>
                <a:spcPct val="150000"/>
              </a:lnSpc>
              <a:buFont typeface="Wingdings" pitchFamily="2" charset="2"/>
              <a:buChar char="Ø"/>
            </a:pPr>
            <a:r>
              <a:rPr lang="el-GR" sz="2100" dirty="0" err="1"/>
              <a:t>Ουροδυναμική</a:t>
            </a:r>
            <a:r>
              <a:rPr lang="el-GR" sz="2100" dirty="0"/>
              <a:t> μελέτη του κατώτερου ουροποιητικού συστήματος</a:t>
            </a:r>
          </a:p>
          <a:p>
            <a:pPr>
              <a:lnSpc>
                <a:spcPct val="150000"/>
              </a:lnSpc>
              <a:buFont typeface="Wingdings" pitchFamily="2" charset="2"/>
              <a:buChar char="Ø"/>
            </a:pPr>
            <a:r>
              <a:rPr lang="el-GR" sz="2100" dirty="0"/>
              <a:t>Παρακολούθηση της παροχής ούρων με ακρίβεια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sz="3200" b="1" dirty="0"/>
              <a:t>ΕΝΔΕΙΞΕΙΣ ΕΦΑΡΜΟΓΗΣ ΟΥΡΟΚΑΘΕΤΗΡΑ</a:t>
            </a:r>
          </a:p>
        </p:txBody>
      </p:sp>
      <p:sp>
        <p:nvSpPr>
          <p:cNvPr id="3" name="2 - Θέση περιεχομένου"/>
          <p:cNvSpPr>
            <a:spLocks noGrp="1"/>
          </p:cNvSpPr>
          <p:nvPr>
            <p:ph idx="1"/>
          </p:nvPr>
        </p:nvSpPr>
        <p:spPr>
          <a:xfrm>
            <a:off x="457200" y="928670"/>
            <a:ext cx="8229600" cy="5500725"/>
          </a:xfrm>
        </p:spPr>
        <p:txBody>
          <a:bodyPr>
            <a:noAutofit/>
          </a:bodyPr>
          <a:lstStyle/>
          <a:p>
            <a:pPr>
              <a:lnSpc>
                <a:spcPct val="150000"/>
              </a:lnSpc>
            </a:pPr>
            <a:r>
              <a:rPr lang="el-GR" sz="2100" b="1" dirty="0"/>
              <a:t>ΘΕΡΑΠΕΥΤΙΚΕΣ ΕΝΔΕΙΞΕΙΣ</a:t>
            </a:r>
          </a:p>
          <a:p>
            <a:pPr>
              <a:lnSpc>
                <a:spcPct val="150000"/>
              </a:lnSpc>
              <a:buFont typeface="Wingdings" pitchFamily="2" charset="2"/>
              <a:buChar char="Ø"/>
            </a:pPr>
            <a:r>
              <a:rPr lang="el-GR" sz="2100" dirty="0"/>
              <a:t>Διόρθωση της απόφραξης της ουροδόχου κύστης, λόγω πηγμάτων αίματος, προστατικής διόγκωσης, καρκίνου προστάτη, στενώσεων, φλεγμονών κ.ά.</a:t>
            </a:r>
          </a:p>
          <a:p>
            <a:pPr>
              <a:lnSpc>
                <a:spcPct val="150000"/>
              </a:lnSpc>
              <a:buFont typeface="Wingdings" pitchFamily="2" charset="2"/>
              <a:buChar char="Ø"/>
            </a:pPr>
            <a:r>
              <a:rPr lang="el-GR" sz="2100" dirty="0"/>
              <a:t>Παροχέτευση της κύστης πριν από χειρουργική επέμβαση</a:t>
            </a:r>
          </a:p>
          <a:p>
            <a:pPr>
              <a:lnSpc>
                <a:spcPct val="150000"/>
              </a:lnSpc>
              <a:buFont typeface="Wingdings" pitchFamily="2" charset="2"/>
              <a:buChar char="Ø"/>
            </a:pPr>
            <a:r>
              <a:rPr lang="el-GR" sz="2100" dirty="0"/>
              <a:t>Ακριβής μέτρηση ούρων</a:t>
            </a:r>
          </a:p>
          <a:p>
            <a:pPr>
              <a:lnSpc>
                <a:spcPct val="150000"/>
              </a:lnSpc>
              <a:buFont typeface="Wingdings" pitchFamily="2" charset="2"/>
              <a:buChar char="Ø"/>
            </a:pPr>
            <a:r>
              <a:rPr lang="el-GR" sz="2100" dirty="0"/>
              <a:t>Διαλείποντες καθετηριασμοί κύστης σε </a:t>
            </a:r>
            <a:r>
              <a:rPr lang="el-GR" sz="2100" dirty="0" err="1"/>
              <a:t>νευρογενή</a:t>
            </a:r>
            <a:r>
              <a:rPr lang="el-GR" sz="2100" dirty="0"/>
              <a:t> δυσλειτουργία της</a:t>
            </a:r>
          </a:p>
          <a:p>
            <a:pPr>
              <a:lnSpc>
                <a:spcPct val="150000"/>
              </a:lnSpc>
              <a:buFont typeface="Wingdings" pitchFamily="2" charset="2"/>
              <a:buChar char="Ø"/>
            </a:pPr>
            <a:r>
              <a:rPr lang="el-GR" sz="2100" dirty="0"/>
              <a:t>Τοποθέτηση καθετήρα ως νάρθηκα (</a:t>
            </a:r>
            <a:r>
              <a:rPr lang="el-GR" sz="2100" dirty="0" err="1"/>
              <a:t>ουρηθροκυστική</a:t>
            </a:r>
            <a:r>
              <a:rPr lang="el-GR" sz="2100" dirty="0"/>
              <a:t> αναστόμωση).</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571480"/>
            <a:ext cx="8229600" cy="1066800"/>
          </a:xfrm>
        </p:spPr>
        <p:txBody>
          <a:bodyPr/>
          <a:lstStyle/>
          <a:p>
            <a:r>
              <a:rPr lang="el-GR" dirty="0"/>
              <a:t>ΟΥΡΟΠΟΙΗΤΙΚΟ ΣΥΣΤΗΜΑ</a:t>
            </a:r>
          </a:p>
        </p:txBody>
      </p:sp>
      <p:sp>
        <p:nvSpPr>
          <p:cNvPr id="3" name="2 - Θέση περιεχομένου"/>
          <p:cNvSpPr>
            <a:spLocks noGrp="1"/>
          </p:cNvSpPr>
          <p:nvPr>
            <p:ph idx="1"/>
          </p:nvPr>
        </p:nvSpPr>
        <p:spPr>
          <a:xfrm>
            <a:off x="428596" y="1643050"/>
            <a:ext cx="8229600" cy="4325112"/>
          </a:xfrm>
        </p:spPr>
        <p:txBody>
          <a:bodyPr>
            <a:normAutofit lnSpcReduction="10000"/>
          </a:bodyPr>
          <a:lstStyle/>
          <a:p>
            <a:pPr>
              <a:buNone/>
            </a:pPr>
            <a:r>
              <a:rPr lang="el-GR" b="1" dirty="0"/>
              <a:t>ΟΡΓΑΝΑ:</a:t>
            </a:r>
          </a:p>
          <a:p>
            <a:r>
              <a:rPr lang="el-GR" dirty="0"/>
              <a:t>Νεφροί (ανώτερο ουροποιητικό σύστημα)</a:t>
            </a:r>
          </a:p>
          <a:p>
            <a:r>
              <a:rPr lang="el-GR" dirty="0"/>
              <a:t>Ουρητήρες (ανώτερο ουροποιητικό σύστημα)</a:t>
            </a:r>
          </a:p>
          <a:p>
            <a:r>
              <a:rPr lang="el-GR" dirty="0"/>
              <a:t>Ουροδόχος κύστη (κατώτερο ουροποιητικό σύστημα)</a:t>
            </a:r>
          </a:p>
          <a:p>
            <a:r>
              <a:rPr lang="el-GR" dirty="0"/>
              <a:t>Ουρήθρα (κατώτερο ουροποιητικό σύστημα)</a:t>
            </a:r>
          </a:p>
          <a:p>
            <a:pPr>
              <a:buNone/>
            </a:pPr>
            <a:r>
              <a:rPr lang="el-GR" b="1" dirty="0"/>
              <a:t>ΣΚΟΠΟΣ:</a:t>
            </a:r>
          </a:p>
          <a:p>
            <a:pPr>
              <a:buNone/>
            </a:pPr>
            <a:r>
              <a:rPr lang="el-GR" dirty="0"/>
              <a:t>Η παραγωγή και η αποβολή των ούρων και μαζί μ' αυτά μιας σειράς άχρηστων συστατικών που παράγονται στον οργανισμό από τις καύσεις.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428604"/>
            <a:ext cx="8229600" cy="1066800"/>
          </a:xfrm>
        </p:spPr>
        <p:txBody>
          <a:bodyPr/>
          <a:lstStyle/>
          <a:p>
            <a:r>
              <a:rPr lang="el-GR" dirty="0"/>
              <a:t>ΑΝΤΕΝΔΕΙΞΕΙΣ</a:t>
            </a:r>
          </a:p>
        </p:txBody>
      </p:sp>
      <p:sp>
        <p:nvSpPr>
          <p:cNvPr id="3" name="2 - Θέση περιεχομένου"/>
          <p:cNvSpPr>
            <a:spLocks noGrp="1"/>
          </p:cNvSpPr>
          <p:nvPr>
            <p:ph idx="1"/>
          </p:nvPr>
        </p:nvSpPr>
        <p:spPr>
          <a:xfrm>
            <a:off x="457200" y="1428736"/>
            <a:ext cx="8229600" cy="4697427"/>
          </a:xfrm>
        </p:spPr>
        <p:txBody>
          <a:bodyPr>
            <a:normAutofit/>
          </a:bodyPr>
          <a:lstStyle/>
          <a:p>
            <a:pPr>
              <a:buNone/>
            </a:pPr>
            <a:r>
              <a:rPr lang="el-GR" dirty="0"/>
              <a:t>ΔΕΝ θα πρέπει να διενεργείται καθετηριασμός της ουροδόχου κύστης, όταν:</a:t>
            </a:r>
          </a:p>
          <a:p>
            <a:pPr>
              <a:buFont typeface="Wingdings" pitchFamily="2" charset="2"/>
              <a:buChar char="Ø"/>
            </a:pPr>
            <a:r>
              <a:rPr lang="el-GR" dirty="0"/>
              <a:t>Όταν υπάρχει τραυματισμός και αιμορραγία στο στόμιο της ουρήθρας μέχρις ότου γίνει</a:t>
            </a:r>
            <a:br>
              <a:rPr lang="el-GR" dirty="0"/>
            </a:br>
            <a:r>
              <a:rPr lang="el-GR" dirty="0"/>
              <a:t>παλίνδρομη ουρηθρογραφία.</a:t>
            </a:r>
          </a:p>
          <a:p>
            <a:pPr>
              <a:buFont typeface="Wingdings" pitchFamily="2" charset="2"/>
              <a:buChar char="Ø"/>
            </a:pPr>
            <a:r>
              <a:rPr lang="el-GR" dirty="0"/>
              <a:t>Όταν διαπιστωθεί σπασμός στην ουρήθρα διότι αυξάνεται η πιθανότητα τραυματισμού της.</a:t>
            </a:r>
            <a:endParaRPr lang="en-US" dirty="0"/>
          </a:p>
          <a:p>
            <a:pPr>
              <a:buFont typeface="Wingdings" pitchFamily="2" charset="2"/>
              <a:buChar char="Ø"/>
            </a:pPr>
            <a:r>
              <a:rPr lang="el-GR" dirty="0"/>
              <a:t>Ως υποκατάσταση της νοσηλευτικής φροντίδας σε ασθενείς που δεν αυτοεξυπηρετούνται.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642918"/>
            <a:ext cx="8715436" cy="500066"/>
          </a:xfrm>
        </p:spPr>
        <p:txBody>
          <a:bodyPr>
            <a:noAutofit/>
          </a:bodyPr>
          <a:lstStyle/>
          <a:p>
            <a:r>
              <a:rPr lang="el-GR" sz="2000" b="1" dirty="0"/>
              <a:t>ΒΑΣΙΚΕΣ ΑΡΧΕΣ ΚΑΘΕΤΗΡΙΑΣΜΟΥ Ο.Κ.</a:t>
            </a:r>
            <a:r>
              <a:rPr lang="en-US" sz="2000" b="1" dirty="0"/>
              <a:t> </a:t>
            </a:r>
            <a:r>
              <a:rPr lang="el-GR" sz="2000" b="1" dirty="0"/>
              <a:t>ΚΑΙ ΠΡΟΛΗΨΗ ΛΟΙΜΩΞΕΩΝ</a:t>
            </a:r>
          </a:p>
        </p:txBody>
      </p:sp>
      <p:sp>
        <p:nvSpPr>
          <p:cNvPr id="3" name="2 - Θέση περιεχομένου"/>
          <p:cNvSpPr>
            <a:spLocks noGrp="1"/>
          </p:cNvSpPr>
          <p:nvPr>
            <p:ph idx="1"/>
          </p:nvPr>
        </p:nvSpPr>
        <p:spPr>
          <a:xfrm>
            <a:off x="457200" y="1071546"/>
            <a:ext cx="8229600" cy="5786454"/>
          </a:xfrm>
        </p:spPr>
        <p:txBody>
          <a:bodyPr>
            <a:normAutofit fontScale="40000" lnSpcReduction="20000"/>
          </a:bodyPr>
          <a:lstStyle/>
          <a:p>
            <a:pPr>
              <a:lnSpc>
                <a:spcPct val="120000"/>
              </a:lnSpc>
            </a:pPr>
            <a:r>
              <a:rPr lang="el-GR" sz="3500" dirty="0"/>
              <a:t>Προηγείται πάντοτε τοπική καθαριότητα των έξω γεννητικών οργάνων.</a:t>
            </a:r>
          </a:p>
          <a:p>
            <a:pPr>
              <a:lnSpc>
                <a:spcPct val="120000"/>
              </a:lnSpc>
            </a:pPr>
            <a:r>
              <a:rPr lang="el-GR" sz="3500" dirty="0"/>
              <a:t>Τηρούνται  αυστηρά οι κανόνες ασηψίας.</a:t>
            </a:r>
          </a:p>
          <a:p>
            <a:pPr>
              <a:lnSpc>
                <a:spcPct val="120000"/>
              </a:lnSpc>
            </a:pPr>
            <a:r>
              <a:rPr lang="el-GR" sz="3500" dirty="0"/>
              <a:t>Χρησιμοποιείται καθετήρας μικρότερου διαμετρήματος από εκείνον της ουρήθρας, για</a:t>
            </a:r>
            <a:br>
              <a:rPr lang="el-GR" sz="3500" dirty="0"/>
            </a:br>
            <a:r>
              <a:rPr lang="el-GR" sz="3500" dirty="0"/>
              <a:t>αποφυγή τραυματισμού</a:t>
            </a:r>
          </a:p>
          <a:p>
            <a:pPr>
              <a:lnSpc>
                <a:spcPct val="120000"/>
              </a:lnSpc>
            </a:pPr>
            <a:r>
              <a:rPr lang="el-GR" sz="3500" dirty="0"/>
              <a:t>Πραγματοποιείται  λίπανση του καθετήρα με αποστειρωμένη λιπαντική ουσία , για</a:t>
            </a:r>
            <a:br>
              <a:rPr lang="el-GR" sz="3500" dirty="0"/>
            </a:br>
            <a:r>
              <a:rPr lang="el-GR" sz="3500" dirty="0"/>
              <a:t>μείωση τριβής.</a:t>
            </a:r>
          </a:p>
          <a:p>
            <a:pPr>
              <a:lnSpc>
                <a:spcPct val="120000"/>
              </a:lnSpc>
            </a:pPr>
            <a:r>
              <a:rPr lang="el-GR" sz="3500" dirty="0"/>
              <a:t>Η  εισαγωγή του καθετήρα πραγματοποιείται πάντοτε με ήπιους χειρισμούς</a:t>
            </a:r>
          </a:p>
          <a:p>
            <a:pPr>
              <a:lnSpc>
                <a:spcPct val="120000"/>
              </a:lnSpc>
            </a:pPr>
            <a:r>
              <a:rPr lang="el-GR" sz="3500" dirty="0"/>
              <a:t>Χρήση κλειστού συστήματος παροχέτευσης ούρων. Αν η διάσπαση του κλειστού συστήματος είναι απαραίτητη (</a:t>
            </a:r>
            <a:r>
              <a:rPr lang="el-GR" sz="3500" dirty="0" err="1"/>
              <a:t>π.χ</a:t>
            </a:r>
            <a:r>
              <a:rPr lang="el-GR" sz="3500" dirty="0"/>
              <a:t> πλύσεις ουροδόχου κύστεως) γίνεται με άσηπτη τεχνική.</a:t>
            </a:r>
          </a:p>
          <a:p>
            <a:pPr>
              <a:lnSpc>
                <a:spcPct val="120000"/>
              </a:lnSpc>
            </a:pPr>
            <a:r>
              <a:rPr lang="el-GR" sz="3500" dirty="0"/>
              <a:t>Τοποθέτηση του ουροσυλλέκτη με το ειδικό πλαίσιο ανάρτησης, στο κρεβάτι (ποτέ σε επαφή με το δάπεδο).</a:t>
            </a:r>
          </a:p>
          <a:p>
            <a:pPr>
              <a:lnSpc>
                <a:spcPct val="120000"/>
              </a:lnSpc>
            </a:pPr>
            <a:r>
              <a:rPr lang="el-GR" sz="3500" dirty="0"/>
              <a:t>Διατήρηση του ουροσυλλέκτη σε επίπεδο χαμηλότερο από αυτό της ουροδόχου κύστεως για την αποφυγή παλινδρόμησης ή στάσης των ούρων στην κύστη (κίνδυνος ουρολοίμωξης).</a:t>
            </a:r>
          </a:p>
          <a:p>
            <a:pPr>
              <a:lnSpc>
                <a:spcPct val="120000"/>
              </a:lnSpc>
            </a:pPr>
            <a:r>
              <a:rPr lang="el-GR" sz="3500" dirty="0"/>
              <a:t>Διατήρηση του ουροκαθετήρα και του σωλήνα του ουροσυλλέκτη χωρίς αναδιπλώσεις για την απρόσκοπτη ροή των ούρων.</a:t>
            </a:r>
          </a:p>
          <a:p>
            <a:pPr>
              <a:lnSpc>
                <a:spcPct val="120000"/>
              </a:lnSpc>
            </a:pPr>
            <a:r>
              <a:rPr lang="el-GR" sz="3500" dirty="0"/>
              <a:t>Καθημερινή φροντίδα του στομίου της ουρήθρας με σαπούνι και νερό. Δε συνιστάται η χρήση αντισηπτικού.</a:t>
            </a:r>
          </a:p>
          <a:p>
            <a:pPr>
              <a:lnSpc>
                <a:spcPct val="120000"/>
              </a:lnSpc>
            </a:pPr>
            <a:r>
              <a:rPr lang="el-GR" sz="3500" dirty="0"/>
              <a:t>Καθημερινή εκτίμηση του σημείου εισόδου του καθετήρα για σημεία λοίμωξης.</a:t>
            </a:r>
          </a:p>
          <a:p>
            <a:pPr>
              <a:lnSpc>
                <a:spcPct val="120000"/>
              </a:lnSpc>
            </a:pPr>
            <a:r>
              <a:rPr lang="el-GR" sz="3500" dirty="0"/>
              <a:t>Καλή ενυδάτωση των ασθενών αυτών, που φέρουν ουροκαθετήρα.</a:t>
            </a:r>
          </a:p>
          <a:p>
            <a:pPr>
              <a:lnSpc>
                <a:spcPct val="120000"/>
              </a:lnSpc>
            </a:pPr>
            <a:r>
              <a:rPr lang="el-GR" sz="3500" dirty="0"/>
              <a:t>Παραμονή του καθετήρα όσο το δυνατό μικρότερο χρονικό διάστημα ανάλογα με την κλινική κατάσταση του ασθενή και το υλικό του καθετήρα.</a:t>
            </a:r>
          </a:p>
          <a:p>
            <a:pPr>
              <a:lnSpc>
                <a:spcPct val="120000"/>
              </a:lnSpc>
            </a:pPr>
            <a:r>
              <a:rPr lang="el-GR" sz="3500" dirty="0"/>
              <a:t>Άδειασμα του ουροσυλλέκτη κάθε οκτώ ώρες ή συχνότερα ανάλογα με τη ροή των ούρων.</a:t>
            </a:r>
          </a:p>
          <a:p>
            <a:pPr>
              <a:lnSpc>
                <a:spcPct val="120000"/>
              </a:lnSpc>
            </a:pPr>
            <a:r>
              <a:rPr lang="el-GR" sz="3500" dirty="0"/>
              <a:t>Χρήση διαφορετικού δοχείου συλλογής ούρων για κάθε ασθενή για το άδειασμα του ουροσυλλέκτη</a:t>
            </a:r>
          </a:p>
          <a:p>
            <a:pPr>
              <a:buNone/>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500042"/>
            <a:ext cx="8229600" cy="1066800"/>
          </a:xfrm>
        </p:spPr>
        <p:txBody>
          <a:bodyPr/>
          <a:lstStyle/>
          <a:p>
            <a:r>
              <a:rPr lang="el-GR" dirty="0"/>
              <a:t>ΤΥΠΟΙ ΟΥΡΟΣΥΛΛΕΚΤΗ</a:t>
            </a:r>
          </a:p>
        </p:txBody>
      </p:sp>
      <p:pic>
        <p:nvPicPr>
          <p:cNvPr id="1030" name="Picture 6" descr="C:\Users\apapakosta\Desktop\index.jpg"/>
          <p:cNvPicPr>
            <a:picLocks noGrp="1" noChangeAspect="1" noChangeArrowheads="1"/>
          </p:cNvPicPr>
          <p:nvPr>
            <p:ph idx="1"/>
          </p:nvPr>
        </p:nvPicPr>
        <p:blipFill>
          <a:blip r:embed="rId2"/>
          <a:srcRect/>
          <a:stretch>
            <a:fillRect/>
          </a:stretch>
        </p:blipFill>
        <p:spPr bwMode="auto">
          <a:xfrm>
            <a:off x="857224" y="1428736"/>
            <a:ext cx="2133600" cy="2133600"/>
          </a:xfrm>
          <a:prstGeom prst="rect">
            <a:avLst/>
          </a:prstGeom>
          <a:noFill/>
        </p:spPr>
      </p:pic>
      <p:pic>
        <p:nvPicPr>
          <p:cNvPr id="1027" name="Picture 3" descr="C:\Users\apapakosta\Desktop\index.jpg"/>
          <p:cNvPicPr>
            <a:picLocks noChangeAspect="1" noChangeArrowheads="1"/>
          </p:cNvPicPr>
          <p:nvPr/>
        </p:nvPicPr>
        <p:blipFill>
          <a:blip r:embed="rId3"/>
          <a:srcRect/>
          <a:stretch>
            <a:fillRect/>
          </a:stretch>
        </p:blipFill>
        <p:spPr bwMode="auto">
          <a:xfrm>
            <a:off x="4000496" y="1285860"/>
            <a:ext cx="3643338" cy="2714644"/>
          </a:xfrm>
          <a:prstGeom prst="rect">
            <a:avLst/>
          </a:prstGeom>
          <a:noFill/>
        </p:spPr>
      </p:pic>
      <p:pic>
        <p:nvPicPr>
          <p:cNvPr id="1029" name="Picture 5" descr="C:\Users\apapakosta\Desktop\index7.jpg"/>
          <p:cNvPicPr>
            <a:picLocks noChangeAspect="1" noChangeArrowheads="1"/>
          </p:cNvPicPr>
          <p:nvPr/>
        </p:nvPicPr>
        <p:blipFill>
          <a:blip r:embed="rId4"/>
          <a:srcRect/>
          <a:stretch>
            <a:fillRect/>
          </a:stretch>
        </p:blipFill>
        <p:spPr bwMode="auto">
          <a:xfrm>
            <a:off x="1357290" y="3786190"/>
            <a:ext cx="3000396" cy="2571768"/>
          </a:xfrm>
          <a:prstGeom prst="rect">
            <a:avLst/>
          </a:prstGeom>
          <a:noFill/>
        </p:spPr>
      </p:pic>
      <p:pic>
        <p:nvPicPr>
          <p:cNvPr id="1026" name="Picture 2" descr="C:\Users\apapakosta\Downloads\index.jpg"/>
          <p:cNvPicPr>
            <a:picLocks noChangeAspect="1" noChangeArrowheads="1"/>
          </p:cNvPicPr>
          <p:nvPr/>
        </p:nvPicPr>
        <p:blipFill>
          <a:blip r:embed="rId5"/>
          <a:srcRect/>
          <a:stretch>
            <a:fillRect/>
          </a:stretch>
        </p:blipFill>
        <p:spPr bwMode="auto">
          <a:xfrm>
            <a:off x="6072198" y="4143380"/>
            <a:ext cx="1943100" cy="1828800"/>
          </a:xfrm>
          <a:prstGeom prst="rect">
            <a:avLst/>
          </a:prstGeom>
          <a:noFill/>
        </p:spPr>
      </p:pic>
      <p:sp>
        <p:nvSpPr>
          <p:cNvPr id="7" name="6 - TextBox"/>
          <p:cNvSpPr txBox="1"/>
          <p:nvPr/>
        </p:nvSpPr>
        <p:spPr>
          <a:xfrm>
            <a:off x="500034" y="3429000"/>
            <a:ext cx="2571768" cy="369332"/>
          </a:xfrm>
          <a:prstGeom prst="rect">
            <a:avLst/>
          </a:prstGeom>
          <a:noFill/>
        </p:spPr>
        <p:txBody>
          <a:bodyPr wrap="square" rtlCol="0">
            <a:spAutoFit/>
          </a:bodyPr>
          <a:lstStyle/>
          <a:p>
            <a:r>
              <a:rPr lang="el-GR" dirty="0"/>
              <a:t>Ανοιχτού κυκλώματος</a:t>
            </a:r>
          </a:p>
        </p:txBody>
      </p:sp>
      <p:sp>
        <p:nvSpPr>
          <p:cNvPr id="8" name="7 - TextBox"/>
          <p:cNvSpPr txBox="1"/>
          <p:nvPr/>
        </p:nvSpPr>
        <p:spPr>
          <a:xfrm>
            <a:off x="5286380" y="3571876"/>
            <a:ext cx="3357586" cy="369332"/>
          </a:xfrm>
          <a:prstGeom prst="rect">
            <a:avLst/>
          </a:prstGeom>
          <a:noFill/>
        </p:spPr>
        <p:txBody>
          <a:bodyPr wrap="square" rtlCol="0">
            <a:spAutoFit/>
          </a:bodyPr>
          <a:lstStyle/>
          <a:p>
            <a:r>
              <a:rPr lang="el-GR" dirty="0"/>
              <a:t>Κλειστού κυκλώματος</a:t>
            </a:r>
          </a:p>
        </p:txBody>
      </p:sp>
      <p:sp>
        <p:nvSpPr>
          <p:cNvPr id="9" name="8 - TextBox"/>
          <p:cNvSpPr txBox="1"/>
          <p:nvPr/>
        </p:nvSpPr>
        <p:spPr>
          <a:xfrm>
            <a:off x="857224" y="5857892"/>
            <a:ext cx="3429024" cy="369332"/>
          </a:xfrm>
          <a:prstGeom prst="rect">
            <a:avLst/>
          </a:prstGeom>
          <a:noFill/>
        </p:spPr>
        <p:txBody>
          <a:bodyPr wrap="square" rtlCol="0">
            <a:spAutoFit/>
          </a:bodyPr>
          <a:lstStyle/>
          <a:p>
            <a:r>
              <a:rPr lang="el-GR" dirty="0"/>
              <a:t>Ωριαίας μέτρησης</a:t>
            </a:r>
          </a:p>
        </p:txBody>
      </p:sp>
      <p:sp>
        <p:nvSpPr>
          <p:cNvPr id="10" name="9 - TextBox"/>
          <p:cNvSpPr txBox="1"/>
          <p:nvPr/>
        </p:nvSpPr>
        <p:spPr>
          <a:xfrm>
            <a:off x="5857884" y="5715016"/>
            <a:ext cx="2928958" cy="369332"/>
          </a:xfrm>
          <a:prstGeom prst="rect">
            <a:avLst/>
          </a:prstGeom>
          <a:noFill/>
        </p:spPr>
        <p:txBody>
          <a:bodyPr wrap="square" rtlCol="0">
            <a:spAutoFit/>
          </a:bodyPr>
          <a:lstStyle/>
          <a:p>
            <a:r>
              <a:rPr lang="el-GR" dirty="0" err="1"/>
              <a:t>Στατό</a:t>
            </a:r>
            <a:r>
              <a:rPr lang="el-GR" dirty="0"/>
              <a:t> ουροσυλλέκτη</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25470"/>
          </a:xfrm>
        </p:spPr>
        <p:txBody>
          <a:bodyPr>
            <a:normAutofit/>
          </a:bodyPr>
          <a:lstStyle/>
          <a:p>
            <a:r>
              <a:rPr lang="el-GR" sz="2800" dirty="0"/>
              <a:t>ΕΠΙΠΛΟΚΕΣ ΣΕ ΑΣΘΕΝΕΙΣ ΜΕ ΟΥΡΟΚΑΘΕΤΗΡΑ</a:t>
            </a:r>
          </a:p>
        </p:txBody>
      </p:sp>
      <p:sp>
        <p:nvSpPr>
          <p:cNvPr id="3" name="2 - Θέση περιεχομένου"/>
          <p:cNvSpPr>
            <a:spLocks noGrp="1"/>
          </p:cNvSpPr>
          <p:nvPr>
            <p:ph idx="1"/>
          </p:nvPr>
        </p:nvSpPr>
        <p:spPr>
          <a:xfrm>
            <a:off x="457200" y="857232"/>
            <a:ext cx="8229600" cy="5268931"/>
          </a:xfrm>
        </p:spPr>
        <p:txBody>
          <a:bodyPr>
            <a:normAutofit fontScale="92500" lnSpcReduction="10000"/>
          </a:bodyPr>
          <a:lstStyle/>
          <a:p>
            <a:pPr>
              <a:buFont typeface="Wingdings" pitchFamily="2" charset="2"/>
              <a:buChar char="Ø"/>
            </a:pPr>
            <a:r>
              <a:rPr lang="el-GR" dirty="0"/>
              <a:t>Κάκωση της ουρήθρας</a:t>
            </a:r>
          </a:p>
          <a:p>
            <a:pPr>
              <a:buFont typeface="Wingdings" pitchFamily="2" charset="2"/>
              <a:buChar char="Ø"/>
            </a:pPr>
            <a:r>
              <a:rPr lang="el-GR" dirty="0"/>
              <a:t>Ουρολοίμωξη</a:t>
            </a:r>
          </a:p>
          <a:p>
            <a:pPr>
              <a:buFont typeface="Wingdings" pitchFamily="2" charset="2"/>
              <a:buChar char="Ø"/>
            </a:pPr>
            <a:r>
              <a:rPr lang="el-GR" dirty="0"/>
              <a:t>Σήψη </a:t>
            </a:r>
          </a:p>
          <a:p>
            <a:pPr>
              <a:buFont typeface="Wingdings" pitchFamily="2" charset="2"/>
              <a:buChar char="Ø"/>
            </a:pPr>
            <a:r>
              <a:rPr lang="el-GR" dirty="0"/>
              <a:t>Απόφραξη του καθετήρα από εναπόθεση φωσφορικών αλάτων, βλέννας ή πηγμάτων</a:t>
            </a:r>
            <a:br>
              <a:rPr lang="el-GR" dirty="0"/>
            </a:br>
            <a:r>
              <a:rPr lang="el-GR" dirty="0"/>
              <a:t>αίματος στην κεφαλή και στο μπαλονάκι του καθετήρα, που μπορεί να οδηγήσουν σε</a:t>
            </a:r>
            <a:br>
              <a:rPr lang="el-GR" dirty="0"/>
            </a:br>
            <a:r>
              <a:rPr lang="el-GR" dirty="0"/>
              <a:t>αποφρακτική νεφρική ανεπάρκεια.</a:t>
            </a:r>
          </a:p>
          <a:p>
            <a:pPr>
              <a:buFont typeface="Wingdings" pitchFamily="2" charset="2"/>
              <a:buChar char="Ø"/>
            </a:pPr>
            <a:r>
              <a:rPr lang="el-GR" dirty="0"/>
              <a:t>Απόφραξη του καθετήρα από αναδίπλωση ή συστροφή του μπαλονιού.</a:t>
            </a:r>
          </a:p>
          <a:p>
            <a:pPr>
              <a:buFont typeface="Wingdings" pitchFamily="2" charset="2"/>
              <a:buChar char="Ø"/>
            </a:pPr>
            <a:r>
              <a:rPr lang="el-GR" dirty="0"/>
              <a:t>Πόνος και απουσία ούρων που μπορεί να οφείλονται σε ενσφήνωση του μπαλονιού στην ουρήθρα.</a:t>
            </a:r>
          </a:p>
          <a:p>
            <a:pPr>
              <a:buFont typeface="Wingdings" pitchFamily="2" charset="2"/>
              <a:buChar char="Ø"/>
            </a:pPr>
            <a:r>
              <a:rPr lang="el-GR" dirty="0"/>
              <a:t>Πόνος λόγω σπασμού της ουροδόχου κύστης.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571480"/>
            <a:ext cx="8229600" cy="1066800"/>
          </a:xfrm>
        </p:spPr>
        <p:txBody>
          <a:bodyPr>
            <a:normAutofit fontScale="90000"/>
          </a:bodyPr>
          <a:lstStyle/>
          <a:p>
            <a:r>
              <a:rPr lang="el-GR" b="1" dirty="0"/>
              <a:t>ΝΕΦΡΙΚΗ ΑΝΕΠΑΡΚΕΙΑ</a:t>
            </a:r>
            <a:br>
              <a:rPr lang="el-GR" dirty="0"/>
            </a:br>
            <a:endParaRPr lang="el-GR" dirty="0"/>
          </a:p>
        </p:txBody>
      </p:sp>
      <p:sp>
        <p:nvSpPr>
          <p:cNvPr id="3" name="2 - Θέση περιεχομένου"/>
          <p:cNvSpPr>
            <a:spLocks noGrp="1"/>
          </p:cNvSpPr>
          <p:nvPr>
            <p:ph idx="1"/>
          </p:nvPr>
        </p:nvSpPr>
        <p:spPr>
          <a:xfrm>
            <a:off x="457200" y="1142984"/>
            <a:ext cx="8229600" cy="4983179"/>
          </a:xfrm>
        </p:spPr>
        <p:txBody>
          <a:bodyPr>
            <a:normAutofit fontScale="92500" lnSpcReduction="10000"/>
          </a:bodyPr>
          <a:lstStyle/>
          <a:p>
            <a:r>
              <a:rPr lang="el-GR" b="1" dirty="0"/>
              <a:t>Νεφρική ανεπάρκεια</a:t>
            </a:r>
            <a:r>
              <a:rPr lang="el-GR" dirty="0"/>
              <a:t>: αδυναμία των νεφρών να επιτελέσουν σημαντικές λειτουργίες όπως το φιλτράρισμα του αίματος και η απέκκριση των βλαβερών στοιχείων και ουσιών.</a:t>
            </a:r>
          </a:p>
          <a:p>
            <a:r>
              <a:rPr lang="el-GR" dirty="0"/>
              <a:t>Μπορεί να είναι </a:t>
            </a:r>
            <a:r>
              <a:rPr lang="el-GR" b="1" dirty="0"/>
              <a:t>οξεία ή χρόνια</a:t>
            </a:r>
            <a:r>
              <a:rPr lang="el-GR" dirty="0"/>
              <a:t>.</a:t>
            </a:r>
            <a:endParaRPr lang="en-US" dirty="0"/>
          </a:p>
          <a:p>
            <a:r>
              <a:rPr lang="el-GR" b="1" dirty="0"/>
              <a:t>Οξεία Νεφρική Ανεπάρκεια </a:t>
            </a:r>
            <a:r>
              <a:rPr lang="el-GR" dirty="0"/>
              <a:t>: τα νεφρά σταματούν ξαφνικά να λειτουργούν, με αποτέλεσμα οι περιττές κι επικίνδυνες ουσίες να μην φιλτράρονται αλλά να συσσωρεύονται στον οργανισμό.</a:t>
            </a:r>
          </a:p>
          <a:p>
            <a:r>
              <a:rPr lang="el-GR" b="1" dirty="0"/>
              <a:t>Χρόνια Νεφρική ανεπάρκεια</a:t>
            </a:r>
            <a:r>
              <a:rPr lang="el-GR" dirty="0"/>
              <a:t>: βλάβη των νεφρών, η οποία προκαλεί μία προοδευτική και μη αναστρέψιμη μείωση της λειτουργίας τους.</a:t>
            </a:r>
          </a:p>
          <a:p>
            <a:endParaRPr lang="el-GR" dirty="0"/>
          </a:p>
          <a:p>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85818"/>
          </a:xfrm>
        </p:spPr>
        <p:txBody>
          <a:bodyPr/>
          <a:lstStyle/>
          <a:p>
            <a:r>
              <a:rPr lang="el-GR" dirty="0"/>
              <a:t>ΑΙΤΙΑ Ο.Ν.Α</a:t>
            </a:r>
          </a:p>
        </p:txBody>
      </p:sp>
      <p:sp>
        <p:nvSpPr>
          <p:cNvPr id="3" name="2 - Θέση περιεχομένου"/>
          <p:cNvSpPr>
            <a:spLocks noGrp="1"/>
          </p:cNvSpPr>
          <p:nvPr>
            <p:ph idx="1"/>
          </p:nvPr>
        </p:nvSpPr>
        <p:spPr>
          <a:xfrm>
            <a:off x="457200" y="1142984"/>
            <a:ext cx="8229600" cy="5431552"/>
          </a:xfrm>
        </p:spPr>
        <p:txBody>
          <a:bodyPr>
            <a:normAutofit fontScale="92500" lnSpcReduction="20000"/>
          </a:bodyPr>
          <a:lstStyle/>
          <a:p>
            <a:pPr lvl="0"/>
            <a:r>
              <a:rPr lang="el-GR" b="1" dirty="0" err="1"/>
              <a:t>Προνεφρικά</a:t>
            </a:r>
            <a:r>
              <a:rPr lang="el-GR" b="1" dirty="0"/>
              <a:t>:</a:t>
            </a:r>
            <a:r>
              <a:rPr lang="el-GR" dirty="0"/>
              <a:t> Μία ξαφνική, σοβαρή μείωση της ροής του αίματος προς τα  νεφρά. (σοβαρή αιμορραγία, τραυματισμός ή σοβαρή λοίμωξη). Επίσης, η στέρηση υγρών (αφυδάτωση) μπορεί να βλάψει τα νεφρά.</a:t>
            </a:r>
          </a:p>
          <a:p>
            <a:pPr lvl="0"/>
            <a:r>
              <a:rPr lang="el-GR" b="1" dirty="0"/>
              <a:t>Νεφρικά:</a:t>
            </a:r>
            <a:r>
              <a:rPr lang="el-GR" dirty="0"/>
              <a:t> Ορισμένα φάρμακα, δηλητήρια ή λοιμώξεις (αντιβιοτικά, όπως η </a:t>
            </a:r>
            <a:r>
              <a:rPr lang="el-GR" dirty="0" err="1"/>
              <a:t>γενταμικίνη</a:t>
            </a:r>
            <a:r>
              <a:rPr lang="el-GR" dirty="0"/>
              <a:t> και στρεπτομυκίνη, καθώς και αναλγητικά, όπως η ασπιρίνη και η </a:t>
            </a:r>
            <a:r>
              <a:rPr lang="el-GR" dirty="0" err="1"/>
              <a:t>ιβουπροφαίνη</a:t>
            </a:r>
            <a:r>
              <a:rPr lang="el-GR" dirty="0"/>
              <a:t>, κάποια </a:t>
            </a:r>
            <a:r>
              <a:rPr lang="el-GR" dirty="0" err="1"/>
              <a:t>αντιυπερτασικά</a:t>
            </a:r>
            <a:r>
              <a:rPr lang="el-GR" dirty="0"/>
              <a:t> και τα σκιαγραφικά).</a:t>
            </a:r>
          </a:p>
          <a:p>
            <a:pPr lvl="0"/>
            <a:r>
              <a:rPr lang="el-GR" b="1" dirty="0" err="1"/>
              <a:t>Μετανεφρικά</a:t>
            </a:r>
            <a:r>
              <a:rPr lang="el-GR" b="1" dirty="0"/>
              <a:t>:</a:t>
            </a:r>
            <a:r>
              <a:rPr lang="el-GR" dirty="0"/>
              <a:t> Ένα ξαφνικό κώλυμα που εμποδίζει την αποβολή των ούρων από τα νεφρά(νεφρολιθίαση, όγκος,  τραυματισμός ή διόγκωση του προστάτη, που προκαλεί επίσχεση ούρων).</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a:extLst>
              <a:ext uri="{FF2B5EF4-FFF2-40B4-BE49-F238E27FC236}">
                <a16:creationId xmlns:a16="http://schemas.microsoft.com/office/drawing/2014/main" id="{C9C2294E-A610-C244-7C21-DDBFED3E87ED}"/>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4286248" y="2786058"/>
            <a:ext cx="3286125" cy="2057400"/>
          </a:xfrm>
        </p:spPr>
      </p:pic>
      <p:pic>
        <p:nvPicPr>
          <p:cNvPr id="9" name="Εικόνα 8">
            <a:extLst>
              <a:ext uri="{FF2B5EF4-FFF2-40B4-BE49-F238E27FC236}">
                <a16:creationId xmlns:a16="http://schemas.microsoft.com/office/drawing/2014/main" id="{B8A8B768-904A-0A68-5FEE-5AAFB7A3D8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7158" y="2143116"/>
            <a:ext cx="4175324" cy="3214700"/>
          </a:xfrm>
          <a:prstGeom prst="rect">
            <a:avLst/>
          </a:prstGeom>
        </p:spPr>
      </p:pic>
      <p:sp>
        <p:nvSpPr>
          <p:cNvPr id="4" name="3 - TextBox"/>
          <p:cNvSpPr txBox="1"/>
          <p:nvPr/>
        </p:nvSpPr>
        <p:spPr>
          <a:xfrm>
            <a:off x="1571604" y="1428736"/>
            <a:ext cx="6858048" cy="400110"/>
          </a:xfrm>
          <a:prstGeom prst="rect">
            <a:avLst/>
          </a:prstGeom>
          <a:noFill/>
        </p:spPr>
        <p:txBody>
          <a:bodyPr wrap="square" rtlCol="0">
            <a:spAutoFit/>
          </a:bodyPr>
          <a:lstStyle/>
          <a:p>
            <a:r>
              <a:rPr lang="el-GR" sz="2000" b="1" dirty="0"/>
              <a:t>ΜΕΤΑΝΕΦΡΙΚΑ ΕΜΠΟΔΙΑ ΑΠΟΒΟΛΗΣ ΟΥΡΩΝ</a:t>
            </a:r>
          </a:p>
        </p:txBody>
      </p:sp>
    </p:spTree>
    <p:extLst>
      <p:ext uri="{BB962C8B-B14F-4D97-AF65-F5344CB8AC3E}">
        <p14:creationId xmlns:p14="http://schemas.microsoft.com/office/powerpoint/2010/main" val="2347233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ΣΥΜΠΤΩΜΑΤΑ Ο.Ν.Α.</a:t>
            </a:r>
          </a:p>
        </p:txBody>
      </p:sp>
      <p:sp>
        <p:nvSpPr>
          <p:cNvPr id="3" name="2 - Θέση περιεχομένου"/>
          <p:cNvSpPr>
            <a:spLocks noGrp="1"/>
          </p:cNvSpPr>
          <p:nvPr>
            <p:ph idx="1"/>
          </p:nvPr>
        </p:nvSpPr>
        <p:spPr/>
        <p:txBody>
          <a:bodyPr/>
          <a:lstStyle/>
          <a:p>
            <a:pPr lvl="0"/>
            <a:r>
              <a:rPr lang="el-GR" dirty="0"/>
              <a:t>Μικρή ή καθόλου παραγωγή ούρων</a:t>
            </a:r>
          </a:p>
          <a:p>
            <a:pPr lvl="0"/>
            <a:r>
              <a:rPr lang="el-GR" dirty="0"/>
              <a:t>Οίδημα που εντοπίζεται κυρίως στα πόδια</a:t>
            </a:r>
          </a:p>
          <a:p>
            <a:pPr lvl="0"/>
            <a:r>
              <a:rPr lang="el-GR" dirty="0"/>
              <a:t>Ανορεξία</a:t>
            </a:r>
          </a:p>
          <a:p>
            <a:pPr lvl="0"/>
            <a:r>
              <a:rPr lang="el-GR" dirty="0"/>
              <a:t>Ανησυχία, άγχος, σύγχυση, υπνηλία</a:t>
            </a:r>
          </a:p>
          <a:p>
            <a:pPr lvl="0"/>
            <a:r>
              <a:rPr lang="el-GR" dirty="0"/>
              <a:t>Δύσπνοια, πόνος στον θώρακα</a:t>
            </a:r>
          </a:p>
          <a:p>
            <a:pPr>
              <a:buNone/>
            </a:pP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14380"/>
          </a:xfrm>
        </p:spPr>
        <p:txBody>
          <a:bodyPr>
            <a:normAutofit/>
          </a:bodyPr>
          <a:lstStyle/>
          <a:p>
            <a:r>
              <a:rPr lang="el-GR" dirty="0"/>
              <a:t>ΘΕΡΑΠΕΙΑ Ο.Ν.Α</a:t>
            </a:r>
          </a:p>
        </p:txBody>
      </p:sp>
      <p:sp>
        <p:nvSpPr>
          <p:cNvPr id="3" name="2 - Θέση περιεχομένου"/>
          <p:cNvSpPr>
            <a:spLocks noGrp="1"/>
          </p:cNvSpPr>
          <p:nvPr>
            <p:ph idx="1"/>
          </p:nvPr>
        </p:nvSpPr>
        <p:spPr>
          <a:xfrm>
            <a:off x="457200" y="1142984"/>
            <a:ext cx="8229600" cy="5431552"/>
          </a:xfrm>
        </p:spPr>
        <p:txBody>
          <a:bodyPr>
            <a:normAutofit/>
          </a:bodyPr>
          <a:lstStyle/>
          <a:p>
            <a:r>
              <a:rPr lang="el-GR" dirty="0"/>
              <a:t>Αντιμετώπιση αιτίου (αντιμετώπιση αιμορραγίας και μετάγγιση, διακοπή του φαρμάκου που την προκάλεσε, άρση του εμποδίου που παρακωλύει τη ροή των ούρων, κ.τ.λ.)</a:t>
            </a:r>
          </a:p>
          <a:p>
            <a:r>
              <a:rPr lang="el-GR" dirty="0"/>
              <a:t> Ρύθμιση της δίαιτας, των υγρών και των ηλεκτρολυτών που θα λαμβάνει ο ασθενής</a:t>
            </a:r>
          </a:p>
          <a:p>
            <a:r>
              <a:rPr lang="el-GR" dirty="0"/>
              <a:t>Υποστήριξη με κάποιες συνεδρίες αιμοκάθαρσης, μέχρι να αναρρώσουν τα νεφρά και να μπορούν να ανταποκριθούν στις ανάγκες του οργανισμού.</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928694"/>
          </a:xfrm>
        </p:spPr>
        <p:txBody>
          <a:bodyPr/>
          <a:lstStyle/>
          <a:p>
            <a:r>
              <a:rPr lang="el-GR" dirty="0"/>
              <a:t>ΑΙΤΙΑ Χ.Ν.Α.</a:t>
            </a:r>
          </a:p>
        </p:txBody>
      </p:sp>
      <p:sp>
        <p:nvSpPr>
          <p:cNvPr id="3" name="2 - Θέση περιεχομένου"/>
          <p:cNvSpPr>
            <a:spLocks noGrp="1"/>
          </p:cNvSpPr>
          <p:nvPr>
            <p:ph idx="1"/>
          </p:nvPr>
        </p:nvSpPr>
        <p:spPr>
          <a:xfrm>
            <a:off x="457200" y="1643050"/>
            <a:ext cx="8229600" cy="4931486"/>
          </a:xfrm>
        </p:spPr>
        <p:txBody>
          <a:bodyPr/>
          <a:lstStyle/>
          <a:p>
            <a:r>
              <a:rPr lang="el-GR" dirty="0"/>
              <a:t>- Υψηλή αρτηριακή πίεση</a:t>
            </a:r>
          </a:p>
          <a:p>
            <a:r>
              <a:rPr lang="el-GR" dirty="0"/>
              <a:t>- Σακχαρώδης διαβήτης</a:t>
            </a:r>
          </a:p>
          <a:p>
            <a:r>
              <a:rPr lang="el-GR" dirty="0"/>
              <a:t>- Διάφορες παθήσεις που προσβάλλουν τα νεφρά (</a:t>
            </a:r>
            <a:r>
              <a:rPr lang="el-GR" dirty="0" err="1"/>
              <a:t>σπειραματονεφρίτιδα</a:t>
            </a:r>
            <a:r>
              <a:rPr lang="el-GR" dirty="0"/>
              <a:t>, </a:t>
            </a:r>
            <a:r>
              <a:rPr lang="el-GR" dirty="0" err="1"/>
              <a:t>πολυκυστική</a:t>
            </a:r>
            <a:r>
              <a:rPr lang="el-GR" dirty="0"/>
              <a:t> νόσος των νεφρών κ.ά.)</a:t>
            </a:r>
          </a:p>
          <a:p>
            <a:r>
              <a:rPr lang="el-GR" dirty="0"/>
              <a:t>- Στένωση της νεφρικής αρτηρίας</a:t>
            </a:r>
          </a:p>
          <a:p>
            <a:r>
              <a:rPr lang="el-GR" dirty="0"/>
              <a:t>- Μακροχρόνια λήψη φαρμάκων, όπως τα αντιφλεγμονώδη</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642918"/>
            <a:ext cx="8229600" cy="1066800"/>
          </a:xfrm>
        </p:spPr>
        <p:txBody>
          <a:bodyPr>
            <a:normAutofit fontScale="90000"/>
          </a:bodyPr>
          <a:lstStyle/>
          <a:p>
            <a:r>
              <a:rPr lang="el-GR" dirty="0"/>
              <a:t>ΜΟΙΡΕΣ ΟΥΡΟΠΟΙΗΤΙΚΟΥ ΣΥΣΤΗΜΑΤΟΣ</a:t>
            </a:r>
          </a:p>
        </p:txBody>
      </p:sp>
      <p:sp>
        <p:nvSpPr>
          <p:cNvPr id="3" name="2 - Θέση περιεχομένου"/>
          <p:cNvSpPr>
            <a:spLocks noGrp="1"/>
          </p:cNvSpPr>
          <p:nvPr>
            <p:ph idx="1"/>
          </p:nvPr>
        </p:nvSpPr>
        <p:spPr>
          <a:xfrm>
            <a:off x="357158" y="1714488"/>
            <a:ext cx="8229600" cy="4325112"/>
          </a:xfrm>
        </p:spPr>
        <p:txBody>
          <a:bodyPr>
            <a:normAutofit/>
          </a:bodyPr>
          <a:lstStyle/>
          <a:p>
            <a:r>
              <a:rPr lang="el-GR" b="1" dirty="0"/>
              <a:t>Εκκριτική</a:t>
            </a:r>
            <a:r>
              <a:rPr lang="el-GR" dirty="0"/>
              <a:t>, που αποτελείται από τους </a:t>
            </a:r>
            <a:r>
              <a:rPr lang="el-GR" u="sng" dirty="0"/>
              <a:t>νεφρούς</a:t>
            </a:r>
            <a:r>
              <a:rPr lang="el-GR" dirty="0"/>
              <a:t>, με την οποία επιτελείται η απέκκριση των ούρων, και </a:t>
            </a:r>
          </a:p>
          <a:p>
            <a:r>
              <a:rPr lang="el-GR" b="1" dirty="0"/>
              <a:t>Αποχετευτική</a:t>
            </a:r>
            <a:r>
              <a:rPr lang="el-GR" dirty="0"/>
              <a:t>, με την οποία τα ούρα απομακρύνεται από τον οργανισμό. Η αποχετευτική μοίρα αποτελείται από τους </a:t>
            </a:r>
            <a:r>
              <a:rPr lang="el-GR" u="sng" dirty="0"/>
              <a:t>νεφρικούς κάλυκες</a:t>
            </a:r>
            <a:r>
              <a:rPr lang="el-GR" dirty="0"/>
              <a:t>, τις </a:t>
            </a:r>
            <a:r>
              <a:rPr lang="el-GR" u="sng" dirty="0"/>
              <a:t>νεφρικές πυέλους</a:t>
            </a:r>
            <a:r>
              <a:rPr lang="el-GR" dirty="0"/>
              <a:t>, τους </a:t>
            </a:r>
            <a:r>
              <a:rPr lang="el-GR" u="sng" dirty="0"/>
              <a:t>ουρητήρες</a:t>
            </a:r>
            <a:r>
              <a:rPr lang="el-GR" dirty="0"/>
              <a:t>, την </a:t>
            </a:r>
            <a:r>
              <a:rPr lang="el-GR" u="sng" dirty="0"/>
              <a:t>ουροδόχο κύστη </a:t>
            </a:r>
            <a:r>
              <a:rPr lang="el-GR" dirty="0"/>
              <a:t>και την </a:t>
            </a:r>
            <a:r>
              <a:rPr lang="el-GR" u="sng" dirty="0"/>
              <a:t>ουρήθρα</a:t>
            </a:r>
            <a:r>
              <a:rPr lang="el-GR" dirty="0"/>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Χ.Ν.Α.</a:t>
            </a:r>
          </a:p>
        </p:txBody>
      </p:sp>
      <p:pic>
        <p:nvPicPr>
          <p:cNvPr id="2050" name="Picture 2" descr="C:\Users\ΑΘΑΝΑΣΙΑ\Desktop\ΙΕΚ ΜΑΘΗΜΑΤΑ\ΙΕΚ ΧΑΪΔΑΡΙΟΥ\Β' ΕΞΑΜΗΝΟ\ΠΑΘΟΛΟΓΙΑ\ckd.jpg"/>
          <p:cNvPicPr>
            <a:picLocks noGrp="1" noChangeAspect="1" noChangeArrowheads="1"/>
          </p:cNvPicPr>
          <p:nvPr>
            <p:ph idx="1"/>
          </p:nvPr>
        </p:nvPicPr>
        <p:blipFill>
          <a:blip r:embed="rId2" cstate="print"/>
          <a:srcRect/>
          <a:stretch>
            <a:fillRect/>
          </a:stretch>
        </p:blipFill>
        <p:spPr bwMode="auto">
          <a:xfrm>
            <a:off x="611560" y="2132856"/>
            <a:ext cx="7776864" cy="324036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714380"/>
          </a:xfrm>
        </p:spPr>
        <p:txBody>
          <a:bodyPr>
            <a:normAutofit/>
          </a:bodyPr>
          <a:lstStyle/>
          <a:p>
            <a:r>
              <a:rPr lang="el-GR" dirty="0"/>
              <a:t>ΣΥΜΠΤΩΜΑΤΑ Χ.Ν.Α.</a:t>
            </a:r>
          </a:p>
        </p:txBody>
      </p:sp>
      <p:sp>
        <p:nvSpPr>
          <p:cNvPr id="3" name="2 - Θέση περιεχομένου"/>
          <p:cNvSpPr>
            <a:spLocks noGrp="1"/>
          </p:cNvSpPr>
          <p:nvPr>
            <p:ph idx="1"/>
          </p:nvPr>
        </p:nvSpPr>
        <p:spPr>
          <a:xfrm>
            <a:off x="457200" y="1214422"/>
            <a:ext cx="8229600" cy="5360114"/>
          </a:xfrm>
        </p:spPr>
        <p:txBody>
          <a:bodyPr>
            <a:normAutofit/>
          </a:bodyPr>
          <a:lstStyle/>
          <a:p>
            <a:pPr lvl="0"/>
            <a:r>
              <a:rPr lang="el-GR" dirty="0"/>
              <a:t>Ήπια και </a:t>
            </a:r>
            <a:r>
              <a:rPr lang="el-GR" dirty="0" err="1"/>
              <a:t>ασυμπτωματική</a:t>
            </a:r>
            <a:r>
              <a:rPr lang="el-GR" dirty="0"/>
              <a:t> για πολλά χρόνια</a:t>
            </a:r>
          </a:p>
          <a:p>
            <a:pPr lvl="0"/>
            <a:r>
              <a:rPr lang="el-GR" dirty="0"/>
              <a:t>Περιορισμένη παραγωγή ούρων</a:t>
            </a:r>
          </a:p>
          <a:p>
            <a:pPr lvl="0"/>
            <a:r>
              <a:rPr lang="el-GR" dirty="0"/>
              <a:t>Οίδημα κάτω άκρων,</a:t>
            </a:r>
          </a:p>
          <a:p>
            <a:pPr lvl="0"/>
            <a:r>
              <a:rPr lang="el-GR" dirty="0"/>
              <a:t>Καταβολή,</a:t>
            </a:r>
          </a:p>
          <a:p>
            <a:pPr lvl="0"/>
            <a:r>
              <a:rPr lang="el-GR" dirty="0"/>
              <a:t>Ναυτία ή και έμετοι,</a:t>
            </a:r>
          </a:p>
          <a:p>
            <a:pPr lvl="0"/>
            <a:r>
              <a:rPr lang="el-GR" dirty="0"/>
              <a:t>Ανορεξία,</a:t>
            </a:r>
          </a:p>
          <a:p>
            <a:pPr lvl="0"/>
            <a:r>
              <a:rPr lang="el-GR" dirty="0"/>
              <a:t>Κεφαλαλγία,</a:t>
            </a:r>
          </a:p>
          <a:p>
            <a:pPr lvl="0"/>
            <a:r>
              <a:rPr lang="el-GR" dirty="0"/>
              <a:t>Απώλεια βάρους,</a:t>
            </a:r>
          </a:p>
          <a:p>
            <a:pPr lvl="0"/>
            <a:r>
              <a:rPr lang="el-GR" dirty="0"/>
              <a:t>Σύγχυση.</a:t>
            </a:r>
          </a:p>
          <a:p>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00132"/>
          </a:xfrm>
        </p:spPr>
        <p:txBody>
          <a:bodyPr/>
          <a:lstStyle/>
          <a:p>
            <a:r>
              <a:rPr lang="el-GR" dirty="0"/>
              <a:t>ΘΕΡΑΠΕΙΑ Χ.Ν.Α.</a:t>
            </a:r>
          </a:p>
        </p:txBody>
      </p:sp>
      <p:sp>
        <p:nvSpPr>
          <p:cNvPr id="3" name="2 - Θέση περιεχομένου"/>
          <p:cNvSpPr>
            <a:spLocks noGrp="1"/>
          </p:cNvSpPr>
          <p:nvPr>
            <p:ph idx="1"/>
          </p:nvPr>
        </p:nvSpPr>
        <p:spPr>
          <a:xfrm>
            <a:off x="457200" y="1357298"/>
            <a:ext cx="8229600" cy="5096038"/>
          </a:xfrm>
        </p:spPr>
        <p:txBody>
          <a:bodyPr>
            <a:normAutofit fontScale="55000" lnSpcReduction="20000"/>
          </a:bodyPr>
          <a:lstStyle/>
          <a:p>
            <a:r>
              <a:rPr lang="el-GR" sz="4400" dirty="0"/>
              <a:t>Αντιμετώπιση των ασθενειών που την προκαλούν (σωστή ρύθμιση του σακχαρώδους διαβήτη και της αρτηριακής πίεσης)</a:t>
            </a:r>
          </a:p>
          <a:p>
            <a:r>
              <a:rPr lang="el-GR" sz="4400" dirty="0"/>
              <a:t>Απώλεια βάρους </a:t>
            </a:r>
          </a:p>
          <a:p>
            <a:r>
              <a:rPr lang="el-GR" sz="4400" dirty="0"/>
              <a:t>Άσκηση</a:t>
            </a:r>
          </a:p>
          <a:p>
            <a:r>
              <a:rPr lang="el-GR" sz="4400" dirty="0"/>
              <a:t>Ρύθμιση της δίαιτας, των υγρών και των ηλεκτρολυτών που θα λαμβάνει ο ασθενής </a:t>
            </a:r>
          </a:p>
          <a:p>
            <a:r>
              <a:rPr lang="el-GR" sz="4400" dirty="0"/>
              <a:t>Αποφυγή καπνίσματος  και  κατανάλωσης αλκοόλ</a:t>
            </a:r>
          </a:p>
          <a:p>
            <a:r>
              <a:rPr lang="el-GR" sz="4400" dirty="0"/>
              <a:t>Ενημέρωση του γιατρού πριν από τη λήψη οποιουδήποτε φαρμάκου.</a:t>
            </a:r>
          </a:p>
          <a:p>
            <a:r>
              <a:rPr lang="el-GR" sz="4400" dirty="0"/>
              <a:t>Στο τελικό στάδιο της χρόνιας νεφρικής ανεπάρκειας ο ασθενής χρειάζεται άμεση υποστήριξη της νεφρικής λειτουργίας, με </a:t>
            </a:r>
            <a:r>
              <a:rPr lang="el-GR" sz="4400" b="1" dirty="0"/>
              <a:t>αιμοκάθαρση</a:t>
            </a:r>
            <a:r>
              <a:rPr lang="el-GR" sz="4400" dirty="0"/>
              <a:t> ή </a:t>
            </a:r>
            <a:r>
              <a:rPr lang="el-GR" sz="4400" b="1" dirty="0"/>
              <a:t>περιτοναϊκή κάθαρση</a:t>
            </a:r>
            <a:r>
              <a:rPr lang="el-GR" sz="4400" dirty="0"/>
              <a:t>, ή </a:t>
            </a:r>
            <a:r>
              <a:rPr lang="el-GR" sz="4400" b="1" dirty="0"/>
              <a:t>μεταμόσχευση νεφρού</a:t>
            </a:r>
            <a:r>
              <a:rPr lang="el-GR" sz="4400" dirty="0"/>
              <a:t>.</a:t>
            </a:r>
          </a:p>
          <a:p>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ΝΕΦΡΩΣΙΚΟ ΣΥΝΔΡΟΜΟ</a:t>
            </a:r>
          </a:p>
        </p:txBody>
      </p:sp>
      <p:sp>
        <p:nvSpPr>
          <p:cNvPr id="3" name="2 - Θέση περιεχομένου"/>
          <p:cNvSpPr>
            <a:spLocks noGrp="1"/>
          </p:cNvSpPr>
          <p:nvPr>
            <p:ph idx="1"/>
          </p:nvPr>
        </p:nvSpPr>
        <p:spPr/>
        <p:txBody>
          <a:bodyPr/>
          <a:lstStyle/>
          <a:p>
            <a:r>
              <a:rPr lang="el-GR" dirty="0"/>
              <a:t>Το </a:t>
            </a:r>
            <a:r>
              <a:rPr lang="el-GR" dirty="0" err="1"/>
              <a:t>νεφρωσικό</a:t>
            </a:r>
            <a:r>
              <a:rPr lang="el-GR" dirty="0"/>
              <a:t> σύνδρομο είναι μια παθολογική διαταραχή που επηρεάζει τη νεφρική λειτουργία</a:t>
            </a:r>
            <a:r>
              <a:rPr lang="en-US" dirty="0"/>
              <a:t> </a:t>
            </a:r>
            <a:r>
              <a:rPr lang="el-GR" dirty="0"/>
              <a:t>προκαλώντας  </a:t>
            </a:r>
            <a:r>
              <a:rPr lang="el-GR" dirty="0" err="1"/>
              <a:t>πρωτεϊνουρία</a:t>
            </a:r>
            <a:r>
              <a:rPr lang="el-GR" dirty="0"/>
              <a:t>, </a:t>
            </a:r>
            <a:r>
              <a:rPr lang="el-GR" dirty="0" err="1"/>
              <a:t>υπερλιπιδαιμία</a:t>
            </a:r>
            <a:r>
              <a:rPr lang="el-GR" dirty="0"/>
              <a:t>, </a:t>
            </a:r>
            <a:r>
              <a:rPr lang="el-GR" dirty="0" err="1"/>
              <a:t>υπολευκωματιναιμία</a:t>
            </a:r>
            <a:r>
              <a:rPr lang="el-GR" dirty="0"/>
              <a:t> και ανάπτυξη οιδημάτων.</a:t>
            </a:r>
          </a:p>
          <a:p>
            <a:pPr>
              <a:buNone/>
            </a:pP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85728"/>
            <a:ext cx="8229600" cy="857256"/>
          </a:xfrm>
        </p:spPr>
        <p:txBody>
          <a:bodyPr>
            <a:normAutofit/>
          </a:bodyPr>
          <a:lstStyle/>
          <a:p>
            <a:r>
              <a:rPr lang="el-GR" dirty="0"/>
              <a:t>ΣΗΜΕΙΑ ΚΑΙ ΣΥΜΠΤΩΜΑΤΑ</a:t>
            </a:r>
          </a:p>
        </p:txBody>
      </p:sp>
      <p:sp>
        <p:nvSpPr>
          <p:cNvPr id="3" name="2 - Θέση περιεχομένου"/>
          <p:cNvSpPr>
            <a:spLocks noGrp="1"/>
          </p:cNvSpPr>
          <p:nvPr>
            <p:ph idx="1"/>
          </p:nvPr>
        </p:nvSpPr>
        <p:spPr>
          <a:xfrm>
            <a:off x="457200" y="1214422"/>
            <a:ext cx="8229600" cy="5310922"/>
          </a:xfrm>
        </p:spPr>
        <p:txBody>
          <a:bodyPr>
            <a:normAutofit fontScale="77500" lnSpcReduction="20000"/>
          </a:bodyPr>
          <a:lstStyle/>
          <a:p>
            <a:pPr lvl="0"/>
            <a:r>
              <a:rPr lang="el-GR" dirty="0"/>
              <a:t>Πρήξιμο γύρω από τα μάτια, ιδιαίτερα το πρωί.</a:t>
            </a:r>
          </a:p>
          <a:p>
            <a:pPr lvl="0"/>
            <a:r>
              <a:rPr lang="el-GR" dirty="0"/>
              <a:t>Οιδήματα και ουλές στα πόδια.</a:t>
            </a:r>
          </a:p>
          <a:p>
            <a:pPr lvl="0"/>
            <a:r>
              <a:rPr lang="el-GR" dirty="0"/>
              <a:t>Συσσώρευση υγρού στην κοιλότητα που προκαλεί πλευριτική συλλογή.</a:t>
            </a:r>
          </a:p>
          <a:p>
            <a:pPr lvl="0"/>
            <a:r>
              <a:rPr lang="el-GR" dirty="0"/>
              <a:t>Συσσώρευση υγρού στην περιτοναϊκή κοιλότητα που προκαλεί ασκίτη.</a:t>
            </a:r>
          </a:p>
          <a:p>
            <a:pPr lvl="0"/>
            <a:r>
              <a:rPr lang="el-GR" dirty="0"/>
              <a:t>Γενικευμένο οίδημα σε όλο το σώμα γνωστή ως ανά</a:t>
            </a:r>
            <a:r>
              <a:rPr lang="en-US" dirty="0"/>
              <a:t> </a:t>
            </a:r>
            <a:r>
              <a:rPr lang="el-GR" dirty="0"/>
              <a:t>σάρκα.</a:t>
            </a:r>
          </a:p>
          <a:p>
            <a:pPr lvl="0"/>
            <a:r>
              <a:rPr lang="el-GR" dirty="0"/>
              <a:t>Οι περισσότεροι από τους ασθενείς είναι υπερτασικοί, αλλά μπορεί να έχουν και φυσιολογική πίεση (σπάνια).</a:t>
            </a:r>
          </a:p>
          <a:p>
            <a:pPr lvl="0"/>
            <a:r>
              <a:rPr lang="el-GR" dirty="0"/>
              <a:t>Αναιμία (</a:t>
            </a:r>
            <a:r>
              <a:rPr lang="el-GR" dirty="0" err="1"/>
              <a:t>μικροκυτταρρική</a:t>
            </a:r>
            <a:r>
              <a:rPr lang="el-GR" dirty="0"/>
              <a:t>, </a:t>
            </a:r>
            <a:r>
              <a:rPr lang="el-GR" dirty="0" err="1"/>
              <a:t>υπόχρωμη</a:t>
            </a:r>
            <a:r>
              <a:rPr lang="el-GR" dirty="0"/>
              <a:t> και </a:t>
            </a:r>
            <a:r>
              <a:rPr lang="el-GR" dirty="0" err="1"/>
              <a:t>σιδηροανθεκτική</a:t>
            </a:r>
            <a:r>
              <a:rPr lang="el-GR" dirty="0"/>
              <a:t>) λόγω απώλειας της </a:t>
            </a:r>
            <a:r>
              <a:rPr lang="el-GR" dirty="0" err="1"/>
              <a:t>τρανσφερίνης</a:t>
            </a:r>
            <a:r>
              <a:rPr lang="el-GR" dirty="0"/>
              <a:t>.</a:t>
            </a:r>
          </a:p>
          <a:p>
            <a:pPr lvl="0"/>
            <a:r>
              <a:rPr lang="el-GR" dirty="0"/>
              <a:t>Δύσπνοια μπορεί να υπάρξει λόγω πλευριτικής συλλογής ή λόγω διαφραγματικής συμπίεσης με ασκίτη.</a:t>
            </a:r>
          </a:p>
          <a:p>
            <a:pPr lvl="0"/>
            <a:r>
              <a:rPr lang="el-GR" dirty="0"/>
              <a:t>Η ταχύτητα καθίζησης ερυθρών αιμοσφαιρίων αυξάνεται λόγω της αύξησης ινωδογόνου και άλλων ουσιών του πλάσματος</a:t>
            </a:r>
          </a:p>
          <a:p>
            <a:pPr>
              <a:buNone/>
            </a:pPr>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71472" y="500042"/>
            <a:ext cx="8229600" cy="1066800"/>
          </a:xfrm>
        </p:spPr>
        <p:txBody>
          <a:bodyPr>
            <a:normAutofit/>
          </a:bodyPr>
          <a:lstStyle/>
          <a:p>
            <a:r>
              <a:rPr lang="el-GR" sz="3200" dirty="0"/>
              <a:t>ΝΕΦΡΩΣΙΚΟ ΣΥΝΔΡΟΜΟ  (ΚΛΙΝΙΚΗ ΕΙΚΟΝΑ)</a:t>
            </a:r>
          </a:p>
        </p:txBody>
      </p:sp>
      <p:pic>
        <p:nvPicPr>
          <p:cNvPr id="5122" name="Picture 2" descr="C:\Users\ΑΘΑΝΑΣΙΑ\Desktop\ΙΕΚ ΜΑΘΗΜΑΤΑ\ΙΕΚ ΧΑΪΔΑΡΙΟΥ\Β' ΕΞΑΜΗΝΟ\ΠΑΘΟΛΟΓΙΑ\Ν.Σ.2.jpg"/>
          <p:cNvPicPr>
            <a:picLocks noGrp="1" noChangeAspect="1" noChangeArrowheads="1"/>
          </p:cNvPicPr>
          <p:nvPr>
            <p:ph idx="1"/>
          </p:nvPr>
        </p:nvPicPr>
        <p:blipFill>
          <a:blip r:embed="rId2" cstate="print"/>
          <a:srcRect/>
          <a:stretch>
            <a:fillRect/>
          </a:stretch>
        </p:blipFill>
        <p:spPr bwMode="auto">
          <a:xfrm>
            <a:off x="467544" y="1844824"/>
            <a:ext cx="2088232" cy="2931790"/>
          </a:xfrm>
          <a:prstGeom prst="rect">
            <a:avLst/>
          </a:prstGeom>
          <a:noFill/>
        </p:spPr>
      </p:pic>
      <p:pic>
        <p:nvPicPr>
          <p:cNvPr id="5123" name="Picture 3" descr="C:\Users\ΑΘΑΝΑΣΙΑ\Desktop\ΙΕΚ ΜΑΘΗΜΑΤΑ\ΙΕΚ ΧΑΪΔΑΡΙΟΥ\Β' ΕΞΑΜΗΝΟ\ΠΑΘΟΛΟΓΙΑ\Ν.Σ.3.jpg"/>
          <p:cNvPicPr>
            <a:picLocks noChangeAspect="1" noChangeArrowheads="1"/>
          </p:cNvPicPr>
          <p:nvPr/>
        </p:nvPicPr>
        <p:blipFill>
          <a:blip r:embed="rId3" cstate="print"/>
          <a:srcRect/>
          <a:stretch>
            <a:fillRect/>
          </a:stretch>
        </p:blipFill>
        <p:spPr bwMode="auto">
          <a:xfrm>
            <a:off x="3059832" y="1844824"/>
            <a:ext cx="2857500" cy="2520280"/>
          </a:xfrm>
          <a:prstGeom prst="rect">
            <a:avLst/>
          </a:prstGeom>
          <a:noFill/>
        </p:spPr>
      </p:pic>
      <p:pic>
        <p:nvPicPr>
          <p:cNvPr id="5124" name="Picture 4" descr="C:\Users\ΑΘΑΝΑΣΙΑ\Desktop\ΙΕΚ ΜΑΘΗΜΑΤΑ\ΙΕΚ ΧΑΪΔΑΡΙΟΥ\Β' ΕΞΑΜΗΝΟ\ΠΑΘΟΛΟΓΙΑ\Ν.Σ.4.jpg"/>
          <p:cNvPicPr>
            <a:picLocks noChangeAspect="1" noChangeArrowheads="1"/>
          </p:cNvPicPr>
          <p:nvPr/>
        </p:nvPicPr>
        <p:blipFill>
          <a:blip r:embed="rId4" cstate="print"/>
          <a:srcRect/>
          <a:stretch>
            <a:fillRect/>
          </a:stretch>
        </p:blipFill>
        <p:spPr bwMode="auto">
          <a:xfrm>
            <a:off x="6300192" y="3933056"/>
            <a:ext cx="2376264" cy="2376264"/>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357166"/>
            <a:ext cx="8229600" cy="1066800"/>
          </a:xfrm>
        </p:spPr>
        <p:txBody>
          <a:bodyPr/>
          <a:lstStyle/>
          <a:p>
            <a:r>
              <a:rPr lang="el-GR" dirty="0"/>
              <a:t>ΘΕΡΑΠΕΙΑ</a:t>
            </a:r>
          </a:p>
        </p:txBody>
      </p:sp>
      <p:sp>
        <p:nvSpPr>
          <p:cNvPr id="3" name="2 - Θέση περιεχομένου"/>
          <p:cNvSpPr>
            <a:spLocks noGrp="1"/>
          </p:cNvSpPr>
          <p:nvPr>
            <p:ph idx="1"/>
          </p:nvPr>
        </p:nvSpPr>
        <p:spPr>
          <a:xfrm>
            <a:off x="457200" y="1285860"/>
            <a:ext cx="8229600" cy="4840303"/>
          </a:xfrm>
        </p:spPr>
        <p:txBody>
          <a:bodyPr>
            <a:normAutofit fontScale="92500"/>
          </a:bodyPr>
          <a:lstStyle/>
          <a:p>
            <a:pPr lvl="0"/>
            <a:r>
              <a:rPr lang="el-GR" dirty="0"/>
              <a:t>Διατήρηση της αρτηριακής πίεσης σε επίπεδα 130/80 </a:t>
            </a:r>
            <a:r>
              <a:rPr lang="el-GR" dirty="0" err="1"/>
              <a:t>mmHg</a:t>
            </a:r>
            <a:r>
              <a:rPr lang="el-GR" dirty="0"/>
              <a:t> ή και χαμηλότερα.</a:t>
            </a:r>
          </a:p>
          <a:p>
            <a:pPr lvl="0"/>
            <a:r>
              <a:rPr lang="el-GR" dirty="0"/>
              <a:t>Λήψη </a:t>
            </a:r>
            <a:r>
              <a:rPr lang="el-GR" dirty="0" err="1"/>
              <a:t>κορτικοστεροειδών</a:t>
            </a:r>
            <a:r>
              <a:rPr lang="el-GR" dirty="0"/>
              <a:t> και άλλων φαρμάκων που καταστέλλουν το ανοσοποιητικό σύστημα. </a:t>
            </a:r>
          </a:p>
          <a:p>
            <a:pPr lvl="0"/>
            <a:r>
              <a:rPr lang="el-GR" dirty="0"/>
              <a:t>Αντιμετώπιση της υψηλής χοληστερόλης βοηθά στη μείωση καρδιακών προβλημάτων και προβλημάτων στα αιμοφόρα αγγεία (</a:t>
            </a:r>
            <a:r>
              <a:rPr lang="el-GR" dirty="0" err="1"/>
              <a:t>στατίνες</a:t>
            </a:r>
            <a:r>
              <a:rPr lang="el-GR" dirty="0"/>
              <a:t>). </a:t>
            </a:r>
          </a:p>
          <a:p>
            <a:pPr lvl="0"/>
            <a:r>
              <a:rPr lang="el-GR" dirty="0"/>
              <a:t>Δίαιτα χαμηλή σε περιεκτικότητα αλατιού μπορεί να μειώσει το οίδημα στα χέρια και στα πόδια</a:t>
            </a:r>
          </a:p>
          <a:p>
            <a:pPr lvl="0"/>
            <a:r>
              <a:rPr lang="el-GR" dirty="0"/>
              <a:t>Διουρητικά </a:t>
            </a:r>
          </a:p>
          <a:p>
            <a:pPr lvl="0"/>
            <a:r>
              <a:rPr lang="el-GR" dirty="0"/>
              <a:t>Δίαιτα με χαμηλή περιεκτικότητα σε πρωτεΐνες</a:t>
            </a:r>
          </a:p>
          <a:p>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a:t>ΝΕΦΡΟΛΙΘΙΑΣΗ</a:t>
            </a:r>
            <a:br>
              <a:rPr lang="el-GR" dirty="0"/>
            </a:br>
            <a:endParaRPr lang="el-GR" dirty="0"/>
          </a:p>
        </p:txBody>
      </p:sp>
      <p:pic>
        <p:nvPicPr>
          <p:cNvPr id="4" name="3 - Θέση περιεχομένου" descr="ÏÎ­ÏÏÎµÏ ÏÏÎ± Î½ÎµÏÏÎ¬"/>
          <p:cNvPicPr>
            <a:picLocks noGrp="1"/>
          </p:cNvPicPr>
          <p:nvPr>
            <p:ph idx="1"/>
          </p:nvPr>
        </p:nvPicPr>
        <p:blipFill>
          <a:blip r:embed="rId2" cstate="print"/>
          <a:stretch>
            <a:fillRect/>
          </a:stretch>
        </p:blipFill>
        <p:spPr bwMode="auto">
          <a:xfrm>
            <a:off x="395536" y="1700808"/>
            <a:ext cx="7704856" cy="4608512"/>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lstStyle/>
          <a:p>
            <a:r>
              <a:rPr lang="el-GR" b="1" dirty="0"/>
              <a:t>ΝΕΦΡΟΛΙΘΙΑΣΗ</a:t>
            </a:r>
            <a:endParaRPr lang="el-GR" dirty="0"/>
          </a:p>
        </p:txBody>
      </p:sp>
      <p:sp>
        <p:nvSpPr>
          <p:cNvPr id="3" name="2 - Θέση περιεχομένου"/>
          <p:cNvSpPr>
            <a:spLocks noGrp="1"/>
          </p:cNvSpPr>
          <p:nvPr>
            <p:ph idx="1"/>
          </p:nvPr>
        </p:nvSpPr>
        <p:spPr>
          <a:xfrm>
            <a:off x="457200" y="1428736"/>
            <a:ext cx="8229600" cy="5168616"/>
          </a:xfrm>
        </p:spPr>
        <p:txBody>
          <a:bodyPr>
            <a:normAutofit/>
          </a:bodyPr>
          <a:lstStyle/>
          <a:p>
            <a:r>
              <a:rPr lang="el-GR" b="1" dirty="0"/>
              <a:t>Δημιουργία λίθων σε διάφορες θέσεις στην ανώτερη αποχετευτική μοίρα του ουροποιητικού, δηλαδή το </a:t>
            </a:r>
            <a:r>
              <a:rPr lang="el-GR" b="1" dirty="0" err="1"/>
              <a:t>πυελοκαλυκικό</a:t>
            </a:r>
            <a:r>
              <a:rPr lang="el-GR" b="1" dirty="0"/>
              <a:t> σύστημα και τους ουρητήρες</a:t>
            </a:r>
          </a:p>
          <a:p>
            <a:r>
              <a:rPr lang="el-GR" dirty="0"/>
              <a:t>Δημιουργούνται δε από καθίζηση και σχηματισμό κρυστάλλων από ουσίες που υπάρχουν φυσιολογικά στα ούρα.</a:t>
            </a:r>
          </a:p>
          <a:p>
            <a:r>
              <a:rPr lang="el-GR" dirty="0"/>
              <a:t>Πάνω από το 10% των ανδρών και το 5% των γυναικών έχουν ένα συμπτωματικό επεισόδιο νεφρολιθίασης έως την ηλικία των 70 ετών.</a:t>
            </a:r>
          </a:p>
          <a:p>
            <a:r>
              <a:rPr lang="el-GR" dirty="0"/>
              <a:t>Η νόσος έχει την τάση να υποτροπιάζει</a:t>
            </a:r>
          </a:p>
          <a:p>
            <a:endParaRPr lang="el-GR" dirty="0"/>
          </a:p>
          <a:p>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a:t>ΝΕΦΡΟΛΙΘΙΑΣΗ</a:t>
            </a:r>
            <a:endParaRPr lang="el-GR" dirty="0"/>
          </a:p>
        </p:txBody>
      </p:sp>
      <p:pic>
        <p:nvPicPr>
          <p:cNvPr id="1026" name="Picture 2" descr="C:\Users\apapakosta\Desktop\images.jpg"/>
          <p:cNvPicPr>
            <a:picLocks noGrp="1" noChangeAspect="1" noChangeArrowheads="1"/>
          </p:cNvPicPr>
          <p:nvPr>
            <p:ph idx="1"/>
          </p:nvPr>
        </p:nvPicPr>
        <p:blipFill>
          <a:blip r:embed="rId2"/>
          <a:srcRect/>
          <a:stretch>
            <a:fillRect/>
          </a:stretch>
        </p:blipFill>
        <p:spPr bwMode="auto">
          <a:xfrm>
            <a:off x="1643042" y="2428868"/>
            <a:ext cx="5643602" cy="328614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papakosta\Desktop\Urinary_system.svg.png"/>
          <p:cNvPicPr>
            <a:picLocks noChangeAspect="1" noChangeArrowheads="1"/>
          </p:cNvPicPr>
          <p:nvPr/>
        </p:nvPicPr>
        <p:blipFill>
          <a:blip r:embed="rId2"/>
          <a:srcRect/>
          <a:stretch>
            <a:fillRect/>
          </a:stretch>
        </p:blipFill>
        <p:spPr bwMode="auto">
          <a:xfrm>
            <a:off x="2071670" y="571480"/>
            <a:ext cx="4643470" cy="6000792"/>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428628"/>
          </a:xfrm>
        </p:spPr>
        <p:txBody>
          <a:bodyPr>
            <a:normAutofit fontScale="90000"/>
          </a:bodyPr>
          <a:lstStyle/>
          <a:p>
            <a:r>
              <a:rPr lang="el-GR" dirty="0"/>
              <a:t>ΣΥΜΠΤΩΜΑΤΑ</a:t>
            </a:r>
          </a:p>
        </p:txBody>
      </p:sp>
      <p:sp>
        <p:nvSpPr>
          <p:cNvPr id="3" name="2 - Θέση περιεχομένου"/>
          <p:cNvSpPr>
            <a:spLocks noGrp="1"/>
          </p:cNvSpPr>
          <p:nvPr>
            <p:ph idx="1"/>
          </p:nvPr>
        </p:nvSpPr>
        <p:spPr>
          <a:xfrm>
            <a:off x="457200" y="1142984"/>
            <a:ext cx="8229600" cy="5429288"/>
          </a:xfrm>
        </p:spPr>
        <p:txBody>
          <a:bodyPr>
            <a:noAutofit/>
          </a:bodyPr>
          <a:lstStyle/>
          <a:p>
            <a:r>
              <a:rPr lang="el-GR" sz="1600" b="1" u="sng" dirty="0"/>
              <a:t>Πόνος</a:t>
            </a:r>
            <a:r>
              <a:rPr lang="el-GR" sz="1600" dirty="0"/>
              <a:t> (κωλικός νεφρού): είναι το πιο κοινό σύμπτωμα της νεφρολιθίασης. Οφείλεται στην μετακίνηση της πέτρας από την πύελο προς τον ουρητήρα. Κυμαίνεται από ήπια ενόχληση έως ιδιαίτερα βασανιστικό οξύ πόνο, που εμφανίζεται κατά κύματα χρονικής διάρκειας 20 έως 60 λεπτών και αναφέρεται ως κωλικός νεφρού. Εντοπίζεται στα πλευρά ή στην κοιλιακή χώρα χαμηλά.</a:t>
            </a:r>
          </a:p>
          <a:p>
            <a:r>
              <a:rPr lang="el-GR" sz="1600" b="1" u="sng" dirty="0"/>
              <a:t>Αιματουρία: </a:t>
            </a:r>
            <a:r>
              <a:rPr lang="el-GR" sz="1600" dirty="0"/>
              <a:t>υπάρχει στην πλειονότητα των περιπτώσεων και οφείλεται σε τραυματισμό της πυέλου ή του ουρητήρα από την πέτρα. Μπορεί να είναι μακροσκοπική, οπότε τα ούρα έχουν χρώμα ροζ ή κοκκινωπό και γίνεται αντιληπτή από τον ίδιο τον ασθενή, ή μικροσκοπική, οπότε διαπιστώνεται σε γενική εξέταση ούρων. Όταν η αιματουρία συνδυάζεται με πόνο, αναφέρεται ως επώδυνη αιματουρία και θέτει ισχυρή υπόνοια για παρουσία νεφρολιθίασης.</a:t>
            </a:r>
          </a:p>
          <a:p>
            <a:r>
              <a:rPr lang="el-GR" sz="1600" b="1" u="sng" dirty="0"/>
              <a:t>Ναυτία</a:t>
            </a:r>
            <a:endParaRPr lang="el-GR" sz="1600" dirty="0"/>
          </a:p>
          <a:p>
            <a:r>
              <a:rPr lang="el-GR" sz="1600" b="1" u="sng" dirty="0"/>
              <a:t>Έμετοι</a:t>
            </a:r>
            <a:r>
              <a:rPr lang="el-GR" sz="1600" dirty="0"/>
              <a:t> </a:t>
            </a:r>
          </a:p>
          <a:p>
            <a:r>
              <a:rPr lang="el-GR" sz="1600" b="1" u="sng" dirty="0"/>
              <a:t>Πόνος κατά την ούρηση : </a:t>
            </a:r>
            <a:r>
              <a:rPr lang="el-GR" sz="1600" dirty="0"/>
              <a:t> μπορούν να συνδυάζονται με τα προηγούμενα συμπτώματα ή να αποτελούν τα μόνα συμπτώματα της νεφρολιθίασης.</a:t>
            </a:r>
          </a:p>
          <a:p>
            <a:r>
              <a:rPr lang="el-GR" sz="1600" dirty="0"/>
              <a:t>Ορισμένοι ασθενείς περιγράφουν αίσθημα αποβολής μικρών λίθων κατά την ούρηση ή τους παρατηρούν στα ούρα τους.</a:t>
            </a:r>
          </a:p>
          <a:p>
            <a:pPr fontAlgn="base"/>
            <a:r>
              <a:rPr lang="el-GR" sz="1600" dirty="0"/>
              <a:t>Σε αρκετούς ασθενείς η νόσος είναι </a:t>
            </a:r>
            <a:r>
              <a:rPr lang="el-GR" sz="1600" dirty="0" err="1"/>
              <a:t>ασυμπτωματική</a:t>
            </a:r>
            <a:r>
              <a:rPr lang="el-GR" sz="1600" dirty="0"/>
              <a:t> και ανακαλύπτεται σε απεικονιστικό έλεγχο (υπερηχογράφημα) που μπορεί να γίνει τυχαία ή στα πλαίσια διερεύνησης άλλου προβλήματος υγείας.</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571504"/>
          </a:xfrm>
        </p:spPr>
        <p:txBody>
          <a:bodyPr>
            <a:normAutofit fontScale="90000"/>
          </a:bodyPr>
          <a:lstStyle/>
          <a:p>
            <a:r>
              <a:rPr lang="el-GR" dirty="0"/>
              <a:t>ΠΡΟΛΗΨΗ</a:t>
            </a:r>
          </a:p>
        </p:txBody>
      </p:sp>
      <p:sp>
        <p:nvSpPr>
          <p:cNvPr id="3" name="2 - Θέση περιεχομένου"/>
          <p:cNvSpPr>
            <a:spLocks noGrp="1"/>
          </p:cNvSpPr>
          <p:nvPr>
            <p:ph idx="1"/>
          </p:nvPr>
        </p:nvSpPr>
        <p:spPr>
          <a:xfrm>
            <a:off x="457200" y="1000108"/>
            <a:ext cx="8229600" cy="5574428"/>
          </a:xfrm>
        </p:spPr>
        <p:txBody>
          <a:bodyPr>
            <a:normAutofit lnSpcReduction="10000"/>
          </a:bodyPr>
          <a:lstStyle/>
          <a:p>
            <a:r>
              <a:rPr lang="el-GR" b="1" u="sng" dirty="0"/>
              <a:t>Η κατανάλωση επαρκούς ποσότητας νερού</a:t>
            </a:r>
            <a:r>
              <a:rPr lang="el-GR" dirty="0"/>
              <a:t>: που συνεπάγεται συχνότερη ούρηση, συντελεί στην αποβολή των ιχνοστοιχείων που προκαλούν τον σχηματισμό λίθων στους νεφρούς, μειώνοντας έτσι το ενδεχόμενο να μένουν στάσιμα και να σχηματίζουν μάζες στο ουροποιητικό σύστημα.</a:t>
            </a:r>
            <a:endParaRPr lang="el-GR" b="1" u="sng" dirty="0"/>
          </a:p>
          <a:p>
            <a:r>
              <a:rPr lang="el-GR" b="1" u="sng" dirty="0" err="1"/>
              <a:t>To</a:t>
            </a:r>
            <a:r>
              <a:rPr lang="el-GR" b="1" u="sng" dirty="0"/>
              <a:t> υγιές βάρος </a:t>
            </a:r>
            <a:r>
              <a:rPr lang="el-GR" dirty="0"/>
              <a:t>σε συνδυασμό με υγιεινή διατροφή πλούσια σε θρεπτικά συστατικά και φυτικές ίνες, θεωρείται απαραίτητη για την πρόληψη των λίθων των νεφρών και για την αντιμετώπισή τους.</a:t>
            </a:r>
            <a:endParaRPr lang="el-GR" b="1" u="sng" dirty="0"/>
          </a:p>
          <a:p>
            <a:r>
              <a:rPr lang="el-GR" b="1" u="sng" dirty="0"/>
              <a:t>Η αποφυγή των τροφών που προκαλούν το σχηματισμό των λίθων</a:t>
            </a: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571504"/>
          </a:xfrm>
        </p:spPr>
        <p:txBody>
          <a:bodyPr>
            <a:normAutofit fontScale="90000"/>
          </a:bodyPr>
          <a:lstStyle/>
          <a:p>
            <a:r>
              <a:rPr lang="el-GR" dirty="0"/>
              <a:t>ΔΙΑΙΤΗΤΙΚΗ ΠΡΟΛΗΨΗ</a:t>
            </a:r>
          </a:p>
        </p:txBody>
      </p:sp>
      <p:sp>
        <p:nvSpPr>
          <p:cNvPr id="3" name="2 - Θέση περιεχομένου"/>
          <p:cNvSpPr>
            <a:spLocks noGrp="1"/>
          </p:cNvSpPr>
          <p:nvPr>
            <p:ph idx="1"/>
          </p:nvPr>
        </p:nvSpPr>
        <p:spPr>
          <a:xfrm>
            <a:off x="457200" y="928670"/>
            <a:ext cx="8229600" cy="5645866"/>
          </a:xfrm>
        </p:spPr>
        <p:txBody>
          <a:bodyPr>
            <a:normAutofit fontScale="92500" lnSpcReduction="10000"/>
          </a:bodyPr>
          <a:lstStyle/>
          <a:p>
            <a:pPr>
              <a:buFont typeface="Wingdings" pitchFamily="2" charset="2"/>
              <a:buChar char="Ø"/>
            </a:pPr>
            <a:r>
              <a:rPr lang="el-GR" dirty="0"/>
              <a:t>Καλή ενυδάτωση με άφθονη κατανάλωση υγρών</a:t>
            </a:r>
          </a:p>
          <a:p>
            <a:pPr>
              <a:buFont typeface="Wingdings" pitchFamily="2" charset="2"/>
              <a:buChar char="Ø"/>
            </a:pPr>
            <a:r>
              <a:rPr lang="el-GR" dirty="0"/>
              <a:t>Κατανάλωση αδιάλυτων φυτικών ινών (σιτάρι, σίκαλη, κριθάρι, ρύζι)</a:t>
            </a:r>
          </a:p>
          <a:p>
            <a:pPr>
              <a:buFont typeface="Wingdings" pitchFamily="2" charset="2"/>
              <a:buChar char="Ø"/>
            </a:pPr>
            <a:r>
              <a:rPr lang="el-GR" dirty="0"/>
              <a:t>Αύξηση πρόσληψης καλίου (πορτοκάλια, μπανάνες, ξηροί καρποί, πατάτες, ντομάτες, καρότα)</a:t>
            </a:r>
          </a:p>
          <a:p>
            <a:pPr>
              <a:buFont typeface="Wingdings" pitchFamily="2" charset="2"/>
              <a:buChar char="Ø"/>
            </a:pPr>
            <a:r>
              <a:rPr lang="el-GR" dirty="0"/>
              <a:t>Αποφυγή συμπληρωμάτων ασβεστίου.</a:t>
            </a:r>
          </a:p>
          <a:p>
            <a:pPr>
              <a:buFont typeface="Wingdings" pitchFamily="2" charset="2"/>
              <a:buChar char="Ø"/>
            </a:pPr>
            <a:r>
              <a:rPr lang="el-GR" dirty="0"/>
              <a:t>Περιορισμός αλατιού στη διατροφή.</a:t>
            </a:r>
          </a:p>
          <a:p>
            <a:pPr>
              <a:buFont typeface="Wingdings" pitchFamily="2" charset="2"/>
              <a:buChar char="Ø"/>
            </a:pPr>
            <a:r>
              <a:rPr lang="el-GR" dirty="0"/>
              <a:t>Περιορισμός  ζωικών πρωτεϊνών (κρέας, πουλερικά, αυγά, ψάρια και θαλασσινά).</a:t>
            </a:r>
          </a:p>
          <a:p>
            <a:pPr>
              <a:buFont typeface="Wingdings" pitchFamily="2" charset="2"/>
              <a:buChar char="Ø"/>
            </a:pPr>
            <a:r>
              <a:rPr lang="el-GR" dirty="0"/>
              <a:t>Περιορισμός ή αποφυγή τροφών που είναι πλούσιες σε οξαλικά όπως τα παντζάρια, η σοκολάτα, το σπανάκι, το τσάι και οι περισσότεροι ξηροί καρποί και σε φωσφορικό άλας όπως αναψυκτικά τύπου </a:t>
            </a:r>
            <a:r>
              <a:rPr lang="en-US" dirty="0"/>
              <a:t>cola</a:t>
            </a:r>
            <a:r>
              <a:rPr lang="el-GR" dirty="0"/>
              <a:t>.</a:t>
            </a:r>
          </a:p>
          <a:p>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14380"/>
          </a:xfrm>
        </p:spPr>
        <p:txBody>
          <a:bodyPr>
            <a:normAutofit/>
          </a:bodyPr>
          <a:lstStyle/>
          <a:p>
            <a:r>
              <a:rPr lang="el-GR" dirty="0"/>
              <a:t>ΘΕΡΑΠΕΙΑ</a:t>
            </a:r>
          </a:p>
        </p:txBody>
      </p:sp>
      <p:sp>
        <p:nvSpPr>
          <p:cNvPr id="3" name="2 - Θέση περιεχομένου"/>
          <p:cNvSpPr>
            <a:spLocks noGrp="1"/>
          </p:cNvSpPr>
          <p:nvPr>
            <p:ph idx="1"/>
          </p:nvPr>
        </p:nvSpPr>
        <p:spPr>
          <a:xfrm>
            <a:off x="457200" y="1000108"/>
            <a:ext cx="8229600" cy="5574428"/>
          </a:xfrm>
        </p:spPr>
        <p:txBody>
          <a:bodyPr>
            <a:normAutofit fontScale="92500" lnSpcReduction="10000"/>
          </a:bodyPr>
          <a:lstStyle/>
          <a:p>
            <a:r>
              <a:rPr lang="el-GR" b="1" dirty="0"/>
              <a:t>Φαρμακευτική αντιμετώπιση της νόσου</a:t>
            </a:r>
          </a:p>
          <a:p>
            <a:pPr>
              <a:buNone/>
            </a:pPr>
            <a:r>
              <a:rPr lang="el-GR" dirty="0"/>
              <a:t>(ανάλογα με τη σοβαρότητα της νόσου και τον τύπο των λίθων )</a:t>
            </a:r>
            <a:endParaRPr lang="en-US" dirty="0"/>
          </a:p>
          <a:p>
            <a:pPr>
              <a:buNone/>
            </a:pPr>
            <a:r>
              <a:rPr lang="el-GR" dirty="0"/>
              <a:t>Οι πέτρες στους νεφρούς, που δεν μπορούν να αντιμετωπιστούν με συντηρητικά μέτρα, -είτε επειδή είναι πολύ μεγάλες, είτε επειδή προκαλούν αιμορραγία, νεφρική βλάβη, ή λοιμώξεις του ουροποιητικού συστήματος- χρειάζονται μια μικροεπέμβαση.</a:t>
            </a:r>
          </a:p>
          <a:p>
            <a:r>
              <a:rPr lang="el-GR" b="1" dirty="0"/>
              <a:t>Χειρουργική αντιμετώπιση της νόσου</a:t>
            </a:r>
            <a:endParaRPr lang="el-GR" dirty="0"/>
          </a:p>
          <a:p>
            <a:r>
              <a:rPr lang="el-GR" b="1" dirty="0"/>
              <a:t>Λιθοτριψία</a:t>
            </a:r>
            <a:endParaRPr lang="el-GR" dirty="0"/>
          </a:p>
          <a:p>
            <a:pPr>
              <a:buNone/>
            </a:pPr>
            <a:r>
              <a:rPr lang="el-GR" dirty="0"/>
              <a:t>(οι λίθοι κονιορτοποιούνται σε μικρά κομματάκια επιτρέποντας έτσι στα θραύσματα να περάσουν στα ούρα)</a:t>
            </a:r>
          </a:p>
          <a:p>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14380"/>
          </a:xfrm>
        </p:spPr>
        <p:txBody>
          <a:bodyPr>
            <a:normAutofit/>
          </a:bodyPr>
          <a:lstStyle/>
          <a:p>
            <a:r>
              <a:rPr lang="el-GR" dirty="0"/>
              <a:t>ΧΕΙΡΟΥΡΓΙΚΗ ΑΝΤΙΜΕΤΩΠΙΣΗ</a:t>
            </a:r>
          </a:p>
        </p:txBody>
      </p:sp>
      <p:pic>
        <p:nvPicPr>
          <p:cNvPr id="2050" name="Picture 2" descr="C:\Users\apapakosta\Desktop\index2.jpg"/>
          <p:cNvPicPr>
            <a:picLocks noGrp="1" noChangeAspect="1" noChangeArrowheads="1"/>
          </p:cNvPicPr>
          <p:nvPr>
            <p:ph idx="1"/>
          </p:nvPr>
        </p:nvPicPr>
        <p:blipFill>
          <a:blip r:embed="rId2"/>
          <a:srcRect/>
          <a:stretch>
            <a:fillRect/>
          </a:stretch>
        </p:blipFill>
        <p:spPr bwMode="auto">
          <a:xfrm>
            <a:off x="357158" y="1714488"/>
            <a:ext cx="3214710" cy="1928826"/>
          </a:xfrm>
          <a:prstGeom prst="rect">
            <a:avLst/>
          </a:prstGeom>
          <a:noFill/>
        </p:spPr>
      </p:pic>
      <p:pic>
        <p:nvPicPr>
          <p:cNvPr id="2051" name="Picture 3" descr="C:\Users\apapakosta\Desktop\index4.jpg"/>
          <p:cNvPicPr>
            <a:picLocks noChangeAspect="1" noChangeArrowheads="1"/>
          </p:cNvPicPr>
          <p:nvPr/>
        </p:nvPicPr>
        <p:blipFill>
          <a:blip r:embed="rId3"/>
          <a:srcRect/>
          <a:stretch>
            <a:fillRect/>
          </a:stretch>
        </p:blipFill>
        <p:spPr bwMode="auto">
          <a:xfrm>
            <a:off x="4429124" y="1500174"/>
            <a:ext cx="4143404" cy="2357454"/>
          </a:xfrm>
          <a:prstGeom prst="rect">
            <a:avLst/>
          </a:prstGeom>
          <a:noFill/>
        </p:spPr>
      </p:pic>
      <p:pic>
        <p:nvPicPr>
          <p:cNvPr id="2052" name="Picture 4" descr="C:\Users\apapakosta\Desktop\index.jpg"/>
          <p:cNvPicPr>
            <a:picLocks noChangeAspect="1" noChangeArrowheads="1"/>
          </p:cNvPicPr>
          <p:nvPr/>
        </p:nvPicPr>
        <p:blipFill>
          <a:blip r:embed="rId4"/>
          <a:srcRect/>
          <a:stretch>
            <a:fillRect/>
          </a:stretch>
        </p:blipFill>
        <p:spPr bwMode="auto">
          <a:xfrm>
            <a:off x="500034" y="3786190"/>
            <a:ext cx="3214710" cy="2786082"/>
          </a:xfrm>
          <a:prstGeom prst="rect">
            <a:avLst/>
          </a:prstGeom>
          <a:noFill/>
        </p:spPr>
      </p:pic>
      <p:pic>
        <p:nvPicPr>
          <p:cNvPr id="2054" name="Picture 6" descr="C:\Users\apapakosta\Desktop\index1.jpg"/>
          <p:cNvPicPr>
            <a:picLocks noChangeAspect="1" noChangeArrowheads="1"/>
          </p:cNvPicPr>
          <p:nvPr/>
        </p:nvPicPr>
        <p:blipFill>
          <a:blip r:embed="rId5"/>
          <a:srcRect/>
          <a:stretch>
            <a:fillRect/>
          </a:stretch>
        </p:blipFill>
        <p:spPr bwMode="auto">
          <a:xfrm>
            <a:off x="4500562" y="3786190"/>
            <a:ext cx="4357718" cy="2328868"/>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785818"/>
          </a:xfrm>
        </p:spPr>
        <p:txBody>
          <a:bodyPr/>
          <a:lstStyle/>
          <a:p>
            <a:r>
              <a:rPr lang="el-GR" dirty="0"/>
              <a:t>ΠΥΕΛΟΝΕΦΡΙΤΙΔΑ</a:t>
            </a:r>
          </a:p>
        </p:txBody>
      </p:sp>
      <p:pic>
        <p:nvPicPr>
          <p:cNvPr id="1026" name="Picture 2" descr="C:\Users\ΑΘΑΝΑΣΙΑ\Desktop\ΙΕΚ ΜΑΘΗΜΑΤΑ\ΙΕΚ ΧΑΪΔΑΡΙΟΥ\Β' ΕΞΑΜΗΝΟ\ΠΑΘΟΛΟΓΙΑ\ΠΥΕΛΟΝΕΦΡΙΤΙΔΑ.jpg"/>
          <p:cNvPicPr>
            <a:picLocks noGrp="1" noChangeAspect="1" noChangeArrowheads="1"/>
          </p:cNvPicPr>
          <p:nvPr>
            <p:ph idx="1"/>
          </p:nvPr>
        </p:nvPicPr>
        <p:blipFill>
          <a:blip r:embed="rId2" cstate="print"/>
          <a:srcRect/>
          <a:stretch>
            <a:fillRect/>
          </a:stretch>
        </p:blipFill>
        <p:spPr bwMode="auto">
          <a:xfrm>
            <a:off x="642910" y="1571612"/>
            <a:ext cx="7848871" cy="4536504"/>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ΠΥΕΛΟΝΕΦΡΙΤΙΔΑ</a:t>
            </a:r>
          </a:p>
        </p:txBody>
      </p:sp>
      <p:sp>
        <p:nvSpPr>
          <p:cNvPr id="3" name="2 - Θέση περιεχομένου"/>
          <p:cNvSpPr>
            <a:spLocks noGrp="1"/>
          </p:cNvSpPr>
          <p:nvPr>
            <p:ph idx="1"/>
          </p:nvPr>
        </p:nvSpPr>
        <p:spPr/>
        <p:txBody>
          <a:bodyPr/>
          <a:lstStyle/>
          <a:p>
            <a:r>
              <a:rPr lang="el-GR" dirty="0"/>
              <a:t>Λοίμωξη του νεφρού και της νεφρικής πυέλου και οφείλεται συνήθως σε κυστίτιδα ή ουρολοίμωξη που ανήλθε στους νεφρούς μέσα από τους ουρητήρες.</a:t>
            </a:r>
          </a:p>
          <a:p>
            <a:r>
              <a:rPr lang="el-GR" dirty="0"/>
              <a:t> Διακρίνεται σε οξεία και χρόνια</a:t>
            </a:r>
          </a:p>
          <a:p>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42918"/>
            <a:ext cx="8229600" cy="571504"/>
          </a:xfrm>
        </p:spPr>
        <p:txBody>
          <a:bodyPr>
            <a:normAutofit fontScale="90000"/>
          </a:bodyPr>
          <a:lstStyle/>
          <a:p>
            <a:r>
              <a:rPr lang="el-GR" dirty="0"/>
              <a:t>ΑΙΤΙΑ</a:t>
            </a:r>
          </a:p>
        </p:txBody>
      </p:sp>
      <p:sp>
        <p:nvSpPr>
          <p:cNvPr id="3" name="2 - Θέση περιεχομένου"/>
          <p:cNvSpPr>
            <a:spLocks noGrp="1"/>
          </p:cNvSpPr>
          <p:nvPr>
            <p:ph idx="1"/>
          </p:nvPr>
        </p:nvSpPr>
        <p:spPr>
          <a:xfrm>
            <a:off x="457200" y="1428736"/>
            <a:ext cx="8229600" cy="5145800"/>
          </a:xfrm>
        </p:spPr>
        <p:txBody>
          <a:bodyPr>
            <a:normAutofit lnSpcReduction="10000"/>
          </a:bodyPr>
          <a:lstStyle/>
          <a:p>
            <a:r>
              <a:rPr lang="el-GR" dirty="0"/>
              <a:t>Συνήθως ανιούσα λοίμωξη από μικρόβια (κολοβακτηρίδιο (</a:t>
            </a:r>
            <a:r>
              <a:rPr lang="el-GR" dirty="0" err="1"/>
              <a:t>E.Coli</a:t>
            </a:r>
            <a:r>
              <a:rPr lang="el-GR" dirty="0"/>
              <a:t>), </a:t>
            </a:r>
            <a:r>
              <a:rPr lang="el-GR" dirty="0" err="1"/>
              <a:t>πρωτέας</a:t>
            </a:r>
            <a:r>
              <a:rPr lang="el-GR" dirty="0"/>
              <a:t>, </a:t>
            </a:r>
            <a:r>
              <a:rPr lang="el-GR" dirty="0" err="1"/>
              <a:t>εντεροβακτηρίδιο</a:t>
            </a:r>
            <a:r>
              <a:rPr lang="el-GR" dirty="0"/>
              <a:t>, </a:t>
            </a:r>
            <a:r>
              <a:rPr lang="el-GR" dirty="0" err="1"/>
              <a:t>ψευδομονάδα</a:t>
            </a:r>
            <a:r>
              <a:rPr lang="el-GR" dirty="0"/>
              <a:t>,  </a:t>
            </a:r>
            <a:r>
              <a:rPr lang="el-GR" dirty="0" err="1"/>
              <a:t>κλεμψιέλα</a:t>
            </a:r>
            <a:r>
              <a:rPr lang="el-GR" dirty="0"/>
              <a:t>)</a:t>
            </a:r>
          </a:p>
          <a:p>
            <a:r>
              <a:rPr lang="el-GR" dirty="0"/>
              <a:t>Αιματογενής λοίμωξη: σπάνια, μπορεί άλλα μικρόβια, που συνήθως εντοπίζονται στο δέρμα (σταφυλόκοκκος), να αποικήσουν μέσω του αίματος τον νεφρό (σπάνια).</a:t>
            </a:r>
          </a:p>
          <a:p>
            <a:pPr lvl="0"/>
            <a:r>
              <a:rPr lang="el-GR" dirty="0"/>
              <a:t>Παθήσεις που εμποδίζουν την ομαλή ροή των ούρων ή προκαλούν υπολειπόμενο ούρων (καλοήθης υπερπλασία του προστάτη, νεφρολιθίαση όγκος στην κοιλιά και στην πύελο)</a:t>
            </a:r>
          </a:p>
          <a:p>
            <a:pPr lvl="0"/>
            <a:r>
              <a:rPr lang="el-GR" dirty="0"/>
              <a:t>Σακχαρώδης διαβήτης</a:t>
            </a:r>
          </a:p>
          <a:p>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642942"/>
          </a:xfrm>
        </p:spPr>
        <p:txBody>
          <a:bodyPr>
            <a:normAutofit fontScale="90000"/>
          </a:bodyPr>
          <a:lstStyle/>
          <a:p>
            <a:r>
              <a:rPr lang="el-GR" dirty="0"/>
              <a:t>ΣΥΜΠΤΩΜΑΤΑ</a:t>
            </a:r>
          </a:p>
        </p:txBody>
      </p:sp>
      <p:sp>
        <p:nvSpPr>
          <p:cNvPr id="3" name="2 - Θέση περιεχομένου"/>
          <p:cNvSpPr>
            <a:spLocks noGrp="1"/>
          </p:cNvSpPr>
          <p:nvPr>
            <p:ph idx="1"/>
          </p:nvPr>
        </p:nvSpPr>
        <p:spPr>
          <a:xfrm>
            <a:off x="457200" y="1214422"/>
            <a:ext cx="8229600" cy="5360114"/>
          </a:xfrm>
        </p:spPr>
        <p:txBody>
          <a:bodyPr>
            <a:normAutofit fontScale="92500" lnSpcReduction="20000"/>
          </a:bodyPr>
          <a:lstStyle/>
          <a:p>
            <a:r>
              <a:rPr lang="el-GR" dirty="0"/>
              <a:t>Η πυελονεφρίτιδα μπορεί να ξεκινήσει με συμπτώματα παρόμοια με της απλής ουρολοίμωξης, δηλαδή </a:t>
            </a:r>
            <a:r>
              <a:rPr lang="el-GR" b="1" dirty="0"/>
              <a:t>συχνουρία</a:t>
            </a:r>
            <a:r>
              <a:rPr lang="el-GR" dirty="0"/>
              <a:t> και </a:t>
            </a:r>
            <a:r>
              <a:rPr lang="el-GR" b="1" dirty="0"/>
              <a:t>δυσουρία</a:t>
            </a:r>
            <a:r>
              <a:rPr lang="el-GR" dirty="0"/>
              <a:t>. Στην πορεία όμως, όταν  η μόλυνση εξαπλωθεί στο νεφρό, η κατάσταση γίνεται πιο σοβαρή και παρουσιάζονται επιπλέον συμπτώματα, όπως:</a:t>
            </a:r>
          </a:p>
          <a:p>
            <a:pPr lvl="0"/>
            <a:r>
              <a:rPr lang="el-GR" dirty="0"/>
              <a:t>Πόνος στη νεφρική χώρα (συνήθως </a:t>
            </a:r>
            <a:r>
              <a:rPr lang="el-GR" dirty="0" err="1"/>
              <a:t>ετερόπλευρα</a:t>
            </a:r>
            <a:r>
              <a:rPr lang="el-GR" dirty="0"/>
              <a:t>)</a:t>
            </a:r>
          </a:p>
          <a:p>
            <a:pPr lvl="0"/>
            <a:r>
              <a:rPr lang="el-GR" dirty="0"/>
              <a:t>Πυρετός συχνά με ρίγος</a:t>
            </a:r>
          </a:p>
          <a:p>
            <a:pPr lvl="0"/>
            <a:r>
              <a:rPr lang="el-GR" dirty="0"/>
              <a:t>Αδυναμία, καταβολή</a:t>
            </a:r>
          </a:p>
          <a:p>
            <a:pPr lvl="0"/>
            <a:r>
              <a:rPr lang="el-GR" dirty="0"/>
              <a:t>Ναυτία και έμετος</a:t>
            </a:r>
          </a:p>
          <a:p>
            <a:pPr lvl="0"/>
            <a:r>
              <a:rPr lang="el-GR" dirty="0"/>
              <a:t>Σύγχυση ειδικά σε ηλικιωμένα άτομα</a:t>
            </a:r>
          </a:p>
          <a:p>
            <a:pPr lvl="0"/>
            <a:r>
              <a:rPr lang="el-GR" dirty="0"/>
              <a:t>Αιματουρία</a:t>
            </a:r>
          </a:p>
          <a:p>
            <a:pPr lvl="0"/>
            <a:r>
              <a:rPr lang="el-GR" dirty="0"/>
              <a:t>Θολά  και δύσοσμα ούρα</a:t>
            </a:r>
          </a:p>
          <a:p>
            <a:pPr lvl="0"/>
            <a:r>
              <a:rPr lang="el-GR" dirty="0"/>
              <a:t>Πόνος κατά την ούρηση</a:t>
            </a:r>
          </a:p>
          <a:p>
            <a:pPr>
              <a:buNone/>
            </a:pP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229600" cy="428628"/>
          </a:xfrm>
        </p:spPr>
        <p:txBody>
          <a:bodyPr>
            <a:normAutofit fontScale="90000"/>
          </a:bodyPr>
          <a:lstStyle/>
          <a:p>
            <a:r>
              <a:rPr lang="el-GR" dirty="0"/>
              <a:t>ΑΝΤΙΜΕΤΩΠΙΣΗ</a:t>
            </a:r>
          </a:p>
        </p:txBody>
      </p:sp>
      <p:sp>
        <p:nvSpPr>
          <p:cNvPr id="3" name="2 - Θέση περιεχομένου"/>
          <p:cNvSpPr>
            <a:spLocks noGrp="1"/>
          </p:cNvSpPr>
          <p:nvPr>
            <p:ph idx="1"/>
          </p:nvPr>
        </p:nvSpPr>
        <p:spPr>
          <a:xfrm>
            <a:off x="457200" y="1000108"/>
            <a:ext cx="8229600" cy="5574428"/>
          </a:xfrm>
        </p:spPr>
        <p:txBody>
          <a:bodyPr>
            <a:normAutofit/>
          </a:bodyPr>
          <a:lstStyle/>
          <a:p>
            <a:r>
              <a:rPr lang="el-GR" dirty="0"/>
              <a:t>Χορήγηση αντιβιοτικών (τουλάχιστον 2 εβδομάδες)</a:t>
            </a:r>
          </a:p>
          <a:p>
            <a:r>
              <a:rPr lang="el-GR" dirty="0"/>
              <a:t>Αντιμετώπιση αιτίου, για να αποκατασταθεί η ομαλή αποχέτευση των ούρων από το νεφρό. Αυτό μπορεί να γίνει, αν τοποθετηθεί ένα σωληνάκι μέσω της κύστης που να φτάνει μέχρι το νεφρό (</a:t>
            </a:r>
            <a:r>
              <a:rPr lang="el-GR" dirty="0" err="1"/>
              <a:t>Pig</a:t>
            </a:r>
            <a:r>
              <a:rPr lang="el-GR" dirty="0"/>
              <a:t>-</a:t>
            </a:r>
            <a:r>
              <a:rPr lang="el-GR" dirty="0" err="1"/>
              <a:t>Tail</a:t>
            </a:r>
            <a:r>
              <a:rPr lang="el-GR" dirty="0"/>
              <a:t>). Το σωληνάκι μπορεί να εισαχθεί και διά μέσου του δέρματος μέσω μιας ειδική βελόνας (</a:t>
            </a:r>
            <a:r>
              <a:rPr lang="el-GR" dirty="0" err="1"/>
              <a:t>διαδερμική</a:t>
            </a:r>
            <a:r>
              <a:rPr lang="el-GR" dirty="0"/>
              <a:t> </a:t>
            </a:r>
            <a:r>
              <a:rPr lang="el-GR" dirty="0" err="1"/>
              <a:t>νεφροστομία</a:t>
            </a:r>
            <a:r>
              <a:rPr lang="el-GR" dirty="0"/>
              <a:t>)-όχι στην οξεία φάση</a:t>
            </a:r>
          </a:p>
          <a:p>
            <a:r>
              <a:rPr lang="el-GR" dirty="0"/>
              <a:t>Μεταφορά σε ΜΕΘ (εξαιρετικά σπάνια- </a:t>
            </a:r>
            <a:r>
              <a:rPr lang="el-GR" dirty="0" err="1"/>
              <a:t>ανοσοκατασταλμένοι</a:t>
            </a:r>
            <a:r>
              <a:rPr lang="el-GR" dirty="0"/>
              <a:t>, </a:t>
            </a:r>
            <a:r>
              <a:rPr lang="el-GR" dirty="0" err="1"/>
              <a:t>σακχαροδιαβητικοί</a:t>
            </a:r>
            <a:r>
              <a:rPr lang="el-GR" dirty="0"/>
              <a:t>)</a:t>
            </a:r>
          </a:p>
          <a:p>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04"/>
            <a:ext cx="8229600" cy="1000132"/>
          </a:xfrm>
        </p:spPr>
        <p:txBody>
          <a:bodyPr/>
          <a:lstStyle/>
          <a:p>
            <a:r>
              <a:rPr lang="el-GR" dirty="0"/>
              <a:t>ΝΕΦΡΟΙ: ΦΥΣΙΚΟ ΦΙΛΤΡΟ</a:t>
            </a:r>
          </a:p>
        </p:txBody>
      </p:sp>
      <p:sp>
        <p:nvSpPr>
          <p:cNvPr id="3" name="2 - Θέση περιεχομένου"/>
          <p:cNvSpPr>
            <a:spLocks noGrp="1"/>
          </p:cNvSpPr>
          <p:nvPr>
            <p:ph idx="1"/>
          </p:nvPr>
        </p:nvSpPr>
        <p:spPr>
          <a:xfrm>
            <a:off x="428596" y="1428736"/>
            <a:ext cx="8229600" cy="5072098"/>
          </a:xfrm>
        </p:spPr>
        <p:txBody>
          <a:bodyPr>
            <a:normAutofit/>
          </a:bodyPr>
          <a:lstStyle/>
          <a:p>
            <a:r>
              <a:rPr lang="el-GR" dirty="0"/>
              <a:t>καθαρίζουν καθημερινά 200 λίτρα αίµατος και απαλλάσσουν τον οργανισµό από κάθε περιττή και επικίνδυνη ουσία, αποβάλλοντάς τη µε την ούρηση,</a:t>
            </a:r>
          </a:p>
          <a:p>
            <a:r>
              <a:rPr lang="el-GR" dirty="0"/>
              <a:t>ρυθμίζουν την ισορροπία των μεταλλικών στοιχείων και του νερού,</a:t>
            </a:r>
          </a:p>
          <a:p>
            <a:r>
              <a:rPr lang="el-GR" dirty="0"/>
              <a:t> βοηθούν στην παραγωγή των ερυθρών αιμοσφαιρίνη, </a:t>
            </a:r>
          </a:p>
          <a:p>
            <a:r>
              <a:rPr lang="el-GR" dirty="0"/>
              <a:t>ενεργοποιούν τη βιταμίνη D </a:t>
            </a:r>
          </a:p>
          <a:p>
            <a:r>
              <a:rPr lang="el-GR" dirty="0"/>
              <a:t>παράγουν ουσίες που ρυθμίζουν την αρτηριακή πίεση.</a:t>
            </a:r>
          </a:p>
        </p:txBody>
      </p:sp>
    </p:spTree>
    <p:extLst>
      <p:ext uri="{BB962C8B-B14F-4D97-AF65-F5344CB8AC3E}">
        <p14:creationId xmlns:p14="http://schemas.microsoft.com/office/powerpoint/2010/main" val="40150960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14356"/>
            <a:ext cx="8229600" cy="1000132"/>
          </a:xfrm>
        </p:spPr>
        <p:txBody>
          <a:bodyPr/>
          <a:lstStyle/>
          <a:p>
            <a:r>
              <a:rPr lang="el-GR" dirty="0"/>
              <a:t>ΤΟΠΟΘΕΤΗΣΗ </a:t>
            </a:r>
            <a:r>
              <a:rPr lang="en-US" dirty="0"/>
              <a:t>PIG-TAIL</a:t>
            </a:r>
            <a:endParaRPr lang="el-GR" dirty="0"/>
          </a:p>
        </p:txBody>
      </p:sp>
      <p:pic>
        <p:nvPicPr>
          <p:cNvPr id="3074" name="Picture 2" descr="C:\Users\apapakosta\Desktop\index.jpg"/>
          <p:cNvPicPr>
            <a:picLocks noGrp="1" noChangeAspect="1" noChangeArrowheads="1"/>
          </p:cNvPicPr>
          <p:nvPr>
            <p:ph idx="1"/>
          </p:nvPr>
        </p:nvPicPr>
        <p:blipFill>
          <a:blip r:embed="rId2"/>
          <a:srcRect/>
          <a:stretch>
            <a:fillRect/>
          </a:stretch>
        </p:blipFill>
        <p:spPr bwMode="auto">
          <a:xfrm>
            <a:off x="4714876" y="1928802"/>
            <a:ext cx="3357586" cy="3500462"/>
          </a:xfrm>
          <a:prstGeom prst="rect">
            <a:avLst/>
          </a:prstGeom>
          <a:noFill/>
        </p:spPr>
      </p:pic>
      <p:pic>
        <p:nvPicPr>
          <p:cNvPr id="3075" name="Picture 3" descr="C:\Users\apapakosta\Desktop\images.jpg"/>
          <p:cNvPicPr>
            <a:picLocks noChangeAspect="1" noChangeArrowheads="1"/>
          </p:cNvPicPr>
          <p:nvPr/>
        </p:nvPicPr>
        <p:blipFill>
          <a:blip r:embed="rId3"/>
          <a:srcRect/>
          <a:stretch>
            <a:fillRect/>
          </a:stretch>
        </p:blipFill>
        <p:spPr bwMode="auto">
          <a:xfrm>
            <a:off x="928662" y="2000240"/>
            <a:ext cx="3214710" cy="3500462"/>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00042"/>
            <a:ext cx="8229600" cy="571504"/>
          </a:xfrm>
        </p:spPr>
        <p:txBody>
          <a:bodyPr>
            <a:normAutofit fontScale="90000"/>
          </a:bodyPr>
          <a:lstStyle/>
          <a:p>
            <a:r>
              <a:rPr lang="el-GR" dirty="0"/>
              <a:t>ΣΠΕΙΡΑΜΑΤΟΝΕΦΡΙΤΙΔΑ</a:t>
            </a:r>
          </a:p>
        </p:txBody>
      </p:sp>
      <p:sp>
        <p:nvSpPr>
          <p:cNvPr id="3" name="Θέση περιεχομένου 2"/>
          <p:cNvSpPr>
            <a:spLocks noGrp="1"/>
          </p:cNvSpPr>
          <p:nvPr>
            <p:ph idx="1"/>
          </p:nvPr>
        </p:nvSpPr>
        <p:spPr>
          <a:xfrm>
            <a:off x="457200" y="1142984"/>
            <a:ext cx="8229600" cy="5431552"/>
          </a:xfrm>
        </p:spPr>
        <p:txBody>
          <a:bodyPr>
            <a:normAutofit/>
          </a:bodyPr>
          <a:lstStyle/>
          <a:p>
            <a:r>
              <a:rPr lang="el-GR" dirty="0"/>
              <a:t>Πρόκειται για φλεγμονή του αγγειώδους σπειράματος</a:t>
            </a:r>
          </a:p>
          <a:p>
            <a:r>
              <a:rPr lang="el-GR" dirty="0"/>
              <a:t>Εκδηλώνεται μετά από κάποια σοβαρή λοίμωξη</a:t>
            </a:r>
          </a:p>
          <a:p>
            <a:r>
              <a:rPr lang="el-GR" dirty="0"/>
              <a:t> Απαντάται συχνότερα σε παιδιά μικρής ηλικίας </a:t>
            </a:r>
          </a:p>
          <a:p>
            <a:r>
              <a:rPr lang="el-GR" dirty="0"/>
              <a:t>Αποτελεί την πιο συχνή μορφή νεφροπάθειας των παιδιών.</a:t>
            </a:r>
            <a:endParaRPr lang="en-US" dirty="0"/>
          </a:p>
          <a:p>
            <a:r>
              <a:rPr lang="el-GR" dirty="0"/>
              <a:t>Πρόκειται για φλεγμονή του αγγειώδους σπειράματος και εκδηλώνεται μετά από κάποια σοβαρή λοίμωξη. Απαντάται συχνότερα σε παιδιά μικρής ηλικίας και αποτελεί την πιο συχνή μορφή νεφροπάθειας των παιδιών.</a:t>
            </a:r>
          </a:p>
        </p:txBody>
      </p:sp>
    </p:spTree>
    <p:extLst>
      <p:ext uri="{BB962C8B-B14F-4D97-AF65-F5344CB8AC3E}">
        <p14:creationId xmlns:p14="http://schemas.microsoft.com/office/powerpoint/2010/main" val="26684368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8596" y="571480"/>
            <a:ext cx="8229600" cy="1066800"/>
          </a:xfrm>
        </p:spPr>
        <p:txBody>
          <a:bodyPr/>
          <a:lstStyle/>
          <a:p>
            <a:r>
              <a:rPr lang="el-GR" dirty="0"/>
              <a:t>ΣΠΕΙΡΑΜΑΤΟΝΕΦΡΙΤΙΔΑ</a:t>
            </a:r>
          </a:p>
        </p:txBody>
      </p:sp>
      <p:sp>
        <p:nvSpPr>
          <p:cNvPr id="3" name="Θέση περιεχομένου 2"/>
          <p:cNvSpPr>
            <a:spLocks noGrp="1"/>
          </p:cNvSpPr>
          <p:nvPr>
            <p:ph idx="1"/>
          </p:nvPr>
        </p:nvSpPr>
        <p:spPr/>
        <p:txBody>
          <a:bodyPr/>
          <a:lstStyle/>
          <a:p>
            <a:pPr marL="0" indent="0">
              <a:buNone/>
            </a:pPr>
            <a:endParaRPr lang="el-GR"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034" y="1643050"/>
            <a:ext cx="8208912" cy="4320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97357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ΣΥΜΠΤΩΜΑΤΑ-ΕΚΔΗΛΩΣΕΙΣ</a:t>
            </a:r>
          </a:p>
        </p:txBody>
      </p:sp>
      <p:sp>
        <p:nvSpPr>
          <p:cNvPr id="3" name="Θέση περιεχομένου 2"/>
          <p:cNvSpPr>
            <a:spLocks noGrp="1"/>
          </p:cNvSpPr>
          <p:nvPr>
            <p:ph idx="1"/>
          </p:nvPr>
        </p:nvSpPr>
        <p:spPr/>
        <p:txBody>
          <a:bodyPr/>
          <a:lstStyle/>
          <a:p>
            <a:pPr lvl="0"/>
            <a:r>
              <a:rPr lang="el-GR" dirty="0"/>
              <a:t>Οιδήματα των αστραγάλων (σφυρών) και των βλεφάρων (διαφόρου βαθμού ανάλογα με την περίπτωση)</a:t>
            </a:r>
          </a:p>
          <a:p>
            <a:pPr lvl="0"/>
            <a:r>
              <a:rPr lang="el-GR" dirty="0"/>
              <a:t>Μακροσκοπική αιματουρία </a:t>
            </a:r>
          </a:p>
          <a:p>
            <a:pPr lvl="0"/>
            <a:r>
              <a:rPr lang="el-GR" dirty="0"/>
              <a:t>Υπέρταση </a:t>
            </a:r>
          </a:p>
          <a:p>
            <a:pPr lvl="0"/>
            <a:r>
              <a:rPr lang="el-GR" dirty="0"/>
              <a:t>Ελάττωση της διούρησης</a:t>
            </a:r>
          </a:p>
          <a:p>
            <a:endParaRPr lang="el-GR" dirty="0"/>
          </a:p>
        </p:txBody>
      </p:sp>
    </p:spTree>
    <p:extLst>
      <p:ext uri="{BB962C8B-B14F-4D97-AF65-F5344CB8AC3E}">
        <p14:creationId xmlns:p14="http://schemas.microsoft.com/office/powerpoint/2010/main" val="30755195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ΘΕΡΑΠΕΙΑ</a:t>
            </a:r>
          </a:p>
        </p:txBody>
      </p:sp>
      <p:sp>
        <p:nvSpPr>
          <p:cNvPr id="3" name="Θέση περιεχομένου 2"/>
          <p:cNvSpPr>
            <a:spLocks noGrp="1"/>
          </p:cNvSpPr>
          <p:nvPr>
            <p:ph idx="1"/>
          </p:nvPr>
        </p:nvSpPr>
        <p:spPr/>
        <p:txBody>
          <a:bodyPr>
            <a:normAutofit/>
          </a:bodyPr>
          <a:lstStyle/>
          <a:p>
            <a:r>
              <a:rPr lang="el-GR" dirty="0"/>
              <a:t>Χορήγηση πενικιλίνης για 10 ημέρες, πρέπει να δίδετε προληπτικά (Μέτα την εκδήλωση της ασθένειας δεν είναι αποτελεσματική).</a:t>
            </a:r>
          </a:p>
          <a:p>
            <a:r>
              <a:rPr lang="el-GR" dirty="0"/>
              <a:t>Ανάπαυση</a:t>
            </a:r>
          </a:p>
          <a:p>
            <a:r>
              <a:rPr lang="el-GR" dirty="0"/>
              <a:t>Κατάλληλη δίαιτα ανάλογα με τις εκδηλώσεις της νόσου (όχι αλάτι στην υπέρταση)</a:t>
            </a:r>
          </a:p>
          <a:p>
            <a:r>
              <a:rPr lang="el-GR" dirty="0"/>
              <a:t>Αντιμετώπιση των επιπλοκών</a:t>
            </a:r>
          </a:p>
        </p:txBody>
      </p:sp>
    </p:spTree>
    <p:extLst>
      <p:ext uri="{BB962C8B-B14F-4D97-AF65-F5344CB8AC3E}">
        <p14:creationId xmlns:p14="http://schemas.microsoft.com/office/powerpoint/2010/main" val="24198649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57166"/>
            <a:ext cx="8229600" cy="714380"/>
          </a:xfrm>
        </p:spPr>
        <p:txBody>
          <a:bodyPr>
            <a:noAutofit/>
          </a:bodyPr>
          <a:lstStyle/>
          <a:p>
            <a:r>
              <a:rPr lang="el-GR" sz="3200" dirty="0"/>
              <a:t>ΚΑΛΟΗΘΗΣ ΥΠΕΡΠΛΑΣΙΑ ΠΡΟΣΤΑΤΗ ΑΔΕΝΑ</a:t>
            </a:r>
          </a:p>
        </p:txBody>
      </p:sp>
      <p:sp>
        <p:nvSpPr>
          <p:cNvPr id="3" name="2 - Θέση περιεχομένου"/>
          <p:cNvSpPr>
            <a:spLocks noGrp="1"/>
          </p:cNvSpPr>
          <p:nvPr>
            <p:ph idx="1"/>
          </p:nvPr>
        </p:nvSpPr>
        <p:spPr>
          <a:xfrm>
            <a:off x="457200" y="1285860"/>
            <a:ext cx="8229600" cy="5288676"/>
          </a:xfrm>
        </p:spPr>
        <p:txBody>
          <a:bodyPr>
            <a:normAutofit fontScale="92500" lnSpcReduction="20000"/>
          </a:bodyPr>
          <a:lstStyle/>
          <a:p>
            <a:r>
              <a:rPr lang="el-GR" dirty="0"/>
              <a:t>Καλοήθης υπερπλασία του προστάτη ονομάζεται η αύξηση του αδένα που παρατηρείται μετά τα 40 έτη. Η αύξηση του μεγέθους  του προστάτη συχνά συμπιέζει το τοίχωμα της ουρήθρας κυκλοτερώς, αλλά και την κύστη προς τα πάνω, προκαλώντας διαταραχές στην ούρηση. </a:t>
            </a:r>
          </a:p>
          <a:p>
            <a:r>
              <a:rPr lang="el-GR" dirty="0"/>
              <a:t>Δεν έχει σχέση με τον καρκίνο του προστάτη, ο οποίος δυστυχώς δεν δίνει έγκαιρα συμπτώματα</a:t>
            </a:r>
          </a:p>
          <a:p>
            <a:r>
              <a:rPr lang="el-GR" dirty="0"/>
              <a:t>Σύμφωνα με πρόσφατα στοιχεία τρεις στους δέκα άνδρες θα υποβληθούν σε χειρουργική επέμβαση για αφαίρεση διογκωμένου προστάτη. Συγκεκριμένα η </a:t>
            </a:r>
            <a:r>
              <a:rPr lang="el-GR" dirty="0" err="1"/>
              <a:t>προστατεκτομή</a:t>
            </a:r>
            <a:r>
              <a:rPr lang="el-GR" dirty="0"/>
              <a:t> αποτελεί τη δεύτερη σε συχνότητα επέμβαση που εφαρμόζεται στους άνδρες ηλικίας άνω των 65 ετών, μετά από αυτή της αφαίρεσης του καταρράκτη στα μάτια.</a:t>
            </a:r>
          </a:p>
          <a:p>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857232"/>
            <a:ext cx="8229600" cy="1000132"/>
          </a:xfrm>
        </p:spPr>
        <p:txBody>
          <a:bodyPr>
            <a:normAutofit/>
          </a:bodyPr>
          <a:lstStyle/>
          <a:p>
            <a:r>
              <a:rPr lang="el-GR" sz="3200" dirty="0"/>
              <a:t>ΚΑΛΟΗΘΗΣ ΥΠΕΡΠΛΑΣΙΑ ΠΡΟΣΤΑΤΗ ΑΔΕΝΑ</a:t>
            </a:r>
          </a:p>
        </p:txBody>
      </p:sp>
      <p:pic>
        <p:nvPicPr>
          <p:cNvPr id="8194" name="Picture 2" descr="C:\Users\apapakosta\Desktop\Hyperplasia_prostati.png"/>
          <p:cNvPicPr>
            <a:picLocks noGrp="1" noChangeAspect="1" noChangeArrowheads="1"/>
          </p:cNvPicPr>
          <p:nvPr>
            <p:ph idx="1"/>
          </p:nvPr>
        </p:nvPicPr>
        <p:blipFill>
          <a:blip r:embed="rId2"/>
          <a:stretch>
            <a:fillRect/>
          </a:stretch>
        </p:blipFill>
        <p:spPr bwMode="auto">
          <a:xfrm>
            <a:off x="1200150" y="2571744"/>
            <a:ext cx="6743700" cy="3357586"/>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642918"/>
            <a:ext cx="8229600" cy="511156"/>
          </a:xfrm>
        </p:spPr>
        <p:txBody>
          <a:bodyPr>
            <a:normAutofit fontScale="90000"/>
          </a:bodyPr>
          <a:lstStyle/>
          <a:p>
            <a:r>
              <a:rPr lang="el-GR" dirty="0"/>
              <a:t>ΣΥΜΠΤΩΜΑΤΑ</a:t>
            </a:r>
          </a:p>
        </p:txBody>
      </p:sp>
      <p:sp>
        <p:nvSpPr>
          <p:cNvPr id="3" name="2 - Θέση περιεχομένου"/>
          <p:cNvSpPr>
            <a:spLocks noGrp="1"/>
          </p:cNvSpPr>
          <p:nvPr>
            <p:ph idx="1"/>
          </p:nvPr>
        </p:nvSpPr>
        <p:spPr>
          <a:xfrm>
            <a:off x="357158" y="1357274"/>
            <a:ext cx="8229600" cy="5500726"/>
          </a:xfrm>
        </p:spPr>
        <p:txBody>
          <a:bodyPr>
            <a:normAutofit fontScale="77500" lnSpcReduction="20000"/>
          </a:bodyPr>
          <a:lstStyle/>
          <a:p>
            <a:pPr>
              <a:buNone/>
            </a:pPr>
            <a:r>
              <a:rPr lang="el-GR" dirty="0"/>
              <a:t>Τα συμπτώματα της ΚΥΠ διακρίνονται σε αποφρακτικά και </a:t>
            </a:r>
            <a:r>
              <a:rPr lang="el-GR" b="1" dirty="0"/>
              <a:t>ερεθιστικά</a:t>
            </a:r>
            <a:r>
              <a:rPr lang="el-GR" dirty="0"/>
              <a:t>. </a:t>
            </a:r>
          </a:p>
          <a:p>
            <a:r>
              <a:rPr lang="el-GR" b="1" u="sng" dirty="0"/>
              <a:t>Αποφρακτικά</a:t>
            </a:r>
            <a:r>
              <a:rPr lang="el-GR" u="sng" dirty="0"/>
              <a:t> συμπτώματα </a:t>
            </a:r>
            <a:r>
              <a:rPr lang="el-GR" dirty="0"/>
              <a:t>είναι: </a:t>
            </a:r>
          </a:p>
          <a:p>
            <a:pPr>
              <a:buFont typeface="Wingdings" pitchFamily="2" charset="2"/>
              <a:buChar char="Ø"/>
            </a:pPr>
            <a:r>
              <a:rPr lang="el-GR" dirty="0"/>
              <a:t>η δυσκολία στην έναρξη της ούρησης,</a:t>
            </a:r>
          </a:p>
          <a:p>
            <a:pPr>
              <a:buFont typeface="Wingdings" pitchFamily="2" charset="2"/>
              <a:buChar char="Ø"/>
            </a:pPr>
            <a:r>
              <a:rPr lang="el-GR" dirty="0"/>
              <a:t> η εξασθένηση της ροής των ούρων, </a:t>
            </a:r>
          </a:p>
          <a:p>
            <a:pPr>
              <a:buFont typeface="Wingdings" pitchFamily="2" charset="2"/>
              <a:buChar char="Ø"/>
            </a:pPr>
            <a:r>
              <a:rPr lang="el-GR" dirty="0"/>
              <a:t>η διακεκομμένη ούρηση, </a:t>
            </a:r>
          </a:p>
          <a:p>
            <a:pPr>
              <a:buFont typeface="Wingdings" pitchFamily="2" charset="2"/>
              <a:buChar char="Ø"/>
            </a:pPr>
            <a:r>
              <a:rPr lang="el-GR" dirty="0"/>
              <a:t>η αίσθηση ατελούς κένωσης της κύστης, </a:t>
            </a:r>
          </a:p>
          <a:p>
            <a:pPr>
              <a:buFont typeface="Wingdings" pitchFamily="2" charset="2"/>
              <a:buChar char="Ø"/>
            </a:pPr>
            <a:r>
              <a:rPr lang="el-GR" dirty="0"/>
              <a:t>η επίσχεση των ούρων, </a:t>
            </a:r>
          </a:p>
          <a:p>
            <a:pPr>
              <a:buFont typeface="Wingdings" pitchFamily="2" charset="2"/>
              <a:buChar char="Ø"/>
            </a:pPr>
            <a:r>
              <a:rPr lang="el-GR" dirty="0"/>
              <a:t>η ακράτεια λόγω υπερπλήρωσης της κύστης.</a:t>
            </a:r>
          </a:p>
          <a:p>
            <a:r>
              <a:rPr lang="el-GR" b="1" dirty="0"/>
              <a:t> </a:t>
            </a:r>
            <a:r>
              <a:rPr lang="el-GR" b="1" u="sng" dirty="0"/>
              <a:t>Ερεθιστικά </a:t>
            </a:r>
            <a:r>
              <a:rPr lang="el-GR" u="sng" dirty="0"/>
              <a:t>συμπτώματα </a:t>
            </a:r>
            <a:r>
              <a:rPr lang="el-GR" dirty="0"/>
              <a:t>είναι: </a:t>
            </a:r>
          </a:p>
          <a:p>
            <a:pPr>
              <a:buFont typeface="Wingdings" pitchFamily="2" charset="2"/>
              <a:buChar char="ü"/>
            </a:pPr>
            <a:r>
              <a:rPr lang="el-GR" dirty="0"/>
              <a:t>η συχνουρία, </a:t>
            </a:r>
          </a:p>
          <a:p>
            <a:pPr>
              <a:buFont typeface="Wingdings" pitchFamily="2" charset="2"/>
              <a:buChar char="ü"/>
            </a:pPr>
            <a:r>
              <a:rPr lang="el-GR" dirty="0"/>
              <a:t>η </a:t>
            </a:r>
            <a:r>
              <a:rPr lang="el-GR" dirty="0" err="1"/>
              <a:t>νυκτουρία</a:t>
            </a:r>
            <a:r>
              <a:rPr lang="el-GR" dirty="0"/>
              <a:t>, </a:t>
            </a:r>
          </a:p>
          <a:p>
            <a:pPr>
              <a:buFont typeface="Wingdings" pitchFamily="2" charset="2"/>
              <a:buChar char="ü"/>
            </a:pPr>
            <a:r>
              <a:rPr lang="el-GR" dirty="0"/>
              <a:t>η </a:t>
            </a:r>
            <a:r>
              <a:rPr lang="el-GR" dirty="0" err="1"/>
              <a:t>επιτακτικότητα</a:t>
            </a:r>
            <a:r>
              <a:rPr lang="el-GR" dirty="0"/>
              <a:t>, </a:t>
            </a:r>
          </a:p>
          <a:p>
            <a:pPr>
              <a:buFont typeface="Wingdings" pitchFamily="2" charset="2"/>
              <a:buChar char="ü"/>
            </a:pPr>
            <a:r>
              <a:rPr lang="el-GR" dirty="0"/>
              <a:t>η επιτακτική ακράτεια των ούρων. </a:t>
            </a:r>
          </a:p>
          <a:p>
            <a:pPr>
              <a:buNone/>
            </a:pPr>
            <a:r>
              <a:rPr lang="el-GR" dirty="0"/>
              <a:t>Πολύ συχνά τα ερεθιστικά συμπτώματα είναι αυτά που απασχολούν περισσότερο τον ασθενή και αποτελούν την αφορμή να επισκεφτεί τον ιατρό του.</a:t>
            </a:r>
          </a:p>
          <a:p>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082660"/>
          </a:xfrm>
        </p:spPr>
        <p:txBody>
          <a:bodyPr>
            <a:normAutofit/>
          </a:bodyPr>
          <a:lstStyle/>
          <a:p>
            <a:r>
              <a:rPr lang="el-GR" dirty="0"/>
              <a:t>ΚΑΡΚΙΝΟΣ ΠΡΟΣΤΑΤΗ ΑΔΕΝΑ</a:t>
            </a:r>
          </a:p>
        </p:txBody>
      </p:sp>
      <p:sp>
        <p:nvSpPr>
          <p:cNvPr id="3" name="2 - Θέση περιεχομένου"/>
          <p:cNvSpPr>
            <a:spLocks noGrp="1"/>
          </p:cNvSpPr>
          <p:nvPr>
            <p:ph idx="1"/>
          </p:nvPr>
        </p:nvSpPr>
        <p:spPr>
          <a:xfrm>
            <a:off x="457200" y="1428736"/>
            <a:ext cx="8229600" cy="4697427"/>
          </a:xfrm>
        </p:spPr>
        <p:txBody>
          <a:bodyPr>
            <a:normAutofit/>
          </a:bodyPr>
          <a:lstStyle/>
          <a:p>
            <a:r>
              <a:rPr lang="el-GR" dirty="0"/>
              <a:t>Ο καρκίνος του προστάτη είναι ο συχνότερος καρκίνος στους άνδρες και η δεύτερη σε συχνότητα αιτία θανάτου από καρκίνο μετά τον καρκίνο του πνεύμονα. Σύμφωνα με υπάρχοντα στατιστικά στοιχεία 8 στους 100 άνδρες έχουν μεγάλη πιθανότητα να νοσήσουν από καρκίνο του προστάτη και 3 στους 100 να πεθάνουν από αυτόν ανά έτος. Η πιθανότητα για ανάπτυξη καρκίνου του προστάτη αυξάνει σε σχέση με την ηλικία.</a:t>
            </a:r>
          </a:p>
          <a:p>
            <a:pPr>
              <a:buNone/>
            </a:pPr>
            <a:endParaRPr lang="el-G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71480"/>
            <a:ext cx="8229600" cy="642942"/>
          </a:xfrm>
        </p:spPr>
        <p:txBody>
          <a:bodyPr>
            <a:normAutofit fontScale="90000"/>
          </a:bodyPr>
          <a:lstStyle/>
          <a:p>
            <a:r>
              <a:rPr lang="el-GR" dirty="0"/>
              <a:t>ΘΕΡΑΠΕΙΑ</a:t>
            </a:r>
          </a:p>
        </p:txBody>
      </p:sp>
      <p:sp>
        <p:nvSpPr>
          <p:cNvPr id="3" name="2 - Θέση περιεχομένου"/>
          <p:cNvSpPr>
            <a:spLocks noGrp="1"/>
          </p:cNvSpPr>
          <p:nvPr>
            <p:ph idx="1"/>
          </p:nvPr>
        </p:nvSpPr>
        <p:spPr>
          <a:xfrm>
            <a:off x="457200" y="1142984"/>
            <a:ext cx="8229600" cy="5431552"/>
          </a:xfrm>
        </p:spPr>
        <p:txBody>
          <a:bodyPr>
            <a:normAutofit/>
          </a:bodyPr>
          <a:lstStyle/>
          <a:p>
            <a:pPr>
              <a:buNone/>
            </a:pPr>
            <a:r>
              <a:rPr lang="el-GR" dirty="0"/>
              <a:t>Οι θεραπευτικές επιλογές για τα αρχικά στάδια της νόσου είναι:</a:t>
            </a:r>
          </a:p>
          <a:p>
            <a:pPr lvl="0"/>
            <a:r>
              <a:rPr lang="el-GR" u="sng" dirty="0"/>
              <a:t>Η ριζική </a:t>
            </a:r>
            <a:r>
              <a:rPr lang="el-GR" u="sng" dirty="0" err="1"/>
              <a:t>προστατεκτομή</a:t>
            </a:r>
            <a:endParaRPr lang="el-GR" dirty="0"/>
          </a:p>
          <a:p>
            <a:pPr lvl="0"/>
            <a:r>
              <a:rPr lang="el-GR" u="sng" dirty="0"/>
              <a:t>Η ακτινοθεραπεία</a:t>
            </a:r>
            <a:endParaRPr lang="el-GR" dirty="0"/>
          </a:p>
          <a:p>
            <a:pPr>
              <a:buNone/>
            </a:pPr>
            <a:r>
              <a:rPr lang="el-GR" dirty="0"/>
              <a:t>Οι θεραπευτικές επιλογές για τον προχωρημένο καρκίνο του προστάτη είναι:</a:t>
            </a:r>
          </a:p>
          <a:p>
            <a:pPr lvl="0"/>
            <a:r>
              <a:rPr lang="el-GR" u="sng" dirty="0"/>
              <a:t>Η ορμονοθεραπεία</a:t>
            </a:r>
          </a:p>
          <a:p>
            <a:r>
              <a:rPr lang="el-GR" u="sng" dirty="0"/>
              <a:t>Η χημειοθεραπεία</a:t>
            </a:r>
          </a:p>
          <a:p>
            <a:r>
              <a:rPr lang="el-GR" u="sng" dirty="0"/>
              <a:t>Η ανοσοθεραπεία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214422"/>
            <a:ext cx="8229600" cy="5360114"/>
          </a:xfrm>
        </p:spPr>
        <p:txBody>
          <a:bodyPr>
            <a:normAutofit/>
          </a:bodyPr>
          <a:lstStyle/>
          <a:p>
            <a:r>
              <a:rPr lang="el-GR" b="1" dirty="0"/>
              <a:t>Ουρολογία</a:t>
            </a:r>
            <a:r>
              <a:rPr lang="el-GR" dirty="0"/>
              <a:t>, είναι η ειδικότητα της χειρουργικής, που ασχολείται με την παθολογία του ουροποιητικού συστήματος του άνδρα και της γυναίκας, καθώς και με την παθολογία του γεννητικού συστήματος του άνδρα.</a:t>
            </a:r>
          </a:p>
          <a:p>
            <a:r>
              <a:rPr lang="el-GR" dirty="0"/>
              <a:t>Στο ουροποιογεννητικό σύστημα, τα συμπτώματα χωρίζονται στις </a:t>
            </a:r>
            <a:r>
              <a:rPr lang="el-GR" b="1" dirty="0"/>
              <a:t>συστηματικές εκδηλώσεις </a:t>
            </a:r>
            <a:r>
              <a:rPr lang="el-GR" dirty="0"/>
              <a:t>και στην </a:t>
            </a:r>
            <a:r>
              <a:rPr lang="el-GR" b="1" dirty="0"/>
              <a:t>τοπική συμπτωματολογία</a:t>
            </a:r>
            <a:r>
              <a:rPr lang="el-GR"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428604"/>
            <a:ext cx="8229600" cy="1066800"/>
          </a:xfrm>
        </p:spPr>
        <p:txBody>
          <a:bodyPr/>
          <a:lstStyle/>
          <a:p>
            <a:r>
              <a:rPr lang="el-GR" b="1" dirty="0"/>
              <a:t>ΣΥΣΤΗΜΑΤΙΚΕΣ ΕΚΔΗΛΩΣΕΙΣ</a:t>
            </a:r>
            <a:endParaRPr lang="el-GR" dirty="0"/>
          </a:p>
        </p:txBody>
      </p:sp>
      <p:sp>
        <p:nvSpPr>
          <p:cNvPr id="3" name="2 - Θέση περιεχομένου"/>
          <p:cNvSpPr>
            <a:spLocks noGrp="1"/>
          </p:cNvSpPr>
          <p:nvPr>
            <p:ph idx="1"/>
          </p:nvPr>
        </p:nvSpPr>
        <p:spPr>
          <a:xfrm>
            <a:off x="457200" y="1285860"/>
            <a:ext cx="8229600" cy="5072097"/>
          </a:xfrm>
        </p:spPr>
        <p:txBody>
          <a:bodyPr>
            <a:normAutofit fontScale="77500" lnSpcReduction="20000"/>
          </a:bodyPr>
          <a:lstStyle/>
          <a:p>
            <a:r>
              <a:rPr lang="el-GR" b="1" dirty="0"/>
              <a:t>Πυρετός</a:t>
            </a:r>
            <a:r>
              <a:rPr lang="el-GR" dirty="0"/>
              <a:t> (φλεγμονή του ουροποιογεννητικού συστήματος).</a:t>
            </a:r>
            <a:br>
              <a:rPr lang="el-GR" dirty="0"/>
            </a:br>
            <a:r>
              <a:rPr lang="el-GR" dirty="0"/>
              <a:t>Μια απλή κυστίτιδα, συνήθως δε συνοδεύεται από πυρετό, ενώ η οξεία προστατίτιδα, η οξεία πυελονεφρίτιδα, η οξεία ορχεοεπιδιδυμίτιδα, εκδηλώνονται με υψηλό πυρετό και ρίγος.</a:t>
            </a:r>
          </a:p>
          <a:p>
            <a:r>
              <a:rPr lang="el-GR" b="1" dirty="0"/>
              <a:t>Απώλεια βάρους</a:t>
            </a:r>
            <a:r>
              <a:rPr lang="el-GR" dirty="0"/>
              <a:t>  (σε όγκους προχωρημένου σταδίου και σε περιπτώσεις χρόνιας νεφρικής ανεπάρκειας από απόφραξη ούρων ή φλεγμονή).</a:t>
            </a:r>
          </a:p>
          <a:p>
            <a:r>
              <a:rPr lang="el-GR" b="1" dirty="0"/>
              <a:t>Γενικευμένη κακουχία</a:t>
            </a:r>
            <a:r>
              <a:rPr lang="el-GR" dirty="0"/>
              <a:t>, χαρακτηρίζει ασθενείς με μεταστατικούς όγκους.</a:t>
            </a:r>
          </a:p>
          <a:p>
            <a:r>
              <a:rPr lang="el-GR" b="1" dirty="0"/>
              <a:t>Υπέρταση</a:t>
            </a:r>
            <a:r>
              <a:rPr lang="el-GR" dirty="0"/>
              <a:t>, μπορεί να προκύψει από απόφραξη της νεφρικής αρτηρίας, από αποφρακτική ουροπάθεια, όπως υπερπλασία ή καρκίνο του προστάτη, λιθίαση και στενώματα ουρήθρας και πιο σπάνια, σε όγκους του νεφρού.</a:t>
            </a:r>
          </a:p>
          <a:p>
            <a:r>
              <a:rPr lang="el-GR" dirty="0"/>
              <a:t>Τέλος, η </a:t>
            </a:r>
            <a:r>
              <a:rPr lang="el-GR" b="1" dirty="0"/>
              <a:t>πολυερυθραιμία</a:t>
            </a:r>
            <a:r>
              <a:rPr lang="el-GR" dirty="0"/>
              <a:t> (αύξηση του αιματοκρίτη), συναντάται σε περιπτώσεις μείωσης της νεφρικής λειτουργίας και σε κάποιες περιπτώσεις καρκίνου του νεφρού.</a:t>
            </a:r>
          </a:p>
          <a:p>
            <a:pPr>
              <a:buNone/>
            </a:pP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71480"/>
            <a:ext cx="8229600" cy="1066800"/>
          </a:xfrm>
        </p:spPr>
        <p:txBody>
          <a:bodyPr/>
          <a:lstStyle/>
          <a:p>
            <a:r>
              <a:rPr lang="el-GR" dirty="0"/>
              <a:t>ΤΟΠΙΚΑ ΣΥΜΠΤΩΜΑΤΑ</a:t>
            </a:r>
          </a:p>
        </p:txBody>
      </p:sp>
      <p:sp>
        <p:nvSpPr>
          <p:cNvPr id="3" name="2 - Θέση περιεχομένου"/>
          <p:cNvSpPr>
            <a:spLocks noGrp="1"/>
          </p:cNvSpPr>
          <p:nvPr>
            <p:ph idx="1"/>
          </p:nvPr>
        </p:nvSpPr>
        <p:spPr>
          <a:xfrm>
            <a:off x="428596" y="1714488"/>
            <a:ext cx="8229600" cy="4325112"/>
          </a:xfrm>
        </p:spPr>
        <p:txBody>
          <a:bodyPr>
            <a:normAutofit/>
          </a:bodyPr>
          <a:lstStyle/>
          <a:p>
            <a:r>
              <a:rPr lang="el-GR" dirty="0"/>
              <a:t>   Πόνος</a:t>
            </a:r>
          </a:p>
          <a:p>
            <a:r>
              <a:rPr lang="el-GR" dirty="0"/>
              <a:t>   Διαταραχές της </a:t>
            </a:r>
            <a:r>
              <a:rPr lang="el-GR" u="sng" dirty="0"/>
              <a:t>ποιότητας</a:t>
            </a:r>
            <a:r>
              <a:rPr lang="el-GR" dirty="0"/>
              <a:t> των ούρων (αιματουρία, πυουρία)</a:t>
            </a:r>
          </a:p>
          <a:p>
            <a:r>
              <a:rPr lang="el-GR" dirty="0"/>
              <a:t>   Διαταραχές της </a:t>
            </a:r>
            <a:r>
              <a:rPr lang="el-GR" u="sng" dirty="0"/>
              <a:t>ποσότητας</a:t>
            </a:r>
            <a:r>
              <a:rPr lang="el-GR" dirty="0"/>
              <a:t> των ούρων (πολυουρία, ολιγουρία, ανουρία)</a:t>
            </a:r>
          </a:p>
          <a:p>
            <a:r>
              <a:rPr lang="el-GR" dirty="0"/>
              <a:t>   Διαταραχές της </a:t>
            </a:r>
            <a:r>
              <a:rPr lang="el-GR" u="sng" dirty="0"/>
              <a:t>ούρησης</a:t>
            </a:r>
            <a:r>
              <a:rPr lang="el-GR" dirty="0"/>
              <a:t> (συχνουρία, δυσουρία, επίσχεση ούρων, ακράτεια ούρων)</a:t>
            </a:r>
          </a:p>
          <a:p>
            <a:endParaRPr lang="el-GR" dirty="0"/>
          </a:p>
          <a:p>
            <a:pPr>
              <a:buNone/>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42910" y="500042"/>
            <a:ext cx="8229600" cy="1066800"/>
          </a:xfrm>
        </p:spPr>
        <p:txBody>
          <a:bodyPr/>
          <a:lstStyle/>
          <a:p>
            <a:r>
              <a:rPr lang="el-GR" dirty="0"/>
              <a:t>ΠΟΝΟΣ</a:t>
            </a:r>
          </a:p>
        </p:txBody>
      </p:sp>
      <p:sp>
        <p:nvSpPr>
          <p:cNvPr id="3" name="2 - Θέση περιεχομένου"/>
          <p:cNvSpPr>
            <a:spLocks noGrp="1"/>
          </p:cNvSpPr>
          <p:nvPr>
            <p:ph idx="1"/>
          </p:nvPr>
        </p:nvSpPr>
        <p:spPr>
          <a:xfrm>
            <a:off x="500034" y="1357298"/>
            <a:ext cx="8229600" cy="5143536"/>
          </a:xfrm>
        </p:spPr>
        <p:txBody>
          <a:bodyPr>
            <a:normAutofit fontScale="77500" lnSpcReduction="20000"/>
          </a:bodyPr>
          <a:lstStyle/>
          <a:p>
            <a:r>
              <a:rPr lang="el-GR" dirty="0"/>
              <a:t>Η συνηθέστερη αιτία εντοπισμού πόνου στο </a:t>
            </a:r>
            <a:r>
              <a:rPr lang="el-GR" b="1" dirty="0"/>
              <a:t>ανώτερο ουροποιητικό</a:t>
            </a:r>
            <a:r>
              <a:rPr lang="el-GR" dirty="0"/>
              <a:t>, είναι ο κωλικός του νεφρού, που οφείλεται σε απότομη αύξηση της υδροστατικής πίεσης στο νεφρό ή τον ουρητήρα. Οφείλεται σε λιθίαση (πέτρες), σε απόφραξη από αίμα (</a:t>
            </a:r>
            <a:r>
              <a:rPr lang="el-GR" dirty="0" err="1"/>
              <a:t>αιμοπήγματα</a:t>
            </a:r>
            <a:r>
              <a:rPr lang="el-GR" dirty="0"/>
              <a:t>) και σε στραγγαλισμό του ουρητήρα από νεοπλασίες.</a:t>
            </a:r>
            <a:br>
              <a:rPr lang="el-GR" dirty="0"/>
            </a:br>
            <a:r>
              <a:rPr lang="el-GR" dirty="0"/>
              <a:t>Συνοδεύεται από εφίδρωση, ναυτία με εμέτους και μετεωρισμό της κοιλιάς (φούσκωμα) και συνήθως ξεκινάει απότομα, χωρίς πρόδρομα συμπτώματα.</a:t>
            </a:r>
          </a:p>
          <a:p>
            <a:r>
              <a:rPr lang="el-GR" dirty="0"/>
              <a:t>Ο εντοπισμός πόνου στο </a:t>
            </a:r>
            <a:r>
              <a:rPr lang="el-GR" b="1" dirty="0"/>
              <a:t>κατώτερο ουροποιητικό</a:t>
            </a:r>
            <a:r>
              <a:rPr lang="el-GR" dirty="0"/>
              <a:t>, μπορεί να πηγάζει από διάφορα αίτια, όπως </a:t>
            </a:r>
            <a:r>
              <a:rPr lang="el-GR" dirty="0" err="1"/>
              <a:t>υπερδιάταση</a:t>
            </a:r>
            <a:r>
              <a:rPr lang="el-GR" dirty="0"/>
              <a:t> της ουροδόχου κύστεως λόγω οξείας επίσχεσης ούρων. Επίσης, από φλεγμονές της ουροδόχου κύστεως (κυστίτιδα), από λιθίαση της κύστεως ή του ουρητήρα και από φλεγμονές του προστάτη (οξεία προστατίτιδα). Ακόμη, μπορεί να οφείλεται σε καρκίνο του προστάτη ή της κύστεως, σε οξεία ή χρόνια ορχεοεπιδιδυμίτιδα, συστροφή του όρχεως, τραυματισμούς και αιματώματα του όρχεως.</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1088</TotalTime>
  <Words>3619</Words>
  <Application>Microsoft Office PowerPoint</Application>
  <PresentationFormat>Προβολή στην οθόνη (4:3)</PresentationFormat>
  <Paragraphs>292</Paragraphs>
  <Slides>59</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59</vt:i4>
      </vt:variant>
    </vt:vector>
  </HeadingPairs>
  <TitlesOfParts>
    <vt:vector size="64" baseType="lpstr">
      <vt:lpstr>Georgia</vt:lpstr>
      <vt:lpstr>Trebuchet MS</vt:lpstr>
      <vt:lpstr>Wingdings</vt:lpstr>
      <vt:lpstr>Wingdings 2</vt:lpstr>
      <vt:lpstr>Αστικό</vt:lpstr>
      <vt:lpstr>ΝΟΣΗΛΕΥΤΙΚΕΣ ΠΑΡΕΜΒΑΣΕΙΣ ΣΕ ΑΣΘΕΝΕΙΣ ΜΕ ΔΙΑΤΑΡΑΧΕΣ ΤΟΥ ΟΥΡΟΠΟΙΗΤΙΚΟΥ ΣΥΣΤΗΜΑΤΟΣ</vt:lpstr>
      <vt:lpstr>ΟΥΡΟΠΟΙΗΤΙΚΟ ΣΥΣΤΗΜΑ</vt:lpstr>
      <vt:lpstr>ΜΟΙΡΕΣ ΟΥΡΟΠΟΙΗΤΙΚΟΥ ΣΥΣΤΗΜΑΤΟΣ</vt:lpstr>
      <vt:lpstr>Παρουσίαση του PowerPoint</vt:lpstr>
      <vt:lpstr>ΝΕΦΡΟΙ: ΦΥΣΙΚΟ ΦΙΛΤΡΟ</vt:lpstr>
      <vt:lpstr>Παρουσίαση του PowerPoint</vt:lpstr>
      <vt:lpstr>ΣΥΣΤΗΜΑΤΙΚΕΣ ΕΚΔΗΛΩΣΕΙΣ</vt:lpstr>
      <vt:lpstr>ΤΟΠΙΚΑ ΣΥΜΠΤΩΜΑΤΑ</vt:lpstr>
      <vt:lpstr>ΠΟΝΟΣ</vt:lpstr>
      <vt:lpstr>Διαταραχές της ποιότητας των ούρων</vt:lpstr>
      <vt:lpstr>Διαταραχές της ποσότητας των ούρων</vt:lpstr>
      <vt:lpstr>Διαταραχές της ούρησης</vt:lpstr>
      <vt:lpstr>ΑΝΤΙΜΕΤΩΠΙΣΗ ΔΙΑΤΑΡΑΧΩΝ ΟΥΡΗΣΗΣ</vt:lpstr>
      <vt:lpstr>ΓΕΝΙΚΑ ΓΙΑ ΤΗΝ ΟΥΡΗΣΗ</vt:lpstr>
      <vt:lpstr>ΚΑΘΕΤΗΡΙΑΣΜΟΣ ΟΥΡΟΔΟΧΟΥ ΚΥΣΤΗΣ</vt:lpstr>
      <vt:lpstr>ΤΥΠΟΙ ΟΥΡΟΚΑΘΕΤΗΡΩΝ</vt:lpstr>
      <vt:lpstr>ΤΥΠΟΙ ΟΥΡΟΚΑΘΕΤΗΡΩΝ</vt:lpstr>
      <vt:lpstr>ΕΝΔΕΙΞΕΙΣ ΕΦΑΡΜΟΓΗΣ ΟΥΡΟΚΑΘΕΤΗΡΑ</vt:lpstr>
      <vt:lpstr>ΕΝΔΕΙΞΕΙΣ ΕΦΑΡΜΟΓΗΣ ΟΥΡΟΚΑΘΕΤΗΡΑ</vt:lpstr>
      <vt:lpstr>ΑΝΤΕΝΔΕΙΞΕΙΣ</vt:lpstr>
      <vt:lpstr>ΒΑΣΙΚΕΣ ΑΡΧΕΣ ΚΑΘΕΤΗΡΙΑΣΜΟΥ Ο.Κ. ΚΑΙ ΠΡΟΛΗΨΗ ΛΟΙΜΩΞΕΩΝ</vt:lpstr>
      <vt:lpstr>ΤΥΠΟΙ ΟΥΡΟΣΥΛΛΕΚΤΗ</vt:lpstr>
      <vt:lpstr>ΕΠΙΠΛΟΚΕΣ ΣΕ ΑΣΘΕΝΕΙΣ ΜΕ ΟΥΡΟΚΑΘΕΤΗΡΑ</vt:lpstr>
      <vt:lpstr>ΝΕΦΡΙΚΗ ΑΝΕΠΑΡΚΕΙΑ </vt:lpstr>
      <vt:lpstr>ΑΙΤΙΑ Ο.Ν.Α</vt:lpstr>
      <vt:lpstr>Παρουσίαση του PowerPoint</vt:lpstr>
      <vt:lpstr>ΣΥΜΠΤΩΜΑΤΑ Ο.Ν.Α.</vt:lpstr>
      <vt:lpstr>ΘΕΡΑΠΕΙΑ Ο.Ν.Α</vt:lpstr>
      <vt:lpstr>ΑΙΤΙΑ Χ.Ν.Α.</vt:lpstr>
      <vt:lpstr>Χ.Ν.Α.</vt:lpstr>
      <vt:lpstr>ΣΥΜΠΤΩΜΑΤΑ Χ.Ν.Α.</vt:lpstr>
      <vt:lpstr>ΘΕΡΑΠΕΙΑ Χ.Ν.Α.</vt:lpstr>
      <vt:lpstr>ΝΕΦΡΩΣΙΚΟ ΣΥΝΔΡΟΜΟ</vt:lpstr>
      <vt:lpstr>ΣΗΜΕΙΑ ΚΑΙ ΣΥΜΠΤΩΜΑΤΑ</vt:lpstr>
      <vt:lpstr>ΝΕΦΡΩΣΙΚΟ ΣΥΝΔΡΟΜΟ  (ΚΛΙΝΙΚΗ ΕΙΚΟΝΑ)</vt:lpstr>
      <vt:lpstr>ΘΕΡΑΠΕΙΑ</vt:lpstr>
      <vt:lpstr>ΝΕΦΡΟΛΙΘΙΑΣΗ </vt:lpstr>
      <vt:lpstr>ΝΕΦΡΟΛΙΘΙΑΣΗ</vt:lpstr>
      <vt:lpstr>ΝΕΦΡΟΛΙΘΙΑΣΗ</vt:lpstr>
      <vt:lpstr>ΣΥΜΠΤΩΜΑΤΑ</vt:lpstr>
      <vt:lpstr>ΠΡΟΛΗΨΗ</vt:lpstr>
      <vt:lpstr>ΔΙΑΙΤΗΤΙΚΗ ΠΡΟΛΗΨΗ</vt:lpstr>
      <vt:lpstr>ΘΕΡΑΠΕΙΑ</vt:lpstr>
      <vt:lpstr>ΧΕΙΡΟΥΡΓΙΚΗ ΑΝΤΙΜΕΤΩΠΙΣΗ</vt:lpstr>
      <vt:lpstr>ΠΥΕΛΟΝΕΦΡΙΤΙΔΑ</vt:lpstr>
      <vt:lpstr>ΠΥΕΛΟΝΕΦΡΙΤΙΔΑ</vt:lpstr>
      <vt:lpstr>ΑΙΤΙΑ</vt:lpstr>
      <vt:lpstr>ΣΥΜΠΤΩΜΑΤΑ</vt:lpstr>
      <vt:lpstr>ΑΝΤΙΜΕΤΩΠΙΣΗ</vt:lpstr>
      <vt:lpstr>ΤΟΠΟΘΕΤΗΣΗ PIG-TAIL</vt:lpstr>
      <vt:lpstr>ΣΠΕΙΡΑΜΑΤΟΝΕΦΡΙΤΙΔΑ</vt:lpstr>
      <vt:lpstr>ΣΠΕΙΡΑΜΑΤΟΝΕΦΡΙΤΙΔΑ</vt:lpstr>
      <vt:lpstr>ΣΥΜΠΤΩΜΑΤΑ-ΕΚΔΗΛΩΣΕΙΣ</vt:lpstr>
      <vt:lpstr>ΘΕΡΑΠΕΙΑ</vt:lpstr>
      <vt:lpstr>ΚΑΛΟΗΘΗΣ ΥΠΕΡΠΛΑΣΙΑ ΠΡΟΣΤΑΤΗ ΑΔΕΝΑ</vt:lpstr>
      <vt:lpstr>ΚΑΛΟΗΘΗΣ ΥΠΕΡΠΛΑΣΙΑ ΠΡΟΣΤΑΤΗ ΑΔΕΝΑ</vt:lpstr>
      <vt:lpstr>ΣΥΜΠΤΩΜΑΤΑ</vt:lpstr>
      <vt:lpstr>ΚΑΡΚΙΝΟΣ ΠΡΟΣΤΑΤΗ ΑΔΕΝΑ</vt:lpstr>
      <vt:lpstr>ΘΕΡΑΠΕΙΑ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Athanasia Papakosta</dc:creator>
  <cp:lastModifiedBy>user</cp:lastModifiedBy>
  <cp:revision>77</cp:revision>
  <dcterms:created xsi:type="dcterms:W3CDTF">2024-05-20T10:06:08Z</dcterms:created>
  <dcterms:modified xsi:type="dcterms:W3CDTF">2025-04-08T20:44:30Z</dcterms:modified>
</cp:coreProperties>
</file>