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45"/>
  </p:notesMasterIdLst>
  <p:sldIdLst>
    <p:sldId id="256" r:id="rId2"/>
    <p:sldId id="258" r:id="rId3"/>
    <p:sldId id="257" r:id="rId4"/>
    <p:sldId id="259" r:id="rId5"/>
    <p:sldId id="261" r:id="rId6"/>
    <p:sldId id="263" r:id="rId7"/>
    <p:sldId id="260" r:id="rId8"/>
    <p:sldId id="264" r:id="rId9"/>
    <p:sldId id="267" r:id="rId10"/>
    <p:sldId id="268" r:id="rId11"/>
    <p:sldId id="265" r:id="rId12"/>
    <p:sldId id="269" r:id="rId13"/>
    <p:sldId id="270" r:id="rId14"/>
    <p:sldId id="272" r:id="rId15"/>
    <p:sldId id="266" r:id="rId16"/>
    <p:sldId id="271" r:id="rId17"/>
    <p:sldId id="282" r:id="rId18"/>
    <p:sldId id="273" r:id="rId19"/>
    <p:sldId id="283" r:id="rId20"/>
    <p:sldId id="274" r:id="rId21"/>
    <p:sldId id="284" r:id="rId22"/>
    <p:sldId id="275" r:id="rId23"/>
    <p:sldId id="285" r:id="rId24"/>
    <p:sldId id="276" r:id="rId25"/>
    <p:sldId id="286" r:id="rId26"/>
    <p:sldId id="277" r:id="rId27"/>
    <p:sldId id="287" r:id="rId28"/>
    <p:sldId id="278" r:id="rId29"/>
    <p:sldId id="288" r:id="rId30"/>
    <p:sldId id="279" r:id="rId31"/>
    <p:sldId id="289" r:id="rId32"/>
    <p:sldId id="294" r:id="rId33"/>
    <p:sldId id="295" r:id="rId34"/>
    <p:sldId id="290" r:id="rId35"/>
    <p:sldId id="296" r:id="rId36"/>
    <p:sldId id="291" r:id="rId37"/>
    <p:sldId id="297" r:id="rId38"/>
    <p:sldId id="292" r:id="rId39"/>
    <p:sldId id="298" r:id="rId40"/>
    <p:sldId id="293" r:id="rId41"/>
    <p:sldId id="300" r:id="rId42"/>
    <p:sldId id="299" r:id="rId43"/>
    <p:sldId id="301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61C0B3CD-F82A-4326-93D8-50D70221EEFB}">
          <p14:sldIdLst>
            <p14:sldId id="256"/>
            <p14:sldId id="258"/>
            <p14:sldId id="257"/>
            <p14:sldId id="259"/>
            <p14:sldId id="261"/>
            <p14:sldId id="263"/>
            <p14:sldId id="260"/>
            <p14:sldId id="264"/>
            <p14:sldId id="267"/>
            <p14:sldId id="268"/>
            <p14:sldId id="265"/>
            <p14:sldId id="269"/>
            <p14:sldId id="270"/>
            <p14:sldId id="272"/>
            <p14:sldId id="266"/>
            <p14:sldId id="271"/>
            <p14:sldId id="282"/>
            <p14:sldId id="273"/>
            <p14:sldId id="283"/>
            <p14:sldId id="274"/>
            <p14:sldId id="284"/>
            <p14:sldId id="275"/>
            <p14:sldId id="285"/>
            <p14:sldId id="276"/>
            <p14:sldId id="286"/>
            <p14:sldId id="277"/>
            <p14:sldId id="287"/>
            <p14:sldId id="278"/>
            <p14:sldId id="288"/>
            <p14:sldId id="279"/>
            <p14:sldId id="289"/>
            <p14:sldId id="294"/>
            <p14:sldId id="295"/>
            <p14:sldId id="290"/>
            <p14:sldId id="296"/>
            <p14:sldId id="291"/>
            <p14:sldId id="297"/>
            <p14:sldId id="292"/>
            <p14:sldId id="298"/>
            <p14:sldId id="293"/>
            <p14:sldId id="300"/>
            <p14:sldId id="299"/>
            <p14:sldId id="3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wntas skor" initials="fs" lastIdx="2" clrIdx="0">
    <p:extLst>
      <p:ext uri="{19B8F6BF-5375-455C-9EA6-DF929625EA0E}">
        <p15:presenceInfo xmlns:p15="http://schemas.microsoft.com/office/powerpoint/2012/main" userId="fwntas sk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Σκούρο στυλ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Φωτεινό στυλ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85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C9E12-EE92-43B1-AE0E-C9352E171E03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81A75-8B36-417E-88E7-3172E9099F3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4036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81A75-8B36-417E-88E7-3172E9099F36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3249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581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5685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4278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0022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7530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224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6072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139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577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8668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0470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3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20736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746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338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90405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5970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CAFE4-ECF9-486F-BAEE-84D1993442BE}" type="datetimeFigureOut">
              <a:rPr lang="el-GR" smtClean="0"/>
              <a:t>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FFD03-65EF-4BA9-95AB-C7D69686B4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21225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BE4C1D-5FD0-DF81-1742-ECEA18BD7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752169"/>
            <a:ext cx="9001462" cy="1179870"/>
          </a:xfrm>
        </p:spPr>
        <p:txBody>
          <a:bodyPr>
            <a:normAutofit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Κάμερες</a:t>
            </a:r>
            <a:br>
              <a:rPr lang="en-US" sz="4400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Ρύθμιση και Βελτιστοποίηση</a:t>
            </a:r>
            <a:endParaRPr lang="el-GR" sz="4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D88B64D-BCC6-5645-0849-7DF69A3EE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269" y="2168013"/>
            <a:ext cx="9001462" cy="3089787"/>
          </a:xfrm>
        </p:spPr>
        <p:txBody>
          <a:bodyPr/>
          <a:lstStyle/>
          <a:p>
            <a:pPr algn="l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Στόχοι Μαθήματος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Γνωριμία με τους βασικούς τύπους καμερών για υπολογιστές.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Κατανόηση τεχνικών χαρακτηριστικών καμερών.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Εκμάθηση βασικών ρυθμίσεων και βελτιστοποίησης εικόνας.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Αντιμετώπιση συνήθων προβλημάτων χρήσης καμερών.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89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2A079-B83B-B0A3-C635-298DFA3D0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EB56C4-8CB8-7A87-1ADA-329F5B243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545691"/>
            <a:ext cx="9001462" cy="693174"/>
          </a:xfrm>
        </p:spPr>
        <p:txBody>
          <a:bodyPr>
            <a:normAutofit fontScale="90000"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Τύπος Αισθητήρα (</a:t>
            </a:r>
            <a:r>
              <a:rPr lang="en-US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Sensor Type)</a:t>
            </a:r>
            <a:endParaRPr lang="el-GR" sz="4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78BF393-C0EF-04FD-B712-0F24953A6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9368" y="1238865"/>
            <a:ext cx="9851922" cy="294967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Ο αισθητήρας μετατρέπει το φως σε ηλεκτρικό σήμα.</a:t>
            </a:r>
          </a:p>
          <a:p>
            <a:pPr algn="l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Βασικοί τύποι: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CMOS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(Πιο διαδεδομένος σήμερα – Οικονομικός και γρήγορος.)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CCD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(Πιο ακριβός – Καλύτερη ποιότητα εικόνας σε χαμηλό φωτισμό.)</a:t>
            </a:r>
          </a:p>
          <a:p>
            <a:pPr algn="l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Σημείωση: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Στις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webcams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, ο CMOS αισθητήρας είναι σχεδόν στάνταρ γιατί είναι φθηνός και αρκετά ποιοτικός.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903518D-98BE-A55B-0019-78745AF2A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245" y="4380271"/>
            <a:ext cx="6626755" cy="247772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C8738F3-AD3E-4A4A-A9A9-5254D4A86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80271"/>
            <a:ext cx="5691228" cy="247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30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1ECC3-C522-0078-B0F9-18FFE033D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F30216-F0DB-CB30-E5E9-3F4DA4F02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471949"/>
            <a:ext cx="9001462" cy="781664"/>
          </a:xfrm>
        </p:spPr>
        <p:txBody>
          <a:bodyPr>
            <a:normAutofit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Εστίαση (</a:t>
            </a:r>
            <a:r>
              <a:rPr lang="en-US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Focus)</a:t>
            </a:r>
            <a:endParaRPr lang="el-GR" sz="4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F826FDC-8208-5669-1EF7-5F8A0DC5D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896" y="1253613"/>
            <a:ext cx="10338619" cy="327414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Η εστίαση καθορίζει αν το αντικείμενο στην κάμερα φαίνεται καθαρό ή θολό.</a:t>
            </a:r>
          </a:p>
          <a:p>
            <a:pPr algn="l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Τύποι εστίασης: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Σταθερή εστίαση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Fixed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Focus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): Η κάμερα έχει ένα σταθερό σημείο εστίασης — απλή αλλά περιορισμένη.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Αυτόματη εστίαση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(Auto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Focus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): Η κάμερα προσαρμόζει αυτόματα την εστίαση ανάλογα με την απόσταση του αντικειμένου.</a:t>
            </a:r>
          </a:p>
          <a:p>
            <a:pPr algn="l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Σημείωση: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Για πιο επαγγελματική χρήση, προτιμάμε κάμερες με Auto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Focus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E812D3D-DEF6-C80A-73AF-A8E2ED63B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9823" y="4453683"/>
            <a:ext cx="3452353" cy="240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41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20E35-000F-C8A5-4B1B-22CFC9020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C52A5B-857A-5C38-1011-67DB43995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012723"/>
          </a:xfrm>
        </p:spPr>
        <p:txBody>
          <a:bodyPr>
            <a:normAutofit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Ρύθμιση </a:t>
            </a:r>
            <a:r>
              <a:rPr lang="en-US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Webcams</a:t>
            </a:r>
            <a:endParaRPr lang="el-GR" sz="4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2DA21945-52AE-99B3-2944-D4F38BBF5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8385" y="1617797"/>
            <a:ext cx="2678028" cy="611484"/>
          </a:xfrm>
        </p:spPr>
        <p:txBody>
          <a:bodyPr/>
          <a:lstStyle/>
          <a:p>
            <a:pPr algn="ctr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Βασικά βήματα</a:t>
            </a:r>
          </a:p>
        </p:txBody>
      </p:sp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55AB98C4-C0A4-A531-85E6-ADEEE9E20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3795" y="2229282"/>
            <a:ext cx="5107208" cy="2460706"/>
          </a:xfrm>
        </p:spPr>
        <p:txBody>
          <a:bodyPr>
            <a:norm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Σύνδεση USB και αναγνώριση από τον υπολογιστή.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Εγκατάσταση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drivers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αν απαιτείται.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Χρήση ρυθμίσεων κάμερας                         (από εφαρμογή ή Windows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settings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endParaRPr lang="el-GR" dirty="0"/>
          </a:p>
        </p:txBody>
      </p:sp>
      <p:sp>
        <p:nvSpPr>
          <p:cNvPr id="10" name="Θέση κειμένου 9">
            <a:extLst>
              <a:ext uri="{FF2B5EF4-FFF2-40B4-BE49-F238E27FC236}">
                <a16:creationId xmlns:a16="http://schemas.microsoft.com/office/drawing/2014/main" id="{E5523818-82E6-B62B-BD2A-4B6B8DE96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71899" y="1617797"/>
            <a:ext cx="3095958" cy="611484"/>
          </a:xfrm>
        </p:spPr>
        <p:txBody>
          <a:bodyPr/>
          <a:lstStyle/>
          <a:p>
            <a:pPr algn="ctr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Σημαντικές ρυθμίσεις</a:t>
            </a:r>
          </a:p>
        </p:txBody>
      </p:sp>
      <p:sp>
        <p:nvSpPr>
          <p:cNvPr id="11" name="Θέση περιεχομένου 10">
            <a:extLst>
              <a:ext uri="{FF2B5EF4-FFF2-40B4-BE49-F238E27FC236}">
                <a16:creationId xmlns:a16="http://schemas.microsoft.com/office/drawing/2014/main" id="{CB15B529-EB1C-9372-2424-ACA71E78AC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9282"/>
            <a:ext cx="5095357" cy="2460706"/>
          </a:xfrm>
        </p:spPr>
        <p:txBody>
          <a:bodyPr>
            <a:norm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Ανάλυση εικόνας (π.χ. 720p, 1080p).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Φωτεινότητα, αντίθεση, κορεσμός.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Auto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Focus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ενεργοποιημένο.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650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73A03-FC90-4B02-BAA4-2F2C448BE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5A82DB-8624-DBEB-DE14-D601C3A24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012723"/>
          </a:xfrm>
        </p:spPr>
        <p:txBody>
          <a:bodyPr>
            <a:normAutofit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Ρύθμιση </a:t>
            </a:r>
            <a:r>
              <a:rPr lang="en-US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IP </a:t>
            </a:r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Καμερών</a:t>
            </a: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B8D09D81-A293-E90F-CEA0-D416D110F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8385" y="1617797"/>
            <a:ext cx="2678028" cy="611484"/>
          </a:xfrm>
        </p:spPr>
        <p:txBody>
          <a:bodyPr/>
          <a:lstStyle/>
          <a:p>
            <a:pPr algn="ctr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Βασικά βήματα</a:t>
            </a:r>
          </a:p>
        </p:txBody>
      </p:sp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825204E4-6D94-7ABD-E6C4-89444151F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3795" y="2229282"/>
            <a:ext cx="5107208" cy="2460706"/>
          </a:xfrm>
        </p:spPr>
        <p:txBody>
          <a:bodyPr>
            <a:normAutofit/>
          </a:bodyPr>
          <a:lstStyle/>
          <a:p>
            <a:r>
              <a:rPr lang="el-GR" dirty="0"/>
              <a:t>Σύνδεση στο </a:t>
            </a:r>
            <a:r>
              <a:rPr lang="el-GR" dirty="0" err="1"/>
              <a:t>router</a:t>
            </a:r>
            <a:r>
              <a:rPr lang="el-GR" dirty="0"/>
              <a:t> (</a:t>
            </a:r>
            <a:r>
              <a:rPr lang="el-GR" dirty="0" err="1"/>
              <a:t>Wi-Fi</a:t>
            </a:r>
            <a:r>
              <a:rPr lang="el-GR" dirty="0"/>
              <a:t> ή </a:t>
            </a:r>
            <a:r>
              <a:rPr lang="el-GR" dirty="0" err="1"/>
              <a:t>Ethernet</a:t>
            </a:r>
            <a:r>
              <a:rPr lang="el-GR" dirty="0"/>
              <a:t>).</a:t>
            </a:r>
          </a:p>
          <a:p>
            <a:r>
              <a:rPr lang="el-GR" dirty="0"/>
              <a:t>Εγκατάσταση μέσω εφαρμογής ή </a:t>
            </a:r>
            <a:r>
              <a:rPr lang="el-GR" dirty="0" err="1"/>
              <a:t>web</a:t>
            </a:r>
            <a:r>
              <a:rPr lang="el-GR" dirty="0"/>
              <a:t> </a:t>
            </a:r>
            <a:r>
              <a:rPr lang="el-GR" dirty="0" err="1"/>
              <a:t>interface</a:t>
            </a:r>
            <a:r>
              <a:rPr lang="el-GR" dirty="0"/>
              <a:t>.</a:t>
            </a:r>
          </a:p>
          <a:p>
            <a:r>
              <a:rPr lang="el-GR" dirty="0"/>
              <a:t>Ρύθμιση IP διεύθυνσης (στατική ή DHCP).</a:t>
            </a:r>
          </a:p>
          <a:p>
            <a:endParaRPr lang="el-GR" dirty="0"/>
          </a:p>
        </p:txBody>
      </p:sp>
      <p:sp>
        <p:nvSpPr>
          <p:cNvPr id="10" name="Θέση κειμένου 9">
            <a:extLst>
              <a:ext uri="{FF2B5EF4-FFF2-40B4-BE49-F238E27FC236}">
                <a16:creationId xmlns:a16="http://schemas.microsoft.com/office/drawing/2014/main" id="{43E6D2B6-58A9-340A-E9CA-A213790A1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71899" y="1617797"/>
            <a:ext cx="3095958" cy="611484"/>
          </a:xfrm>
        </p:spPr>
        <p:txBody>
          <a:bodyPr/>
          <a:lstStyle/>
          <a:p>
            <a:pPr algn="ctr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Σημαντικές ρυθμίσεις</a:t>
            </a:r>
          </a:p>
        </p:txBody>
      </p:sp>
      <p:sp>
        <p:nvSpPr>
          <p:cNvPr id="11" name="Θέση περιεχομένου 10">
            <a:extLst>
              <a:ext uri="{FF2B5EF4-FFF2-40B4-BE49-F238E27FC236}">
                <a16:creationId xmlns:a16="http://schemas.microsoft.com/office/drawing/2014/main" id="{6C4E48F4-A60D-2E6D-929A-9A7BD6946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9282"/>
            <a:ext cx="5095357" cy="2460706"/>
          </a:xfrm>
        </p:spPr>
        <p:txBody>
          <a:bodyPr>
            <a:normAutofit/>
          </a:bodyPr>
          <a:lstStyle/>
          <a:p>
            <a:r>
              <a:rPr lang="el-GR" dirty="0"/>
              <a:t>Ενεργοποίηση ανίχνευσης κίνησης.</a:t>
            </a:r>
          </a:p>
          <a:p>
            <a:r>
              <a:rPr lang="el-GR" dirty="0"/>
              <a:t>Καθορισμός περιοχών παρακολούθησης.</a:t>
            </a:r>
          </a:p>
          <a:p>
            <a:r>
              <a:rPr lang="el-GR" dirty="0"/>
              <a:t>Εξωτερική πρόσβαση (</a:t>
            </a:r>
            <a:r>
              <a:rPr lang="el-GR" dirty="0" err="1"/>
              <a:t>port</a:t>
            </a:r>
            <a:r>
              <a:rPr lang="el-GR" dirty="0"/>
              <a:t> </a:t>
            </a:r>
            <a:r>
              <a:rPr lang="el-GR" dirty="0" err="1"/>
              <a:t>forwarding</a:t>
            </a:r>
            <a:r>
              <a:rPr lang="el-GR" dirty="0"/>
              <a:t>).</a:t>
            </a:r>
          </a:p>
          <a:p>
            <a:endParaRPr lang="el-GR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C1B490F-FCE4-2502-46D5-7FD35822E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197" y="4689988"/>
            <a:ext cx="4321278" cy="2182161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80332D78-C3C4-13D8-F936-91BC557F1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930" y="4675839"/>
            <a:ext cx="5039626" cy="218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30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E0722-6D75-37C9-98A2-87757E9B3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C594F0-1BD3-0195-1E2F-87809FB24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752169"/>
            <a:ext cx="9001462" cy="848030"/>
          </a:xfrm>
        </p:spPr>
        <p:txBody>
          <a:bodyPr>
            <a:normAutofit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Συμβουλές Βελτιστοποίησης Εικόνας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52076C5-79F9-76E1-7BD0-B5F1A3B29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269" y="1858299"/>
            <a:ext cx="9001462" cy="3399502"/>
          </a:xfrm>
        </p:spPr>
        <p:txBody>
          <a:bodyPr>
            <a:normAutofit fontScale="925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Καθαρισμός φακού πριν από χρήση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Καλή φωτεινότητα στον χώρο (φυσικό ή τεχνητό φως μπροστά, όχι πίσω)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Τοποθέτηση κάμερας στο ύψος των ματιών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Ρύθμιση σωστής απόστασης 60-90cm από το πρόσωπο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Χρήση τρίποδου για σταθερότητα (ειδικά σε εξωτερικές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webcams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Ενημέρωση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drivers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για καλύτερη απόδοση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5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2D929-BC62-8ECA-F3B9-ACD9B3CD1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4CBC1D-BD6E-13B3-EC11-F63C8CED6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589935"/>
            <a:ext cx="9001462" cy="781665"/>
          </a:xfrm>
        </p:spPr>
        <p:txBody>
          <a:bodyPr>
            <a:normAutofit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Προβλήματα και Λύσεις</a:t>
            </a: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22C95388-C19C-0614-A67A-B61EA6C590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543677"/>
              </p:ext>
            </p:extLst>
          </p:nvPr>
        </p:nvGraphicFramePr>
        <p:xfrm>
          <a:off x="1273277" y="1802168"/>
          <a:ext cx="9645445" cy="4021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0907">
                  <a:extLst>
                    <a:ext uri="{9D8B030D-6E8A-4147-A177-3AD203B41FA5}">
                      <a16:colId xmlns:a16="http://schemas.microsoft.com/office/drawing/2014/main" val="1801499040"/>
                    </a:ext>
                  </a:extLst>
                </a:gridCol>
                <a:gridCol w="4834538">
                  <a:extLst>
                    <a:ext uri="{9D8B030D-6E8A-4147-A177-3AD203B41FA5}">
                      <a16:colId xmlns:a16="http://schemas.microsoft.com/office/drawing/2014/main" val="467072088"/>
                    </a:ext>
                  </a:extLst>
                </a:gridCol>
              </a:tblGrid>
              <a:tr h="65406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Πρόβλημα</a:t>
                      </a:r>
                    </a:p>
                  </a:txBody>
                  <a:tcP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Λύση</a:t>
                      </a:r>
                    </a:p>
                  </a:txBody>
                  <a:tcP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651258"/>
                  </a:ext>
                </a:extLst>
              </a:tr>
              <a:tr h="751343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Μαύρη εικόνα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Έλεγχος σύνδεσης, </a:t>
                      </a:r>
                      <a:r>
                        <a:rPr lang="el-GR" dirty="0" err="1"/>
                        <a:t>drivers</a:t>
                      </a:r>
                      <a:r>
                        <a:rPr lang="el-GR" dirty="0"/>
                        <a:t>, ενεργοποίηση κάμερας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13011882"/>
                  </a:ext>
                </a:extLst>
              </a:tr>
              <a:tr h="654060"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Θολή εικόνα</a:t>
                      </a:r>
                      <a:endParaRPr lang="el-GR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Ρύθμιση </a:t>
                      </a:r>
                      <a:r>
                        <a:rPr lang="el-GR" dirty="0" err="1"/>
                        <a:t>focus</a:t>
                      </a:r>
                      <a:r>
                        <a:rPr lang="el-GR" dirty="0"/>
                        <a:t> ή καθαρισμός φακού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52671438"/>
                  </a:ext>
                </a:extLst>
              </a:tr>
              <a:tr h="65406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Χαμηλή φωτεινότητα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Προσθήκη φωτισμού ή αλλαγή ρυθμίσεων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08308230"/>
                  </a:ext>
                </a:extLst>
              </a:tr>
              <a:tr h="65406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Καθυστέρηση εικόνας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Βελτίωση δικτύου ή αλλαγή ανάλυσης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64235437"/>
                  </a:ext>
                </a:extLst>
              </a:tr>
              <a:tr h="65406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Η κάμερα δεν αναγνωρίζεται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Επανεκκίνηση ή επανεγκατάσταση </a:t>
                      </a:r>
                      <a:r>
                        <a:rPr lang="en-US" dirty="0"/>
                        <a:t>driver</a:t>
                      </a:r>
                      <a:endParaRPr lang="el-GR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18112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719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4DFBF-F119-D306-C9A0-6C2F39B18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E71B1D-7705-67FA-8659-3780B1B12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είναι τα βασικά τεχνικά χαρακτηριστικά που πρέπει να γνωρίζουμε για μια κάμερα υπολογιστή;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082E318-621D-9DF8-1CB3-36CC4B3CE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9556" y="2608981"/>
            <a:ext cx="6992888" cy="2656194"/>
          </a:xfrm>
        </p:spPr>
        <p:txBody>
          <a:bodyPr>
            <a:normAutofit/>
          </a:bodyPr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α) Ανάλυση, Ρυθμός Καρέ, Τύπος Αισθητήρα, Εστίαση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β) Χρώμα κάμερας και μέγεθος φακού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γ) Μάρκα κάμερας και βάρος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δ) Διάρκεια μπαταρίας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367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F4F80-EE98-C247-7726-4D46C4EAD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4292AD-F961-E5E4-5911-BC87B8ED5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είναι τα βασικά τεχνικά χαρακτηριστικά που πρέπει να γνωρίζουμε για μια κάμερα υπολογιστή;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52FC2B8-2717-267F-DAEB-06451F915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9556" y="2608981"/>
            <a:ext cx="6992888" cy="2656194"/>
          </a:xfrm>
        </p:spPr>
        <p:txBody>
          <a:bodyPr>
            <a:normAutofit/>
          </a:bodyPr>
          <a:lstStyle/>
          <a:p>
            <a:pPr algn="l"/>
            <a:r>
              <a:rPr lang="el-G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Ανάλυση, Ρυθμός Καρέ, Τύπος Αισθητήρα, Εστίαση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Χρώμα κάμερας και μέγεθος φακού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Μάρκα κάμερας και βάρος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δ) Διάρκεια μπαταρίας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675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43FF0-17DB-76E9-C175-1856B46F9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5A6373-3535-C7AD-D7B3-D662989B7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ανάλυση θεωρείται "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Full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 HD";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8155DD9-76BD-2EBE-B73E-292DEE3ADB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7383" y="2768985"/>
            <a:ext cx="2177234" cy="2095755"/>
          </a:xfrm>
        </p:spPr>
        <p:txBody>
          <a:bodyPr>
            <a:normAutofit lnSpcReduction="10000"/>
          </a:bodyPr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α) 480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β) 720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γ) 1080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δ) 4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370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A6E06-0C9A-C7DF-8F5C-A118FF578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9441CB-E401-ABC4-2345-019C6070B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ανάλυση θεωρείται "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Full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 HD";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2894BD4-E942-4A68-17C4-8D7BD51A81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7383" y="2768985"/>
            <a:ext cx="2177234" cy="2095755"/>
          </a:xfrm>
        </p:spPr>
        <p:txBody>
          <a:bodyPr>
            <a:normAutofit lnSpcReduction="10000"/>
          </a:bodyPr>
          <a:lstStyle/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480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720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  <a:p>
            <a:pPr algn="l"/>
            <a:r>
              <a:rPr lang="el-G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1080</a:t>
            </a:r>
            <a:r>
              <a:rPr lang="en-US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δ) 4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149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36A4B-00C9-F9BD-5C66-C717678F1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B0CEEC0-7715-6BBB-74CA-51457E63B2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148889"/>
          </a:xfrm>
        </p:spPr>
        <p:txBody>
          <a:bodyPr>
            <a:normAutofit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Χρήσεις Καμερών Υπολογιστή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E1D9ABD-7CF2-FA10-D630-D9799016E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76" y="2623728"/>
            <a:ext cx="6029648" cy="2344993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Βιντεοκλήσεις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Zoom, Skype, MS Teams).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Καταγραφή βίντεο ή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livestreaming.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Επιτήρηση χώρων μέσω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IP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κάμερας.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47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13343-A7EA-FE88-6508-ABC9C590C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BE6ED0-1D15-82BE-D6BF-687ABC81B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479" y="1092866"/>
            <a:ext cx="10051041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Τι πλεονέκτημα έχουν οι εξωτερικές κάμερες (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webcams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) σε σχέση με τις ενσωματωμένες;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701DE7D-F7BC-E958-69E0-50A1C8615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2342" y="2490992"/>
            <a:ext cx="9040457" cy="2921665"/>
          </a:xfrm>
        </p:spPr>
        <p:txBody>
          <a:bodyPr>
            <a:normAutofit/>
          </a:bodyPr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α) Μικρότερο μέγεθος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β) Χειρότερη ποιότητα εικόνας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γ) Περισσότερες δυνατότητες ρύθμισης και καλύτερη ποιότητα εικόνας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δ) Δεν απαιτούν εγκατάσταση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559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9A31C-A857-E13F-7C30-D1FCC03F6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ECB690-C791-E6B0-F71C-73AA16C10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479" y="1092866"/>
            <a:ext cx="10051041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Τι πλεονέκτημα έχουν οι εξωτερικές κάμερες (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webcams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) σε σχέση με τις ενσωματωμένες;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DAFC508-BFAE-841F-5D7B-9300E9C5F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2342" y="2490992"/>
            <a:ext cx="9040457" cy="2921665"/>
          </a:xfrm>
        </p:spPr>
        <p:txBody>
          <a:bodyPr>
            <a:normAutofit/>
          </a:bodyPr>
          <a:lstStyle/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Μικρότερο μέγεθος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Χειρότερη ποιότητα εικόνας</a:t>
            </a:r>
          </a:p>
          <a:p>
            <a:pPr algn="l"/>
            <a:r>
              <a:rPr lang="el-G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Περισσότερες δυνατότητες ρύθμισης και καλύτερη ποιότητα εικόνας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δ) Δεν απαιτούν εγκατάσταση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673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CC6AA-359E-3CF6-6BBA-D85B90C6A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0F9854-7F8B-35F6-1BA5-A8E03AD7D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Ποιος τύπος αισθητήρα είναι πιο συνηθισμένος στις 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webcams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 σήμερα;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B2C0F16-E5FC-C682-F654-46DDAA986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6544" y="2682722"/>
            <a:ext cx="2078912" cy="2300748"/>
          </a:xfrm>
        </p:spPr>
        <p:txBody>
          <a:bodyPr/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CCD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CMOS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γ)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LED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OLED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399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18949-4C34-75B3-6833-1098E311A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F4953D-E535-91BC-AB47-67F9A337E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Ποιος τύπος αισθητήρα είναι πιο συνηθισμένος στις 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webcams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 σήμερα;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5159A31-3968-5220-6C50-39DBB5093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6544" y="2682722"/>
            <a:ext cx="2078912" cy="2300748"/>
          </a:xfrm>
        </p:spPr>
        <p:txBody>
          <a:bodyPr/>
          <a:lstStyle/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CCD</a:t>
            </a:r>
          </a:p>
          <a:p>
            <a:pPr algn="l"/>
            <a:r>
              <a:rPr lang="el-G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</a:t>
            </a:r>
            <a:r>
              <a:rPr lang="en-US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CMOS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LED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δ)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OLED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710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2BD68-4CD0-0FC9-C0F2-2FF73A37D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2C9D65-36D2-C914-16D9-D47E89B93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5557" y="1137112"/>
            <a:ext cx="9180886" cy="721185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είναι βασική χρήση μιας IP κάμερας;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B9B55CB-7918-C4E2-B458-C42C12A04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8639" y="2374490"/>
            <a:ext cx="6724655" cy="2816943"/>
          </a:xfrm>
        </p:spPr>
        <p:txBody>
          <a:bodyPr>
            <a:normAutofit/>
          </a:bodyPr>
          <a:lstStyle/>
          <a:p>
            <a:pPr algn="l"/>
            <a:r>
              <a:rPr lang="el-GR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</a:t>
            </a:r>
            <a:r>
              <a:rPr lang="el-GR" dirty="0" err="1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Βιντεοκλήσεις</a:t>
            </a:r>
            <a:r>
              <a:rPr lang="el-GR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μέσω Skype</a:t>
            </a:r>
          </a:p>
          <a:p>
            <a:pPr algn="l"/>
            <a:r>
              <a:rPr lang="el-GR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Επιτήρηση και απομακρυσμένη παρακολούθηση</a:t>
            </a:r>
          </a:p>
          <a:p>
            <a:pPr algn="l"/>
            <a:r>
              <a:rPr lang="el-GR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Επεξεργασία βίντεο</a:t>
            </a:r>
          </a:p>
          <a:p>
            <a:pPr algn="l"/>
            <a:r>
              <a:rPr lang="el-GR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δ) </a:t>
            </a:r>
            <a:r>
              <a:rPr lang="el-GR" dirty="0" err="1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Gaming</a:t>
            </a:r>
            <a:endParaRPr lang="el-GR" dirty="0">
              <a:solidFill>
                <a:schemeClr val="tx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071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370A5-7646-5101-0B5C-15D2191D3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BD3F57-A469-59C5-61EA-F2ED2A93D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5557" y="1137112"/>
            <a:ext cx="9180886" cy="721185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είναι βασική χρήση μιας IP κάμερας;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96C504E-1964-28DB-8802-AADB5DDBD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8639" y="2374490"/>
            <a:ext cx="6724655" cy="2816943"/>
          </a:xfrm>
        </p:spPr>
        <p:txBody>
          <a:bodyPr>
            <a:normAutofit/>
          </a:bodyPr>
          <a:lstStyle/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</a:t>
            </a:r>
            <a:r>
              <a:rPr lang="el-G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Βιντεοκλήσεις</a:t>
            </a:r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μέσω Skype</a:t>
            </a:r>
          </a:p>
          <a:p>
            <a:pPr algn="l"/>
            <a:r>
              <a:rPr lang="el-G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Επιτήρηση και απομακρυσμένη παρακολούθηση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Επεξεργασία βίντεο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δ) </a:t>
            </a:r>
            <a:r>
              <a:rPr lang="el-G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Gaming</a:t>
            </a:r>
            <a:endParaRPr lang="el-G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119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C3C74-BEC3-1E95-EF90-C8A890DA1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E655A4-B128-0C46-066C-BE9863EEC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Τι σημαίνει το 60fps σε κάμερα;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F684123-0651-AA12-2D08-15F2A849A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2667974"/>
            <a:ext cx="5554004" cy="2300748"/>
          </a:xfrm>
        </p:spPr>
        <p:txBody>
          <a:bodyPr/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α) 60 φωτογραφίες ανά ώρα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β) 60 εικόνες ανά δευτερόλεπτο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γ) 60 ώρες διάρκειας λειτουργίας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δ) 60% ανάλυση εικόνας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838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3FC33-62D1-3D9C-F4CC-7B9515D15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43A24A-C5AB-C117-B048-E17B2E7CD9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Τι σημαίνει το 60fps σε κάμερα;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229828A-F5BB-4DC2-44F8-A9F72E1133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2667974"/>
            <a:ext cx="5554004" cy="2300748"/>
          </a:xfrm>
        </p:spPr>
        <p:txBody>
          <a:bodyPr/>
          <a:lstStyle/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60 φωτογραφίες ανά ώρα</a:t>
            </a:r>
          </a:p>
          <a:p>
            <a:pPr algn="l"/>
            <a:r>
              <a:rPr lang="el-G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60 εικόνες ανά δευτερόλεπτο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60 ώρες διάρκειας λειτουργίας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δ) 60% ανάλυση εικόνας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9544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E2CBB-9877-A166-BA55-B4EDB31A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48198CF-4C43-E2B7-2D74-27E5BEFEA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7737" y="1122363"/>
            <a:ext cx="9436525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επιλογή αφορά τη σωστή τοποθέτηση κάμερας για καλύτερη εικόνα;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2311157-0DA7-B53C-1391-A53C9001A0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0523" y="2608980"/>
            <a:ext cx="7772400" cy="2656194"/>
          </a:xfrm>
        </p:spPr>
        <p:txBody>
          <a:bodyPr>
            <a:normAutofit/>
          </a:bodyPr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α) Να είναι στραμμένη σε παράθυρο με δυνατό φως πίσω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β) Να τοποθετείται κάτω από το επίπεδο των ματιών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γ) Να τοποθετείται στο ύψος των ματιών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δ) Να βρίσκεται σε κεκλιμένη γωνία 45 μοιρών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00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62C52-C4BC-0EF9-FF4A-45B8D7ED4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38AC32C-B3C8-91BE-A04C-9A3596321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7737" y="1122363"/>
            <a:ext cx="9436525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επιλογή αφορά τη σωστή τοποθέτηση κάμερας για καλύτερη εικόνα;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8AB3235-E32F-8183-E4B4-83A06E387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0523" y="2608980"/>
            <a:ext cx="7772400" cy="2656194"/>
          </a:xfrm>
        </p:spPr>
        <p:txBody>
          <a:bodyPr>
            <a:normAutofit/>
          </a:bodyPr>
          <a:lstStyle/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Να είναι στραμμένη σε παράθυρο με δυνατό φως πίσω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Να τοποθετείται κάτω από το επίπεδο των ματιών</a:t>
            </a:r>
          </a:p>
          <a:p>
            <a:pPr algn="l"/>
            <a:r>
              <a:rPr lang="el-G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Να τοποθετείται στο ύψος των ματιών</a:t>
            </a:r>
          </a:p>
          <a:p>
            <a:pPr algn="l"/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δ) Να βρίσκεται σε κεκλιμένη γωνία 45 μοιρών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03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8C63E-815B-C980-C0B0-CE87D9392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9002DB30-4E4E-70A7-E9DB-24B335CA9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Τύποι Καμερών Υπολογιστή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1C2DBF7-9C02-1D4A-B516-97A221C39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/>
          <a:lstStyle/>
          <a:p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Ενσωματωμένες Κάμερες</a:t>
            </a: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7CED4E0C-3DAB-9D0B-094C-CD64302A3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184" y="3405695"/>
            <a:ext cx="2694666" cy="1639966"/>
          </a:xfrm>
          <a:prstGeom prst="rect">
            <a:avLst/>
          </a:prstGeom>
        </p:spPr>
      </p:pic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E15EAF0C-5ECB-A135-DD77-88F5DEED2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44878" y="1935163"/>
            <a:ext cx="3298558" cy="976461"/>
          </a:xfrm>
        </p:spPr>
        <p:txBody>
          <a:bodyPr/>
          <a:lstStyle/>
          <a:p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Εξωτερικές </a:t>
            </a:r>
            <a:r>
              <a:rPr lang="el-GR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Webcams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(USB)</a:t>
            </a:r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id="{6DB26E14-63F8-32AF-2714-9494A9CA9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73298" y="2088319"/>
            <a:ext cx="3291211" cy="823305"/>
          </a:xfrm>
        </p:spPr>
        <p:txBody>
          <a:bodyPr/>
          <a:lstStyle/>
          <a:p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 Κάμερες</a:t>
            </a:r>
          </a:p>
          <a:p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0ABFD097-ED49-F603-32DF-AB684C7E6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279" y="3252534"/>
            <a:ext cx="1916791" cy="1793127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9940DDA3-5A55-21C6-3984-989914042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1244" y="3241438"/>
            <a:ext cx="1815317" cy="181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2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072B5-1B78-6DF7-9947-92C81CA42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72451D-0962-C8F7-08E1-513ED81D5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815" y="1078118"/>
            <a:ext cx="9328370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Οι IP κάμερες απαιτούν γνώση δικτυακών ρυθμίσεων για να λειτουργήσουν σωστά.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2A35BB6-7648-E923-5843-A5963C0E1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1352612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7C118-90E3-A326-4BE4-20D552B32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3A3180-D5AF-5D96-08E4-1E7318726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815" y="1078118"/>
            <a:ext cx="9328370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Οι IP κάμερες απαιτούν γνώση δικτυακών ρυθμίσεων για να λειτουργήσουν σωστά.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371DDF9-05C1-FB70-0F59-1B2281425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21345886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EB65F-5863-44D5-1A50-E3FE8CF7B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6B49A55-AF20-3815-064B-91701B0F0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815" y="1078118"/>
            <a:ext cx="9328370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Μια κάμερα 720p έχει καλύτερη ποιότητα εικόνας από μια κάμερα 1080p.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3C1916D-A70C-52D4-DAD6-AA882D99E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12758851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80746-CDB0-5636-43B9-877BC71C7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78FFB05-0BAC-8A5C-B72D-48D3823660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815" y="1078118"/>
            <a:ext cx="9328370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Μια κάμερα 720p έχει καλύτερη ποιότητα εικόνας από μια κάμερα 1080p.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FE27F1D-6908-73B7-40E5-3B90B7D1F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15627530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621D3-01B5-C8CE-A20B-068482657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E4BB68-8AEB-03C5-6350-9EF1DB82D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815" y="1078118"/>
            <a:ext cx="9328370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Η χρήση τρίποδου για 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webcam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 βοηθάει στη σταθερότητα της εικόνας.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49E44CF-8F35-FB5A-E493-ED84DEA7F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1464904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5E1BF-F801-AA44-882B-99FFEF331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C4DBF3-E930-7C39-7B51-25620BB6BD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815" y="1078118"/>
            <a:ext cx="9328370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Η χρήση τρίποδου για 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webcam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 βοηθάει στη σταθερότητα της εικόνας.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6D2E5C2-43DB-A56E-1B19-373860E48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1368606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D4D1E-F3AE-00B0-A7D8-A99EE5BAA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DF32ED-6A1B-9A5A-42FC-049056D346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1898" y="1314092"/>
            <a:ext cx="8568203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Το Auto 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Focus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 προσαρμόζει αυτόματα την εστίαση ανάλογα με την απόσταση του αντικειμένου.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5A77096-05AB-416D-10B7-F3EF3FD32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5862602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491A7-47E9-7103-4A38-52F701673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29694B-DFBF-4231-A778-60A11149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1898" y="1314092"/>
            <a:ext cx="8568203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Το Auto 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Focus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 προσαρμόζει αυτόματα την εστίαση ανάλογα με την απόσταση του αντικειμένου.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BCFEC9F-925A-3860-E240-D4A8DAF95C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39080120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49E54-F736-1405-FE2E-42CA46B3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618985-4F42-3D6B-4296-2D27164A9F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998" y="1179870"/>
            <a:ext cx="10126004" cy="1539721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Ο αισθητήρας CCD είναι συνήθως φθηνότερος και γρηγορότερος από τον CMOS.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8D5041E-0537-9831-51F3-9CE6A7FAAA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4051176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6153E-BF44-DB66-13B8-29C2B1DB4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F6F625-3C63-74F7-5D32-95F3B92AE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998" y="1179870"/>
            <a:ext cx="10126004" cy="1539721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Ο αισθητήρας CCD είναι συνήθως φθηνότερος και γρηγορότερος από τον CMOS.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6598F2E-E883-86B5-DF49-798F3949E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101725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21F75-6AF6-3A3E-AEEE-A9E7144C3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F0AFDB-D5E8-705D-120E-EDFFF7B3DD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870154"/>
            <a:ext cx="9001462" cy="855407"/>
          </a:xfrm>
        </p:spPr>
        <p:txBody>
          <a:bodyPr>
            <a:normAutofit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Ενσωματωμένες Κάμερες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4936598-098F-D077-38DA-D7850DB9A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432" y="1725562"/>
            <a:ext cx="6474542" cy="1368736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Μικρές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Ενσωματωμένες στα laptop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Βασικές για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video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calls</a:t>
            </a: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21FCAF19-AD1B-F730-07A3-2502A18C2A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652684"/>
              </p:ext>
            </p:extLst>
          </p:nvPr>
        </p:nvGraphicFramePr>
        <p:xfrm>
          <a:off x="1595269" y="3429000"/>
          <a:ext cx="9001462" cy="164246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500731">
                  <a:extLst>
                    <a:ext uri="{9D8B030D-6E8A-4147-A177-3AD203B41FA5}">
                      <a16:colId xmlns:a16="http://schemas.microsoft.com/office/drawing/2014/main" val="2362804788"/>
                    </a:ext>
                  </a:extLst>
                </a:gridCol>
                <a:gridCol w="4500731">
                  <a:extLst>
                    <a:ext uri="{9D8B030D-6E8A-4147-A177-3AD203B41FA5}">
                      <a16:colId xmlns:a16="http://schemas.microsoft.com/office/drawing/2014/main" val="419641592"/>
                    </a:ext>
                  </a:extLst>
                </a:gridCol>
              </a:tblGrid>
              <a:tr h="385434">
                <a:tc>
                  <a:txBody>
                    <a:bodyPr/>
                    <a:lstStyle/>
                    <a:p>
                      <a:pPr algn="ctr"/>
                      <a:r>
                        <a:rPr lang="el-GR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Πλεονεκτήματα</a:t>
                      </a:r>
                      <a:endParaRPr lang="el-G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Μειονεκτήματα</a:t>
                      </a:r>
                      <a:endParaRPr lang="el-G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712847"/>
                  </a:ext>
                </a:extLst>
              </a:tr>
              <a:tr h="11852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Πάντα διαθέσιμες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Δεν χρειάζονται επιπλέον σύνδεση</a:t>
                      </a:r>
                      <a:endParaRPr lang="el-GR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Χαμηλότερη ποιότητα εικόνας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Περιορισμένες δυνατότητες</a:t>
                      </a:r>
                      <a:endParaRPr lang="el-GR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894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465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A81A2-9286-0472-9F80-91E0156B6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8611C2-4EAC-14EC-12D6-FC850FAD1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4662" y="693175"/>
            <a:ext cx="8562675" cy="1710814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Σε περιβάλλον χαμηλού φωτισμού, ένας αισθητήρας τύπου CCD αποδίδει καλύτερα από έναν CMOS.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AB68E38-3D5E-262F-A05B-D24792E53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3426867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35677-0CA0-33EF-41AB-52AAC0A8B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7067DCF-3833-7F28-2EF1-D5173AE2F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4662" y="693175"/>
            <a:ext cx="8562675" cy="1710814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Σε περιβάλλον χαμηλού φωτισμού, ένας αισθητήρας τύπου CCD αποδίδει καλύτερα από έναν CMOS.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9CAEA2A-0689-CE1B-9D91-C4529FDC5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27423634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4DD81-65E7-57E4-0D26-A748B490F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E80B71-4179-555F-6508-BA3BC065F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815" y="1446828"/>
            <a:ext cx="9328370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Ο ρυθμός των καρέ (frame 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rate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) δεν επηρεάζει την ομαλότητα της κίνησης σε μια κάμερα.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737285A-DD2A-CD7F-9542-5B95CB24D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7147963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CAB3D-A003-C1C5-D0A6-FB0AFFA34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D75DC0-63C2-F19C-E499-EE38FDCF4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815" y="1446828"/>
            <a:ext cx="9328370" cy="1148889"/>
          </a:xfrm>
        </p:spPr>
        <p:txBody>
          <a:bodyPr>
            <a:noAutofit/>
          </a:bodyPr>
          <a:lstStyle/>
          <a:p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Ο ρυθμός των καρέ (frame </a:t>
            </a:r>
            <a:r>
              <a:rPr lang="el-GR" sz="40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rate</a:t>
            </a:r>
            <a:r>
              <a:rPr lang="el-GR" sz="4000" cap="none" dirty="0">
                <a:latin typeface="Calibri" panose="020F0502020204030204" pitchFamily="34" charset="0"/>
                <a:cs typeface="Calibri" panose="020F0502020204030204" pitchFamily="34" charset="0"/>
              </a:rPr>
              <a:t>) δεν επηρεάζει την ομαλότητα της κίνησης σε μια κάμερα.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3EE50A7-5D53-127D-6D84-0C09EC91E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8998" y="3429000"/>
            <a:ext cx="5554004" cy="1539722"/>
          </a:xfrm>
        </p:spPr>
        <p:txBody>
          <a:bodyPr/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2537965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260BD-83F8-C0F2-09D8-E4C75BC0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1C48B8-0287-7762-795F-131674F3B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870154"/>
            <a:ext cx="9001462" cy="855407"/>
          </a:xfrm>
        </p:spPr>
        <p:txBody>
          <a:bodyPr>
            <a:normAutofit/>
          </a:bodyPr>
          <a:lstStyle/>
          <a:p>
            <a:r>
              <a:rPr lang="en-US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Webcams </a:t>
            </a:r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Εξωτερικές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E9D5C5C-696D-8675-82D6-F23F70C40E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432" y="1725562"/>
            <a:ext cx="6474542" cy="1368736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Συνδέονται με USB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Καλύτερη ποιότητα εικόνας.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Περισσότερες ρυθμίσεις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5489CDDF-9175-6129-B5E9-769562339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074842"/>
              </p:ext>
            </p:extLst>
          </p:nvPr>
        </p:nvGraphicFramePr>
        <p:xfrm>
          <a:off x="1595269" y="3429000"/>
          <a:ext cx="9001462" cy="186316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500731">
                  <a:extLst>
                    <a:ext uri="{9D8B030D-6E8A-4147-A177-3AD203B41FA5}">
                      <a16:colId xmlns:a16="http://schemas.microsoft.com/office/drawing/2014/main" val="2362804788"/>
                    </a:ext>
                  </a:extLst>
                </a:gridCol>
                <a:gridCol w="4500731">
                  <a:extLst>
                    <a:ext uri="{9D8B030D-6E8A-4147-A177-3AD203B41FA5}">
                      <a16:colId xmlns:a16="http://schemas.microsoft.com/office/drawing/2014/main" val="419641592"/>
                    </a:ext>
                  </a:extLst>
                </a:gridCol>
              </a:tblGrid>
              <a:tr h="449826">
                <a:tc>
                  <a:txBody>
                    <a:bodyPr/>
                    <a:lstStyle/>
                    <a:p>
                      <a:pPr algn="ctr"/>
                      <a:r>
                        <a:rPr lang="el-GR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Πλεονεκτήματα</a:t>
                      </a:r>
                      <a:endParaRPr lang="el-G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Μειονεκτήματα</a:t>
                      </a:r>
                      <a:endParaRPr lang="el-G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712847"/>
                  </a:ext>
                </a:extLst>
              </a:tr>
              <a:tr h="140596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Υψηλή ανάλυση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Καλύτερος ήχος και εικόνα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Περισσότερες ρυθμίσεις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Χρειάζονται ξεχωριστή τοποθέτηση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Χρειάζονται ξεχωριστή ρύθμιση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894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20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72820-2AB1-FC75-266C-4256033BF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064B512-8F5C-A6AC-F14B-E2F6CBC44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648930"/>
            <a:ext cx="9001462" cy="766915"/>
          </a:xfrm>
        </p:spPr>
        <p:txBody>
          <a:bodyPr>
            <a:normAutofit/>
          </a:bodyPr>
          <a:lstStyle/>
          <a:p>
            <a:r>
              <a:rPr lang="en-US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IP </a:t>
            </a:r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Κάμερες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DDE077B-E904-B410-566D-5E5385EEB1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7961" y="1415845"/>
            <a:ext cx="9670026" cy="1828799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Συνδέονται απευθείας σε δίκτυο (LAN ή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Χρήση για επιτήρηση, τηλεχειρισμό και απομακρυσμένη πρόσβαση.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Διεύθυνση IP και εφαρμογές παρακολούθησης.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29F1674A-A164-D620-55E9-0D86C1EBC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042140"/>
              </p:ext>
            </p:extLst>
          </p:nvPr>
        </p:nvGraphicFramePr>
        <p:xfrm>
          <a:off x="1736614" y="3429000"/>
          <a:ext cx="8718772" cy="183723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359386">
                  <a:extLst>
                    <a:ext uri="{9D8B030D-6E8A-4147-A177-3AD203B41FA5}">
                      <a16:colId xmlns:a16="http://schemas.microsoft.com/office/drawing/2014/main" val="2362804788"/>
                    </a:ext>
                  </a:extLst>
                </a:gridCol>
                <a:gridCol w="4359386">
                  <a:extLst>
                    <a:ext uri="{9D8B030D-6E8A-4147-A177-3AD203B41FA5}">
                      <a16:colId xmlns:a16="http://schemas.microsoft.com/office/drawing/2014/main" val="419641592"/>
                    </a:ext>
                  </a:extLst>
                </a:gridCol>
              </a:tblGrid>
              <a:tr h="448768">
                <a:tc>
                  <a:txBody>
                    <a:bodyPr/>
                    <a:lstStyle/>
                    <a:p>
                      <a:pPr algn="ctr"/>
                      <a:r>
                        <a:rPr lang="el-GR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Πλεονεκτήματα</a:t>
                      </a:r>
                      <a:endParaRPr lang="el-G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Μειονεκτήματα</a:t>
                      </a:r>
                      <a:endParaRPr lang="el-G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712847"/>
                  </a:ext>
                </a:extLst>
              </a:tr>
              <a:tr h="138003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Λειτουργούν μέσω δικτύου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Προσφέρουν απομακρυσμένη πρόσβαση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Απαιτούν εγκατάσταση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Απαιτούν βασικές δικτυακές γνώσεις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894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95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E489A-D939-314D-AA74-3CEF242D1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1ABDB3-4942-0B65-987C-182ECA3C66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648929"/>
            <a:ext cx="9001462" cy="1194619"/>
          </a:xfrm>
        </p:spPr>
        <p:txBody>
          <a:bodyPr>
            <a:normAutofit fontScale="90000"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Τεχνικά Χαρακτηριστικά Καμερών Υπολογιστή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4C0B08B-64CF-8105-8C26-DE496A957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269" y="1843549"/>
            <a:ext cx="9001462" cy="3414252"/>
          </a:xfrm>
        </p:spPr>
        <p:txBody>
          <a:bodyPr/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Τα βασικά χαρακτηριστικά που πρέπει να γνωρίζουμε:</a:t>
            </a:r>
          </a:p>
          <a:p>
            <a:pPr marL="51435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-G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Ανάλυση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Resolution (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720p, 1080p, 4K)</a:t>
            </a:r>
            <a:endParaRPr lang="el-G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-G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Ρυθμός Καρέ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Frame Rate (30fps / 60fps)</a:t>
            </a:r>
            <a:endParaRPr lang="el-G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-G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Τύπος αισθητήρα 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l-G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(CMOS, CCD)</a:t>
            </a:r>
          </a:p>
          <a:p>
            <a:pPr marL="51435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-G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Τύπος Εστίασης 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el-GR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</a:t>
            </a:r>
            <a:r>
              <a:rPr lang="el-G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(σταθερή ή αυτόματη)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7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7C497-D790-E6B8-86E0-5B8779A43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AA2D21-94B5-52A8-D3EF-27DC43D55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545691"/>
            <a:ext cx="9001462" cy="693174"/>
          </a:xfrm>
        </p:spPr>
        <p:txBody>
          <a:bodyPr>
            <a:normAutofit fontScale="90000"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Ανάλυση (</a:t>
            </a:r>
            <a:r>
              <a:rPr lang="en-US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Resolution)</a:t>
            </a:r>
            <a:endParaRPr lang="el-GR" sz="4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2C6089B-FC21-68A6-49EF-DED54ECDC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9368" y="1238865"/>
            <a:ext cx="9851922" cy="315615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Η ανάλυση δείχνει πόσα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pixel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περιλαμβάνει η εικόνα που καταγράφει η κάμερα. Όσο περισσότερα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pixel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, τόσο καθαρότερη εικόνα.</a:t>
            </a:r>
          </a:p>
          <a:p>
            <a:pPr algn="l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Συνηθισμένες αναλύσεις: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720p (HD)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– Βασική ποιότητα.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1080p (</a:t>
            </a:r>
            <a:r>
              <a:rPr lang="el-GR" b="1" dirty="0" err="1">
                <a:latin typeface="Calibri" panose="020F0502020204030204" pitchFamily="34" charset="0"/>
                <a:cs typeface="Calibri" panose="020F0502020204030204" pitchFamily="34" charset="0"/>
              </a:rPr>
              <a:t>Full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HD)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– Καλή ποιότητα για τηλεδιασκέψεις.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4K (</a:t>
            </a:r>
            <a:r>
              <a:rPr lang="el-GR" b="1" dirty="0" err="1">
                <a:latin typeface="Calibri" panose="020F0502020204030204" pitchFamily="34" charset="0"/>
                <a:cs typeface="Calibri" panose="020F0502020204030204" pitchFamily="34" charset="0"/>
              </a:rPr>
              <a:t>Ultra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HD)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– Εξαιρετική ποιότητα για επαγγελματική χρήση.</a:t>
            </a:r>
          </a:p>
          <a:p>
            <a:pPr algn="l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Σημείωση: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Υψηλή ανάλυση = Καθαρότερη εικόνα αλλά και μεγαλύτερη κατανάλωση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bandwidth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σε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χρήση.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1599B31-BF34-52F4-94B7-F499558CB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51" y="4345684"/>
            <a:ext cx="10072639" cy="251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77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B1C67-8B44-6164-2CBC-02FA1D1DA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1162DE-5D93-B48C-4E17-30102C2BB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545691"/>
            <a:ext cx="9001462" cy="693174"/>
          </a:xfrm>
        </p:spPr>
        <p:txBody>
          <a:bodyPr>
            <a:normAutofit fontScale="90000"/>
          </a:bodyPr>
          <a:lstStyle/>
          <a:p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Ρυθμός Καρέ (Frame </a:t>
            </a:r>
            <a:r>
              <a:rPr lang="el-GR" sz="44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Rate</a:t>
            </a:r>
            <a:r>
              <a:rPr lang="el-GR" sz="4400" cap="none" dirty="0">
                <a:latin typeface="Calibri" panose="020F0502020204030204" pitchFamily="34" charset="0"/>
                <a:cs typeface="Calibri" panose="020F0502020204030204" pitchFamily="34" charset="0"/>
              </a:rPr>
              <a:t> - FPS)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1B80BC0-B1B5-9629-FDB0-DF684BC44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9368" y="1238865"/>
            <a:ext cx="9851922" cy="294967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Ο ρυθμός καρέ (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Frames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Per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Second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) δείχνει πόσα καρέ/εικόνες καταγράφει η κάμερα ανά δευτερόλεπτο.</a:t>
            </a:r>
          </a:p>
          <a:p>
            <a:pPr algn="l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Συνηθισμένες τιμές: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30 </a:t>
            </a:r>
            <a:r>
              <a:rPr lang="el-GR" b="1" dirty="0" err="1">
                <a:latin typeface="Calibri" panose="020F0502020204030204" pitchFamily="34" charset="0"/>
                <a:cs typeface="Calibri" panose="020F0502020204030204" pitchFamily="34" charset="0"/>
              </a:rPr>
              <a:t>fps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— Ομαλή κίνηση για καθημερινές εφαρμογές (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βιντεοκλήσεις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60 </a:t>
            </a:r>
            <a:r>
              <a:rPr lang="el-GR" b="1" dirty="0" err="1">
                <a:latin typeface="Calibri" panose="020F0502020204030204" pitchFamily="34" charset="0"/>
                <a:cs typeface="Calibri" panose="020F0502020204030204" pitchFamily="34" charset="0"/>
              </a:rPr>
              <a:t>fps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— Πολύ ομαλή κίνηση, χρήσιμο για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gaming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ή επαγγελματικά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streams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Σημείωση:</a:t>
            </a:r>
          </a:p>
          <a:p>
            <a:pPr algn="l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Υψηλότερα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fps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= Πιο ομαλή εικόνα, αλλά απαιτεί και ισχυρότερο επεξεργαστή/σύνδεση.</a:t>
            </a:r>
          </a:p>
          <a:p>
            <a:pPr algn="l"/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8321789A-CCE1-666F-4F1A-0A17481BB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395019"/>
            <a:ext cx="5899354" cy="246298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1E7E020C-0F1B-C0E4-D75B-EC6244B3F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647" y="4395019"/>
            <a:ext cx="5673213" cy="241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4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Κόκκινο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D4FE1632-F131-47D3-A814-99E9CD025E20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Δασμασκό</Template>
  <TotalTime>235</TotalTime>
  <Words>1357</Words>
  <Application>Microsoft Office PowerPoint</Application>
  <PresentationFormat>Ευρεία οθόνη</PresentationFormat>
  <Paragraphs>217</Paragraphs>
  <Slides>43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48" baseType="lpstr">
      <vt:lpstr>Arial</vt:lpstr>
      <vt:lpstr>Bookman Old Style</vt:lpstr>
      <vt:lpstr>Calibri</vt:lpstr>
      <vt:lpstr>Rockwell</vt:lpstr>
      <vt:lpstr>Damask</vt:lpstr>
      <vt:lpstr>Κάμερες Ρύθμιση και Βελτιστοποίηση</vt:lpstr>
      <vt:lpstr>Χρήσεις Καμερών Υπολογιστή</vt:lpstr>
      <vt:lpstr>Τύποι Καμερών Υπολογιστή</vt:lpstr>
      <vt:lpstr>Ενσωματωμένες Κάμερες </vt:lpstr>
      <vt:lpstr>Webcams Εξωτερικές</vt:lpstr>
      <vt:lpstr>IP Κάμερες</vt:lpstr>
      <vt:lpstr>Τεχνικά Χαρακτηριστικά Καμερών Υπολογιστή</vt:lpstr>
      <vt:lpstr>Ανάλυση (Resolution)</vt:lpstr>
      <vt:lpstr>Ρυθμός Καρέ (Frame Rate - FPS)</vt:lpstr>
      <vt:lpstr>Τύπος Αισθητήρα (Sensor Type)</vt:lpstr>
      <vt:lpstr>Εστίαση (Focus)</vt:lpstr>
      <vt:lpstr>Ρύθμιση Webcams</vt:lpstr>
      <vt:lpstr>Ρύθμιση IP Καμερών</vt:lpstr>
      <vt:lpstr>Συμβουλές Βελτιστοποίησης Εικόνας</vt:lpstr>
      <vt:lpstr>Προβλήματα και Λύσεις</vt:lpstr>
      <vt:lpstr>Ποια είναι τα βασικά τεχνικά χαρακτηριστικά που πρέπει να γνωρίζουμε για μια κάμερα υπολογιστή;</vt:lpstr>
      <vt:lpstr>Ποια είναι τα βασικά τεχνικά χαρακτηριστικά που πρέπει να γνωρίζουμε για μια κάμερα υπολογιστή;</vt:lpstr>
      <vt:lpstr>Ποια ανάλυση θεωρείται "Full HD";</vt:lpstr>
      <vt:lpstr>Ποια ανάλυση θεωρείται "Full HD";</vt:lpstr>
      <vt:lpstr>Τι πλεονέκτημα έχουν οι εξωτερικές κάμερες (webcams) σε σχέση με τις ενσωματωμένες;</vt:lpstr>
      <vt:lpstr>Τι πλεονέκτημα έχουν οι εξωτερικές κάμερες (webcams) σε σχέση με τις ενσωματωμένες;</vt:lpstr>
      <vt:lpstr>Ποιος τύπος αισθητήρα είναι πιο συνηθισμένος στις webcams σήμερα;</vt:lpstr>
      <vt:lpstr>Ποιος τύπος αισθητήρα είναι πιο συνηθισμένος στις webcams σήμερα;</vt:lpstr>
      <vt:lpstr>Ποια είναι βασική χρήση μιας IP κάμερας;</vt:lpstr>
      <vt:lpstr>Ποια είναι βασική χρήση μιας IP κάμερας;</vt:lpstr>
      <vt:lpstr>Τι σημαίνει το 60fps σε κάμερα;</vt:lpstr>
      <vt:lpstr>Τι σημαίνει το 60fps σε κάμερα;</vt:lpstr>
      <vt:lpstr>Ποια επιλογή αφορά τη σωστή τοποθέτηση κάμερας για καλύτερη εικόνα;</vt:lpstr>
      <vt:lpstr>Ποια επιλογή αφορά τη σωστή τοποθέτηση κάμερας για καλύτερη εικόνα;</vt:lpstr>
      <vt:lpstr>Οι IP κάμερες απαιτούν γνώση δικτυακών ρυθμίσεων για να λειτουργήσουν σωστά.</vt:lpstr>
      <vt:lpstr>Οι IP κάμερες απαιτούν γνώση δικτυακών ρυθμίσεων για να λειτουργήσουν σωστά.</vt:lpstr>
      <vt:lpstr>Μια κάμερα 720p έχει καλύτερη ποιότητα εικόνας από μια κάμερα 1080p.</vt:lpstr>
      <vt:lpstr>Μια κάμερα 720p έχει καλύτερη ποιότητα εικόνας από μια κάμερα 1080p.</vt:lpstr>
      <vt:lpstr>Η χρήση τρίποδου για webcam βοηθάει στη σταθερότητα της εικόνας.</vt:lpstr>
      <vt:lpstr>Η χρήση τρίποδου για webcam βοηθάει στη σταθερότητα της εικόνας.</vt:lpstr>
      <vt:lpstr>Το Auto Focus προσαρμόζει αυτόματα την εστίαση ανάλογα με την απόσταση του αντικειμένου.</vt:lpstr>
      <vt:lpstr>Το Auto Focus προσαρμόζει αυτόματα την εστίαση ανάλογα με την απόσταση του αντικειμένου.</vt:lpstr>
      <vt:lpstr>Ο αισθητήρας CCD είναι συνήθως φθηνότερος και γρηγορότερος από τον CMOS.</vt:lpstr>
      <vt:lpstr>Ο αισθητήρας CCD είναι συνήθως φθηνότερος και γρηγορότερος από τον CMOS.</vt:lpstr>
      <vt:lpstr>Σε περιβάλλον χαμηλού φωτισμού, ένας αισθητήρας τύπου CCD αποδίδει καλύτερα από έναν CMOS.</vt:lpstr>
      <vt:lpstr>Σε περιβάλλον χαμηλού φωτισμού, ένας αισθητήρας τύπου CCD αποδίδει καλύτερα από έναν CMOS.</vt:lpstr>
      <vt:lpstr>Ο ρυθμός των καρέ (frame rate) δεν επηρεάζει την ομαλότητα της κίνησης σε μια κάμερα.</vt:lpstr>
      <vt:lpstr>Ο ρυθμός των καρέ (frame rate) δεν επηρεάζει την ομαλότητα της κίνησης σε μια κάμερα.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fwntas skor</dc:creator>
  <cp:lastModifiedBy>fwntas skor</cp:lastModifiedBy>
  <cp:revision>8</cp:revision>
  <dcterms:created xsi:type="dcterms:W3CDTF">2025-05-01T07:51:05Z</dcterms:created>
  <dcterms:modified xsi:type="dcterms:W3CDTF">2025-05-01T14:39:12Z</dcterms:modified>
</cp:coreProperties>
</file>