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74" r:id="rId14"/>
    <p:sldId id="284" r:id="rId15"/>
    <p:sldId id="285" r:id="rId16"/>
    <p:sldId id="267" r:id="rId17"/>
    <p:sldId id="268" r:id="rId18"/>
    <p:sldId id="269" r:id="rId19"/>
    <p:sldId id="270" r:id="rId20"/>
    <p:sldId id="272" r:id="rId21"/>
    <p:sldId id="271" r:id="rId22"/>
    <p:sldId id="275" r:id="rId23"/>
    <p:sldId id="276" r:id="rId24"/>
    <p:sldId id="279" r:id="rId25"/>
    <p:sldId id="280" r:id="rId26"/>
    <p:sldId id="281" r:id="rId27"/>
    <p:sldId id="282" r:id="rId28"/>
    <p:sldId id="277" r:id="rId29"/>
    <p:sldId id="286" r:id="rId30"/>
    <p:sldId id="287" r:id="rId31"/>
    <p:sldId id="288" r:id="rId32"/>
    <p:sldId id="278" r:id="rId33"/>
    <p:sldId id="283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5" r:id="rId42"/>
    <p:sldId id="297" r:id="rId43"/>
    <p:sldId id="298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15/5/2025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ΔΙΑΤΑΡΑΧΕΣ ΤΟΥ ΜΕΤΑΒΟΛΙΣΜΟΥ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/>
                </a:solidFill>
              </a:rPr>
              <a:t>ΣΑΚΧΑΡΩΔΗΣ ΔΙΑΒΗΤΗΣ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/>
              <a:t>ΠΡΟΔΙΑΘΕΣΙΚΟΙ ΠΑΡΓΟΝΤΕΣ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/>
              <a:t>Δείκτης μάζας σώματος ≥30 kg/m2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Καθιστική ζωή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Συγγενείς πρώτου βαθμού με ΣΔ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Γυναίκες με ιστορικό γέννησης τέκνου με βάρος γέννησης &gt;4kg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Γυναίκες με σύνδρομο </a:t>
            </a:r>
            <a:r>
              <a:rPr lang="el-GR" dirty="0" err="1"/>
              <a:t>πολυκυστικών</a:t>
            </a:r>
            <a:r>
              <a:rPr lang="el-GR" dirty="0"/>
              <a:t> ωοθηκών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Ιστορικό διαταραγμένης γλυκόζης νηστείας ή/και διαταραγμένης (παθολογικής) ανοχής στη γλυκόζη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Υπέρταση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HDL &lt;35mg/dl ή </a:t>
            </a:r>
            <a:r>
              <a:rPr lang="el-GR" dirty="0" err="1"/>
              <a:t>τριγλυκερίδια</a:t>
            </a:r>
            <a:r>
              <a:rPr lang="el-GR" dirty="0"/>
              <a:t> νηστείας &gt;250mg/dl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Καταστάσεις που σχετίζονται με αυξημένη αντίσταση στην ινσουλίνη (σοβαρού βαθμού παχυσαρκία)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Ιστορικό καρδιοαγγειακού επεισοδίου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l-GR" dirty="0"/>
              <a:t>ΠΡΟΛΗΨΗ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/>
          </a:bodyPr>
          <a:lstStyle/>
          <a:p>
            <a:r>
              <a:rPr lang="el-GR" dirty="0"/>
              <a:t>Σχεδόν το 25% των ατόμων με </a:t>
            </a:r>
            <a:r>
              <a:rPr lang="el-GR" dirty="0" err="1"/>
              <a:t>προδιαβήτη</a:t>
            </a:r>
            <a:r>
              <a:rPr lang="el-GR" dirty="0"/>
              <a:t> θα εμφανίσει ΣΔ στα επόμενα 3-5 χρόνια. </a:t>
            </a:r>
          </a:p>
          <a:p>
            <a:r>
              <a:rPr lang="el-GR" dirty="0"/>
              <a:t>Τα άτομα με </a:t>
            </a:r>
            <a:r>
              <a:rPr lang="el-GR" dirty="0" err="1"/>
              <a:t>προδιαβήτη</a:t>
            </a:r>
            <a:r>
              <a:rPr lang="el-GR" dirty="0"/>
              <a:t> πρέπει να ακολουθούν έναν υγιεινό τρόπο ζωής που πρέπει να περιλαμβάνει σωστή </a:t>
            </a:r>
            <a:r>
              <a:rPr lang="el-GR" b="1" dirty="0"/>
              <a:t>διατροφή</a:t>
            </a:r>
            <a:r>
              <a:rPr lang="el-GR" dirty="0"/>
              <a:t> και τακτική </a:t>
            </a:r>
            <a:r>
              <a:rPr lang="el-GR" b="1" dirty="0"/>
              <a:t>σωματική άσκηση</a:t>
            </a:r>
            <a:r>
              <a:rPr lang="el-GR" dirty="0"/>
              <a:t>.</a:t>
            </a:r>
          </a:p>
          <a:p>
            <a:r>
              <a:rPr lang="el-GR" dirty="0"/>
              <a:t>Παράλληλα πρέπει να γίνει επιθετική προσέγγιση σε τυχόν συνυπάρχουσες</a:t>
            </a:r>
            <a:r>
              <a:rPr lang="en-US" dirty="0"/>
              <a:t> </a:t>
            </a:r>
            <a:r>
              <a:rPr lang="el-GR" dirty="0"/>
              <a:t>καταστάσεις όπως είναι το </a:t>
            </a:r>
            <a:r>
              <a:rPr lang="el-GR" b="1" dirty="0"/>
              <a:t>κάπνισμα</a:t>
            </a:r>
            <a:r>
              <a:rPr lang="el-GR" dirty="0"/>
              <a:t>, η </a:t>
            </a:r>
            <a:r>
              <a:rPr lang="el-GR" b="1" dirty="0"/>
              <a:t>υπέρταση</a:t>
            </a:r>
            <a:r>
              <a:rPr lang="el-GR" dirty="0"/>
              <a:t>, η </a:t>
            </a:r>
            <a:r>
              <a:rPr lang="el-GR" b="1" dirty="0"/>
              <a:t>παχυσαρκία</a:t>
            </a:r>
            <a:r>
              <a:rPr lang="el-GR" dirty="0"/>
              <a:t> και η </a:t>
            </a:r>
            <a:r>
              <a:rPr lang="el-GR" b="1" dirty="0" err="1"/>
              <a:t>δυσλιπιδαιμία</a:t>
            </a:r>
            <a:r>
              <a:rPr lang="el-GR" dirty="0"/>
              <a:t>.</a:t>
            </a:r>
          </a:p>
          <a:p>
            <a:r>
              <a:rPr lang="el-GR" dirty="0"/>
              <a:t>Κανένα φάρμακο σήμερα δεν έχει ένδειξη για την πρόληψη του ΣΔ.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l-GR" dirty="0"/>
              <a:t>ΑΝΤΙΜΕΤΩΠΙΣΗ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3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Το πρώτο και πιο σημαντικό βήμα στη θεραπεία του σακχαρώδη διαβήτη είναι η </a:t>
            </a:r>
            <a:r>
              <a:rPr lang="el-GR" b="1" dirty="0"/>
              <a:t>δίαιτα και η άσκηση</a:t>
            </a:r>
            <a:r>
              <a:rPr lang="el-GR" dirty="0"/>
              <a:t>, ακόμα και όταν είναι απαραίτητη η προσθήκη φαρμακευτικής αγωγής.</a:t>
            </a:r>
          </a:p>
          <a:p>
            <a:r>
              <a:rPr lang="el-GR" dirty="0"/>
              <a:t>Ενώ στο σακχαρώδη διαβήτη τύπου Ι είναι απαραίτητη η χορήγηση </a:t>
            </a:r>
            <a:r>
              <a:rPr lang="el-GR" b="1" dirty="0"/>
              <a:t>ινσουλίνης</a:t>
            </a:r>
            <a:r>
              <a:rPr lang="el-GR" dirty="0"/>
              <a:t>, η έναρξη της θεραπευτικής αγωγής στους ασθενείς με διαβήτη τύπου ΙΙ γίνεται με </a:t>
            </a:r>
            <a:r>
              <a:rPr lang="el-GR" b="1" dirty="0"/>
              <a:t>αντιδιαβητικά δισκία</a:t>
            </a:r>
            <a:r>
              <a:rPr lang="el-GR" dirty="0"/>
              <a:t>.</a:t>
            </a:r>
          </a:p>
          <a:p>
            <a:r>
              <a:rPr lang="el-GR" dirty="0"/>
              <a:t>Η χορήγηση ινσουλίνης στους πάσχοντες από σακχαρώδη διαβήτη τύπου ΙΙ είναι απαραίτητη όταν οι τιμές σακχάρου εξακολουθούν να είναι υψηλές παρά τις διατροφικές οδηγίες και τη λήψη αντιδιαβητικών δισκίων.</a:t>
            </a:r>
          </a:p>
          <a:p>
            <a:r>
              <a:rPr lang="el-GR" dirty="0"/>
              <a:t>Η συνήθης πρακτική περιλαμβάνει τη διατήρηση των αντιδιαβητικών δισκίων και την προσθήκη σε αυτά μίας δόσης ινσουλίνης (χορήγηση βασικής ινσουλίνης)</a:t>
            </a:r>
          </a:p>
          <a:p>
            <a:r>
              <a:rPr lang="el-GR" dirty="0"/>
              <a:t>Καθώς αυξάνεται η διάρκεια του διαβήτη και μειώνεται η ικανότητα των β-κυττάρων του παγκρέατος να εκκρίνουν ινσουλίνη, είναι δυνατόν να απαιτηθούν πολλαπλές ενέσεις ινσουλίνης για τη διατήρηση της </a:t>
            </a:r>
            <a:r>
              <a:rPr lang="el-GR" dirty="0" err="1"/>
              <a:t>ευγλυκαιμίας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ΑΝΤΙΜΕΤΩΠΙΣΗ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/>
              <a:t>Συνοπτικά η </a:t>
            </a:r>
            <a:r>
              <a:rPr lang="el-GR" b="1" dirty="0"/>
              <a:t>θεραπευτική </a:t>
            </a:r>
            <a:r>
              <a:rPr lang="el-GR" dirty="0"/>
              <a:t>αντιμετώπιση περιλαμβάνει 4 άξονες:</a:t>
            </a:r>
          </a:p>
          <a:p>
            <a:pPr lvl="0"/>
            <a:r>
              <a:rPr lang="el-GR" b="1" dirty="0"/>
              <a:t>Τη δίαιτα: </a:t>
            </a:r>
            <a:r>
              <a:rPr lang="el-GR" dirty="0"/>
              <a:t>Τα γεύματα κατανέμονται στο 24ωρο, ανάλογα με τις ανάγκες του διαβητικού.</a:t>
            </a:r>
          </a:p>
          <a:p>
            <a:pPr lvl="0"/>
            <a:r>
              <a:rPr lang="el-GR" b="1" dirty="0"/>
              <a:t>Την άσκηση: </a:t>
            </a:r>
            <a:r>
              <a:rPr lang="el-GR" dirty="0"/>
              <a:t>Χρειάζεται άσκηση ήπιας μορφής, χωρίς άγχος, προτιμότερο το περπάτημα μετά τα γεύματα. Η άσκηση βοηθά και στην πρόληψη των καρδιαγγειακών παθήσεων.</a:t>
            </a:r>
          </a:p>
          <a:p>
            <a:pPr lvl="0"/>
            <a:r>
              <a:rPr lang="el-GR" b="1" dirty="0"/>
              <a:t>Τα αντιδιαβητικά χάπια: </a:t>
            </a:r>
            <a:r>
              <a:rPr lang="el-GR" dirty="0"/>
              <a:t>Αυτά δεν περιέχουν ινσουλίνη, αλλά διεγείρουν το πάγκρεας να παράγει ινσουλίνη ή διευκολύνουν την ινσουλίνη να μπει από το αίμα στα κύτταρα.</a:t>
            </a:r>
          </a:p>
          <a:p>
            <a:r>
              <a:rPr lang="el-GR" b="1" dirty="0"/>
              <a:t>Την ινσουλίνη: </a:t>
            </a:r>
            <a:r>
              <a:rPr lang="el-GR" dirty="0"/>
              <a:t>Η θεραπεία με την ινσουλίνη ενδείκνυται, κυρίως, στον τύπο 1 διαβήτη, στην εγκυμοσύνη και στη διαβητική οξέωση (επιπλοκή του Σ.Δ.). Χορηγείται με ειδικές σύριγγες, υποδόρια. Κυκλοφορεί η ανθρώπινου τύπου ινσουλίνη και είναι </a:t>
            </a:r>
            <a:r>
              <a:rPr lang="el-GR" dirty="0" err="1"/>
              <a:t>βιοσυνθετικά</a:t>
            </a:r>
            <a:r>
              <a:rPr lang="el-GR" dirty="0"/>
              <a:t> παρασκευασμένη. Ανάλογα με τη δράση της διακρίνεται σε βραχείας, ενδιάμεσης και παρατεταμένης δράσης, ανάλογα με το χρόνο που αρχίζει και τελειώνει η ενέργειά της.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ΔΙΑΤΡΟΦΗ ΔΙΑΒΗΤΙΚΟΥ ΑΣΘΕΝΗ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fontScale="92500"/>
          </a:bodyPr>
          <a:lstStyle/>
          <a:p>
            <a:r>
              <a:rPr lang="el-GR" dirty="0"/>
              <a:t>Η διατροφή του διαβητικού ουσιαστικά δεν διαφέρει από τη σωστή δίαιτα του μη διαβητικού.</a:t>
            </a:r>
          </a:p>
          <a:p>
            <a:r>
              <a:rPr lang="el-GR" dirty="0"/>
              <a:t> Πρέπει να έχει ποικιλία τροφών, αλλά με μειωμένη</a:t>
            </a:r>
            <a:br>
              <a:rPr lang="el-GR" dirty="0"/>
            </a:br>
            <a:r>
              <a:rPr lang="el-GR" dirty="0"/>
              <a:t>πρόσληψη ολικού και κορεσμένου λίπους ( ζωικής προέλευσης) σε επίπεδα χαμηλότερα από το 30% και το 10% των συνολικών ημερήσιων θερμίδων</a:t>
            </a:r>
            <a:br>
              <a:rPr lang="el-GR" dirty="0"/>
            </a:br>
            <a:r>
              <a:rPr lang="el-GR" dirty="0"/>
              <a:t>αντίστοιχα, καθώς και κατανάλωση λιγότερων απλών σακχάρων (έως 50%g/ημέρα, &lt;10% των ολικών θερμίδων). </a:t>
            </a:r>
          </a:p>
          <a:p>
            <a:r>
              <a:rPr lang="el-GR" dirty="0"/>
              <a:t>Επίσης, θα πρέπει να καταναλώνει περισσότερες φυτικές ίνες καθημερινά (25-35g/ημέρα) (</a:t>
            </a:r>
            <a:r>
              <a:rPr lang="el-GR" dirty="0" err="1"/>
              <a:t>Κατσαρόλη</a:t>
            </a:r>
            <a:r>
              <a:rPr lang="el-GR" dirty="0"/>
              <a:t>, 2011)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/>
          <a:lstStyle/>
          <a:p>
            <a:r>
              <a:rPr lang="el-GR" dirty="0"/>
              <a:t>ΦΥΣΙΚΗ ΑΣΚΗΣΗ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92500"/>
          </a:bodyPr>
          <a:lstStyle/>
          <a:p>
            <a:r>
              <a:rPr lang="el-GR" dirty="0"/>
              <a:t>Παράλληλα με τις διατροφικές αλλαγές, συστήνεται και συστηματική φυσική δραστηριότητα (στόχος για τουλάχιστον 150 λεπτά/εβδομάδα). </a:t>
            </a:r>
          </a:p>
          <a:p>
            <a:r>
              <a:rPr lang="el-GR" dirty="0"/>
              <a:t>Τα άτομα με ΣΔ ωθούνται στο να γίνουν πιο δραστήρια στην καθημερινότητά τους, δεδομένου ότι η κίνηση-άσκηση έχει θετικότατες επιπτώσεις στο συνολικό </a:t>
            </a:r>
            <a:r>
              <a:rPr lang="el-GR" dirty="0" err="1"/>
              <a:t>γλυκαιμικό</a:t>
            </a:r>
            <a:r>
              <a:rPr lang="el-GR" dirty="0"/>
              <a:t> έλεγχο, αλλά και στην προστασία του καρδιαγγειακού συστήματος (</a:t>
            </a:r>
            <a:r>
              <a:rPr lang="el-GR" dirty="0" err="1"/>
              <a:t>Rambhade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2010). </a:t>
            </a:r>
          </a:p>
          <a:p>
            <a:r>
              <a:rPr lang="el-GR" dirty="0"/>
              <a:t>Επίσης, η άσκηση προστατεύει από την εμφάνιση των χρόνιων επιπλοκών του διαβήτη και αυξάνει το προσδόκιμο της επιβίωσης των ασκούμενων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ΕΠΙΠΛΟΚΕΣ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r>
              <a:rPr lang="el-GR" dirty="0"/>
              <a:t>Τα όργανα στόχοι που προσβάλλονται από το σακχαρώδη διαβήτη είναι οι </a:t>
            </a:r>
            <a:r>
              <a:rPr lang="el-GR" b="1" dirty="0"/>
              <a:t>οφθαλμοί</a:t>
            </a:r>
            <a:r>
              <a:rPr lang="el-GR" dirty="0"/>
              <a:t>, οι </a:t>
            </a:r>
            <a:r>
              <a:rPr lang="el-GR" b="1" dirty="0"/>
              <a:t>νεφροί</a:t>
            </a:r>
            <a:r>
              <a:rPr lang="el-GR" dirty="0"/>
              <a:t>, το </a:t>
            </a:r>
            <a:r>
              <a:rPr lang="el-GR" b="1" dirty="0"/>
              <a:t>νευρικό σύστημα</a:t>
            </a:r>
            <a:r>
              <a:rPr lang="el-GR" dirty="0"/>
              <a:t> και τα </a:t>
            </a:r>
            <a:r>
              <a:rPr lang="el-GR" b="1" dirty="0"/>
              <a:t>αγγεία της καρδιάς</a:t>
            </a:r>
            <a:r>
              <a:rPr lang="el-GR" dirty="0"/>
              <a:t>, του </a:t>
            </a:r>
            <a:r>
              <a:rPr lang="el-GR" b="1" dirty="0"/>
              <a:t>εγκεφάλου</a:t>
            </a:r>
            <a:r>
              <a:rPr lang="el-GR" dirty="0"/>
              <a:t> και των </a:t>
            </a:r>
            <a:r>
              <a:rPr lang="el-GR" b="1" dirty="0"/>
              <a:t>περιφερικών αρτηριών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ΕΠΙΠΛΟΚΕΣ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Όσον αφορά στους οφθαλμούς, η λεγόμενη </a:t>
            </a:r>
            <a:r>
              <a:rPr lang="el-GR" b="1" dirty="0"/>
              <a:t>διαβητική </a:t>
            </a:r>
            <a:r>
              <a:rPr lang="el-GR" b="1" dirty="0" err="1"/>
              <a:t>αμφιβληστροειδοπάθεια</a:t>
            </a:r>
            <a:r>
              <a:rPr lang="el-GR" dirty="0"/>
              <a:t> είναι η βλάβη των μικρών αγγείων των οφθαλμών και χωρίς θεραπεία μπορεί να οδηγήσει ακόμα και σε τύφλωση.</a:t>
            </a:r>
          </a:p>
          <a:p>
            <a:r>
              <a:rPr lang="el-GR" dirty="0"/>
              <a:t>Η προσβολή των νεφρών ονομάζεται </a:t>
            </a:r>
            <a:r>
              <a:rPr lang="el-GR" b="1" dirty="0"/>
              <a:t>διαβητική νεφροπάθεια</a:t>
            </a:r>
            <a:r>
              <a:rPr lang="el-GR" dirty="0"/>
              <a:t> και είναι μία από τις σημαντικότερες αιτίες αιμοκάθαρσης παγκοσμίως. Η διαβητική νεφροπάθεια είναι </a:t>
            </a:r>
            <a:r>
              <a:rPr lang="el-GR" dirty="0" err="1"/>
              <a:t>ασυμπτωματική</a:t>
            </a:r>
            <a:r>
              <a:rPr lang="el-GR" dirty="0"/>
              <a:t> στα αρχικά στάδια της νόσου και για το λόγο αυτό οι διαβητικοί ασθενείς πρέπει να υποβάλλονται σε τουλάχιστον ετήσια εξέταση των ούρων για απέκκριση λευκώματος.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l-GR" dirty="0"/>
              <a:t>ΕΠΙΠΛΟΚΕΣ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Η διαβητική νευροπάθεια διακρίνεται σε:</a:t>
            </a:r>
          </a:p>
          <a:p>
            <a:r>
              <a:rPr lang="el-GR" b="1" dirty="0"/>
              <a:t>περιφερική διαβητική</a:t>
            </a:r>
            <a:r>
              <a:rPr lang="el-GR" dirty="0"/>
              <a:t> </a:t>
            </a:r>
            <a:r>
              <a:rPr lang="el-GR" b="1" dirty="0"/>
              <a:t>νευροπάθεια</a:t>
            </a:r>
            <a:r>
              <a:rPr lang="el-GR" dirty="0"/>
              <a:t>, η οποία εκδηλώνεται συνήθως με συμπτώματα από τα κάτω άκρα, όπως αιμωδίες, άλγος, αίσθημα καύσους και άλλα, και στη</a:t>
            </a:r>
          </a:p>
          <a:p>
            <a:r>
              <a:rPr lang="el-GR" b="1" dirty="0"/>
              <a:t>διαβητική</a:t>
            </a:r>
            <a:r>
              <a:rPr lang="el-GR" dirty="0"/>
              <a:t> </a:t>
            </a:r>
            <a:r>
              <a:rPr lang="el-GR" b="1" dirty="0"/>
              <a:t>νευροπάθεια του αυτονόμου νευρικού συστήματος</a:t>
            </a:r>
            <a:r>
              <a:rPr lang="el-GR" dirty="0"/>
              <a:t>, στην οποία μπορεί να παρατηρηθούν συμπτώματα από το στομάχι (</a:t>
            </a:r>
            <a:r>
              <a:rPr lang="el-GR" dirty="0" err="1"/>
              <a:t>γαστροπάρεση</a:t>
            </a:r>
            <a:r>
              <a:rPr lang="el-GR" dirty="0"/>
              <a:t>), διαταραχή της ούρησης και των κενώσεων (διάρροιες ή δυσκοιλιότητα), </a:t>
            </a:r>
            <a:r>
              <a:rPr lang="el-GR" dirty="0" err="1"/>
              <a:t>ορθοστατική</a:t>
            </a:r>
            <a:r>
              <a:rPr lang="el-GR" dirty="0"/>
              <a:t> υπόταση, στυτική δυσλειτουργία και άλλα.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>
            <a:normAutofit/>
          </a:bodyPr>
          <a:lstStyle/>
          <a:p>
            <a:r>
              <a:rPr lang="el-GR" dirty="0"/>
              <a:t>ΕΠΙΠΛΟΚΕΣ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/>
          <a:lstStyle/>
          <a:p>
            <a:r>
              <a:rPr lang="el-GR" dirty="0"/>
              <a:t>Η προσβολή των μεγάλων αγγείων αφορά κυρίως στα στεφανιαία αγγεία της καρδιάς, στις καρωτίδες, και στα αγγεία των κάτω άκρων, γνωστή και ως </a:t>
            </a:r>
            <a:r>
              <a:rPr lang="el-GR" b="1" dirty="0" err="1"/>
              <a:t>μακροαγγειοπάθεια</a:t>
            </a:r>
            <a:r>
              <a:rPr lang="el-GR" dirty="0"/>
              <a:t>, και μπορεί να εκδηλωθεί ως στηθάγχη ή ακόμα και οξύ έμφραγμα του μυοκαρδίου, εγκεφαλικά επεισόδια ή διαλείπουσα χωλότητα (άλγος στα κάτω άκρα κατά τη βάδιση).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ΠΑΓΚΡΕΑΣ</a:t>
            </a:r>
          </a:p>
        </p:txBody>
      </p:sp>
      <p:pic>
        <p:nvPicPr>
          <p:cNvPr id="1026" name="Picture 2" descr="C:\Users\apapakosta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57224" y="2214554"/>
            <a:ext cx="6500858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l-GR" dirty="0"/>
              <a:t>ΕΠΙΠΛΟΚΕΣ</a:t>
            </a:r>
          </a:p>
        </p:txBody>
      </p:sp>
      <p:pic>
        <p:nvPicPr>
          <p:cNvPr id="2050" name="Picture 2" descr="C:\Users\apapakosta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3714776" cy="2571768"/>
          </a:xfrm>
          <a:prstGeom prst="rect">
            <a:avLst/>
          </a:prstGeom>
          <a:noFill/>
        </p:spPr>
      </p:pic>
      <p:pic>
        <p:nvPicPr>
          <p:cNvPr id="2051" name="Picture 3" descr="C:\Users\apapakosta\Desktop\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214422"/>
            <a:ext cx="4286280" cy="2500330"/>
          </a:xfrm>
          <a:prstGeom prst="rect">
            <a:avLst/>
          </a:prstGeom>
          <a:noFill/>
        </p:spPr>
      </p:pic>
      <p:pic>
        <p:nvPicPr>
          <p:cNvPr id="2052" name="Picture 4" descr="C:\Users\apapakosta\Desktop\index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3643314"/>
            <a:ext cx="521497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/>
          </a:bodyPr>
          <a:lstStyle/>
          <a:p>
            <a:r>
              <a:rPr lang="el-GR" dirty="0"/>
              <a:t>ΝΟΣΗΛΕΥΤΙΚΗ ΦΡΟΝΤΙΔΑ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Ο διαβητικός ασθενής προσέρχεται στο νοσοκομείο, είτε με επιπλοκή του σακχαρώδη διαβήτη (οξεία ή χρόνια), είτε με συνοδό πάθηση το σακχαρώδη διαβήτη.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/>
              <a:t>ΝΟΣΗΛΕΥΤΙΚΗ ΦΡΟΝΤΙΔΑ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Η φροντίδα περιλαμβάνει:</a:t>
            </a:r>
          </a:p>
          <a:p>
            <a:r>
              <a:rPr lang="el-GR" dirty="0"/>
              <a:t>⟹ Την παροχή κατάλληλου θεραπευτικού περιβάλλοντος, ώστε να εκφράσει τις ανησυχίες του και τα προβλήματα που προκύπτουν από τη χρονιότητα της νόσου.</a:t>
            </a:r>
          </a:p>
          <a:p>
            <a:r>
              <a:rPr lang="el-GR" dirty="0"/>
              <a:t>⟹ Την πρόληψη των επιπλοκών και τη διόρθωση αυτών.</a:t>
            </a:r>
          </a:p>
          <a:p>
            <a:r>
              <a:rPr lang="el-GR" dirty="0"/>
              <a:t>⟹ Την τόνωση του αρρώστου στο νέο τρόπο ζωής, τήρηση της </a:t>
            </a:r>
            <a:r>
              <a:rPr lang="el-GR" dirty="0" err="1"/>
              <a:t>ινσουλινοθεραπείας</a:t>
            </a:r>
            <a:r>
              <a:rPr lang="el-GR" dirty="0"/>
              <a:t> και ετοιμότητας για ενδεχόμενες παρενέργειες.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/>
              <a:t>ΙΝΣΟΥΛΙΝΟΘΕΡΑΠΕΙΑ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Η </a:t>
            </a:r>
            <a:r>
              <a:rPr lang="el-GR" dirty="0" err="1"/>
              <a:t>ινσουλινοθεραπεία</a:t>
            </a:r>
            <a:r>
              <a:rPr lang="el-GR" dirty="0"/>
              <a:t> αποτελεί μια από τις κορυφαίες θεραπευτικές επιλογές στον ΣΔ, καθώς αποτελεί την αποκλειστική θεραπεία στον ΣΔ τύπου 1 και την πιο αποτελεσματική θεραπεία στον ΣΔ τύπου 2, ειδικά όταν: </a:t>
            </a:r>
          </a:p>
          <a:p>
            <a:r>
              <a:rPr lang="el-GR" dirty="0"/>
              <a:t>παρουσιάζεται σημαντική υπεργλυκαιμία,</a:t>
            </a:r>
          </a:p>
          <a:p>
            <a:r>
              <a:rPr lang="el-GR" dirty="0"/>
              <a:t>όταν υπάρχουν </a:t>
            </a:r>
            <a:r>
              <a:rPr lang="el-GR" dirty="0" err="1"/>
              <a:t>καταβολικά</a:t>
            </a:r>
            <a:r>
              <a:rPr lang="el-GR" dirty="0"/>
              <a:t> συμπτώματα (απώλεια βάρους) αλλά και </a:t>
            </a:r>
          </a:p>
          <a:p>
            <a:r>
              <a:rPr lang="el-GR" dirty="0"/>
              <a:t>επί αποτυχίας των λοιπών φαρμακευτικών επιλογών να επιτύχουν τους επιδιωκόμενους </a:t>
            </a:r>
            <a:r>
              <a:rPr lang="el-GR" dirty="0" err="1"/>
              <a:t>γλυκαιμικούς</a:t>
            </a:r>
            <a:r>
              <a:rPr lang="el-GR" dirty="0"/>
              <a:t> στόχους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ΔΙΑΚΡΙΣΗ ΙΝΣΟΥΛΙΝΩΝ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Οι ινσουλίνες διακρίνονται ανάλογα με το</a:t>
            </a:r>
            <a:r>
              <a:rPr lang="el-GR" u="sng" dirty="0"/>
              <a:t> χρόνο έναρξης και τη διάρκεια δράσης </a:t>
            </a:r>
            <a:r>
              <a:rPr lang="el-GR" dirty="0"/>
              <a:t>τους σε διάφορες κατηγορίες όπως: </a:t>
            </a:r>
            <a:r>
              <a:rPr lang="el-GR" b="1" dirty="0"/>
              <a:t>υπερταχείας</a:t>
            </a:r>
            <a:r>
              <a:rPr lang="el-GR" dirty="0"/>
              <a:t>, </a:t>
            </a:r>
            <a:r>
              <a:rPr lang="el-GR" b="1" dirty="0"/>
              <a:t>ταχείας</a:t>
            </a:r>
            <a:r>
              <a:rPr lang="el-GR" dirty="0"/>
              <a:t>, </a:t>
            </a:r>
            <a:r>
              <a:rPr lang="el-GR" b="1" dirty="0"/>
              <a:t>μέσης</a:t>
            </a:r>
            <a:r>
              <a:rPr lang="el-GR" dirty="0"/>
              <a:t> και </a:t>
            </a:r>
            <a:r>
              <a:rPr lang="el-GR" b="1" dirty="0"/>
              <a:t>μακράς δράσης</a:t>
            </a:r>
            <a:r>
              <a:rPr lang="el-GR" dirty="0"/>
              <a:t>. </a:t>
            </a:r>
          </a:p>
          <a:p>
            <a:r>
              <a:rPr lang="el-GR" dirty="0"/>
              <a:t>Επίσης, διακρίνονται σε: </a:t>
            </a:r>
            <a:r>
              <a:rPr lang="el-GR" b="1" dirty="0"/>
              <a:t>ανθρώπινου τύπου </a:t>
            </a:r>
            <a:r>
              <a:rPr lang="el-GR" dirty="0"/>
              <a:t>και </a:t>
            </a:r>
            <a:r>
              <a:rPr lang="el-GR" b="1" dirty="0"/>
              <a:t>ανάλογα ινσουλίνης </a:t>
            </a:r>
            <a:r>
              <a:rPr lang="el-GR" dirty="0"/>
              <a:t>που είναι πεπτίδια, τα οποία προκύπτουν από τη μετατροπή της ανθρώπινης ινσουλίνης μέσω προσθήκης ή ανταλλαγής ορισμένων αμινοξέων, με αποτέλεσμα διαφοροποίηση στην ταχύτητα και τη σταθερότητα απορρόφησης της ινσουλίνης με όφελος τη μείωση των υπογλυκαιμιών και καλύτερες διακυμάνσεις σακχάρου κατά τη διάρκεια της μέρας.</a:t>
            </a:r>
          </a:p>
          <a:p>
            <a:r>
              <a:rPr lang="el-GR" dirty="0"/>
              <a:t>Υπάρχουν και τα </a:t>
            </a:r>
            <a:r>
              <a:rPr lang="el-GR" b="1" dirty="0"/>
              <a:t>μίγματα ινσουλίνης </a:t>
            </a:r>
            <a:r>
              <a:rPr lang="el-GR" dirty="0"/>
              <a:t>με συνδυασμό ταχείας και μέσης δράσης σε διαφορετικές αναλογίες.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/>
          <a:lstStyle/>
          <a:p>
            <a:r>
              <a:rPr lang="el-GR" dirty="0"/>
              <a:t>ΑΝΑΓΚΕΣ ΣΕ ΙΝΣΟΥΛΙΝΗ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>
              <a:buNone/>
            </a:pPr>
            <a:r>
              <a:rPr lang="el-GR" dirty="0"/>
              <a:t>Ποικίλουν οι ανάγκες σε ινσουλίνη ανάλογα με: </a:t>
            </a:r>
          </a:p>
          <a:p>
            <a:r>
              <a:rPr lang="el-GR" dirty="0"/>
              <a:t>τον τύπο του σακχαρώδους διαβήτη, </a:t>
            </a:r>
          </a:p>
          <a:p>
            <a:r>
              <a:rPr lang="el-GR" dirty="0"/>
              <a:t>την ηλικία, </a:t>
            </a:r>
          </a:p>
          <a:p>
            <a:r>
              <a:rPr lang="el-GR" dirty="0"/>
              <a:t>το σωματικό βάρος, </a:t>
            </a:r>
          </a:p>
          <a:p>
            <a:r>
              <a:rPr lang="el-GR" dirty="0"/>
              <a:t>την υπολειπόμενη έκκριση ινσουλίνης, </a:t>
            </a:r>
          </a:p>
          <a:p>
            <a:r>
              <a:rPr lang="el-GR" dirty="0"/>
              <a:t>την αντίσταση στην ινσουλίνη και </a:t>
            </a:r>
          </a:p>
          <a:p>
            <a:r>
              <a:rPr lang="el-GR" dirty="0"/>
              <a:t>πιθανές </a:t>
            </a:r>
            <a:r>
              <a:rPr lang="el-GR" dirty="0" err="1"/>
              <a:t>συννοσηρότητες</a:t>
            </a:r>
            <a:r>
              <a:rPr lang="el-GR" dirty="0"/>
              <a:t> ή επιπλοκές.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l-GR" dirty="0"/>
              <a:t>ΣΧΗΜΑΤΑ ΙΝΣΟΥΛΙΝΟΘΕΡΑΠΕΙΑΣ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Ποικίλουν και τα σχήματα </a:t>
            </a:r>
            <a:r>
              <a:rPr lang="el-GR" dirty="0" err="1"/>
              <a:t>ινσουλινοθεραπείας</a:t>
            </a:r>
            <a:r>
              <a:rPr lang="el-GR" dirty="0"/>
              <a:t> ανάλογα με: </a:t>
            </a:r>
          </a:p>
          <a:p>
            <a:r>
              <a:rPr lang="el-GR" dirty="0"/>
              <a:t>τον ασθενή, </a:t>
            </a:r>
          </a:p>
          <a:p>
            <a:r>
              <a:rPr lang="el-GR" dirty="0"/>
              <a:t>την καθημερινότητά του, </a:t>
            </a:r>
          </a:p>
          <a:p>
            <a:r>
              <a:rPr lang="el-GR" dirty="0"/>
              <a:t>την ηλικία του, </a:t>
            </a:r>
          </a:p>
          <a:p>
            <a:r>
              <a:rPr lang="el-GR" dirty="0"/>
              <a:t>την εκπαίδευση του, </a:t>
            </a:r>
          </a:p>
          <a:p>
            <a:r>
              <a:rPr lang="el-GR" dirty="0"/>
              <a:t>το μορφωτικό του επίπεδο, </a:t>
            </a:r>
          </a:p>
          <a:p>
            <a:r>
              <a:rPr lang="el-GR" dirty="0"/>
              <a:t>την ψυχολογική του κατάσταση, </a:t>
            </a:r>
          </a:p>
          <a:p>
            <a:r>
              <a:rPr lang="el-GR" dirty="0"/>
              <a:t>το περιβάλλον του, </a:t>
            </a:r>
          </a:p>
          <a:p>
            <a:r>
              <a:rPr lang="el-GR" dirty="0"/>
              <a:t>τη συχνότητα αυτοελέγχου και </a:t>
            </a:r>
          </a:p>
          <a:p>
            <a:r>
              <a:rPr lang="el-GR" dirty="0"/>
              <a:t>την αποδοχή της θεραπείας.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Επομένως, κυρίαρχο ρόλο για επιτυχή μεταβολική ρύθμιση παίζει η εξατομίκευση της </a:t>
            </a:r>
            <a:r>
              <a:rPr lang="el-GR" dirty="0" err="1"/>
              <a:t>ινσουλινοθεραπείας</a:t>
            </a:r>
            <a:r>
              <a:rPr lang="el-GR" dirty="0"/>
              <a:t> και η προσαρμογή της θεραπείας στα θέλω, στις ανάγκες και στην καθημερινότητα του ατόμου με Σακχαρώδη Διαβήτη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l-GR" sz="3200" dirty="0"/>
              <a:t>ΒΗΜΑΤΑ ΕΠΙΤΥΧΟΥΣ ΙΝΣΟΥΛΙΝΟΘΕΡΑΠΕΙΑΣ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r>
              <a:rPr lang="el-GR" dirty="0"/>
              <a:t>Έγκαιρη διάγνωση των αναγκών και επιλογή του κατάλληλου ασθενή (</a:t>
            </a:r>
            <a:r>
              <a:rPr lang="el-GR" b="1" dirty="0"/>
              <a:t>σωστός ασθενής</a:t>
            </a:r>
            <a:r>
              <a:rPr lang="el-GR" dirty="0"/>
              <a:t>)</a:t>
            </a:r>
          </a:p>
          <a:p>
            <a:r>
              <a:rPr lang="el-GR" dirty="0"/>
              <a:t>Χορήγηση της σωστής ινσουλίνης βάσει των εξατομικευμένων αναγκών (</a:t>
            </a:r>
            <a:r>
              <a:rPr lang="el-GR" b="1" dirty="0"/>
              <a:t>σωστό φάρμακο</a:t>
            </a:r>
            <a:r>
              <a:rPr lang="el-GR" dirty="0"/>
              <a:t>)</a:t>
            </a:r>
          </a:p>
          <a:p>
            <a:r>
              <a:rPr lang="el-GR" b="1" dirty="0"/>
              <a:t>Σωστή δόση </a:t>
            </a:r>
            <a:r>
              <a:rPr lang="el-GR" dirty="0"/>
              <a:t>και την </a:t>
            </a:r>
            <a:r>
              <a:rPr lang="el-GR" dirty="0" err="1"/>
              <a:t>τιτλοποίησή</a:t>
            </a:r>
            <a:r>
              <a:rPr lang="el-GR" dirty="0"/>
              <a:t> της βάσει των τιμών της γλυκόζης</a:t>
            </a:r>
          </a:p>
          <a:p>
            <a:r>
              <a:rPr lang="el-GR" dirty="0"/>
              <a:t>Εκτέλεση όλων αυτών σε συγκεκριμένο χρονοδιάγραμμα (</a:t>
            </a:r>
            <a:r>
              <a:rPr lang="el-GR" b="1" dirty="0"/>
              <a:t>σωστή ώρα</a:t>
            </a:r>
            <a:r>
              <a:rPr lang="el-GR" dirty="0"/>
              <a:t>)</a:t>
            </a:r>
          </a:p>
          <a:p>
            <a:r>
              <a:rPr lang="el-GR" dirty="0"/>
              <a:t>Ορθή τεχνική χορήγησης του φαρμάκου (</a:t>
            </a:r>
            <a:r>
              <a:rPr lang="el-GR" b="1" dirty="0"/>
              <a:t>σωστή οδό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43998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ΒΑΣΙΚΟΙ ΚΑΝΟΝΕΣ ΙΝΣΟΥΛΙΝΟΘΕΡΑΠΕΙΑΣ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2990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l-GR" dirty="0"/>
              <a:t>Κάθε βελόνα και κάθε φυσίγγιο (αμπούλα) ινσουλίνης θα πρέπει να χρησιμοποιείται από ένα και μόνο άτομο (κίνδυνος λοιμώξεων).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/>
              <a:t>Το «στυλό» με το φυσίγγιο ινσουλίνης που περιέχει δεν θα πρέπει να διατηρείται με τη βελόνα τοποθετημένη στο διάστημα μεταξύ</a:t>
            </a:r>
            <a:br>
              <a:rPr lang="el-GR" dirty="0"/>
            </a:br>
            <a:r>
              <a:rPr lang="el-GR" dirty="0"/>
              <a:t>δυο ενέσεων.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/>
              <a:t>Η βελόνα θα πρέπει να αλλάζει μετά από κάθε ένεση (για ανώδυνο και ασφαλές τρύπημα).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/>
              <a:t>Οι ενέσεις ινσουλίνης πρέπει να γίνονται με κοντές βελόνες 6 χιλ. κάθετα στο δέρμα (90°) υποδορίως.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85818"/>
          </a:xfrm>
        </p:spPr>
        <p:txBody>
          <a:bodyPr/>
          <a:lstStyle/>
          <a:p>
            <a:r>
              <a:rPr lang="el-GR" dirty="0"/>
              <a:t>ΠΑΓΚΡΕΑΣ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/>
          </a:bodyPr>
          <a:lstStyle/>
          <a:p>
            <a:r>
              <a:rPr lang="el-GR" dirty="0"/>
              <a:t>Το </a:t>
            </a:r>
            <a:r>
              <a:rPr lang="el-GR" b="1" dirty="0"/>
              <a:t>πάγκρεας</a:t>
            </a:r>
            <a:r>
              <a:rPr lang="el-GR" dirty="0"/>
              <a:t> είναι αδένας του πεπτικού συστήματος. </a:t>
            </a:r>
          </a:p>
          <a:p>
            <a:r>
              <a:rPr lang="el-GR" dirty="0"/>
              <a:t>Χαρακτηρίζεται ως μικτός αδένας με </a:t>
            </a:r>
            <a:r>
              <a:rPr lang="el-GR" b="1" dirty="0"/>
              <a:t>ενδοκρινή</a:t>
            </a:r>
            <a:r>
              <a:rPr lang="el-GR" dirty="0"/>
              <a:t> και </a:t>
            </a:r>
            <a:r>
              <a:rPr lang="el-GR" b="1" dirty="0"/>
              <a:t>εξωκρινή</a:t>
            </a:r>
            <a:r>
              <a:rPr lang="el-GR" dirty="0"/>
              <a:t> μοίρα, ο οποίος παράγει σημαντικές ορμόνες με κυριότερες την </a:t>
            </a:r>
            <a:r>
              <a:rPr lang="el-GR" u="sng" dirty="0"/>
              <a:t>ινσουλίνη</a:t>
            </a:r>
            <a:r>
              <a:rPr lang="el-GR" dirty="0"/>
              <a:t>, την </a:t>
            </a:r>
            <a:r>
              <a:rPr lang="el-GR" u="sng" dirty="0" err="1"/>
              <a:t>γλυκαγόνη</a:t>
            </a:r>
            <a:r>
              <a:rPr lang="el-GR" dirty="0"/>
              <a:t>.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/>
          <a:lstStyle/>
          <a:p>
            <a:r>
              <a:rPr lang="el-GR" dirty="0"/>
              <a:t>ΣΗΜΕΙΑ ΕΦΑΡΜΟΓΗΣ ΙΝΣΟΥΛΙΝΗΣ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/>
              <a:t>Στις πλάγιες επιφάνειες του άνω βραχίονα (ταχείας δράσης ινσουλίνη)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Στη </a:t>
            </a:r>
            <a:r>
              <a:rPr lang="el-GR" dirty="0" err="1"/>
              <a:t>προσθιοπλάγια</a:t>
            </a:r>
            <a:r>
              <a:rPr lang="el-GR" dirty="0"/>
              <a:t> επιφάνεια μηρού (ενδιάμεσης ή μακράς δράσης ινσουλίνη)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Στην κοιλιακή χώρα κατά μήκος των κατώτερων πλευρών (ταχείας δράσης ινσουλίνη)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Στους γλουτούς (ενδιάμεσης ή μακράς δράσης ινσουλίνη)</a:t>
            </a:r>
            <a:br>
              <a:rPr lang="el-GR" dirty="0"/>
            </a:br>
            <a:r>
              <a:rPr lang="el-GR" dirty="0"/>
              <a:t>(</a:t>
            </a:r>
            <a:r>
              <a:rPr lang="el-GR" dirty="0" err="1"/>
              <a:t>Γκρόζου</a:t>
            </a:r>
            <a:r>
              <a:rPr lang="el-GR" dirty="0"/>
              <a:t>, 2012).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</p:spPr>
        <p:txBody>
          <a:bodyPr/>
          <a:lstStyle/>
          <a:p>
            <a:r>
              <a:rPr lang="el-GR" dirty="0"/>
              <a:t>ΣΗΜΕΙΑ ΕΦΑΡΜΟΓΗΣ ΙΝΣΟΥΛΙΝΗΣ</a:t>
            </a:r>
          </a:p>
        </p:txBody>
      </p:sp>
      <p:pic>
        <p:nvPicPr>
          <p:cNvPr id="1026" name="Picture 2" descr="C:\Users\apapakosta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429000"/>
            <a:ext cx="4143404" cy="2857520"/>
          </a:xfrm>
          <a:prstGeom prst="rect">
            <a:avLst/>
          </a:prstGeom>
          <a:noFill/>
        </p:spPr>
      </p:pic>
      <p:pic>
        <p:nvPicPr>
          <p:cNvPr id="1027" name="Picture 3" descr="C:\Users\apapakosta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4500594" cy="3929090"/>
          </a:xfrm>
          <a:prstGeom prst="rect">
            <a:avLst/>
          </a:prstGeom>
          <a:noFill/>
        </p:spPr>
      </p:pic>
      <p:pic>
        <p:nvPicPr>
          <p:cNvPr id="1028" name="Picture 4" descr="C:\Users\apapakosta\Desktop\index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142984"/>
            <a:ext cx="3929090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/>
              <a:t>ΛΑΘΗ ΣΤΗΝ ΙΝΣΟΥΛΙΝΟΘΕΡΑΠΕΙΑ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/>
              <a:t>Τα πιο συνήθη λάθη στην </a:t>
            </a:r>
            <a:r>
              <a:rPr lang="el-GR" dirty="0" err="1"/>
              <a:t>ινσουλινοθεραπεία</a:t>
            </a:r>
            <a:r>
              <a:rPr lang="el-GR" dirty="0"/>
              <a:t> είναι ως προς: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Το σκεύασμα (π.χ. ακατάλληλη συντήρηση και αποθήκευση)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 δόση (π.χ. παράλειψη δόσης λόγω φόρτου εργασίας, φόβου, κοινωνικού στιγματισμού, κακής αξιολόγησης γευμάτων, </a:t>
            </a:r>
            <a:r>
              <a:rPr lang="en-US" dirty="0"/>
              <a:t>stress</a:t>
            </a:r>
            <a:r>
              <a:rPr lang="el-GR" dirty="0"/>
              <a:t>/άγχους, κόστους, κ.ά. ή </a:t>
            </a:r>
            <a:r>
              <a:rPr lang="el-GR" dirty="0" err="1"/>
              <a:t>υπερδοσολογία</a:t>
            </a:r>
            <a:r>
              <a:rPr lang="el-GR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τεχνική χορήγησης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Γενικά λάθη: Αναβολή ή ακύρωση καθορισμένων ραντεβού</a:t>
            </a:r>
            <a:r>
              <a:rPr lang="el-GR" i="1" dirty="0"/>
              <a:t> με τη θεραπευτική ομάδα </a:t>
            </a:r>
            <a:endParaRPr lang="el-GR" dirty="0"/>
          </a:p>
          <a:p>
            <a:r>
              <a:rPr lang="el-GR" dirty="0"/>
              <a:t>Κατανάλωση αλκοόλ χωρίς παράλληλη κατανάλωση τροφής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ΔΙΑΒΗΤΙΚΗ ΚΕΤΟΞΕΩΣΗ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Η διαβητική </a:t>
            </a:r>
            <a:r>
              <a:rPr lang="el-GR" dirty="0" err="1"/>
              <a:t>κετοξέωση</a:t>
            </a:r>
            <a:r>
              <a:rPr lang="el-GR" dirty="0"/>
              <a:t> είναι μια επείγουσα</a:t>
            </a:r>
            <a:br>
              <a:rPr lang="el-GR" dirty="0"/>
            </a:br>
            <a:r>
              <a:rPr lang="el-GR" dirty="0"/>
              <a:t>κατάσταση που δημιουργείται από υψηλά επίπεδα γλυκόζης λόγω έλλειψης ινσουλίνης και απαιτεί άμεση ιατρική παρέμβαση και εισαγωγή στο νοσοκομείο. </a:t>
            </a:r>
          </a:p>
          <a:p>
            <a:r>
              <a:rPr lang="el-GR" dirty="0"/>
              <a:t>Συνήθως υπάρχει και </a:t>
            </a:r>
            <a:r>
              <a:rPr lang="el-GR" dirty="0" err="1"/>
              <a:t>εκλυτικός</a:t>
            </a:r>
            <a:r>
              <a:rPr lang="el-GR" dirty="0"/>
              <a:t> παράγοντας όπως π.χ. λοίμωξη ή αφυδάτωση. </a:t>
            </a:r>
          </a:p>
          <a:p>
            <a:r>
              <a:rPr lang="el-GR" dirty="0"/>
              <a:t>Μπορεί να οδηγήσει σε κώμα ή ακόμη και θάνατο. </a:t>
            </a:r>
          </a:p>
          <a:p>
            <a:r>
              <a:rPr lang="el-GR" dirty="0"/>
              <a:t>Όταν τα κύτταρα δεν παίρνουν τη γλυκόζη που</a:t>
            </a:r>
            <a:br>
              <a:rPr lang="el-GR" dirty="0"/>
            </a:br>
            <a:r>
              <a:rPr lang="el-GR" dirty="0"/>
              <a:t>χρειάζονται για ενέργεια, το σώμα αρχίζει να καίει λίπος για ενέργεια, με αποτέλεσμα να παραχθούν κετόνες. </a:t>
            </a:r>
          </a:p>
          <a:p>
            <a:r>
              <a:rPr lang="el-GR" dirty="0"/>
              <a:t>Οι κετόνες είναι οξέα που συσσωρεύονται στο αίμα και εμφανίζονται στα ούρα. Προκαλούν σοβαρές διαταραχές στην </a:t>
            </a:r>
            <a:r>
              <a:rPr lang="el-GR" dirty="0" err="1"/>
              <a:t>οξεοβασική</a:t>
            </a:r>
            <a:r>
              <a:rPr lang="el-GR" dirty="0"/>
              <a:t> ισορροπία (</a:t>
            </a:r>
            <a:r>
              <a:rPr lang="el-GR" dirty="0" err="1"/>
              <a:t>pH</a:t>
            </a:r>
            <a:br>
              <a:rPr lang="el-GR" dirty="0"/>
            </a:br>
            <a:r>
              <a:rPr lang="el-GR" dirty="0"/>
              <a:t>αίματος) (</a:t>
            </a:r>
            <a:r>
              <a:rPr lang="el-GR" dirty="0" err="1"/>
              <a:t>Rambhade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2010).</a:t>
            </a:r>
          </a:p>
          <a:p>
            <a:pPr>
              <a:buNone/>
            </a:pP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Ν.Φ. ΔΙΑΒΗΤΙΚΗΣ ΚΕΤΟΞΕΩΣΗΣ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31552"/>
          </a:xfrm>
        </p:spPr>
        <p:txBody>
          <a:bodyPr>
            <a:normAutofit/>
          </a:bodyPr>
          <a:lstStyle/>
          <a:p>
            <a:r>
              <a:rPr lang="el-GR" dirty="0"/>
              <a:t>Στόχος της νοσηλευτικής παρέμβασης είναι να διορθώσει την αφυδάτωση και την υπεργλυκαιμία, τις ηλεκτρολυτικές και τις </a:t>
            </a:r>
            <a:r>
              <a:rPr lang="el-GR" dirty="0" err="1"/>
              <a:t>οξεοβασικές</a:t>
            </a:r>
            <a:r>
              <a:rPr lang="el-GR" dirty="0"/>
              <a:t> διαταραχές και να αποκαταστήσει τη φυσιολογική χρησιμοποίηση των υδατανθράκων, πρωτεϊνών και λιπών. </a:t>
            </a:r>
          </a:p>
          <a:p>
            <a:r>
              <a:rPr lang="el-GR" dirty="0"/>
              <a:t>Επίσης θα πρέπει να γίνει έρευνα για διαπίστωση των παραγόντων που ελκύουν την</a:t>
            </a:r>
            <a:br>
              <a:rPr lang="el-GR" dirty="0"/>
            </a:br>
            <a:r>
              <a:rPr lang="el-GR" dirty="0" err="1"/>
              <a:t>κετοξέωση</a:t>
            </a:r>
            <a:r>
              <a:rPr lang="el-GR" dirty="0"/>
              <a:t> γιατί η αυξημένη θνητότητα οφείλεται σε μια υποκείμενη οξεία νόσος.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/>
              <a:t>Ν.Φ.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955574"/>
          </a:xfrm>
        </p:spPr>
        <p:txBody>
          <a:bodyPr>
            <a:noAutofit/>
          </a:bodyPr>
          <a:lstStyle/>
          <a:p>
            <a:r>
              <a:rPr lang="el-GR" sz="1700" dirty="0"/>
              <a:t>Λήψη αίματος για προσδιορισμό σακχάρου, κετονικών σωμάτων, ηλεκτρολυτών, ουρίας, αιμοσφαιρίνης και αιματοκρίτη</a:t>
            </a:r>
          </a:p>
          <a:p>
            <a:r>
              <a:rPr lang="el-GR" sz="1700" dirty="0"/>
              <a:t>Τοποθέτηση μόνιμου καθετήρα σε κωματώδη άρρωστο για λήψη δειγμάτων ούρων σε προκαθορισμένα χρονικά διαστήματα.</a:t>
            </a:r>
          </a:p>
          <a:p>
            <a:r>
              <a:rPr lang="el-GR" sz="1700" dirty="0"/>
              <a:t>Φυσική εξέταση για έλεγχο ύπαρξης λοίμωξης, έλεγχος ζωτικών σημείων για αφυδάτωση, χρώμα δέρματος και έλεγχο της κατάστασης της καρδιάς.</a:t>
            </a:r>
          </a:p>
          <a:p>
            <a:r>
              <a:rPr lang="el-GR" sz="1700" dirty="0"/>
              <a:t>Χορήγηση υγρών παρεντερικά.</a:t>
            </a:r>
          </a:p>
          <a:p>
            <a:r>
              <a:rPr lang="el-GR" sz="1700" dirty="0"/>
              <a:t>Ταυτόχρονη χορήγηση κρυσταλλικής ινσουλίνης με ρύθμιση του σχήματος ανάλογα με την κατάσταση του ασθενούς και των αποτελεσμάτων από τις αιματολογικές εξετάσεις και μέχρι το σάκχαρο του αίματος σταθεροποιηθεί μεταξύ 100-250 </a:t>
            </a:r>
            <a:r>
              <a:rPr lang="el-GR" sz="1700" dirty="0" err="1"/>
              <a:t>mg</a:t>
            </a:r>
            <a:r>
              <a:rPr lang="el-GR" sz="1700" dirty="0"/>
              <a:t>/</a:t>
            </a:r>
            <a:r>
              <a:rPr lang="el-GR" sz="1700" dirty="0" err="1"/>
              <a:t>dL</a:t>
            </a:r>
            <a:r>
              <a:rPr lang="el-GR" sz="1700" dirty="0"/>
              <a:t> και ο ασθενής είναι ασυμπτωματικός.</a:t>
            </a:r>
          </a:p>
          <a:p>
            <a:r>
              <a:rPr lang="el-GR" sz="1700" dirty="0"/>
              <a:t>Χορήγηση καλίου για την πρόληψη της υποκαλιαιμίας που εμφανίζεται μετά την διόρθωση της οξέωσης και την βελτίωση της διούρησης.</a:t>
            </a:r>
          </a:p>
          <a:p>
            <a:r>
              <a:rPr lang="el-GR" sz="1700" dirty="0"/>
              <a:t>Προετοιμασία ασθενούς για ρινογαστρική διασωλήνωση και αναρρόφηση γαστρικού περιεχομένου για ανακούφιση ασθενούς από εμετούς και γαστρική διάταση.</a:t>
            </a:r>
          </a:p>
          <a:p>
            <a:r>
              <a:rPr lang="el-GR" sz="1700" dirty="0"/>
              <a:t>Χορήγηση οξυγόνου με μάσκα ή καθετήρα.</a:t>
            </a:r>
          </a:p>
          <a:p>
            <a:r>
              <a:rPr lang="el-GR" sz="1700" dirty="0"/>
              <a:t>Λήψη </a:t>
            </a:r>
            <a:r>
              <a:rPr lang="el-GR" sz="1700" dirty="0" err="1"/>
              <a:t>ΗΚΓμάτων</a:t>
            </a:r>
            <a:r>
              <a:rPr lang="el-GR" sz="1700" dirty="0"/>
              <a:t> για έγκαιρη διαπίστωση </a:t>
            </a:r>
            <a:r>
              <a:rPr lang="el-GR" sz="1700" dirty="0" err="1"/>
              <a:t>καρδιοτοξικής</a:t>
            </a:r>
            <a:r>
              <a:rPr lang="el-GR" sz="1700" dirty="0"/>
              <a:t>  δράσης της υποκαλιαιμίας.</a:t>
            </a:r>
          </a:p>
          <a:p>
            <a:r>
              <a:rPr lang="el-GR" sz="1700" dirty="0"/>
              <a:t>Παρακολούθηση ζωτικών σημείων και προσλαμβανομένων-</a:t>
            </a:r>
            <a:r>
              <a:rPr lang="el-GR" sz="1700" dirty="0" err="1"/>
              <a:t>αποβαλομμένων</a:t>
            </a:r>
            <a:r>
              <a:rPr lang="el-GR" sz="1700" dirty="0"/>
              <a:t> υγρών για τη διαπίστωση άλλων επιπλοκών.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/>
              <a:t>ΥΠΟΓΛΥΚΑΙΜΙΑ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31552"/>
          </a:xfrm>
        </p:spPr>
        <p:txBody>
          <a:bodyPr/>
          <a:lstStyle/>
          <a:p>
            <a:r>
              <a:rPr lang="el-GR" dirty="0"/>
              <a:t>Η υπογλυκαιμία είναι μια από τις συνήθεις επιπλοκές των διαβητικών ασθενών, είναι</a:t>
            </a:r>
            <a:br>
              <a:rPr lang="el-GR" dirty="0"/>
            </a:br>
            <a:r>
              <a:rPr lang="el-GR" dirty="0"/>
              <a:t>επείγουσα κατάσταση και χρειάζεται άμεση αντιμετώπιση διότι υπάρχει κίνδυνος μόνιμης</a:t>
            </a:r>
            <a:br>
              <a:rPr lang="el-GR" dirty="0"/>
            </a:br>
            <a:r>
              <a:rPr lang="el-GR" dirty="0"/>
              <a:t>βλάβης των εγκεφαλικών κυττάρων ή και θανάτου. </a:t>
            </a:r>
          </a:p>
          <a:p>
            <a:r>
              <a:rPr lang="el-GR" dirty="0"/>
              <a:t>Ο ρόλος του νοσηλευτή είναι η εκπαίδευση του ασθενή και της οικογένειας του έτσι ώστε να αναγνωρίζουν και να αντιμετωπίζουν τις εκδηλώσεις της υπογλυκαιμίας.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/>
          <a:lstStyle/>
          <a:p>
            <a:r>
              <a:rPr lang="el-GR" dirty="0"/>
              <a:t>Ν.Φ. ΥΠΟΓΛΥΚΑΙΜΙΑΣ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1. Χορήγηση γλυκόζης από το στόμα, αν </a:t>
            </a:r>
            <a:r>
              <a:rPr lang="el-GR" u="sng" dirty="0"/>
              <a:t>ο ασθενής είναι σε εγρήγορση</a:t>
            </a:r>
            <a:r>
              <a:rPr lang="el-GR" dirty="0"/>
              <a:t>: χυμό πορτοκαλιού, ζάχαρη διαλυμένη σε λίγο νερό 2-3 κουταλάκια του γλυκού</a:t>
            </a:r>
            <a:br>
              <a:rPr lang="el-GR" dirty="0"/>
            </a:br>
            <a:r>
              <a:rPr lang="el-GR" dirty="0"/>
              <a:t>2. Χορήγηση 1 </a:t>
            </a:r>
            <a:r>
              <a:rPr lang="el-GR" dirty="0" err="1"/>
              <a:t>mg</a:t>
            </a:r>
            <a:r>
              <a:rPr lang="el-GR" dirty="0"/>
              <a:t> </a:t>
            </a:r>
            <a:r>
              <a:rPr lang="el-GR" dirty="0" err="1"/>
              <a:t>γλυκαγόνης</a:t>
            </a:r>
            <a:r>
              <a:rPr lang="el-GR" dirty="0"/>
              <a:t> υποδόρια ή ενδομυϊκά, αν ο ασθενείς δεν μπορεί να πάρει τίποτα από το στόμα. Η δόση επαναλαμβάνεται μετά από 10-15 </a:t>
            </a:r>
            <a:r>
              <a:rPr lang="el-GR" dirty="0" err="1"/>
              <a:t>min</a:t>
            </a:r>
            <a:r>
              <a:rPr lang="el-GR" dirty="0"/>
              <a:t> εάν δεν υπάρχει απόκριση</a:t>
            </a:r>
            <a:br>
              <a:rPr lang="el-GR" dirty="0"/>
            </a:br>
            <a:r>
              <a:rPr lang="el-GR" dirty="0"/>
              <a:t>3. Χορήγηση χυμού πορτοκαλιού μόλις ο ασθενείς ανακτήσει τη συνείδηση του. Το επίπεδο σακχάρου μπορεί να μειωθεί γρήγορα μετά την παροδική αύξηση που προκλήθηκε από την </a:t>
            </a:r>
            <a:r>
              <a:rPr lang="el-GR" dirty="0" err="1"/>
              <a:t>γλυκαγόνη</a:t>
            </a:r>
            <a:r>
              <a:rPr lang="el-GR" dirty="0"/>
              <a:t>.</a:t>
            </a:r>
            <a:br>
              <a:rPr lang="el-GR" dirty="0"/>
            </a:br>
            <a:r>
              <a:rPr lang="el-GR" u="sng" dirty="0"/>
              <a:t>Εάν ο ασθενής είναι σε κώμα:</a:t>
            </a:r>
            <a:br>
              <a:rPr lang="el-GR" dirty="0"/>
            </a:br>
            <a:r>
              <a:rPr lang="el-GR" dirty="0"/>
              <a:t>1. Χορήγηση ενδοφλεβίως 50ml διαλύματος 50% γλυκόζης για την ταχεία επαναφορά</a:t>
            </a:r>
            <a:br>
              <a:rPr lang="el-GR" dirty="0"/>
            </a:br>
            <a:r>
              <a:rPr lang="el-GR" dirty="0"/>
              <a:t>του σακχάρου του αίματος στα φυσιολογικά επίπεδα</a:t>
            </a:r>
            <a:br>
              <a:rPr lang="el-GR" dirty="0"/>
            </a:br>
            <a:r>
              <a:rPr lang="el-GR" dirty="0"/>
              <a:t>2. Συνεχίζεται η χορήγηση διαλύματος 5-10 D/W ενδοφλεβίως</a:t>
            </a:r>
            <a:br>
              <a:rPr lang="el-GR" dirty="0"/>
            </a:br>
            <a:r>
              <a:rPr lang="el-GR" dirty="0"/>
              <a:t>3. Εάν χρειαστεί χορηγείται </a:t>
            </a:r>
            <a:r>
              <a:rPr lang="el-GR" dirty="0" err="1"/>
              <a:t>μανιτόλη</a:t>
            </a:r>
            <a:r>
              <a:rPr lang="el-GR" dirty="0"/>
              <a:t> για την αντιμετώπιση εγκεφαλικού οιδήματος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r>
              <a:rPr lang="el-GR" dirty="0"/>
              <a:t>ΔΙΑΒΗΤΙΚΟ ΠΟΔΙ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r>
              <a:rPr lang="el-GR" dirty="0"/>
              <a:t>Το διαβητικό πόδι αποτελεί μια πολύ σοβαρή παθολογική κατάσταση, είναι από τις</a:t>
            </a:r>
            <a:br>
              <a:rPr lang="el-GR" dirty="0"/>
            </a:br>
            <a:r>
              <a:rPr lang="el-GR" dirty="0"/>
              <a:t>σοβαρότερες επιπλοκές του σακχαρώδη διαβήτη. </a:t>
            </a:r>
          </a:p>
          <a:p>
            <a:r>
              <a:rPr lang="el-GR" dirty="0"/>
              <a:t>Τα προβλήματα των ποδιών απαιτούν την</a:t>
            </a:r>
            <a:br>
              <a:rPr lang="el-GR" dirty="0"/>
            </a:br>
            <a:r>
              <a:rPr lang="el-GR" dirty="0"/>
              <a:t>συνεργασία ορθοπεδικών, </a:t>
            </a:r>
            <a:r>
              <a:rPr lang="el-GR" dirty="0" err="1"/>
              <a:t>διαβητολόγων</a:t>
            </a:r>
            <a:r>
              <a:rPr lang="el-GR" dirty="0"/>
              <a:t> και χειρουργών και βασικό κομμάτι στην</a:t>
            </a:r>
            <a:br>
              <a:rPr lang="el-GR" dirty="0"/>
            </a:br>
            <a:r>
              <a:rPr lang="el-GR" dirty="0"/>
              <a:t>θεραπεία του διαβητικού ποδιού αποτελεί η εκπαίδευση των ασθενών για </a:t>
            </a:r>
            <a:r>
              <a:rPr lang="el-GR" dirty="0" err="1"/>
              <a:t>αυτοφροντίδα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/>
              <a:t>Ν.Φ.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5866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Ο ρόλος του νοσηλευτή στην φροντίδα διαβητικών ασθενών είναι ιδιαίτερα σημαντικός, όχι μόνο στην πρόληψη επιπλοκών των κάτω άκρων, αλλά και στην έγκαιρη θεραπεία τους σε πρώιμο στάδιο. </a:t>
            </a:r>
          </a:p>
          <a:p>
            <a:r>
              <a:rPr lang="el-GR" dirty="0"/>
              <a:t>Ο νοσηλευτής πρέπει να αναγνωρίσει κατά την αντικειμενική εξέταση πιθανές ανατομικές βλάβες των ποδιών και να ενημερώσει έγκαιρα τον γιατρό για πρώιμα σημάδια έλκους στο πόδι.</a:t>
            </a:r>
          </a:p>
          <a:p>
            <a:r>
              <a:rPr lang="el-GR" dirty="0"/>
              <a:t>Απαιτείται η στενή συνεργασία και νοσηλευτική καθοδήγηση του ασθενούς προκειμένου ο ίδιος να κατανοήσει τα αίτια του διαβητικού έλκους και να αναγνωρίσει άμεσα τις κλινικές του εκδηλώσεις και τους παράγοντες κινδύνου. </a:t>
            </a:r>
          </a:p>
          <a:p>
            <a:r>
              <a:rPr lang="el-GR" dirty="0"/>
              <a:t>Ένα διαβητικό έλκος μπορεί να χρειαστεί εβδομάδες ή και μήνες για να επουλωθεί με μόνιμο κίνδυνο λοίμωξη, γάγγραινα και ακρωτηριασμό.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ΡΟΛΟΣ ΠΑΓΚΡΕΑΤΟΣ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Ο ρόλος του στο πεπτικό σύστημα είναι η έκκριση του </a:t>
            </a:r>
            <a:r>
              <a:rPr lang="el-GR" b="1" dirty="0"/>
              <a:t>παγκρεατικού υγρού </a:t>
            </a:r>
            <a:r>
              <a:rPr lang="el-GR" dirty="0"/>
              <a:t>(</a:t>
            </a:r>
            <a:r>
              <a:rPr lang="el-GR" u="sng" dirty="0"/>
              <a:t>εξωκρινής μοίρα</a:t>
            </a:r>
            <a:r>
              <a:rPr lang="el-GR" dirty="0"/>
              <a:t>) το οποίο περιέχει ένζυμα που συμμετέχουν στην απορρόφηση των θρεπτικών συστατικών από το λεπτό έντερο. Αυτά τα ένζυμα βοηθούν στην περαιτέρω διάσπαση των υδατανθράκων, των πρωτεϊνών και των λιπιδίων.</a:t>
            </a:r>
          </a:p>
          <a:p>
            <a:r>
              <a:rPr lang="el-GR" dirty="0"/>
              <a:t>Η </a:t>
            </a:r>
            <a:r>
              <a:rPr lang="el-GR" u="sng" dirty="0"/>
              <a:t>ενδοκρινής μοίρα </a:t>
            </a:r>
            <a:r>
              <a:rPr lang="el-GR" dirty="0"/>
              <a:t>περιλαμβάνει τα διασπαρμένα νησίδια του </a:t>
            </a:r>
            <a:r>
              <a:rPr lang="el-GR" dirty="0" err="1"/>
              <a:t>Λάνγκερχανς</a:t>
            </a:r>
            <a:r>
              <a:rPr lang="el-GR" dirty="0"/>
              <a:t>, στα οποία βρίσκονται τα β-κύτταρα που διεγείρονται και εκκρίνουν </a:t>
            </a:r>
            <a:r>
              <a:rPr lang="el-GR" b="1" dirty="0"/>
              <a:t>ινσουλίνη</a:t>
            </a:r>
            <a:r>
              <a:rPr lang="el-GR" dirty="0"/>
              <a:t>, η οποία είναι απαραίτητη για τη χρησιμοποίηση της γλυκόζης του αίματος από τους ιστούς και άλλες δράσεις, καθώς και τα α-κύτταρα που διεγείρονται και εκκρίνουν την ορμόνη </a:t>
            </a:r>
            <a:r>
              <a:rPr lang="el-GR" b="1" dirty="0" err="1"/>
              <a:t>γλυκαγόνη</a:t>
            </a:r>
            <a:r>
              <a:rPr lang="el-GR" dirty="0"/>
              <a:t> η οποία είναι απαραίτητη για την υδρόλυση του γλυκογόνου σε γλυκόζη και προώθηση της στο αίμα.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/>
          <a:lstStyle/>
          <a:p>
            <a:pPr algn="ctr"/>
            <a:r>
              <a:rPr lang="el-GR" dirty="0"/>
              <a:t>ΔΙΑΒΗΤΙΚΟ ΠΟΔΙ</a:t>
            </a:r>
          </a:p>
        </p:txBody>
      </p:sp>
      <p:pic>
        <p:nvPicPr>
          <p:cNvPr id="2051" name="Picture 3" descr="C:\Users\apapakosta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00240"/>
            <a:ext cx="4000528" cy="2357454"/>
          </a:xfrm>
          <a:prstGeom prst="rect">
            <a:avLst/>
          </a:prstGeom>
          <a:noFill/>
        </p:spPr>
      </p:pic>
      <p:pic>
        <p:nvPicPr>
          <p:cNvPr id="2052" name="Picture 4" descr="C:\Users\apapakosta\Desktop\index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00438"/>
            <a:ext cx="4286280" cy="2090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ΣΗΜΕΙΑ ΑΞΙΟΛΟΓΗΣΗΣ ΕΛΚΟΥΣ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928670"/>
            <a:ext cx="8258204" cy="564586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/>
              <a:t>Ο ασθενής πρέπει να εκπαιδευτεί και να εστιάζει στην αναγνώριση και</a:t>
            </a:r>
            <a:br>
              <a:rPr lang="el-GR" dirty="0"/>
            </a:br>
            <a:r>
              <a:rPr lang="el-GR" dirty="0"/>
              <a:t>αξιολόγηση των εξής βασικών σημείων:</a:t>
            </a:r>
          </a:p>
          <a:p>
            <a:pPr>
              <a:buNone/>
            </a:pPr>
            <a:r>
              <a:rPr lang="el-GR" dirty="0"/>
              <a:t>    1.</a:t>
            </a:r>
            <a:r>
              <a:rPr lang="el-GR" u="sng" dirty="0"/>
              <a:t>Χρώμα του δέρματος των κάτω άκρων. </a:t>
            </a:r>
            <a:r>
              <a:rPr lang="el-GR" dirty="0"/>
              <a:t>Η ωχρότητα είναι ένδειξη ισχαιμίας και η ερυθρότητα ένδειξη ερεθισμού ή φλεγμονής</a:t>
            </a:r>
            <a:br>
              <a:rPr lang="el-GR" dirty="0"/>
            </a:br>
            <a:r>
              <a:rPr lang="el-GR" dirty="0"/>
              <a:t>2</a:t>
            </a:r>
            <a:r>
              <a:rPr lang="el-GR" u="sng" dirty="0"/>
              <a:t>. Βλάβες του δέρματος </a:t>
            </a:r>
            <a:r>
              <a:rPr lang="el-GR" dirty="0"/>
              <a:t>όπως ραγάδες, φυσαλίδες, εξελκώσεις</a:t>
            </a:r>
            <a:br>
              <a:rPr lang="el-GR" dirty="0"/>
            </a:br>
            <a:r>
              <a:rPr lang="el-GR" dirty="0"/>
              <a:t>3. </a:t>
            </a:r>
            <a:r>
              <a:rPr lang="el-GR" u="sng" dirty="0"/>
              <a:t>Θερμοκρασία </a:t>
            </a:r>
            <a:r>
              <a:rPr lang="el-GR" dirty="0"/>
              <a:t>του δέρματος των δύο άκρων</a:t>
            </a:r>
            <a:br>
              <a:rPr lang="el-GR" dirty="0"/>
            </a:br>
            <a:r>
              <a:rPr lang="el-GR" dirty="0"/>
              <a:t>4. </a:t>
            </a:r>
            <a:r>
              <a:rPr lang="el-GR" u="sng" dirty="0"/>
              <a:t>Σφίξεις </a:t>
            </a:r>
            <a:r>
              <a:rPr lang="el-GR" dirty="0"/>
              <a:t>: ιγνυακής, ραχιαίας, οπίσθιας, </a:t>
            </a:r>
            <a:r>
              <a:rPr lang="el-GR" dirty="0" err="1"/>
              <a:t>κνημιαίας</a:t>
            </a:r>
            <a:br>
              <a:rPr lang="el-GR" dirty="0"/>
            </a:br>
            <a:r>
              <a:rPr lang="el-GR" dirty="0"/>
              <a:t>5. </a:t>
            </a:r>
            <a:r>
              <a:rPr lang="el-GR" u="sng" dirty="0"/>
              <a:t>Μυϊκή δερματική ατροφία </a:t>
            </a:r>
            <a:r>
              <a:rPr lang="el-GR" dirty="0"/>
              <a:t>ως ενδείξεις αρτηριοπάθειας και νευροπάθειας</a:t>
            </a:r>
            <a:br>
              <a:rPr lang="el-GR" dirty="0"/>
            </a:br>
            <a:r>
              <a:rPr lang="el-GR" dirty="0"/>
              <a:t>6. </a:t>
            </a:r>
            <a:r>
              <a:rPr lang="el-GR" u="sng" dirty="0"/>
              <a:t>Σχήμα κάτω άκρων </a:t>
            </a:r>
            <a:r>
              <a:rPr lang="el-GR" dirty="0"/>
              <a:t>όπως </a:t>
            </a:r>
            <a:r>
              <a:rPr lang="el-GR" dirty="0" err="1"/>
              <a:t>κυρτοδακτυλία</a:t>
            </a:r>
            <a:r>
              <a:rPr lang="el-GR" dirty="0"/>
              <a:t>, </a:t>
            </a:r>
            <a:r>
              <a:rPr lang="el-GR" dirty="0" err="1"/>
              <a:t>σφυροκεφαλία</a:t>
            </a:r>
            <a:r>
              <a:rPr lang="el-GR" dirty="0"/>
              <a:t> και άλλα</a:t>
            </a:r>
            <a:br>
              <a:rPr lang="el-GR" dirty="0"/>
            </a:br>
            <a:r>
              <a:rPr lang="el-GR" dirty="0"/>
              <a:t>7. </a:t>
            </a:r>
            <a:r>
              <a:rPr lang="el-GR" u="sng" dirty="0"/>
              <a:t>Υγρασία και </a:t>
            </a:r>
            <a:r>
              <a:rPr lang="el-GR" u="sng" dirty="0" err="1"/>
              <a:t>σφριγηλότητα</a:t>
            </a:r>
            <a:r>
              <a:rPr lang="el-GR" u="sng" dirty="0"/>
              <a:t> δέρματος</a:t>
            </a:r>
            <a:r>
              <a:rPr lang="el-GR" dirty="0"/>
              <a:t>. Η αυτόνομη νευροπάθεια βλάπτει τη νεύρωση των κάτω άκρων με αποτέλεσμα μειωμένη εφίδρωση και ξηρό δέρμα που ευνοούν τη λύση της συνεχείας του δέρματος, η οποία είναι πύλη εισόδου μικροβίων.</a:t>
            </a:r>
            <a:br>
              <a:rPr lang="el-GR" dirty="0"/>
            </a:br>
            <a:r>
              <a:rPr lang="el-GR" dirty="0"/>
              <a:t>8. </a:t>
            </a:r>
            <a:r>
              <a:rPr lang="el-GR" u="sng" dirty="0"/>
              <a:t>Σχήμα νυχιών</a:t>
            </a:r>
            <a:r>
              <a:rPr lang="el-GR" dirty="0"/>
              <a:t>, όπως πάχος, υφή και τρόπος κοπής</a:t>
            </a:r>
            <a:br>
              <a:rPr lang="el-GR" dirty="0"/>
            </a:br>
            <a:r>
              <a:rPr lang="el-GR" dirty="0"/>
              <a:t>9. </a:t>
            </a:r>
            <a:r>
              <a:rPr lang="el-GR" u="sng" dirty="0"/>
              <a:t>Μεσοδακτύλια διαστήματα</a:t>
            </a:r>
            <a:r>
              <a:rPr lang="el-GR" dirty="0"/>
              <a:t>. Ερύθημα η ραγάδες είναι πιθανά σημεία μυκητίασης</a:t>
            </a:r>
            <a:br>
              <a:rPr lang="el-GR" dirty="0"/>
            </a:br>
            <a:r>
              <a:rPr lang="el-GR" dirty="0"/>
              <a:t>10. </a:t>
            </a:r>
            <a:r>
              <a:rPr lang="el-GR" u="sng" dirty="0" err="1"/>
              <a:t>Υπερκεράτωση</a:t>
            </a:r>
            <a:r>
              <a:rPr lang="el-GR" u="sng" dirty="0"/>
              <a:t> και τύλοι</a:t>
            </a:r>
            <a:r>
              <a:rPr lang="el-GR" dirty="0"/>
              <a:t>, οι οποί συχνά δημιουργούνται σε περιοχές αυξημένης πίεσης κυρίως από τα παπούτσια</a:t>
            </a:r>
          </a:p>
          <a:p>
            <a:pPr>
              <a:buNone/>
            </a:pPr>
            <a:r>
              <a:rPr lang="el-GR" dirty="0"/>
              <a:t>    11. </a:t>
            </a:r>
            <a:r>
              <a:rPr lang="el-GR" u="sng" dirty="0"/>
              <a:t>Απουσία πόνου και υπαισθησία</a:t>
            </a:r>
            <a:r>
              <a:rPr lang="el-GR" dirty="0"/>
              <a:t>. Η αισθητική νευροπάθεια μειώνει την αντίληψη πόνου του θερμού και των δονήσεων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33667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/>
              <a:t>ΟΔΗΓΙΕΣ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Autofit/>
          </a:bodyPr>
          <a:lstStyle/>
          <a:p>
            <a:r>
              <a:rPr lang="el-GR" sz="1800" dirty="0"/>
              <a:t>1. Καθημερινή εξέταση των ποδιών. Ανίχνευση για μη φυσιολογικά ευρήματα, άμεση ενημέρωση του γιατρού για πιθανό πρόβλημα</a:t>
            </a:r>
            <a:br>
              <a:rPr lang="el-GR" sz="1800" dirty="0"/>
            </a:br>
            <a:r>
              <a:rPr lang="el-GR" sz="1800" dirty="0"/>
              <a:t>2. Διατήρηση καθαρών ποδιών με καθημερινό πλύσιμο των ποδιών και προσεκτικό στέγνωμα. Χρήση ενυδατικής κρέμας εάν υπάρχει ξηρότητα στα κάτω άκρα προσοχή όμως όχι στα </a:t>
            </a:r>
            <a:r>
              <a:rPr lang="el-GR" sz="1800" dirty="0" err="1"/>
              <a:t>μεσοδάκτυλα</a:t>
            </a:r>
            <a:r>
              <a:rPr lang="el-GR" sz="1800" dirty="0"/>
              <a:t>.</a:t>
            </a:r>
            <a:br>
              <a:rPr lang="el-GR" sz="1800" dirty="0"/>
            </a:br>
            <a:r>
              <a:rPr lang="el-GR" sz="1800" dirty="0"/>
              <a:t>3. Χρήση κατάλληλων υποδημάτων. Πολλά έλκη οφείλονται σε υποδήματα που δεν ταιριάζουν σωστά, να είναι άνετα, φτιαγμένα από μαλακό δέρμα και να γίνεται σχολαστικός έλεγχος για πετραδάκια ή άλλα αντικείμενα.</a:t>
            </a:r>
            <a:br>
              <a:rPr lang="el-GR" sz="1800" dirty="0"/>
            </a:br>
            <a:r>
              <a:rPr lang="el-GR" sz="1800" dirty="0"/>
              <a:t>4. Αποφυγή ατυχημάτων και εγκαυμάτων. Αποφυγή βαδίσματος με γυμνά πόδια, τοποθέτηση ποδιών κοντά σε πηγές θερμότητας και έλεγχος της θερμοκρασίας του νερού του μπάνιου.</a:t>
            </a:r>
            <a:br>
              <a:rPr lang="el-GR" sz="1800" dirty="0"/>
            </a:br>
            <a:r>
              <a:rPr lang="el-GR" sz="1800" dirty="0"/>
              <a:t>5. Αποφυγή στενών καλτσών, γιατί περιορίζουν την κυκλοφορία του αίματος , και χρήση καλτσών κατάλληλου μεγέθους με καλή εφαρμογή</a:t>
            </a:r>
            <a:br>
              <a:rPr lang="el-GR" sz="1800" dirty="0"/>
            </a:br>
            <a:r>
              <a:rPr lang="el-GR" sz="1800" dirty="0"/>
              <a:t>6. Πραγματοποίηση τακτικών επισκέψεων στον ειδικό για το διαβητικό πόδι. Ο ειδικός θα προβεί σε ασφαλές κόψιμο των νυχιών και σε θεραπεία κάλων και</a:t>
            </a:r>
            <a:br>
              <a:rPr lang="el-GR" sz="1800" dirty="0"/>
            </a:br>
            <a:r>
              <a:rPr lang="el-GR" sz="1800" dirty="0" err="1"/>
              <a:t>υπερκερατώσεων</a:t>
            </a:r>
            <a:r>
              <a:rPr lang="el-GR" sz="1800" dirty="0"/>
              <a:t> που μπορεί να οδηγήσουν σε δημιουργία ελκών. Αποφυγή χρήσης ξυραφιών η διαλυτικών υγρών χωρίς ιατρική οδηγία.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/>
          <a:lstStyle/>
          <a:p>
            <a:r>
              <a:rPr lang="el-GR" dirty="0"/>
              <a:t>ΕΚΠΑΙΔΕΥΣΗ ΔΙΑΒΗΤΙΚΟΥ ΑΣΘΕΝΗ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Η εκπαίδευση είναι το βασικότερο μέσο στην αντιμετώπιση του ΣΔ. </a:t>
            </a:r>
          </a:p>
          <a:p>
            <a:r>
              <a:rPr lang="el-GR" dirty="0"/>
              <a:t>Ο διαβητικός γίνεται ικανός να χρησιμοποιεί αποδοτικά όλα τα θεραπευτικά μέσα (</a:t>
            </a:r>
            <a:r>
              <a:rPr lang="el-GR" dirty="0" err="1"/>
              <a:t>Singh</a:t>
            </a:r>
            <a:r>
              <a:rPr lang="el-GR" dirty="0"/>
              <a:t>, 2011). </a:t>
            </a:r>
          </a:p>
          <a:p>
            <a:r>
              <a:rPr lang="el-GR" dirty="0"/>
              <a:t>Με την εκπαίδευση το διαβητικό άτομο θα αποκτήσει συγκεκριμένες γνώσεις, δεξιότητες και ικανότητες σε σχέση με τις διαιτητικές</a:t>
            </a:r>
            <a:br>
              <a:rPr lang="el-GR" dirty="0"/>
            </a:br>
            <a:r>
              <a:rPr lang="el-GR" dirty="0"/>
              <a:t>του συνήθειες, την σωματική δραστηριότητα (άσκηση), τον αυτοέλεγχο του</a:t>
            </a:r>
            <a:br>
              <a:rPr lang="el-GR" dirty="0"/>
            </a:br>
            <a:r>
              <a:rPr lang="el-GR" dirty="0"/>
              <a:t>σακχάρου και τη συμμόρφωση στην φαρμακευτική αγωγή. </a:t>
            </a:r>
          </a:p>
          <a:p>
            <a:r>
              <a:rPr lang="el-GR" dirty="0"/>
              <a:t>Η εκπαίδευση είναι έργο συλλογικό της εκπαιδευτικής ομάδας, που αποτελείται από το γιατρό, το νοσηλευτή, το διαιτολόγο, τον ψυχολόγο.</a:t>
            </a:r>
          </a:p>
          <a:p>
            <a:r>
              <a:rPr lang="el-GR" dirty="0"/>
              <a:t>Σημαντικό είναι να υπάρχει κοινός τρόπος προσέγγισης από τα μέλη της</a:t>
            </a:r>
            <a:br>
              <a:rPr lang="el-GR" dirty="0"/>
            </a:br>
            <a:r>
              <a:rPr lang="el-GR" dirty="0"/>
              <a:t>ομάδας και αυτό εξασφαλίζεται με συχνές συναντήσεις και συζητήσεις</a:t>
            </a:r>
            <a:br>
              <a:rPr lang="el-GR" dirty="0"/>
            </a:br>
            <a:r>
              <a:rPr lang="el-GR" dirty="0"/>
              <a:t>μεταξύ τους. </a:t>
            </a:r>
          </a:p>
          <a:p>
            <a:r>
              <a:rPr lang="el-GR" dirty="0"/>
              <a:t>Οι πληροφορίες που δίνονται στον ασθενή δεν πρέπει να είναι</a:t>
            </a:r>
            <a:br>
              <a:rPr lang="el-GR" dirty="0"/>
            </a:br>
            <a:r>
              <a:rPr lang="el-GR" dirty="0"/>
              <a:t>αντιφατικές γιατί του δημιουργούν σύγχυση, δυσπιστία και ανασφάλεια. </a:t>
            </a:r>
          </a:p>
          <a:p>
            <a:r>
              <a:rPr lang="el-GR" dirty="0"/>
              <a:t>Η εκπαίδευση του διαβητικού ατόμου μπορεί επίσης να γίνει από τον</a:t>
            </a:r>
            <a:br>
              <a:rPr lang="el-GR" dirty="0"/>
            </a:br>
            <a:r>
              <a:rPr lang="el-GR" dirty="0"/>
              <a:t>οικογενειακό γιατρό, την Διαβητολογική ομάδα, τις ενώσεις υποστήριξης, τα μέσα μαζικής ενημέρωσης, το διαδίκτυο, το έντυπο υλικό (</a:t>
            </a:r>
            <a:r>
              <a:rPr lang="el-GR" dirty="0" err="1"/>
              <a:t>Γκρόζου</a:t>
            </a:r>
            <a:r>
              <a:rPr lang="el-GR" dirty="0"/>
              <a:t>, 2012)</a:t>
            </a:r>
          </a:p>
          <a:p>
            <a:endParaRPr lang="el-GR" dirty="0"/>
          </a:p>
          <a:p>
            <a:r>
              <a:rPr lang="el-GR" sz="1900" dirty="0"/>
              <a:t>ΘΕΟΔΩΡΑΤΟΥ ΑΛΕΞΑΝΔΡΑ , πτυχιακή εργασία: «Νοσηλευτική Φροντίδα ασθενών με</a:t>
            </a:r>
            <a:br>
              <a:rPr lang="el-GR" sz="1900" dirty="0"/>
            </a:br>
            <a:r>
              <a:rPr lang="el-GR" sz="1900" dirty="0"/>
              <a:t>ΣΑΓΧΑΡΏΔΗ ΔΙΑΒΗΤΗ τύπου 1» ,2017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l-GR" dirty="0"/>
              <a:t>ΣΑΚΧΑΡΩΔΗΣ ΔΙΑΒΗΤΗΣ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r>
              <a:rPr lang="el-GR" b="1" dirty="0"/>
              <a:t>Ο σακχαρώδης διαβήτης είναι μία χρόνια νόσος, η οποία χαρακτηρίζεται από διαταραχή του μεταβολισμού των υδατανθράκων, λιπών και πρωτεϊνών.</a:t>
            </a:r>
            <a:r>
              <a:rPr lang="el-GR" dirty="0"/>
              <a:t> </a:t>
            </a:r>
          </a:p>
          <a:p>
            <a:r>
              <a:rPr lang="el-GR" dirty="0"/>
              <a:t>Η κύρια και κοινή διαταραχή σε όλες τις μορφές διαβήτη είναι η υπεργλυκαιμία, δηλαδή οι αυξημένες τιμές σακχάρου στο αίμα, είτε ως αποτέλεσμα ελαττωμένης έκκρισης ινσουλίνης, είτε  ως ελαττωμένη δράση της υπάρχουσας ινσουλίνης λόγω αντίστασης στην ινσουλίνη που παρουσιάζεται στους ιστούς.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ΤΑΞΙΝΟΜΗΣΗ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l-GR" sz="6000" dirty="0"/>
              <a:t>Υπάρχουν 4 τύποι ΣΔ:</a:t>
            </a:r>
            <a:br>
              <a:rPr lang="el-GR" sz="6000" dirty="0"/>
            </a:br>
            <a:r>
              <a:rPr lang="el-GR" sz="6000" dirty="0"/>
              <a:t>1) </a:t>
            </a:r>
            <a:r>
              <a:rPr lang="el-GR" sz="6000" b="1" dirty="0"/>
              <a:t>Σακχαρώδης διαβήτης τύπου 1 </a:t>
            </a:r>
            <a:r>
              <a:rPr lang="el-GR" sz="6000" dirty="0"/>
              <a:t>(</a:t>
            </a:r>
            <a:r>
              <a:rPr lang="el-GR" sz="6000" dirty="0" err="1"/>
              <a:t>ΣΔτ1</a:t>
            </a:r>
            <a:r>
              <a:rPr lang="el-GR" sz="6000" dirty="0"/>
              <a:t>): χαρακτηρίζεται από απόλυτη έλλειψη</a:t>
            </a:r>
            <a:br>
              <a:rPr lang="el-GR" sz="6000" dirty="0"/>
            </a:br>
            <a:r>
              <a:rPr lang="el-GR" sz="6000" dirty="0"/>
              <a:t>ινσουλίνης που οφείλεται στην </a:t>
            </a:r>
            <a:r>
              <a:rPr lang="el-GR" sz="6000" dirty="0" err="1"/>
              <a:t>αυτοάνοση</a:t>
            </a:r>
            <a:r>
              <a:rPr lang="el-GR" sz="6000" dirty="0"/>
              <a:t> καταστροφή των </a:t>
            </a:r>
            <a:r>
              <a:rPr lang="el-GR" sz="6000" dirty="0" err="1"/>
              <a:t>ινσουλινοπαραγωγών</a:t>
            </a:r>
            <a:r>
              <a:rPr lang="el-GR" sz="6000" dirty="0"/>
              <a:t> β κυττάρων των νησιδίων του </a:t>
            </a:r>
            <a:r>
              <a:rPr lang="el-GR" sz="6000" dirty="0" err="1"/>
              <a:t>Langerhans</a:t>
            </a:r>
            <a:r>
              <a:rPr lang="el-GR" sz="6000" dirty="0"/>
              <a:t> του παγκρέατος (παλιότερες ονομασίες: νεανικός ΣΔ και </a:t>
            </a:r>
            <a:r>
              <a:rPr lang="el-GR" sz="6000" dirty="0" err="1"/>
              <a:t>ινσουλινοεξαρτώμενος</a:t>
            </a:r>
            <a:r>
              <a:rPr lang="el-GR" sz="6000" dirty="0"/>
              <a:t> ΣΔ).</a:t>
            </a:r>
            <a:br>
              <a:rPr lang="el-GR" sz="6000" dirty="0"/>
            </a:br>
            <a:r>
              <a:rPr lang="el-GR" sz="6000" dirty="0"/>
              <a:t>2) </a:t>
            </a:r>
            <a:r>
              <a:rPr lang="el-GR" sz="6000" b="1" dirty="0"/>
              <a:t>Σακχαρώδης διαβήτης τύπου 2 </a:t>
            </a:r>
            <a:r>
              <a:rPr lang="el-GR" sz="6000" dirty="0"/>
              <a:t>(</a:t>
            </a:r>
            <a:r>
              <a:rPr lang="el-GR" sz="6000" dirty="0" err="1"/>
              <a:t>ΣΔτ2</a:t>
            </a:r>
            <a:r>
              <a:rPr lang="el-GR" sz="6000" dirty="0"/>
              <a:t>): είναι ο συχνότερος τύπος και</a:t>
            </a:r>
            <a:br>
              <a:rPr lang="el-GR" sz="6000" dirty="0"/>
            </a:br>
            <a:r>
              <a:rPr lang="el-GR" sz="6000" dirty="0"/>
              <a:t>χαρακτηρίζεται από τη συνύπαρξη διαταραχής της έκκρισης και της δράσης της</a:t>
            </a:r>
            <a:br>
              <a:rPr lang="el-GR" sz="6000" dirty="0"/>
            </a:br>
            <a:r>
              <a:rPr lang="el-GR" sz="6000" dirty="0"/>
              <a:t>ινσουλίνης (παλιότερες ονομασίες: ΣΔ των ενηλίκων και μη </a:t>
            </a:r>
            <a:r>
              <a:rPr lang="el-GR" sz="6000" dirty="0" err="1"/>
              <a:t>ινσουλινοεξαρτώμενος</a:t>
            </a:r>
            <a:r>
              <a:rPr lang="el-GR" sz="6000" dirty="0"/>
              <a:t> ΣΔ).</a:t>
            </a:r>
            <a:br>
              <a:rPr lang="el-GR" sz="6000" dirty="0"/>
            </a:br>
            <a:r>
              <a:rPr lang="el-GR" sz="6000" dirty="0"/>
              <a:t>3)  Άλλοι τύποι σακχαρώδους διαβήτη: οφείλονται σε γενετικές διαταραχές των β-</a:t>
            </a:r>
            <a:br>
              <a:rPr lang="el-GR" sz="6000" dirty="0"/>
            </a:br>
            <a:r>
              <a:rPr lang="el-GR" sz="6000" dirty="0"/>
              <a:t>κυττάρων (</a:t>
            </a:r>
            <a:r>
              <a:rPr lang="el-GR" sz="6000" b="1" dirty="0"/>
              <a:t>Νεογνικός ΣΔ, ΣΔ τύπου MODY</a:t>
            </a:r>
            <a:r>
              <a:rPr lang="el-GR" sz="6000" dirty="0"/>
              <a:t>), νοσήματα της εξωκρινούς μοίρας του</a:t>
            </a:r>
            <a:br>
              <a:rPr lang="el-GR" sz="6000" dirty="0"/>
            </a:br>
            <a:r>
              <a:rPr lang="el-GR" sz="6000" dirty="0"/>
              <a:t>παγκρέατος, φάρμακα, κλπ.</a:t>
            </a:r>
            <a:br>
              <a:rPr lang="el-GR" sz="6000" dirty="0"/>
            </a:br>
            <a:r>
              <a:rPr lang="el-GR" sz="6000" dirty="0"/>
              <a:t>4) </a:t>
            </a:r>
            <a:r>
              <a:rPr lang="el-GR" sz="6000" b="1" dirty="0"/>
              <a:t>Σακχαρώδης διαβήτης της κύησης</a:t>
            </a:r>
            <a:r>
              <a:rPr lang="el-GR" sz="6000" dirty="0"/>
              <a:t>: ορίζεται ως διαταραχή του μεταβολισμού</a:t>
            </a:r>
            <a:br>
              <a:rPr lang="el-GR" sz="6000" dirty="0"/>
            </a:br>
            <a:r>
              <a:rPr lang="el-GR" sz="6000" dirty="0"/>
              <a:t>των υδατανθράκων ποικίλης βαρύτητας με έναρξη ή πρώτη αναγνώριση στο 2ο και 3ο τρίμηνο της παρούσας εγκυμοσύνης, εφόσον αποκλειστεί η πιθανότητα</a:t>
            </a:r>
            <a:br>
              <a:rPr lang="el-GR" sz="6000" dirty="0"/>
            </a:br>
            <a:r>
              <a:rPr lang="el-GR" sz="6000" dirty="0"/>
              <a:t>σακχαρώδους διαβήτη τύπου 1 ή τύπου 2.  Ο Σ.Δ. της κύησης γενικά προκαλεί λίγα συμπτώματα, ωστόσο, αυξάνει τον κίνδυνο για </a:t>
            </a:r>
            <a:r>
              <a:rPr lang="el-GR" sz="6000" dirty="0" err="1"/>
              <a:t>προεκλαμψία</a:t>
            </a:r>
            <a:r>
              <a:rPr lang="el-GR" sz="6000" dirty="0"/>
              <a:t>, κατάθλιψη και καισαρική τομή.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ΔΙΑΓΝΩΣΤΙΚΑ ΚΡΙΤΗΡΙΑ Σ.Δ.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l-GR" dirty="0"/>
              <a:t>Η διάγνωση του ΣΔ τίθεται όταν:</a:t>
            </a:r>
            <a:br>
              <a:rPr lang="el-GR" dirty="0"/>
            </a:br>
            <a:r>
              <a:rPr lang="el-GR" dirty="0"/>
              <a:t>Γλυκόζη νηστείας πλάσματος ≥126 </a:t>
            </a:r>
            <a:r>
              <a:rPr lang="el-GR" dirty="0" err="1"/>
              <a:t>mg</a:t>
            </a:r>
            <a:r>
              <a:rPr lang="el-GR" dirty="0"/>
              <a:t>/</a:t>
            </a:r>
            <a:r>
              <a:rPr lang="el-GR" dirty="0" err="1"/>
              <a:t>dl</a:t>
            </a:r>
            <a:r>
              <a:rPr lang="el-GR" dirty="0"/>
              <a:t> μετά από νηστεία 8 ωρών</a:t>
            </a:r>
            <a:br>
              <a:rPr lang="el-GR" dirty="0"/>
            </a:br>
            <a:r>
              <a:rPr lang="el-GR" b="1" dirty="0"/>
              <a:t>ή</a:t>
            </a:r>
            <a:br>
              <a:rPr lang="el-GR" dirty="0"/>
            </a:br>
            <a:r>
              <a:rPr lang="el-GR" dirty="0"/>
              <a:t>Συμπτώματα υπεργλυκαιμίας και τυχαία τιμή γλυκόζης πλάσματος ≥200 </a:t>
            </a:r>
            <a:r>
              <a:rPr lang="el-GR" dirty="0" err="1"/>
              <a:t>mg</a:t>
            </a:r>
            <a:r>
              <a:rPr lang="el-GR" dirty="0"/>
              <a:t>/</a:t>
            </a:r>
            <a:r>
              <a:rPr lang="el-GR" dirty="0" err="1"/>
              <a:t>dl</a:t>
            </a:r>
            <a:r>
              <a:rPr lang="el-GR" dirty="0"/>
              <a:t>. (Τυχαία τιμή γλυκόζης θεωρείται οποιαδήποτε στιγμή του 24-ώρου ανεξάρτητα από την ώρα που παρήλθε από τη λήψη τροφής. Τα κλασικά συμπτώματα της υπεργλυκαιμίας είναι η</a:t>
            </a:r>
            <a:br>
              <a:rPr lang="el-GR" dirty="0"/>
            </a:br>
            <a:r>
              <a:rPr lang="el-GR" dirty="0"/>
              <a:t>πολυουρία, η πολυδιψία και η ανεξήγητη απώλεια σωματικού βάρους)</a:t>
            </a:r>
            <a:br>
              <a:rPr lang="el-GR" dirty="0"/>
            </a:br>
            <a:r>
              <a:rPr lang="el-GR" b="1" dirty="0"/>
              <a:t>ή</a:t>
            </a:r>
            <a:br>
              <a:rPr lang="el-GR" dirty="0"/>
            </a:br>
            <a:r>
              <a:rPr lang="el-GR" dirty="0"/>
              <a:t>Τιμή γλυκόζης πλάσματος ≥ 200 </a:t>
            </a:r>
            <a:r>
              <a:rPr lang="el-GR" dirty="0" err="1"/>
              <a:t>mg</a:t>
            </a:r>
            <a:r>
              <a:rPr lang="el-GR" dirty="0"/>
              <a:t>/</a:t>
            </a:r>
            <a:r>
              <a:rPr lang="el-GR" dirty="0" err="1"/>
              <a:t>dl</a:t>
            </a:r>
            <a:r>
              <a:rPr lang="el-GR" dirty="0"/>
              <a:t>, 2 ώρες μετά από τη λήψη γλυκόζης 75 g κατά τη διάρκεια της δοκιμασίας ανοχής στη γλυκόζη σύμφωνα με τις συστάσεις της Παγκόσμιας Οργάνωσης Υγείας</a:t>
            </a:r>
          </a:p>
          <a:p>
            <a:pPr>
              <a:lnSpc>
                <a:spcPct val="170000"/>
              </a:lnSpc>
              <a:buNone/>
            </a:pPr>
            <a:r>
              <a:rPr lang="el-GR" b="1" dirty="0"/>
              <a:t>      ή</a:t>
            </a:r>
          </a:p>
          <a:p>
            <a:pPr>
              <a:lnSpc>
                <a:spcPct val="170000"/>
              </a:lnSpc>
              <a:buNone/>
            </a:pPr>
            <a:r>
              <a:rPr lang="el-GR" dirty="0"/>
              <a:t>      HbA1c ≥6,5%*</a:t>
            </a:r>
            <a:br>
              <a:rPr lang="el-GR" dirty="0"/>
            </a:br>
            <a:r>
              <a:rPr lang="el-GR" dirty="0"/>
              <a:t>Όταν απουσιάζουν τα κλασικά συμπτώματα της υπεργλυκαιμίας, αυτά τα κριτήρια πρέπει να επιβεβαιώνονται με επανάληψη της μέτρησης της γλυκόζης σε μια διαφορετική ημέρα.</a:t>
            </a:r>
            <a:br>
              <a:rPr lang="el-GR" dirty="0"/>
            </a:br>
            <a:r>
              <a:rPr lang="el-GR" dirty="0"/>
              <a:t>Για τη διάγνωση του ΣΔ της κύησης ισχύουν διαφορετικά διαγνωστικά κριτήρια.</a:t>
            </a:r>
            <a:endParaRPr lang="el-G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/>
          <a:lstStyle/>
          <a:p>
            <a:r>
              <a:rPr lang="el-GR" dirty="0"/>
              <a:t>ΠΡΟΔΙΑΒΗΤΗΣ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Οι φυσιολογικές τιμές της γλυκόζης πλάσματος είναι &lt;100mg/dl.</a:t>
            </a:r>
          </a:p>
          <a:p>
            <a:r>
              <a:rPr lang="el-GR" dirty="0"/>
              <a:t>Άτομα που έχουν τιμές γλυκόζης νηστείας πλάσματος μεταξύ 100 και 125mg/dl</a:t>
            </a:r>
            <a:br>
              <a:rPr lang="el-GR" dirty="0"/>
            </a:br>
            <a:r>
              <a:rPr lang="el-GR" dirty="0"/>
              <a:t>έχουν διαταραγμένη γλυκόζη νηστείας. </a:t>
            </a:r>
          </a:p>
          <a:p>
            <a:r>
              <a:rPr lang="el-GR" dirty="0"/>
              <a:t>Άτομα με τιμές γλυκόζης πλάσματος ≥140mg/dl και &lt;200mg/dl, 2 ώρες μετά από τη λήψη γλυκόζης 75g από του στόματος κατά τη διάρκεια της δοκιμασίας ανοχής στη γλυκόζη θεωρούνται ότι έχουν διαταραγμένη (παθολογική) ανοχή στη γλυκόζη. </a:t>
            </a:r>
          </a:p>
          <a:p>
            <a:r>
              <a:rPr lang="el-GR" dirty="0"/>
              <a:t>Τα άτομα με τιμές γλυκόζης νηστείας μεταξύ 100-125mg/dl χαρακτηρίζονται ότι έχουν </a:t>
            </a:r>
            <a:r>
              <a:rPr lang="el-GR" dirty="0" err="1"/>
              <a:t>προδιαβήτη</a:t>
            </a:r>
            <a:r>
              <a:rPr lang="el-GR" dirty="0"/>
              <a:t>. </a:t>
            </a:r>
          </a:p>
          <a:p>
            <a:r>
              <a:rPr lang="el-GR" dirty="0"/>
              <a:t>Τα άτομα που έχουν </a:t>
            </a:r>
            <a:r>
              <a:rPr lang="el-GR" dirty="0" err="1"/>
              <a:t>προδιαβήτη</a:t>
            </a:r>
            <a:r>
              <a:rPr lang="el-GR" dirty="0"/>
              <a:t> έχουν αυξημένο κίνδυνο εμφάνισης ΣΔ στο μέλλον.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dirty="0"/>
              <a:t>ΣΥΜΠΤΩΜΑΤΑ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5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Η κλασική συμπτωματολογία του σακχαρώδους διαβήτη περιλαμβάνει την </a:t>
            </a:r>
            <a:r>
              <a:rPr lang="el-GR" b="1" dirty="0"/>
              <a:t>πολυουρία</a:t>
            </a:r>
            <a:r>
              <a:rPr lang="el-GR" dirty="0"/>
              <a:t>, την </a:t>
            </a:r>
            <a:r>
              <a:rPr lang="el-GR" b="1" dirty="0"/>
              <a:t>πολυδιψία</a:t>
            </a:r>
            <a:r>
              <a:rPr lang="el-GR" dirty="0"/>
              <a:t>, την </a:t>
            </a:r>
            <a:r>
              <a:rPr lang="el-GR" b="1" dirty="0"/>
              <a:t>πολυφαγία</a:t>
            </a:r>
            <a:r>
              <a:rPr lang="el-GR" dirty="0"/>
              <a:t> και την </a:t>
            </a:r>
            <a:r>
              <a:rPr lang="el-GR" b="1" dirty="0"/>
              <a:t>απώλεια σωματικού βάρους</a:t>
            </a:r>
            <a:r>
              <a:rPr lang="el-GR" dirty="0"/>
              <a:t>.</a:t>
            </a:r>
          </a:p>
          <a:p>
            <a:r>
              <a:rPr lang="el-GR" dirty="0"/>
              <a:t> Στον </a:t>
            </a:r>
            <a:r>
              <a:rPr lang="el-GR" i="1" dirty="0"/>
              <a:t>διαβήτη τύπου 1</a:t>
            </a:r>
            <a:r>
              <a:rPr lang="el-GR" dirty="0"/>
              <a:t>, η εισβολή της νόσου είναι συνήθως απότομη και συχνά η πρώτη εκδήλωσή της μπορεί να είναι η ανάπτυξη διαβητικής </a:t>
            </a:r>
            <a:r>
              <a:rPr lang="el-GR" dirty="0" err="1"/>
              <a:t>κετοξέωσης</a:t>
            </a:r>
            <a:r>
              <a:rPr lang="el-GR" dirty="0"/>
              <a:t>, με ναυτία, εμέτους, διάχυτο κοιλιακό άλγος και απώλεια συνείδησης. </a:t>
            </a:r>
          </a:p>
          <a:p>
            <a:r>
              <a:rPr lang="el-GR" dirty="0"/>
              <a:t>Στον διαβήτη τύπου 2, η νόσος εισβάλλει βαθμιαία, πολυφαγία παρατηρείται σπανιότερα, ενώ συχνά συνυπάρχουν αδυναμία, κόπωση, ζάλη και ευπάθεια σε λοιμώξεις. </a:t>
            </a:r>
          </a:p>
          <a:p>
            <a:r>
              <a:rPr lang="el-GR" dirty="0"/>
              <a:t>Συχνά, η συμπτωματολογία στον </a:t>
            </a:r>
            <a:r>
              <a:rPr lang="el-GR" i="1" dirty="0"/>
              <a:t>διαβήτη τύπου 2</a:t>
            </a:r>
            <a:r>
              <a:rPr lang="el-GR" dirty="0"/>
              <a:t> λείπει τελείως και ο ασθενής αισθάνεται υγιής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626</TotalTime>
  <Words>3617</Words>
  <Application>Microsoft Office PowerPoint</Application>
  <PresentationFormat>Προβολή στην οθόνη (4:3)</PresentationFormat>
  <Paragraphs>188</Paragraphs>
  <Slides>43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8" baseType="lpstr">
      <vt:lpstr>Georgia</vt:lpstr>
      <vt:lpstr>Trebuchet MS</vt:lpstr>
      <vt:lpstr>Wingdings</vt:lpstr>
      <vt:lpstr>Wingdings 2</vt:lpstr>
      <vt:lpstr>Αστικό</vt:lpstr>
      <vt:lpstr>ΔΙΑΤΑΡΑΧΕΣ ΤΟΥ ΜΕΤΑΒΟΛΙΣΜΟΥ</vt:lpstr>
      <vt:lpstr>ΠΑΓΚΡΕΑΣ</vt:lpstr>
      <vt:lpstr>ΠΑΓΚΡΕΑΣ</vt:lpstr>
      <vt:lpstr>ΡΟΛΟΣ ΠΑΓΚΡΕΑΤΟΣ</vt:lpstr>
      <vt:lpstr>ΣΑΚΧΑΡΩΔΗΣ ΔΙΑΒΗΤΗΣ </vt:lpstr>
      <vt:lpstr>ΤΑΞΙΝΟΜΗΣΗ</vt:lpstr>
      <vt:lpstr>ΔΙΑΓΝΩΣΤΙΚΑ ΚΡΙΤΗΡΙΑ Σ.Δ.</vt:lpstr>
      <vt:lpstr>ΠΡΟΔΙΑΒΗΤΗΣ</vt:lpstr>
      <vt:lpstr>ΣΥΜΠΤΩΜΑΤΑ</vt:lpstr>
      <vt:lpstr>ΠΡΟΔΙΑΘΕΣΙΚΟΙ ΠΑΡΓΟΝΤΕΣ</vt:lpstr>
      <vt:lpstr>ΠΡΟΛΗΨΗ</vt:lpstr>
      <vt:lpstr>ΑΝΤΙΜΕΤΩΠΙΣΗ</vt:lpstr>
      <vt:lpstr>ΑΝΤΙΜΕΤΩΠΙΣΗ</vt:lpstr>
      <vt:lpstr>ΔΙΑΤΡΟΦΗ ΔΙΑΒΗΤΙΚΟΥ ΑΣΘΕΝΗ</vt:lpstr>
      <vt:lpstr>ΦΥΣΙΚΗ ΑΣΚΗΣΗ</vt:lpstr>
      <vt:lpstr>ΕΠΙΠΛΟΚΕΣ</vt:lpstr>
      <vt:lpstr>ΕΠΙΠΛΟΚΕΣ</vt:lpstr>
      <vt:lpstr>ΕΠΙΠΛΟΚΕΣ</vt:lpstr>
      <vt:lpstr>ΕΠΙΠΛΟΚΕΣ</vt:lpstr>
      <vt:lpstr>ΕΠΙΠΛΟΚΕΣ</vt:lpstr>
      <vt:lpstr>ΝΟΣΗΛΕΥΤΙΚΗ ΦΡΟΝΤΙΔΑ</vt:lpstr>
      <vt:lpstr>ΝΟΣΗΛΕΥΤΙΚΗ ΦΡΟΝΤΙΔΑ</vt:lpstr>
      <vt:lpstr>ΙΝΣΟΥΛΙΝΟΘΕΡΑΠΕΙΑ</vt:lpstr>
      <vt:lpstr>ΔΙΑΚΡΙΣΗ ΙΝΣΟΥΛΙΝΩΝ</vt:lpstr>
      <vt:lpstr>ΑΝΑΓΚΕΣ ΣΕ ΙΝΣΟΥΛΙΝΗ</vt:lpstr>
      <vt:lpstr>ΣΧΗΜΑΤΑ ΙΝΣΟΥΛΙΝΟΘΕΡΑΠΕΙΑΣ</vt:lpstr>
      <vt:lpstr>Παρουσίαση του PowerPoint</vt:lpstr>
      <vt:lpstr>ΒΗΜΑΤΑ ΕΠΙΤΥΧΟΥΣ ΙΝΣΟΥΛΙΝΟΘΕΡΑΠΕΙΑΣ</vt:lpstr>
      <vt:lpstr>ΒΑΣΙΚΟΙ ΚΑΝΟΝΕΣ ΙΝΣΟΥΛΙΝΟΘΕΡΑΠΕΙΑΣ</vt:lpstr>
      <vt:lpstr>ΣΗΜΕΙΑ ΕΦΑΡΜΟΓΗΣ ΙΝΣΟΥΛΙΝΗΣ</vt:lpstr>
      <vt:lpstr>ΣΗΜΕΙΑ ΕΦΑΡΜΟΓΗΣ ΙΝΣΟΥΛΙΝΗΣ</vt:lpstr>
      <vt:lpstr>ΛΑΘΗ ΣΤΗΝ ΙΝΣΟΥΛΙΝΟΘΕΡΑΠΕΙΑ</vt:lpstr>
      <vt:lpstr>ΔΙΑΒΗΤΙΚΗ ΚΕΤΟΞΕΩΣΗ</vt:lpstr>
      <vt:lpstr>Ν.Φ. ΔΙΑΒΗΤΙΚΗΣ ΚΕΤΟΞΕΩΣΗΣ</vt:lpstr>
      <vt:lpstr>Ν.Φ.</vt:lpstr>
      <vt:lpstr>ΥΠΟΓΛΥΚΑΙΜΙΑ</vt:lpstr>
      <vt:lpstr>Ν.Φ. ΥΠΟΓΛΥΚΑΙΜΙΑΣ</vt:lpstr>
      <vt:lpstr>ΔΙΑΒΗΤΙΚΟ ΠΟΔΙ</vt:lpstr>
      <vt:lpstr>Ν.Φ.</vt:lpstr>
      <vt:lpstr>ΔΙΑΒΗΤΙΚΟ ΠΟΔΙ</vt:lpstr>
      <vt:lpstr>ΣΗΜΕΙΑ ΑΞΙΟΛΟΓΗΣΗΣ ΕΛΚΟΥΣ</vt:lpstr>
      <vt:lpstr>ΟΔΗΓΙΕΣ </vt:lpstr>
      <vt:lpstr>ΕΚΠΑΙΔΕΥΣΗ ΔΙΑΒΗΤΙΚΟΥ ΑΣΘΕΝΗ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ΔΙΑΤΑΡΑΧΕΣ ΤΟΥ ΜΕΤΑΒΟΛΙΣΜΟΥ</dc:title>
  <dc:creator>Athanasia Papakosta</dc:creator>
  <cp:lastModifiedBy>user</cp:lastModifiedBy>
  <cp:revision>65</cp:revision>
  <dcterms:created xsi:type="dcterms:W3CDTF">2024-04-22T07:59:33Z</dcterms:created>
  <dcterms:modified xsi:type="dcterms:W3CDTF">2025-05-15T14:00:13Z</dcterms:modified>
</cp:coreProperties>
</file>