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8" r:id="rId24"/>
    <p:sldId id="278" r:id="rId25"/>
    <p:sldId id="282" r:id="rId26"/>
    <p:sldId id="279" r:id="rId27"/>
    <p:sldId id="280" r:id="rId28"/>
    <p:sldId id="281" r:id="rId29"/>
    <p:sldId id="287" r:id="rId30"/>
    <p:sldId id="283" r:id="rId31"/>
    <p:sldId id="284" r:id="rId32"/>
    <p:sldId id="285" r:id="rId33"/>
    <p:sldId id="286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3856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1873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3469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480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0249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6819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007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739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467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975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197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3109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64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3116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9741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7297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11/6/2025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424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39552" y="332657"/>
            <a:ext cx="8003315" cy="3240359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ΛΟΙΜΩΞΕΙΣ – ΧΕΙΡΟΥΡΓΙΚΕΣ ΕΠΕΜΒΑΣΕΙΣ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 descr="C:\Users\apapakosta\Desktop\Untit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5950" y="3882137"/>
            <a:ext cx="6280465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ΒΑΚΤΗΡΙΑΙΜΙΑ - ΣΗΨΑΙΜΙΑ</a:t>
            </a:r>
            <a:endParaRPr lang="el-GR" sz="3200" dirty="0"/>
          </a:p>
        </p:txBody>
      </p:sp>
      <p:pic>
        <p:nvPicPr>
          <p:cNvPr id="3074" name="Picture 2" descr="C:\Users\apapakosta\Desktop\Untitle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857364"/>
            <a:ext cx="3429024" cy="2714644"/>
          </a:xfrm>
          <a:prstGeom prst="rect">
            <a:avLst/>
          </a:prstGeom>
          <a:noFill/>
        </p:spPr>
      </p:pic>
      <p:pic>
        <p:nvPicPr>
          <p:cNvPr id="3075" name="Picture 3" descr="C:\Users\apapakosta\Desktop\Untitled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500438"/>
            <a:ext cx="3643338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ΔΙΑΓΝΩΣΗ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579296" cy="5733256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Η πρώιμη και ακριβής διάγνωση της χειρουργικής λοίμωξης είναι ουσιαστική. Καθυστέρηση της θεραπείας αυξάνει τις πιθανότητες σήψης και ανάπτυξη συνδρόμου ανεπάρκειας πολλαπλών οργάνων.</a:t>
            </a:r>
          </a:p>
          <a:p>
            <a:r>
              <a:rPr lang="el-GR" dirty="0"/>
              <a:t>Τα πιο σημαντικά διαγνωστικά εργαλεία είναι το ιστορικό και η καλή κλινική εξέταση. </a:t>
            </a:r>
          </a:p>
          <a:p>
            <a:r>
              <a:rPr lang="el-GR" dirty="0"/>
              <a:t>Τα κλασικά </a:t>
            </a:r>
            <a:r>
              <a:rPr lang="el-GR" b="1" dirty="0"/>
              <a:t>κλινικά σημεία</a:t>
            </a:r>
            <a:r>
              <a:rPr lang="el-GR" dirty="0"/>
              <a:t> ερυθρότητα, θερμότητα, διόγκωση, πόνος και απώλεια της λειτουργικότητας του μέλους υποδεικνύουν τοπική χειρουργική λοίμωξη. </a:t>
            </a:r>
          </a:p>
          <a:p>
            <a:r>
              <a:rPr lang="el-GR" dirty="0"/>
              <a:t>Τα </a:t>
            </a:r>
            <a:r>
              <a:rPr lang="el-GR" b="1" dirty="0"/>
              <a:t>κλινικά σημεία της σήψης</a:t>
            </a:r>
            <a:r>
              <a:rPr lang="el-GR" dirty="0"/>
              <a:t> είναι η ταχύπνοια, ταχυκαρδία, η πτώση της πίεσης, ο πυρετός, η ολιγουρία, και η καρδιακή βλάβη. </a:t>
            </a:r>
          </a:p>
          <a:p>
            <a:r>
              <a:rPr lang="el-GR" dirty="0"/>
              <a:t>Σε μετεγχειρητικούς ασθενείς αιφνίδια εμφάνιση ταχύπνοιας με υπόταση υποδηλώνουν συνήθως σηψαιμία με </a:t>
            </a:r>
            <a:r>
              <a:rPr lang="el-GR" dirty="0" err="1"/>
              <a:t>Gram</a:t>
            </a:r>
            <a:r>
              <a:rPr lang="el-GR" dirty="0"/>
              <a:t> αρνητικά μικρόβια. Η θνησιμότητα κυμαίνεται 30-50%, αλλά μετριάζεται όταν η διάγνωση γίνει έγκαιρα. </a:t>
            </a:r>
          </a:p>
          <a:p>
            <a:r>
              <a:rPr lang="el-GR" dirty="0"/>
              <a:t>Σε υποψία χειρουργικής λοίμωξης πρέπει να εξετάζεται όλος ο άρρωστος, ιδιαίτερα η περιοχή που παρουσιάζει έστω και μερικά σημεία φλεγμονής.</a:t>
            </a:r>
          </a:p>
          <a:p>
            <a:r>
              <a:rPr lang="el-GR" dirty="0"/>
              <a:t> Πρέπει να απομακρύνονται οι </a:t>
            </a:r>
            <a:r>
              <a:rPr lang="el-GR" dirty="0" err="1"/>
              <a:t>φλεβοκαθετήρες</a:t>
            </a:r>
            <a:r>
              <a:rPr lang="el-GR" dirty="0"/>
              <a:t> και να στέλνονται για καλλιέργεια.</a:t>
            </a:r>
          </a:p>
          <a:p>
            <a:r>
              <a:rPr lang="el-GR" dirty="0"/>
              <a:t> Εξέταση του θώρακα και α/α θώρακα είναι αναγκαία καθώς και εξέταση του χειρουργικού τραύματος για ερυθρότητα και πόνο.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1" dirty="0"/>
              <a:t>ΠΡΟΔΙΑΘΕΣΙΚΟΙ ΠΑΡΑΓΟΝΤΕΣ ΓΙΑ ΧΕΙΡΟΥΡΓΙΚΕΣ ΛΟΙΜΩΞΕΙΣ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Διακρίνονται σε:</a:t>
            </a:r>
            <a:br>
              <a:rPr lang="el-GR" sz="2000" dirty="0"/>
            </a:br>
            <a:r>
              <a:rPr lang="el-GR" sz="2000" dirty="0"/>
              <a:t>Α) </a:t>
            </a:r>
            <a:r>
              <a:rPr lang="el-GR" sz="2000" b="1" dirty="0"/>
              <a:t>Παράγοντες από τον ασθενή</a:t>
            </a:r>
            <a:r>
              <a:rPr lang="el-GR" sz="2000" dirty="0"/>
              <a:t> (κακή διατροφή, </a:t>
            </a:r>
            <a:r>
              <a:rPr lang="el-GR" sz="2000" dirty="0" err="1"/>
              <a:t>ανοσοκαταστολή</a:t>
            </a:r>
            <a:r>
              <a:rPr lang="el-GR" sz="2000" dirty="0"/>
              <a:t>, παχυσαρκία, νεφρική βλάβη, πνευμονική δυσλειτουργία, καρδιοπάθειες, ενδοκρινολογικές και μεταβολικές παθήσεις)</a:t>
            </a:r>
            <a:br>
              <a:rPr lang="el-GR" sz="2000" dirty="0"/>
            </a:br>
            <a:r>
              <a:rPr lang="el-GR" sz="2000" dirty="0"/>
              <a:t>Β) </a:t>
            </a:r>
            <a:r>
              <a:rPr lang="el-GR" sz="2000" b="1" dirty="0"/>
              <a:t>Τοπικές συνθήκες του τραύματος</a:t>
            </a:r>
            <a:r>
              <a:rPr lang="el-GR" sz="2000" dirty="0"/>
              <a:t> (ισχαιμία, αιματώματα, τάση, ξένα σώματα)</a:t>
            </a:r>
            <a:br>
              <a:rPr lang="el-GR" sz="2000" dirty="0"/>
            </a:br>
            <a:r>
              <a:rPr lang="el-GR" sz="2000" dirty="0"/>
              <a:t>Γ) </a:t>
            </a:r>
            <a:r>
              <a:rPr lang="el-GR" sz="2000" b="1" dirty="0"/>
              <a:t>Περιβαλλοντικοί παράγοντες</a:t>
            </a:r>
            <a:r>
              <a:rPr lang="el-GR" sz="2000" dirty="0"/>
              <a:t> (μόλυνση, τοξικότητα μικροβίων, αντισηψία)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/>
              <a:t>ΤΑΞΙΝΟΜΗΣΗ ΤΩΝ ΧΕΙΡΟΥΡΓΙΚΩΝ ΛΟΙΜΩΞΕΩΝ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/>
          </a:bodyPr>
          <a:lstStyle/>
          <a:p>
            <a:r>
              <a:rPr lang="el-GR" sz="1900" dirty="0"/>
              <a:t>Οι χειρουργικές λοιμώξεις διακρίνονται σε:</a:t>
            </a:r>
            <a:br>
              <a:rPr lang="el-GR" sz="1900" dirty="0"/>
            </a:br>
            <a:r>
              <a:rPr lang="el-GR" sz="1900" dirty="0"/>
              <a:t>α) </a:t>
            </a:r>
            <a:r>
              <a:rPr lang="el-GR" sz="1900" b="1" dirty="0"/>
              <a:t>Λοιμώξεις από διάφορα συστήματα</a:t>
            </a:r>
            <a:br>
              <a:rPr lang="el-GR" sz="1900" dirty="0"/>
            </a:br>
            <a:r>
              <a:rPr lang="el-GR" sz="1900" dirty="0">
                <a:sym typeface="Symbol"/>
              </a:rPr>
              <a:t></a:t>
            </a:r>
            <a:r>
              <a:rPr lang="el-GR" sz="1900" dirty="0"/>
              <a:t> Λοιμώξεις του </a:t>
            </a:r>
            <a:r>
              <a:rPr lang="el-GR" sz="1900" u="sng" dirty="0"/>
              <a:t>δέρματος</a:t>
            </a:r>
            <a:r>
              <a:rPr lang="el-GR" sz="1900" dirty="0"/>
              <a:t> και των μαλακών μορίων (όπως κυτταρίτιδα, </a:t>
            </a:r>
            <a:r>
              <a:rPr lang="el-GR" sz="1900" dirty="0" err="1"/>
              <a:t>λεμφαγγεϊτιδα</a:t>
            </a:r>
            <a:r>
              <a:rPr lang="el-GR" sz="1900" dirty="0"/>
              <a:t>, </a:t>
            </a:r>
            <a:r>
              <a:rPr lang="el-GR" sz="1900" dirty="0" err="1"/>
              <a:t>θυλακίτιδα</a:t>
            </a:r>
            <a:r>
              <a:rPr lang="el-GR" sz="1900" dirty="0"/>
              <a:t>, </a:t>
            </a:r>
            <a:r>
              <a:rPr lang="el-GR" sz="1900" dirty="0" err="1"/>
              <a:t>ιδραταδενίτιδα</a:t>
            </a:r>
            <a:r>
              <a:rPr lang="el-GR" sz="1900" dirty="0"/>
              <a:t>, ψευδάνθρακα, αποστήματα </a:t>
            </a:r>
            <a:r>
              <a:rPr lang="el-GR" sz="1900" dirty="0" err="1"/>
              <a:t>περιεδρικά</a:t>
            </a:r>
            <a:r>
              <a:rPr lang="el-GR" sz="1900" dirty="0"/>
              <a:t>, δείγματα από ζώα έντομα και άνθρωπο, φλεγμονές των δακτύλων και του μαστού)</a:t>
            </a:r>
            <a:br>
              <a:rPr lang="el-GR" sz="1900" dirty="0"/>
            </a:br>
            <a:r>
              <a:rPr lang="el-GR" sz="1900" dirty="0">
                <a:sym typeface="Symbol"/>
              </a:rPr>
              <a:t></a:t>
            </a:r>
            <a:r>
              <a:rPr lang="el-GR" sz="1900" dirty="0"/>
              <a:t> </a:t>
            </a:r>
            <a:r>
              <a:rPr lang="el-GR" sz="1900" u="sng" dirty="0"/>
              <a:t>Θωρακικές</a:t>
            </a:r>
            <a:r>
              <a:rPr lang="el-GR" sz="1900" dirty="0"/>
              <a:t> λοιμώξεις (εμπύημα θώρακα, απόστημα πνεύμονα)</a:t>
            </a:r>
            <a:br>
              <a:rPr lang="el-GR" sz="1900" dirty="0"/>
            </a:br>
            <a:r>
              <a:rPr lang="el-GR" sz="1900" dirty="0">
                <a:sym typeface="Symbol"/>
              </a:rPr>
              <a:t></a:t>
            </a:r>
            <a:r>
              <a:rPr lang="el-GR" sz="1900" dirty="0"/>
              <a:t> </a:t>
            </a:r>
            <a:r>
              <a:rPr lang="el-GR" sz="1900" u="sng" dirty="0"/>
              <a:t>Καρδιακές </a:t>
            </a:r>
            <a:r>
              <a:rPr lang="el-GR" sz="1900" dirty="0"/>
              <a:t>λοιμώξεις (περικαρδίτιδα, ενδοκαρδίτιδα)</a:t>
            </a:r>
            <a:br>
              <a:rPr lang="el-GR" sz="1900" dirty="0"/>
            </a:br>
            <a:r>
              <a:rPr lang="el-GR" sz="1900" dirty="0">
                <a:sym typeface="Symbol"/>
              </a:rPr>
              <a:t></a:t>
            </a:r>
            <a:r>
              <a:rPr lang="el-GR" sz="1900" dirty="0"/>
              <a:t> </a:t>
            </a:r>
            <a:r>
              <a:rPr lang="el-GR" sz="1900" u="sng" dirty="0"/>
              <a:t>Κοιλιακές λοιμώξεις</a:t>
            </a:r>
            <a:r>
              <a:rPr lang="el-GR" sz="1900" dirty="0"/>
              <a:t> (περιτονίτιδα, φλεγμονές των χοληφόρων, απόστημα ήπατος, παγκρεατικές νεκρώσεις και απόστημα του παγκρέατος, οξεία σκωληκοειδίτιδα, </a:t>
            </a:r>
            <a:r>
              <a:rPr lang="el-GR" sz="1900" dirty="0" err="1"/>
              <a:t>εκκολπωματίτιδα</a:t>
            </a:r>
            <a:r>
              <a:rPr lang="el-GR" sz="1900" dirty="0"/>
              <a:t>)</a:t>
            </a:r>
            <a:br>
              <a:rPr lang="el-GR" sz="1900" dirty="0"/>
            </a:br>
            <a:r>
              <a:rPr lang="el-GR" sz="1900" dirty="0">
                <a:sym typeface="Symbol"/>
              </a:rPr>
              <a:t></a:t>
            </a:r>
            <a:r>
              <a:rPr lang="el-GR" sz="1900" dirty="0"/>
              <a:t> </a:t>
            </a:r>
            <a:r>
              <a:rPr lang="el-GR" sz="1900" u="sng" dirty="0"/>
              <a:t>Ουροποιητικού συστήματος</a:t>
            </a:r>
            <a:r>
              <a:rPr lang="el-GR" sz="1900" dirty="0"/>
              <a:t> (ουρολοίμωξη, απόστημα νεφρικό ή </a:t>
            </a:r>
            <a:r>
              <a:rPr lang="el-GR" sz="1900" dirty="0" err="1"/>
              <a:t>περινεφρικό</a:t>
            </a:r>
            <a:r>
              <a:rPr lang="el-GR" sz="1900" dirty="0"/>
              <a:t>)</a:t>
            </a:r>
            <a:br>
              <a:rPr lang="el-GR" sz="1900" dirty="0"/>
            </a:br>
            <a:r>
              <a:rPr lang="el-GR" sz="1900" dirty="0">
                <a:sym typeface="Symbol"/>
              </a:rPr>
              <a:t></a:t>
            </a:r>
            <a:r>
              <a:rPr lang="el-GR" sz="1900" dirty="0"/>
              <a:t> </a:t>
            </a:r>
            <a:r>
              <a:rPr lang="el-GR" sz="1900" u="sng" dirty="0"/>
              <a:t>Γεννητικού συστήματος</a:t>
            </a:r>
            <a:br>
              <a:rPr lang="el-GR" sz="1900" dirty="0"/>
            </a:br>
            <a:r>
              <a:rPr lang="el-GR" sz="1900" dirty="0">
                <a:sym typeface="Symbol"/>
              </a:rPr>
              <a:t></a:t>
            </a:r>
            <a:r>
              <a:rPr lang="el-GR" sz="1900" dirty="0"/>
              <a:t> λοιμώξεις </a:t>
            </a:r>
            <a:r>
              <a:rPr lang="el-GR" sz="1900" u="sng" dirty="0"/>
              <a:t>οστών και αρθρώσεων</a:t>
            </a:r>
            <a:r>
              <a:rPr lang="el-GR" sz="1900" dirty="0"/>
              <a:t> (οστεομυελίτιδα, </a:t>
            </a:r>
            <a:r>
              <a:rPr lang="el-GR" sz="1900" dirty="0" err="1"/>
              <a:t>μετατραυματική</a:t>
            </a:r>
            <a:r>
              <a:rPr lang="el-GR" sz="1900" dirty="0"/>
              <a:t> οστεΐτιδα)</a:t>
            </a:r>
            <a:br>
              <a:rPr lang="el-GR" sz="1900" dirty="0"/>
            </a:br>
            <a:r>
              <a:rPr lang="el-GR" sz="1900" dirty="0">
                <a:sym typeface="Symbol"/>
              </a:rPr>
              <a:t></a:t>
            </a:r>
            <a:r>
              <a:rPr lang="el-GR" sz="1900" dirty="0"/>
              <a:t> Λοιμώξεις </a:t>
            </a:r>
            <a:r>
              <a:rPr lang="el-GR" sz="1900" u="sng" dirty="0"/>
              <a:t>κεντρικού νευρικού συστήματος</a:t>
            </a:r>
            <a:r>
              <a:rPr lang="el-GR" sz="1900" dirty="0"/>
              <a:t> (αποστήματα)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/>
              <a:t>ΤΑΞΙΝΟΜΗΣΗ ΤΩΝ ΧΕΙΡΟΥΡΓΙΚΩΝ ΛΟΙΜΩΞΕΩΝ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β) </a:t>
            </a:r>
            <a:r>
              <a:rPr lang="el-GR" sz="2000" b="1" dirty="0"/>
              <a:t>Ειδικές χειρουργικές λοιμώξεις</a:t>
            </a:r>
            <a:r>
              <a:rPr lang="el-GR" sz="2000" dirty="0"/>
              <a:t> (</a:t>
            </a:r>
            <a:r>
              <a:rPr lang="el-GR" sz="2000" dirty="0" err="1"/>
              <a:t>αεριογόνος</a:t>
            </a:r>
            <a:r>
              <a:rPr lang="el-GR" sz="2000" dirty="0"/>
              <a:t> γάγγραινα, ξηρά και υγρά γάγγραινα, άνθρακας, τέτανος)</a:t>
            </a:r>
            <a:br>
              <a:rPr lang="el-GR" sz="2000" dirty="0"/>
            </a:br>
            <a:r>
              <a:rPr lang="el-GR" sz="2000" dirty="0"/>
              <a:t>γ) </a:t>
            </a:r>
            <a:r>
              <a:rPr lang="el-GR" sz="2000" b="1" dirty="0"/>
              <a:t>Λοιμώξεις από μύκητες</a:t>
            </a:r>
            <a:r>
              <a:rPr lang="el-GR" sz="2000" dirty="0"/>
              <a:t> (</a:t>
            </a:r>
            <a:r>
              <a:rPr lang="el-GR" sz="2000" dirty="0" err="1"/>
              <a:t>ακτινομυκητίαση</a:t>
            </a:r>
            <a:r>
              <a:rPr lang="el-GR" sz="2000" dirty="0"/>
              <a:t>, </a:t>
            </a:r>
            <a:r>
              <a:rPr lang="el-GR" sz="2000" dirty="0" err="1"/>
              <a:t>σποροτρίχωση</a:t>
            </a:r>
            <a:r>
              <a:rPr lang="el-GR" sz="2000" dirty="0"/>
              <a:t>, </a:t>
            </a:r>
            <a:r>
              <a:rPr lang="el-GR" sz="2000" dirty="0" err="1"/>
              <a:t>φυκομύκωση</a:t>
            </a:r>
            <a:r>
              <a:rPr lang="el-GR" sz="2000" dirty="0"/>
              <a:t>)</a:t>
            </a:r>
            <a:br>
              <a:rPr lang="el-GR" sz="2000" dirty="0"/>
            </a:br>
            <a:r>
              <a:rPr lang="el-GR" sz="2000" dirty="0"/>
              <a:t>δ) </a:t>
            </a:r>
            <a:r>
              <a:rPr lang="el-GR" sz="2000" b="1" dirty="0"/>
              <a:t>Μετεγχειρητικές λοιμώξεις</a:t>
            </a:r>
            <a:r>
              <a:rPr lang="el-GR" sz="2000" dirty="0"/>
              <a:t> (φλεγμονή χειρουργικού τραύματος, νεκρωτική κυτταρίτιδα, μετεγχειρητική περιτονίτιδα, πνευμονικές λοιμώξεις, </a:t>
            </a:r>
            <a:r>
              <a:rPr lang="el-GR" sz="2000" dirty="0" err="1"/>
              <a:t>μεσοθωρακίτιδα</a:t>
            </a:r>
            <a:r>
              <a:rPr lang="el-GR" sz="2000" dirty="0"/>
              <a:t>, ουρολοιμώξεις, λοιμώξεις από </a:t>
            </a:r>
            <a:r>
              <a:rPr lang="el-GR" sz="2000" dirty="0" err="1"/>
              <a:t>φλεβοκαθετήρες</a:t>
            </a:r>
            <a:r>
              <a:rPr lang="el-GR" sz="2000" dirty="0"/>
              <a:t>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700" b="1" dirty="0"/>
              <a:t>ΛΟΙΜΩΞΗ ΧΕΙΡΟΥΡΓΙΚΟΥ ΠΕΔΙΟΥ  Ή ΧΕΙΡΟΥΡΓΙΚΗΣ ΘΕΣΗΣ</a:t>
            </a:r>
            <a:br>
              <a:rPr lang="el-GR" sz="3200" dirty="0"/>
            </a:br>
            <a:endParaRPr lang="el-GR" sz="32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Σαν λοίμωξη της χειρουργικής θέσης ορίζεται η λοίμωξη που αφορά τη θέση της χειρουργικής επέμβασης και εκδηλώνεται κλινικά μέσα σε 30 μέρες μετά την επέμβαση, ή αν έχει τοποθετηθεί ξένο σώμα και η λοίμωξη αφορά ιστούς</a:t>
            </a:r>
            <a:r>
              <a:rPr lang="en-US" sz="2000" dirty="0"/>
              <a:t> </a:t>
            </a:r>
            <a:r>
              <a:rPr lang="el-GR" sz="2000" dirty="0"/>
              <a:t>βαθύτερα από το δέρμα και υποδόριο, μέσα σε 1 έτος από την επέμβαση.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/>
              <a:t>ΣΥΧΝΟΤΗΤΑ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99592" y="1268760"/>
            <a:ext cx="7787207" cy="46424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Οι χειρουργικές λοιμώξεις ή λοιμώξεις του χειρουργικού τραύματος (χειρουργικής θέσης) είναι από τις συχνότερες λοιμώξεις που σχετίζονται με την παροχή υπηρεσιών υγείας και υπολογίζεται ότι αποτελούν μέχρι και το 20% των λοιμώξεων αυτών. 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l-GR" sz="2000" dirty="0"/>
              <a:t>Τουλάχιστον 5% των ασθενών που υποβάλλονται σε χειρουργική επέμβαση αναπτύσσουν λοίμωξη του χειρουργικού τραύματος.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/>
              <a:t>ΕΠΙΠΤΩΣΕΙΣ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Οι επιπτώσεις των λοιμώξεων χειρουργικής θέσης συμπεριλαμβάνουν αυξημένη νοσηρότητα και θνητότητα, αυξημένη παραμονή στο νοσοκομείο, και αυξημένο κόστος νοσηλείας. </a:t>
            </a:r>
          </a:p>
          <a:p>
            <a:pPr>
              <a:lnSpc>
                <a:spcPct val="150000"/>
              </a:lnSpc>
            </a:pPr>
            <a:r>
              <a:rPr lang="el-GR" sz="2000" dirty="0"/>
              <a:t>Κάθε λοίμωξη χειρουργικής θέσης συσχετίζεται με 7-10 επιπρόσθετες μετεγχειρητικές ημέρες νοσηλείας.</a:t>
            </a:r>
          </a:p>
          <a:p>
            <a:pPr>
              <a:lnSpc>
                <a:spcPct val="150000"/>
              </a:lnSpc>
            </a:pPr>
            <a:r>
              <a:rPr lang="el-GR" sz="2000" dirty="0"/>
              <a:t> Ασθενείς με λοίμωξη χειρουργικής θέσης έχουν αύξηση του κινδύνου για θάνατο από 2 μέχρι 11 φορές σε σχέση με ασθενείς που χειρουργηθήκαν και δεν είχαν αυτή την επιπλοκή. </a:t>
            </a:r>
          </a:p>
          <a:p>
            <a:pPr>
              <a:lnSpc>
                <a:spcPct val="150000"/>
              </a:lnSpc>
            </a:pPr>
            <a:r>
              <a:rPr lang="el-GR" sz="2000" dirty="0"/>
              <a:t>77% των θανάτων μεταξύ ασθενών με λοίμωξη της χειρουργικής θέσης αποδίδονται στις λοιμώξεις αυτές.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259633" y="624110"/>
            <a:ext cx="6624735" cy="661750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/>
              <a:t>ΑΙΤΙΑ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Οι λοιμώξεις του χειρουργικού τραύματος (</a:t>
            </a:r>
            <a:r>
              <a:rPr lang="el-GR" sz="2000" dirty="0" err="1"/>
              <a:t>Surgical</a:t>
            </a:r>
            <a:r>
              <a:rPr lang="el-GR" sz="2000" dirty="0"/>
              <a:t> </a:t>
            </a:r>
            <a:r>
              <a:rPr lang="el-GR" sz="2000" dirty="0" err="1"/>
              <a:t>Site</a:t>
            </a:r>
            <a:r>
              <a:rPr lang="el-GR" sz="2000" dirty="0"/>
              <a:t> </a:t>
            </a:r>
            <a:r>
              <a:rPr lang="el-GR" sz="2000" dirty="0" err="1"/>
              <a:t>Infections</a:t>
            </a:r>
            <a:r>
              <a:rPr lang="el-GR" sz="2000" dirty="0"/>
              <a:t>-SSI) ως επί το πλείστον έχουν ως αίτιο τα μικρόβια της φυσιολογικής χλωρίδας του δέρματος, με πιο συχνά το </a:t>
            </a:r>
            <a:r>
              <a:rPr lang="el-GR" sz="2000" b="1" dirty="0"/>
              <a:t>σταφυλόκοκκο</a:t>
            </a:r>
            <a:r>
              <a:rPr lang="el-GR" sz="2000" dirty="0"/>
              <a:t> και το στρεπτόκοκκο. </a:t>
            </a:r>
          </a:p>
          <a:p>
            <a:pPr>
              <a:lnSpc>
                <a:spcPct val="150000"/>
              </a:lnSpc>
            </a:pPr>
            <a:r>
              <a:rPr lang="el-GR" sz="2000" dirty="0"/>
              <a:t>Το δέρμα είναι το μεγαλύτερο όργανο του ανθρωπίνου σώματος και αποικίζεται από ποικίλους μικροοργανισμούς, οι οποίοι κατά κύριο λόγο είναι αβλαβείς ή και επωφελείς προς τον ξενιστή αλλά κάτω από ορισμένες συνθήκες μπορεί να γίνουν παθογόνα.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/>
              <a:t>ΠΡΟΛΗΠΤΙΚΗ ΑΝΤΙΜΕΤΩΠΙΣΗ ΤΩΝ ΛΟΙΜΩΞΕΩΝ ΧΕΙΡΟΥΡΓΙΚΗΣ ΘΕΣΗΣ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4"/>
            <a:ext cx="8401080" cy="559838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  <a:buNone/>
            </a:pPr>
            <a:r>
              <a:rPr lang="el-GR" dirty="0"/>
              <a:t>Οι χειρουργικές λοιμώξεις μπορεί να ελαττωθούν εάν ακολουθούμε τους παρακάτω κανόνες:</a:t>
            </a:r>
            <a:br>
              <a:rPr lang="el-GR" dirty="0"/>
            </a:br>
            <a:r>
              <a:rPr lang="el-GR" dirty="0">
                <a:sym typeface="Symbol"/>
              </a:rPr>
              <a:t></a:t>
            </a:r>
            <a:r>
              <a:rPr lang="el-GR" dirty="0"/>
              <a:t> Ελάχιστη κακοποίηση των ιστών του χειρουργικού τραύματος</a:t>
            </a:r>
            <a:br>
              <a:rPr lang="el-GR" dirty="0"/>
            </a:br>
            <a:r>
              <a:rPr lang="el-GR" dirty="0">
                <a:sym typeface="Symbol"/>
              </a:rPr>
              <a:t></a:t>
            </a:r>
            <a:r>
              <a:rPr lang="el-GR" dirty="0"/>
              <a:t> Ελαχιστοποίηση των μολύνσεων με την χρήση άσηπτων τεχνικών.</a:t>
            </a:r>
            <a:br>
              <a:rPr lang="el-GR" dirty="0"/>
            </a:br>
            <a:r>
              <a:rPr lang="el-GR" dirty="0">
                <a:sym typeface="Symbol"/>
              </a:rPr>
              <a:t></a:t>
            </a:r>
            <a:r>
              <a:rPr lang="el-GR" dirty="0"/>
              <a:t> Απομάκρυνση νεκρωμάτων και ξένων σωμάτων από το τραύμα</a:t>
            </a:r>
            <a:br>
              <a:rPr lang="el-GR" dirty="0"/>
            </a:br>
            <a:r>
              <a:rPr lang="el-GR" dirty="0">
                <a:sym typeface="Symbol"/>
              </a:rPr>
              <a:t></a:t>
            </a:r>
            <a:r>
              <a:rPr lang="el-GR" dirty="0"/>
              <a:t> Πλήρης αιμόσταση για την αποφυγή αιματωμάτων.</a:t>
            </a:r>
            <a:br>
              <a:rPr lang="el-GR" dirty="0"/>
            </a:br>
            <a:r>
              <a:rPr lang="el-GR" dirty="0">
                <a:sym typeface="Symbol"/>
              </a:rPr>
              <a:t></a:t>
            </a:r>
            <a:r>
              <a:rPr lang="el-GR" dirty="0"/>
              <a:t> Καλή αιμάτωση των χειλιών του τραύματος</a:t>
            </a:r>
            <a:br>
              <a:rPr lang="el-GR" dirty="0"/>
            </a:br>
            <a:r>
              <a:rPr lang="el-GR" dirty="0">
                <a:sym typeface="Symbol"/>
              </a:rPr>
              <a:t></a:t>
            </a:r>
            <a:r>
              <a:rPr lang="el-GR" dirty="0"/>
              <a:t> Αποφυγή σχηματισμού νεκρού (κενού) χώρου κατά την συρραφή των ιστών</a:t>
            </a:r>
            <a:br>
              <a:rPr lang="el-GR" dirty="0"/>
            </a:br>
            <a:r>
              <a:rPr lang="el-GR" dirty="0">
                <a:sym typeface="Symbol"/>
              </a:rPr>
              <a:t></a:t>
            </a:r>
            <a:r>
              <a:rPr lang="el-GR" dirty="0"/>
              <a:t> Συρραφή των ιστών χωρίς τάση</a:t>
            </a:r>
            <a:br>
              <a:rPr lang="el-GR" dirty="0"/>
            </a:br>
            <a:r>
              <a:rPr lang="el-GR" dirty="0">
                <a:sym typeface="Symbol"/>
              </a:rPr>
              <a:t></a:t>
            </a:r>
            <a:r>
              <a:rPr lang="el-GR" dirty="0"/>
              <a:t> Ελάττωση του εγχειρητικού χρόνου στο ελάχιστο δυνατό</a:t>
            </a:r>
            <a:br>
              <a:rPr lang="el-GR" dirty="0"/>
            </a:br>
            <a:r>
              <a:rPr lang="el-GR" dirty="0">
                <a:sym typeface="Symbol"/>
              </a:rPr>
              <a:t></a:t>
            </a:r>
            <a:r>
              <a:rPr lang="el-GR" dirty="0"/>
              <a:t> Πλύση του τραύματος με φυσιολογικό ορό ή </a:t>
            </a:r>
            <a:r>
              <a:rPr lang="el-GR" dirty="0" err="1"/>
              <a:t>Ringers</a:t>
            </a:r>
            <a:r>
              <a:rPr lang="el-GR" dirty="0"/>
              <a:t> </a:t>
            </a:r>
            <a:r>
              <a:rPr lang="el-GR" dirty="0" err="1"/>
              <a:t>lactate</a:t>
            </a:r>
            <a:br>
              <a:rPr lang="el-GR" dirty="0"/>
            </a:br>
            <a:r>
              <a:rPr lang="el-GR" dirty="0">
                <a:sym typeface="Symbol"/>
              </a:rPr>
              <a:t></a:t>
            </a:r>
            <a:r>
              <a:rPr lang="el-GR" dirty="0"/>
              <a:t> Η αντίσταση από τον ξενιστή.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/>
              <a:t>ΒΑΣΙΚΕΣ ΕΝΝΟΙΕΣ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>
                <a:sym typeface="Symbol"/>
              </a:rPr>
              <a:t></a:t>
            </a:r>
            <a:r>
              <a:rPr lang="el-GR" sz="2000" dirty="0"/>
              <a:t> </a:t>
            </a:r>
            <a:r>
              <a:rPr lang="el-GR" sz="2000" b="1" dirty="0"/>
              <a:t>Φλεγμονή </a:t>
            </a:r>
            <a:r>
              <a:rPr lang="el-GR" sz="2000" dirty="0"/>
              <a:t>είναι το σύνολο των αντιδράσεων του οργανισμού σε ένα βλαπτικό παράγοντα (μηχανικό, χημικό, θερμαντικό, μικροβιακό).</a:t>
            </a:r>
            <a:br>
              <a:rPr lang="el-GR" sz="2000" dirty="0"/>
            </a:br>
            <a:r>
              <a:rPr lang="el-GR" sz="2000" dirty="0">
                <a:sym typeface="Symbol"/>
              </a:rPr>
              <a:t></a:t>
            </a:r>
            <a:r>
              <a:rPr lang="el-GR" sz="2000" dirty="0"/>
              <a:t> </a:t>
            </a:r>
            <a:r>
              <a:rPr lang="el-GR" sz="2000" b="1" dirty="0"/>
              <a:t>Μόλυνση</a:t>
            </a:r>
            <a:r>
              <a:rPr lang="el-GR" sz="2000" dirty="0"/>
              <a:t> είναι η είσοδος και πολλαπλασιασμός μικροβίων στο ξενιστή χωρίς να προκαλείται νόσος σε αυτόν.</a:t>
            </a:r>
            <a:br>
              <a:rPr lang="el-GR" sz="2000" dirty="0"/>
            </a:br>
            <a:r>
              <a:rPr lang="el-GR" sz="2000" dirty="0">
                <a:sym typeface="Symbol"/>
              </a:rPr>
              <a:t></a:t>
            </a:r>
            <a:r>
              <a:rPr lang="el-GR" sz="2000" dirty="0"/>
              <a:t> </a:t>
            </a:r>
            <a:r>
              <a:rPr lang="el-GR" sz="2000" b="1" dirty="0"/>
              <a:t>Λοίμωξη</a:t>
            </a:r>
            <a:r>
              <a:rPr lang="el-GR" sz="2000" dirty="0"/>
              <a:t> αντίθετα είναι η είσοδος και ο πολλαπλασιασμός μικροβίων στο ξενιστή που έχει σαν αποτέλεσμα την πρόκληση νόσου σε αυτόν.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l-GR" sz="2800" b="1" dirty="0"/>
              <a:t>ΚΑΤΗΓΟΡΙΟΠΟΙΗΣΗ ΧΕΙΡΟΥΡΓΙΚΩΝ ΤΡΑΥΜΑΤΩΝ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96752"/>
            <a:ext cx="8507288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Ένας βασικός τρόπος να υπολογίσουμε το ρίσκο για λοίμωξη χειρουργικού τραύματος είναι να κατηγοριοποιήσουμε τα χειρουργικά τραύματα σε κατηγορίες. </a:t>
            </a:r>
          </a:p>
          <a:p>
            <a:pPr>
              <a:buNone/>
            </a:pPr>
            <a:r>
              <a:rPr lang="el-GR" dirty="0"/>
              <a:t>Σύμφωνα με το Αμερικανικό Κέντρο για Έλεγχο και Πρόληψη Νοσημάτων (</a:t>
            </a:r>
            <a:r>
              <a:rPr lang="el-GR" dirty="0" err="1"/>
              <a:t>Center</a:t>
            </a:r>
            <a:r>
              <a:rPr lang="el-GR" dirty="0"/>
              <a:t> </a:t>
            </a:r>
            <a:r>
              <a:rPr lang="el-GR" dirty="0" err="1"/>
              <a:t>for</a:t>
            </a:r>
            <a:r>
              <a:rPr lang="el-GR" dirty="0"/>
              <a:t> </a:t>
            </a:r>
            <a:r>
              <a:rPr lang="el-GR" dirty="0" err="1"/>
              <a:t>Diseases</a:t>
            </a:r>
            <a:r>
              <a:rPr lang="el-GR" dirty="0"/>
              <a:t> </a:t>
            </a:r>
            <a:r>
              <a:rPr lang="el-GR" dirty="0" err="1"/>
              <a:t>Control</a:t>
            </a:r>
            <a:r>
              <a:rPr lang="el-GR" dirty="0"/>
              <a:t> </a:t>
            </a:r>
            <a:r>
              <a:rPr lang="el-GR" dirty="0" err="1"/>
              <a:t>and</a:t>
            </a:r>
            <a:r>
              <a:rPr lang="el-GR" dirty="0"/>
              <a:t> </a:t>
            </a:r>
            <a:r>
              <a:rPr lang="el-GR" dirty="0" err="1"/>
              <a:t>Prevention</a:t>
            </a:r>
            <a:r>
              <a:rPr lang="el-GR" dirty="0"/>
              <a:t>-CDC), αυτές είναι: </a:t>
            </a:r>
          </a:p>
          <a:p>
            <a:pPr>
              <a:buFont typeface="Wingdings" pitchFamily="2" charset="2"/>
              <a:buChar char="Ø"/>
            </a:pPr>
            <a:r>
              <a:rPr lang="el-GR" b="1" dirty="0" err="1"/>
              <a:t>Class</a:t>
            </a:r>
            <a:r>
              <a:rPr lang="el-GR" b="1" dirty="0"/>
              <a:t> I</a:t>
            </a:r>
            <a:r>
              <a:rPr lang="el-GR" dirty="0"/>
              <a:t>: Καθαρό (</a:t>
            </a:r>
            <a:r>
              <a:rPr lang="el-GR" dirty="0" err="1"/>
              <a:t>clean</a:t>
            </a:r>
            <a:r>
              <a:rPr lang="el-GR" dirty="0"/>
              <a:t>) τραύμα: Κίνδυνος λοίμωξης &lt;2% π.χ. λαπαροσκόπηση, επεμβάσεις μαστού</a:t>
            </a:r>
          </a:p>
          <a:p>
            <a:pPr>
              <a:buFont typeface="Wingdings" pitchFamily="2" charset="2"/>
              <a:buChar char="Ø"/>
            </a:pPr>
            <a:r>
              <a:rPr lang="el-GR" b="1" dirty="0" err="1"/>
              <a:t>Class</a:t>
            </a:r>
            <a:r>
              <a:rPr lang="el-GR" b="1" dirty="0"/>
              <a:t> II</a:t>
            </a:r>
            <a:r>
              <a:rPr lang="el-GR" dirty="0"/>
              <a:t>: Καθαρό/επιμολυσμένο (</a:t>
            </a:r>
            <a:r>
              <a:rPr lang="el-GR" dirty="0" err="1"/>
              <a:t>clean</a:t>
            </a:r>
            <a:r>
              <a:rPr lang="el-GR" dirty="0"/>
              <a:t>/</a:t>
            </a:r>
            <a:r>
              <a:rPr lang="el-GR" dirty="0" err="1"/>
              <a:t>contaminated</a:t>
            </a:r>
            <a:r>
              <a:rPr lang="el-GR" dirty="0"/>
              <a:t>) τραύμα: Κίνδυνος λοίμωξης&lt;10% πχ. Εκλεκτική </a:t>
            </a:r>
            <a:r>
              <a:rPr lang="el-GR" dirty="0" err="1"/>
              <a:t>χολοκυστεκτομή</a:t>
            </a:r>
            <a:r>
              <a:rPr lang="el-GR" dirty="0"/>
              <a:t>, μικρή </a:t>
            </a:r>
            <a:r>
              <a:rPr lang="el-GR" dirty="0" err="1"/>
              <a:t>εκτομή</a:t>
            </a:r>
            <a:r>
              <a:rPr lang="el-GR" dirty="0"/>
              <a:t> εντέρου, </a:t>
            </a:r>
            <a:r>
              <a:rPr lang="el-GR" dirty="0" err="1"/>
              <a:t>λαρυγγεκτομή</a:t>
            </a:r>
            <a:r>
              <a:rPr lang="el-GR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l-GR" b="1" dirty="0" err="1"/>
              <a:t>Class</a:t>
            </a:r>
            <a:r>
              <a:rPr lang="el-GR" b="1" dirty="0"/>
              <a:t> III</a:t>
            </a:r>
            <a:r>
              <a:rPr lang="el-GR" dirty="0"/>
              <a:t>: Επιμολυσμένο (</a:t>
            </a:r>
            <a:r>
              <a:rPr lang="el-GR" dirty="0" err="1"/>
              <a:t>contaminated</a:t>
            </a:r>
            <a:r>
              <a:rPr lang="el-GR" dirty="0"/>
              <a:t>) τραύμα: Κίνδυνος λοίμωξης περίπου 20%, π.χ. Φλεγμονή σκωληκοειδούς απόφυσης, γαγγραινώδης χολοκυστίτιδα, τραυματικές κακώσεις με ξένα σώματα εντός του τραύματος.</a:t>
            </a:r>
          </a:p>
          <a:p>
            <a:pPr>
              <a:buFont typeface="Wingdings" pitchFamily="2" charset="2"/>
              <a:buChar char="Ø"/>
            </a:pPr>
            <a:r>
              <a:rPr lang="el-GR" b="1" dirty="0" err="1"/>
              <a:t>Class</a:t>
            </a:r>
            <a:r>
              <a:rPr lang="el-GR" b="1" dirty="0"/>
              <a:t> IV</a:t>
            </a:r>
            <a:r>
              <a:rPr lang="el-GR" dirty="0"/>
              <a:t>: Βρώμικο/επιμολυσμένο τραύμα: Κίνδυνος λοίμωξης &gt;40%, π.χ. Επιμολυσμένοι τραυματισμοί, συλλογές πύου όπως απόστημα όρχεως.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1" dirty="0"/>
              <a:t>ΠΡΟΔΙΑΘΕΣΙΚΟΙ ΠΑΡΑΓΟΝΤΕΣ ΓΙΑ ΧΕΙΡΟΥΡΓΙΚΕΣ ΛΟΙΜΩΞΕΙΣ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27585" y="1556792"/>
            <a:ext cx="7706816" cy="435443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sz="2000" dirty="0"/>
              <a:t>Υπάρχουν ποικίλοι παράγοντες που αυξάνουν το ρίσκο για λοίμωξη χειρουργικού τραύματος που οφείλονται σε διάφορες παραμέτρους του εκάστοτε χειρουργείου. Αυτοί μπορεί να χωριστούν σε παράγοντες που επιδρούν </a:t>
            </a:r>
            <a:r>
              <a:rPr lang="el-GR" sz="2000" b="1" dirty="0"/>
              <a:t>πριν</a:t>
            </a:r>
            <a:r>
              <a:rPr lang="el-GR" sz="2000" dirty="0"/>
              <a:t>, </a:t>
            </a:r>
            <a:r>
              <a:rPr lang="el-GR" sz="2000" b="1" dirty="0"/>
              <a:t>κατά</a:t>
            </a:r>
            <a:r>
              <a:rPr lang="el-GR" sz="2000" dirty="0"/>
              <a:t> τη διάρκεια και τέλος </a:t>
            </a:r>
            <a:r>
              <a:rPr lang="el-GR" sz="2000" b="1" dirty="0"/>
              <a:t>μετά</a:t>
            </a:r>
            <a:r>
              <a:rPr lang="el-GR" sz="2000" dirty="0"/>
              <a:t> το χειρουργείο.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Autofit/>
          </a:bodyPr>
          <a:lstStyle/>
          <a:p>
            <a:pPr algn="ctr"/>
            <a:r>
              <a:rPr lang="el-GR" sz="2400" b="1" dirty="0"/>
              <a:t>ΠΡΟΔΙΑΘΕΣΙΚΟΙ ΠΑΡΑΓΟΝΤΕΣ ΓΙΑ ΧΕΙΡΟΥΡΓΙΚΕΣ ΛΟΙΜΩΞΕΙΣ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08720"/>
            <a:ext cx="8507288" cy="580642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sz="2000" dirty="0"/>
              <a:t>Επίσης, μπορούν να χωριστούν σε παράγοντες </a:t>
            </a:r>
            <a:r>
              <a:rPr lang="el-GR" sz="2000" b="1" u="sng" dirty="0"/>
              <a:t>που αφορούν στον ασθενή</a:t>
            </a:r>
            <a:r>
              <a:rPr lang="el-GR" sz="2000" dirty="0"/>
              <a:t>:</a:t>
            </a:r>
          </a:p>
          <a:p>
            <a:pPr lvl="0">
              <a:buFont typeface="Wingdings" pitchFamily="2" charset="2"/>
              <a:buChar char="v"/>
            </a:pPr>
            <a:r>
              <a:rPr lang="el-GR" sz="2000" dirty="0"/>
              <a:t>Ηλικία</a:t>
            </a:r>
          </a:p>
          <a:p>
            <a:pPr lvl="0">
              <a:buFont typeface="Wingdings" pitchFamily="2" charset="2"/>
              <a:buChar char="v"/>
            </a:pPr>
            <a:r>
              <a:rPr lang="el-GR" sz="2000" dirty="0"/>
              <a:t>Διατροφή</a:t>
            </a:r>
          </a:p>
          <a:p>
            <a:pPr lvl="0">
              <a:buFont typeface="Wingdings" pitchFamily="2" charset="2"/>
              <a:buChar char="v"/>
            </a:pPr>
            <a:r>
              <a:rPr lang="el-GR" sz="2000" dirty="0"/>
              <a:t>Σακχαρώδης διαβήτης</a:t>
            </a:r>
          </a:p>
          <a:p>
            <a:pPr lvl="0">
              <a:buFont typeface="Wingdings" pitchFamily="2" charset="2"/>
              <a:buChar char="v"/>
            </a:pPr>
            <a:r>
              <a:rPr lang="el-GR" sz="2000" dirty="0"/>
              <a:t>Κάπνισμα</a:t>
            </a:r>
          </a:p>
          <a:p>
            <a:pPr lvl="0">
              <a:buFont typeface="Wingdings" pitchFamily="2" charset="2"/>
              <a:buChar char="v"/>
            </a:pPr>
            <a:r>
              <a:rPr lang="el-GR" sz="2000" dirty="0"/>
              <a:t>Παχυσαρκία</a:t>
            </a:r>
          </a:p>
          <a:p>
            <a:pPr lvl="0">
              <a:buFont typeface="Wingdings" pitchFamily="2" charset="2"/>
              <a:buChar char="v"/>
            </a:pPr>
            <a:r>
              <a:rPr lang="el-GR" sz="2000" dirty="0"/>
              <a:t>Συνυπάρχουσες λοιμώξεις</a:t>
            </a:r>
          </a:p>
          <a:p>
            <a:pPr lvl="0">
              <a:buFont typeface="Wingdings" pitchFamily="2" charset="2"/>
              <a:buChar char="v"/>
            </a:pPr>
            <a:r>
              <a:rPr lang="el-GR" sz="2000" dirty="0"/>
              <a:t>Αποικισμός με ανθεκτικά σε φάρμακα παθογόνα</a:t>
            </a:r>
          </a:p>
          <a:p>
            <a:pPr lvl="0">
              <a:buFont typeface="Wingdings" pitchFamily="2" charset="2"/>
              <a:buChar char="v"/>
            </a:pPr>
            <a:r>
              <a:rPr lang="el-GR" sz="2000" dirty="0" err="1"/>
              <a:t>Ανοσοκαταστολή</a:t>
            </a:r>
            <a:endParaRPr lang="el-GR" sz="2000" dirty="0"/>
          </a:p>
          <a:p>
            <a:pPr lvl="0">
              <a:buFont typeface="Wingdings" pitchFamily="2" charset="2"/>
              <a:buChar char="v"/>
            </a:pPr>
            <a:r>
              <a:rPr lang="el-GR" sz="2000" dirty="0"/>
              <a:t>Διάρκεια παραμονής στο νοσοκομείο πριν το χειρουργείο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9DADB9-5BA1-8EA8-90BC-44C083384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1" y="116632"/>
            <a:ext cx="7562800" cy="830146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/>
              <a:t>ΠΡΟΔΙΑΘΕΣΙΚΟΙ ΠΑΡΑΓΟΝΤΕΣ ΓΙΑ ΧΕΙΡΟΥΡΓΙΚΕΣ ΛΟΙΜΩΞΕΙΣ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F874625-3A85-71B1-2154-FD673C2EF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124744"/>
            <a:ext cx="8064895" cy="5328592"/>
          </a:xfrm>
        </p:spPr>
        <p:txBody>
          <a:bodyPr/>
          <a:lstStyle/>
          <a:p>
            <a:pPr>
              <a:buNone/>
            </a:pPr>
            <a:r>
              <a:rPr lang="el-GR" sz="2000" dirty="0"/>
              <a:t>Και σε παράγοντες </a:t>
            </a:r>
            <a:r>
              <a:rPr lang="el-GR" sz="2000" b="1" u="sng" dirty="0"/>
              <a:t>που αφορούν στο χειρουργείο</a:t>
            </a:r>
            <a:r>
              <a:rPr lang="el-GR" sz="2000" dirty="0"/>
              <a:t>:</a:t>
            </a:r>
          </a:p>
          <a:p>
            <a:pPr lvl="0">
              <a:buFont typeface="Wingdings" pitchFamily="2" charset="2"/>
              <a:buChar char="ü"/>
            </a:pPr>
            <a:r>
              <a:rPr lang="el-GR" sz="2000" dirty="0"/>
              <a:t>Αντισηψία δέρατος</a:t>
            </a:r>
          </a:p>
          <a:p>
            <a:pPr lvl="0">
              <a:buFont typeface="Wingdings" pitchFamily="2" charset="2"/>
              <a:buChar char="ü"/>
            </a:pPr>
            <a:r>
              <a:rPr lang="el-GR" sz="2000" dirty="0"/>
              <a:t>Αποτρίχωση</a:t>
            </a:r>
          </a:p>
          <a:p>
            <a:pPr lvl="0">
              <a:buFont typeface="Wingdings" pitchFamily="2" charset="2"/>
              <a:buChar char="ü"/>
            </a:pPr>
            <a:r>
              <a:rPr lang="el-GR" sz="2000" dirty="0" err="1"/>
              <a:t>Περιεγχειρητική</a:t>
            </a:r>
            <a:r>
              <a:rPr lang="el-GR" sz="2000" dirty="0"/>
              <a:t> χορήγηση αντιβιοτικών</a:t>
            </a:r>
          </a:p>
          <a:p>
            <a:pPr lvl="0">
              <a:buFont typeface="Wingdings" pitchFamily="2" charset="2"/>
              <a:buChar char="ü"/>
            </a:pPr>
            <a:r>
              <a:rPr lang="el-GR" sz="2000" dirty="0"/>
              <a:t>Διάρκεια χειρουργείου</a:t>
            </a:r>
          </a:p>
          <a:p>
            <a:pPr lvl="0">
              <a:buFont typeface="Wingdings" pitchFamily="2" charset="2"/>
              <a:buChar char="ü"/>
            </a:pPr>
            <a:r>
              <a:rPr lang="el-GR" sz="2000" dirty="0"/>
              <a:t>Ροή αέρα και θερμοκρασία στη χειρουργική αίθουσα</a:t>
            </a:r>
          </a:p>
          <a:p>
            <a:pPr lvl="0">
              <a:buFont typeface="Wingdings" pitchFamily="2" charset="2"/>
              <a:buChar char="ü"/>
            </a:pPr>
            <a:r>
              <a:rPr lang="el-GR" sz="2000" dirty="0"/>
              <a:t>Ανεπαρκής αποστείρωση εργαλείων</a:t>
            </a:r>
          </a:p>
          <a:p>
            <a:pPr lvl="0">
              <a:buFont typeface="Wingdings" pitchFamily="2" charset="2"/>
              <a:buChar char="ü"/>
            </a:pPr>
            <a:r>
              <a:rPr lang="el-GR" sz="2000" dirty="0"/>
              <a:t>Ξένο σώμα εντός του τραύματος</a:t>
            </a:r>
          </a:p>
          <a:p>
            <a:pPr lvl="0">
              <a:buFont typeface="Wingdings" pitchFamily="2" charset="2"/>
              <a:buChar char="ü"/>
            </a:pPr>
            <a:r>
              <a:rPr lang="el-GR" sz="2000" dirty="0"/>
              <a:t>Ανεπαρκής αιμόσταση</a:t>
            </a:r>
          </a:p>
          <a:p>
            <a:pPr lvl="0">
              <a:buFont typeface="Wingdings" pitchFamily="2" charset="2"/>
              <a:buChar char="ü"/>
            </a:pPr>
            <a:r>
              <a:rPr lang="el-GR" sz="2000" dirty="0"/>
              <a:t>Σημαντικής έκτασης χειρουργικό τραύμα.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7156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el-GR" sz="3200" b="1" dirty="0"/>
              <a:t>ΕΝΤΟΠΙΣΜΕΝΕΣ ΧΕΙΡΟΥΡΓΙΚΕΣ ΛΟΙΜΩΞΕΙΣ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rmAutofit/>
          </a:bodyPr>
          <a:lstStyle/>
          <a:p>
            <a:r>
              <a:rPr lang="el-GR" dirty="0"/>
              <a:t>Το </a:t>
            </a:r>
            <a:r>
              <a:rPr lang="el-GR" b="1" dirty="0"/>
              <a:t>απόστημα</a:t>
            </a:r>
            <a:r>
              <a:rPr lang="el-GR" dirty="0"/>
              <a:t> είναι η συσσώρευση πύου σε ένα ιστό του σώματος σχηματίζοντας κοιλότητα. </a:t>
            </a:r>
          </a:p>
          <a:p>
            <a:r>
              <a:rPr lang="el-GR" dirty="0"/>
              <a:t>Τα </a:t>
            </a:r>
            <a:r>
              <a:rPr lang="el-GR" b="1" dirty="0"/>
              <a:t>σημεία και τα συμπτώματα </a:t>
            </a:r>
            <a:r>
              <a:rPr lang="el-GR" dirty="0"/>
              <a:t>των αποστημάτων περιλαμβάνουν </a:t>
            </a:r>
            <a:r>
              <a:rPr lang="el-GR" i="1" dirty="0"/>
              <a:t>ερυθρότητα, πόνο, θερμότητα  </a:t>
            </a:r>
            <a:r>
              <a:rPr lang="el-GR" dirty="0"/>
              <a:t>και </a:t>
            </a:r>
            <a:r>
              <a:rPr lang="el-GR" i="1" dirty="0"/>
              <a:t>οίδημα</a:t>
            </a:r>
            <a:r>
              <a:rPr lang="el-GR" dirty="0"/>
              <a:t>. </a:t>
            </a:r>
          </a:p>
          <a:p>
            <a:r>
              <a:rPr lang="el-GR" dirty="0"/>
              <a:t>Συνήθως </a:t>
            </a:r>
            <a:r>
              <a:rPr lang="el-GR" b="1" dirty="0"/>
              <a:t>προκαλούνται</a:t>
            </a:r>
            <a:r>
              <a:rPr lang="el-GR" dirty="0"/>
              <a:t> από </a:t>
            </a:r>
            <a:r>
              <a:rPr lang="el-GR" dirty="0" err="1"/>
              <a:t>βακτηριακή</a:t>
            </a:r>
            <a:r>
              <a:rPr lang="el-GR" dirty="0"/>
              <a:t> λοίμωξη με πιο κοινό βακτήριο τον </a:t>
            </a:r>
            <a:r>
              <a:rPr lang="el-GR" u="sng" dirty="0"/>
              <a:t>χρυσίζων σταφυλόκοκκο</a:t>
            </a:r>
            <a:r>
              <a:rPr lang="el-GR" dirty="0"/>
              <a:t>.</a:t>
            </a:r>
          </a:p>
          <a:p>
            <a:r>
              <a:rPr lang="el-GR" dirty="0"/>
              <a:t> Τα αποστήματα μπορεί να εμφανιστούν σε οποιοδήποτε είδος ιστού, αλλά πιο συχνά στην επιφάνεια του δέρματος (όπου μπορεί να είναι επιφανειακές φλύκταινες γνωστές ως δοθιήνες ή βαθιά δερματικά αποστήματα), στους πνεύμονες, τον εγκέφαλο, τα δόντια, τα νεφρά και τις αμυγδαλές. </a:t>
            </a:r>
          </a:p>
          <a:p>
            <a:r>
              <a:rPr lang="el-GR" dirty="0"/>
              <a:t>Οι κύριες </a:t>
            </a:r>
            <a:r>
              <a:rPr lang="el-GR" b="1" dirty="0"/>
              <a:t>επιπλοκές</a:t>
            </a:r>
            <a:r>
              <a:rPr lang="el-GR" dirty="0"/>
              <a:t> μπορεί να περιλαμβάνουν εξάπλωση του υλικού αποστήματος σε παρακείμενους ή απομακρυσμένους ιστούς και εκτεταμένο περιφερειακό θάνατο ιστών ( γάγγραινα).</a:t>
            </a:r>
          </a:p>
          <a:p>
            <a:r>
              <a:rPr lang="el-GR" dirty="0"/>
              <a:t>Η τυπική </a:t>
            </a:r>
            <a:r>
              <a:rPr lang="el-GR" b="1" dirty="0"/>
              <a:t>θεραπεία</a:t>
            </a:r>
            <a:r>
              <a:rPr lang="el-GR" dirty="0"/>
              <a:t> για τα περισσότερα αποστήματα του δέρματος ή των μαλακών ιστών είναι η διάνοιξη και παροχέτευση καθώς και η χορήγηση αντιβιοτικών.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sz="3200" b="1" dirty="0"/>
              <a:t>ΑΠΟΣΤΗΜΑ</a:t>
            </a:r>
          </a:p>
        </p:txBody>
      </p:sp>
      <p:pic>
        <p:nvPicPr>
          <p:cNvPr id="2050" name="Picture 2" descr="C:\Users\apapakosta\Desktop\Paronyxio-Apostima-e170544049168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942791" y="2133600"/>
            <a:ext cx="4591918" cy="3778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l-GR" sz="2800" b="1" dirty="0"/>
              <a:t>ΓΑΓΓΡΑΙΝΑ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715040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Είναι μικτή λοίμωξη από αερόβιους μη αιμολυτικούς στρεπτόκοκκους και αερόβιους αιμολυτικούς σταφυλόκοκκους. Η </a:t>
            </a:r>
            <a:r>
              <a:rPr lang="el-GR" dirty="0" err="1"/>
              <a:t>αεριογόνος</a:t>
            </a:r>
            <a:r>
              <a:rPr lang="el-GR" dirty="0"/>
              <a:t> γάγγραινα οφείλεται σε </a:t>
            </a:r>
            <a:r>
              <a:rPr lang="el-GR" dirty="0" err="1"/>
              <a:t>κλωστηρίδια</a:t>
            </a:r>
            <a:r>
              <a:rPr lang="el-GR" dirty="0"/>
              <a:t> που παράγουν αέρια. Η επέκταση της φλεγμονής γίνεται μετά από αγγειακή θρόμβωση.</a:t>
            </a:r>
          </a:p>
          <a:p>
            <a:r>
              <a:rPr lang="el-GR" b="1" dirty="0"/>
              <a:t>Χρόνος επώασης </a:t>
            </a:r>
            <a:r>
              <a:rPr lang="el-GR" dirty="0"/>
              <a:t>είναι 7-14 μέρες. </a:t>
            </a:r>
          </a:p>
          <a:p>
            <a:r>
              <a:rPr lang="el-GR" dirty="0"/>
              <a:t>Η κυτταρίτιδα ακολουθείται από προοδευτικά γαγγραινώδη εξέλκωση εάν δεν αντιμετωπισθεί σωστά. </a:t>
            </a:r>
          </a:p>
          <a:p>
            <a:r>
              <a:rPr lang="el-GR" b="1" dirty="0"/>
              <a:t> Χαρακτηρίζεται </a:t>
            </a:r>
            <a:r>
              <a:rPr lang="el-GR" dirty="0"/>
              <a:t>από αναερόβιο λοίμωξη των μυών με τοξιναιμία, οίδημα, μαζική νέκρωση ιστών και παραγωγή αερίων στην περιοχή της φλεγμονής. Τα </a:t>
            </a:r>
            <a:r>
              <a:rPr lang="el-GR" dirty="0" err="1"/>
              <a:t>κλωστηρίδια</a:t>
            </a:r>
            <a:r>
              <a:rPr lang="el-GR" dirty="0"/>
              <a:t> αναπτύσσονται ταχύτατα, χρησιμοποιούν τον σίδηρο των μυών και παράγουν νεκρωτικές </a:t>
            </a:r>
            <a:r>
              <a:rPr lang="el-GR" dirty="0" err="1"/>
              <a:t>εξωτοξίνες</a:t>
            </a:r>
            <a:r>
              <a:rPr lang="el-GR" dirty="0"/>
              <a:t> που καταστρέφουν τα μυϊκά κύτταρα και τα αγγεία με αποτέλεσμα την νέκρωση τις αιμορραγίες και το οίδημα. Τα αποτελέσματα από τους μυς είναι τα πρώτα και προοδευτικά λαμβάνουν </a:t>
            </a:r>
            <a:r>
              <a:rPr lang="el-GR" dirty="0" err="1"/>
              <a:t>ερυθρόμαυρη</a:t>
            </a:r>
            <a:r>
              <a:rPr lang="el-GR" dirty="0"/>
              <a:t> </a:t>
            </a:r>
            <a:r>
              <a:rPr lang="el-GR" dirty="0" err="1"/>
              <a:t>χρειά</a:t>
            </a:r>
            <a:r>
              <a:rPr lang="el-GR" dirty="0"/>
              <a:t>, παχύρρευστη ψηλαφητή μάζα και παρουσιάζεται συλλογή αερίων που προκαλούν υποδόριο </a:t>
            </a:r>
            <a:r>
              <a:rPr lang="el-GR" dirty="0" err="1"/>
              <a:t>κριγμό</a:t>
            </a:r>
            <a:r>
              <a:rPr lang="el-GR" dirty="0"/>
              <a:t> σαν χιόνι. Το υπερκείμενο δέρμα παρουσιάζει εκχυμώσεις. </a:t>
            </a:r>
          </a:p>
          <a:p>
            <a:r>
              <a:rPr lang="el-GR" dirty="0"/>
              <a:t>Η </a:t>
            </a:r>
            <a:r>
              <a:rPr lang="el-GR" b="1" dirty="0"/>
              <a:t>διάγνωση</a:t>
            </a:r>
            <a:r>
              <a:rPr lang="el-GR" dirty="0"/>
              <a:t> τίθεται από τα τυπικά κλινικά σημεία και την παρουσία </a:t>
            </a:r>
            <a:r>
              <a:rPr lang="el-GR" dirty="0" err="1"/>
              <a:t>Gram</a:t>
            </a:r>
            <a:r>
              <a:rPr lang="el-GR" dirty="0"/>
              <a:t> (+) βακτηριδίων στο υγρό του τραύματος. Καθυστέρηση της διάγνωσης για μερικές ώρες επιβαρύνει πολύ την θνησιμότητα. </a:t>
            </a:r>
          </a:p>
          <a:p>
            <a:r>
              <a:rPr lang="el-GR" dirty="0"/>
              <a:t>Η </a:t>
            </a:r>
            <a:r>
              <a:rPr lang="el-GR" b="1" dirty="0"/>
              <a:t>θεραπεία</a:t>
            </a:r>
            <a:r>
              <a:rPr lang="el-GR" dirty="0"/>
              <a:t> είναι χειρουργικός καθαρισμός των νεκρωμάτων ακόμη και ακρωτηριασμός του μέλους όπου έχει ένδειξη μαζί με την χορήγηση </a:t>
            </a:r>
            <a:r>
              <a:rPr lang="el-GR" dirty="0" err="1"/>
              <a:t>προεγχειρητικά</a:t>
            </a:r>
            <a:r>
              <a:rPr lang="el-GR" dirty="0"/>
              <a:t> και μετεγχειρητικά μεγάλων δόσεων πενικιλίνης ενδοφλεβίως. Η χορήγηση </a:t>
            </a:r>
            <a:r>
              <a:rPr lang="el-GR" dirty="0" err="1"/>
              <a:t>υπερβαρικού</a:t>
            </a:r>
            <a:r>
              <a:rPr lang="el-GR" dirty="0"/>
              <a:t> οξυγόνου βοηθά στην ελάττωση της θνησιμότητας που κυμαίνεται στο 25-40%.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ΓΑΓΓΡΑΙΝΑ</a:t>
            </a:r>
          </a:p>
        </p:txBody>
      </p:sp>
      <p:pic>
        <p:nvPicPr>
          <p:cNvPr id="1026" name="Picture 2" descr="C:\Users\apapakosta\Desktop\διαβήτης-ιαβητική-αρτηριακή-ασθένεια-6038998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763689" y="1556792"/>
            <a:ext cx="5435110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/>
              <a:t>ΤΕΤΑΝΟΣ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836712"/>
            <a:ext cx="8572560" cy="580699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l-GR" sz="2000" dirty="0"/>
              <a:t>Οφείλεται στο </a:t>
            </a:r>
            <a:r>
              <a:rPr lang="el-GR" sz="2000" dirty="0" err="1"/>
              <a:t>κλωστηρίδιο</a:t>
            </a:r>
            <a:r>
              <a:rPr lang="el-GR" sz="2000" dirty="0"/>
              <a:t> του τετάνου ένα </a:t>
            </a:r>
            <a:r>
              <a:rPr lang="el-GR" sz="2000" dirty="0" err="1"/>
              <a:t>Gram</a:t>
            </a:r>
            <a:r>
              <a:rPr lang="el-GR" sz="2000" dirty="0"/>
              <a:t> (+) σπορογόνο βάκιλο, που βρίσκεται στα κόπρανα των ζώων υπό την μορφή των σπόρων, για να αντέχουν στις αντίξοες συνθήκες. </a:t>
            </a:r>
          </a:p>
          <a:p>
            <a:pPr>
              <a:lnSpc>
                <a:spcPct val="170000"/>
              </a:lnSpc>
            </a:pPr>
            <a:r>
              <a:rPr lang="el-GR" sz="2000" dirty="0"/>
              <a:t>Η τοξίνη του τετάνου εξουδετερώνεται αμέσως από τα αντισώματα του αντιτετανικού ορού. Παράγει δύο τοξίνες την 10 </a:t>
            </a:r>
            <a:r>
              <a:rPr lang="el-GR" sz="2000" dirty="0" err="1"/>
              <a:t>τετανοσπασμίνη</a:t>
            </a:r>
            <a:r>
              <a:rPr lang="el-GR" sz="2000" dirty="0"/>
              <a:t> (</a:t>
            </a:r>
            <a:r>
              <a:rPr lang="el-GR" sz="2000" dirty="0" err="1"/>
              <a:t>νευροτοξίνη</a:t>
            </a:r>
            <a:r>
              <a:rPr lang="el-GR" sz="2000" dirty="0"/>
              <a:t>) που στόχο έχει τα σωματικά νεύρα και προκαλεί μυϊκές συσπάσεις και σπασμούς καταστέλλοντας τις διαβιβαστικές συνάψεις στο νωτιαίο μυελό και την </a:t>
            </a:r>
            <a:r>
              <a:rPr lang="el-GR" sz="2000" dirty="0" err="1"/>
              <a:t>τετανολυσίνη</a:t>
            </a:r>
            <a:r>
              <a:rPr lang="el-GR" sz="2000" dirty="0"/>
              <a:t> (</a:t>
            </a:r>
            <a:r>
              <a:rPr lang="el-GR" sz="2000" dirty="0" err="1"/>
              <a:t>αιμολυσίνη</a:t>
            </a:r>
            <a:r>
              <a:rPr lang="el-GR" sz="2000" dirty="0"/>
              <a:t>) που καταστέλλει το αυτόνομο νευρικό σύστημα με αποτέλεσμα να καθιστά ασταθές το καρδιαγγειακό σύστημα και την αναπνευστική λειτουργία.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7C99B4-C6FC-4116-4CED-7D08DFDE4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5" y="116632"/>
            <a:ext cx="8066856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b="1" dirty="0"/>
              <a:t>ΤΕΤΑΝΟΣ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8892D6-6430-363F-6BB6-B992525B6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5" y="548680"/>
            <a:ext cx="8496943" cy="619268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el-GR" sz="1900" dirty="0"/>
              <a:t>Το </a:t>
            </a:r>
            <a:r>
              <a:rPr lang="el-GR" sz="1900" dirty="0" err="1"/>
              <a:t>κλωστηρίδιο</a:t>
            </a:r>
            <a:r>
              <a:rPr lang="el-GR" sz="1900" dirty="0"/>
              <a:t> του τετάνου πολλαπλασιάζεται όταν στο τραύμα επικρατούν αναερόβιες συνθήκες(έλλειψη οξυγόνου). Η τοξίνη κύρια μεταφέρεται στο ΚΝΣ (κεντρικό νευρικό σύστημα) με τα νεύρα και σπάνια με την λέμφο και την κυκλοφορία. Έχει </a:t>
            </a:r>
            <a:r>
              <a:rPr lang="el-GR" sz="1900" u="sng" dirty="0"/>
              <a:t>χρόνο επώασης</a:t>
            </a:r>
            <a:r>
              <a:rPr lang="el-GR" sz="1900" dirty="0"/>
              <a:t> συνήθως 7-14 μέρες, αλλά έχουν αναφερθεί και 1 μέρα έως και 2 μήνες από τον τραυματισμό εμφάνιση της νόσου. Μέσα σε 12 έως 24 ώρες από την εμφάνιση των τοπικών </a:t>
            </a:r>
            <a:r>
              <a:rPr lang="el-GR" sz="1900" b="1" dirty="0"/>
              <a:t>συμπτωμάτων</a:t>
            </a:r>
            <a:r>
              <a:rPr lang="el-GR" sz="1900" dirty="0"/>
              <a:t> (αιμωδίες, ρυπαρό τραύμα με </a:t>
            </a:r>
            <a:r>
              <a:rPr lang="el-GR" sz="1900" dirty="0" err="1"/>
              <a:t>ινιδιακές</a:t>
            </a:r>
            <a:r>
              <a:rPr lang="el-GR" sz="1900" dirty="0"/>
              <a:t> συστολές των τοπικών μυών), εμφανίζονται τρυσμός (δυσκολία στο άνοιγμα του στόματος που οφείλεται σε μυϊκό σπασμό ), παραμόρφωση προσώπου (σαρδόνιος </a:t>
            </a:r>
            <a:r>
              <a:rPr lang="el-GR" sz="1900" dirty="0" err="1"/>
              <a:t>γέλος</a:t>
            </a:r>
            <a:r>
              <a:rPr lang="el-GR" sz="1900" dirty="0"/>
              <a:t>) , </a:t>
            </a:r>
            <a:r>
              <a:rPr lang="el-GR" sz="1900" dirty="0" err="1"/>
              <a:t>οπισθότονος</a:t>
            </a:r>
            <a:r>
              <a:rPr lang="el-GR" sz="1900" dirty="0"/>
              <a:t>, επώδυνοι </a:t>
            </a:r>
            <a:r>
              <a:rPr lang="el-GR" sz="1900" dirty="0" err="1"/>
              <a:t>κλωνικοί</a:t>
            </a:r>
            <a:r>
              <a:rPr lang="el-GR" sz="1900" dirty="0"/>
              <a:t> και τονικοί σπασμοί, που εκλύονται με ελαφρά ερεθίσματα από το περιβάλλον. Η οξεία ασφυξία είναι η κύρια αιτία θανάτου. </a:t>
            </a:r>
          </a:p>
          <a:p>
            <a:pPr>
              <a:lnSpc>
                <a:spcPct val="170000"/>
              </a:lnSpc>
            </a:pPr>
            <a:r>
              <a:rPr lang="el-GR" sz="1900" dirty="0"/>
              <a:t>Όσο ταχύτερα εμφανίζεται η νόσος, τόσο χειρότερη πρόγνωση έχει. </a:t>
            </a:r>
          </a:p>
          <a:p>
            <a:pPr>
              <a:lnSpc>
                <a:spcPct val="170000"/>
              </a:lnSpc>
            </a:pPr>
            <a:r>
              <a:rPr lang="el-GR" sz="1900" dirty="0"/>
              <a:t>Τα συμπτώματα μοιάζουν με την δηλητηρίαση με στρυχνίνη στα αρχικά στάδια και πρέπει να γίνει </a:t>
            </a:r>
            <a:r>
              <a:rPr lang="el-GR" sz="1900" u="sng" dirty="0"/>
              <a:t>διαφορική διάγνωση</a:t>
            </a:r>
            <a:r>
              <a:rPr lang="el-GR" sz="1900" dirty="0"/>
              <a:t> από την μηνιγγίτιδα και την εγκεφαλίτιδα. Το ηλεκτροεγκεφαλογράφημα είναι φυσιολογικό στο τέτανο και βοηθά στην διαφορική διάγνωση.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867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ΙΔΙΑΙΤΕΡΗ ΛΟΙΜΩΞΗ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400" dirty="0">
                <a:sym typeface="Symbol"/>
              </a:rPr>
              <a:t></a:t>
            </a:r>
            <a:r>
              <a:rPr lang="el-GR" sz="2400" dirty="0"/>
              <a:t> </a:t>
            </a:r>
            <a:r>
              <a:rPr lang="el-GR" sz="2400" b="1" dirty="0"/>
              <a:t>Χειρουργική λοίμωξη</a:t>
            </a:r>
            <a:r>
              <a:rPr lang="el-GR" sz="2400" dirty="0"/>
              <a:t> είναι η λοίμωξη στην οποία η καλύτερη θεραπεία είναι η χειρουργική αντιμετώπιση, ή η λοίμωξη του χειρουργικού τραύματος, ή ακόμη και η μετεγχειρητική λοίμωξη ακόμη και σε μακρινή θέση από το χειρουργικό τραύμα (πχ μετεγχειρητικές πνευμονίες κτλ.).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el-GR" sz="2800" b="1" dirty="0"/>
              <a:t>ΤΕΤΑΝΟΣ (ΘΕΡΑΠΕΙΑ)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721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/>
              <a:t>Η</a:t>
            </a:r>
            <a:r>
              <a:rPr lang="el-GR" b="1" dirty="0"/>
              <a:t> θεραπεία</a:t>
            </a:r>
            <a:r>
              <a:rPr lang="el-GR" dirty="0"/>
              <a:t> πρέπει να γίνεται άμεσα και έχει τους παρακάτω στόχους: </a:t>
            </a:r>
          </a:p>
          <a:p>
            <a:pPr>
              <a:lnSpc>
                <a:spcPct val="150000"/>
              </a:lnSpc>
            </a:pPr>
            <a:r>
              <a:rPr lang="el-GR" b="1" dirty="0"/>
              <a:t>Α)</a:t>
            </a:r>
            <a:r>
              <a:rPr lang="el-GR" dirty="0"/>
              <a:t> Για την </a:t>
            </a:r>
            <a:r>
              <a:rPr lang="el-GR" u="sng" dirty="0"/>
              <a:t>αντιμετώπιση των σπασμών</a:t>
            </a:r>
            <a:r>
              <a:rPr lang="el-GR" dirty="0"/>
              <a:t> χορηγούμε καταστολή (</a:t>
            </a:r>
            <a:r>
              <a:rPr lang="el-GR" dirty="0" err="1"/>
              <a:t>διαζεπάμη</a:t>
            </a:r>
            <a:r>
              <a:rPr lang="el-GR" dirty="0"/>
              <a:t>) ενδοφλέβια ή ενδομυϊκά. Εάν ο ασθενείς παρουσιάζει σοβαρούς σπασμούς χορηγούμε και 50-100 </a:t>
            </a:r>
            <a:r>
              <a:rPr lang="el-GR" dirty="0" err="1"/>
              <a:t>mg</a:t>
            </a:r>
            <a:r>
              <a:rPr lang="el-GR" dirty="0"/>
              <a:t> </a:t>
            </a:r>
            <a:r>
              <a:rPr lang="el-GR" dirty="0" err="1"/>
              <a:t>πεθιδίνη</a:t>
            </a:r>
            <a:r>
              <a:rPr lang="el-GR" dirty="0"/>
              <a:t>. Η θεραπεία συνεχίζεται με 5-10 </a:t>
            </a:r>
            <a:r>
              <a:rPr lang="el-GR" dirty="0" err="1"/>
              <a:t>mg</a:t>
            </a:r>
            <a:r>
              <a:rPr lang="el-GR" dirty="0"/>
              <a:t> </a:t>
            </a:r>
            <a:r>
              <a:rPr lang="el-GR" dirty="0" err="1"/>
              <a:t>διαζεπάμης</a:t>
            </a:r>
            <a:r>
              <a:rPr lang="el-GR" dirty="0"/>
              <a:t> κάθε 2 ώρες από το στόμα ή ενδομυϊκά (εξαρτάται από την βαρύτητα της κατάστασης και την ηλικία του αρρώστου) και </a:t>
            </a:r>
            <a:r>
              <a:rPr lang="el-GR" dirty="0" err="1"/>
              <a:t>χλωροπρομαζίνη</a:t>
            </a:r>
            <a:r>
              <a:rPr lang="el-GR" dirty="0"/>
              <a:t> ενέσιμη 25 </a:t>
            </a:r>
            <a:r>
              <a:rPr lang="el-GR" dirty="0" err="1"/>
              <a:t>mg</a:t>
            </a:r>
            <a:r>
              <a:rPr lang="el-GR" dirty="0"/>
              <a:t> κάθε 4 ώρες.</a:t>
            </a:r>
          </a:p>
          <a:p>
            <a:pPr>
              <a:lnSpc>
                <a:spcPct val="150000"/>
              </a:lnSpc>
            </a:pPr>
            <a:r>
              <a:rPr lang="el-GR" dirty="0"/>
              <a:t>Οι σπασμοί γίνονται εντονότεροι την 3-5 ημέρα από την εκδήλωση των και είναι επικίνδυνη η πρώιμη διακοπή της καταστολής διότι η τοξίνη παραμένει ενεργής για 8-10 ημέρες </a:t>
            </a:r>
          </a:p>
          <a:p>
            <a:pPr>
              <a:lnSpc>
                <a:spcPct val="150000"/>
              </a:lnSpc>
            </a:pPr>
            <a:r>
              <a:rPr lang="el-GR" b="1" dirty="0"/>
              <a:t>Β)</a:t>
            </a:r>
            <a:r>
              <a:rPr lang="el-GR" dirty="0"/>
              <a:t> Για την </a:t>
            </a:r>
            <a:r>
              <a:rPr lang="el-GR" u="sng" dirty="0"/>
              <a:t>εξουδετέρωση της </a:t>
            </a:r>
            <a:r>
              <a:rPr lang="el-GR" u="sng" dirty="0" err="1"/>
              <a:t>τετανολυσίνης</a:t>
            </a:r>
            <a:r>
              <a:rPr lang="el-GR" dirty="0"/>
              <a:t> χορηγούμε στεροειδή.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l-GR" sz="2800" b="1" dirty="0"/>
              <a:t>ΤΕΤΑΝΟΣ (ΘΕΡΑΠΕΙΑ)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64360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l-GR" b="1" dirty="0"/>
              <a:t>Γ)</a:t>
            </a:r>
            <a:r>
              <a:rPr lang="el-GR" dirty="0"/>
              <a:t> Χορήγηση </a:t>
            </a:r>
            <a:r>
              <a:rPr lang="el-GR" u="sng" dirty="0"/>
              <a:t>ανθρώπειου αντιτετανικού ορού</a:t>
            </a:r>
            <a:r>
              <a:rPr lang="el-GR" dirty="0"/>
              <a:t> σε πολλαπλές δόσεις.</a:t>
            </a:r>
          </a:p>
          <a:p>
            <a:pPr>
              <a:lnSpc>
                <a:spcPct val="150000"/>
              </a:lnSpc>
            </a:pPr>
            <a:r>
              <a:rPr lang="el-GR" b="1" dirty="0"/>
              <a:t>Δ)</a:t>
            </a:r>
            <a:r>
              <a:rPr lang="el-GR" dirty="0"/>
              <a:t> </a:t>
            </a:r>
            <a:r>
              <a:rPr lang="el-GR" u="sng" dirty="0"/>
              <a:t>Καθαρισμός του τραύματος και χορήγηση αντιβιοτικών</a:t>
            </a:r>
            <a:r>
              <a:rPr lang="el-GR" dirty="0"/>
              <a:t>. Χορηγούμε υψηλές δόσεις πενικιλίνης G (5.000.000–10.000.000 UI). Γίνεται χειρουργικός καθαρισμός του τραύματος με τοπική αναισθησία μία ώρα μετά την καταστολή και απομακρύνονται τα νεκρώματα και τα ξένα σώματα. Επίσης το τραύμα πλένεται με οξυζενέ. </a:t>
            </a:r>
          </a:p>
          <a:p>
            <a:pPr>
              <a:lnSpc>
                <a:spcPct val="150000"/>
              </a:lnSpc>
            </a:pPr>
            <a:r>
              <a:rPr lang="el-GR" b="1" dirty="0"/>
              <a:t>Ε)</a:t>
            </a:r>
            <a:r>
              <a:rPr lang="el-GR" dirty="0"/>
              <a:t> </a:t>
            </a:r>
            <a:r>
              <a:rPr lang="el-GR" u="sng" dirty="0"/>
              <a:t>Νοσηλεία.</a:t>
            </a:r>
            <a:r>
              <a:rPr lang="el-GR" dirty="0"/>
              <a:t> Ο ασθενής τοποθετείται σε σκοτεινό και ήσυχο από θορύβους δωμάτιο. Σε περίπτωση εντόνων σπασμών μπορεί να χρειασθεί και καταστολή και μηχανική αναπνοή. Γίνεται </a:t>
            </a:r>
            <a:r>
              <a:rPr lang="el-GR" dirty="0" err="1"/>
              <a:t>τραχειοστομία</a:t>
            </a:r>
            <a:r>
              <a:rPr lang="el-GR" dirty="0"/>
              <a:t> και χορηγούμε οξυγόνο ή ακόμη εφαρμόζεται σπάνια </a:t>
            </a:r>
            <a:r>
              <a:rPr lang="el-GR" dirty="0" err="1"/>
              <a:t>υπερβαρική</a:t>
            </a:r>
            <a:r>
              <a:rPr lang="el-GR" dirty="0"/>
              <a:t> οξυγόνωση.</a:t>
            </a:r>
          </a:p>
          <a:p>
            <a:pPr>
              <a:lnSpc>
                <a:spcPct val="150000"/>
              </a:lnSpc>
            </a:pPr>
            <a:r>
              <a:rPr lang="el-GR" dirty="0"/>
              <a:t>Ο τέτανος αντιμετωπίζεται με ασφάλεια με τον αντιτετανικό εμβολιασμό.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F:\ΙΕΚ ΜΑΘΗΜΑΤΑ\Β' ΕΞΑΜΗΝΟ\ΧΕΙΡΟΥΡΓΙΚΗ Β΄\tetanussymptoms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8604"/>
            <a:ext cx="714380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l-GR" sz="2800" b="1" dirty="0"/>
              <a:t>ΤΕΤΑΝΟΣ</a:t>
            </a:r>
          </a:p>
        </p:txBody>
      </p:sp>
      <p:pic>
        <p:nvPicPr>
          <p:cNvPr id="4" name="3 - Θέση περιεχομένου" descr="F:\ΙΕΚ ΜΑΘΗΜΑΤΑ\Β' ΕΞΑΜΗΝΟ\ΧΕΙΡΟΥΡΓΙΚΗ Β΄\1495181_10202013238665496_380937663_o-τετανοσ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85725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700" b="1" dirty="0"/>
              <a:t>ΔΙΑΦΟΡΕΣ ΧΕΙΡΟΥΡΓΙΚΩΝ ΑΠΟ ΠΑΘΟΛΟΓΙΚΕΣ ΛΟΙΜΩΞΕΙΣ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Οι  χειρουργικές λοιμώξεις  παρουσιάζουν σημαντικές διαφορές από τις παθολογικές λοιμώξεις και είναι οι εξής: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dirty="0">
                <a:sym typeface="Symbol"/>
              </a:rPr>
              <a:t>   </a:t>
            </a:r>
            <a:r>
              <a:rPr lang="el-GR" sz="2000" dirty="0"/>
              <a:t>Συνήθως είναι </a:t>
            </a:r>
            <a:r>
              <a:rPr lang="el-GR" sz="2000" dirty="0" err="1"/>
              <a:t>πολυμικροβιακές</a:t>
            </a:r>
            <a:r>
              <a:rPr lang="el-GR" sz="2000" dirty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dirty="0">
                <a:sym typeface="Symbol"/>
              </a:rPr>
              <a:t>   </a:t>
            </a:r>
            <a:r>
              <a:rPr lang="el-GR" sz="2000" dirty="0"/>
              <a:t>Αρχίζουν τοπικά, αλλά γρήγορα γενικεύονται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dirty="0"/>
              <a:t>   Σπάνια υπάρχει αυτόματη ίαση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2000" dirty="0"/>
              <a:t>  Έχουν σαν βασική θεραπεία την χειρουργική εξαίρεση ή την χειρουργική παροχέτευση και κατά δεύτερο λόγο την αντιβίωση.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ΠΑΘΟΦΥΣΙΟΛΟΓΙΑ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Την χειρουργική λοίμωξη επηρεάζουν διάφοροι παράγοντες. </a:t>
            </a:r>
          </a:p>
          <a:p>
            <a:pPr>
              <a:lnSpc>
                <a:spcPct val="150000"/>
              </a:lnSpc>
            </a:pPr>
            <a:r>
              <a:rPr lang="el-GR" sz="2000" dirty="0"/>
              <a:t>Στον ξενιστή υπάρχουν πολλοί μικροοργανισμοί, που υπ ́ ορισμένες συνθήκες μπορούν να προκαλέσουν λοίμωξη σ ́ αυτόν. </a:t>
            </a:r>
          </a:p>
          <a:p>
            <a:pPr>
              <a:lnSpc>
                <a:spcPct val="150000"/>
              </a:lnSpc>
            </a:pPr>
            <a:r>
              <a:rPr lang="el-GR" sz="2000" dirty="0"/>
              <a:t>Η αντίσταση του ξενιστή προς την λοίμωξη επιτυγχάνεται με τη διατήρηση της ακεραιότητας του δέρματος και των βλεννογόνων, της φυσιολογικής χλωρίδας του ξενιστή και κύρια με τον ανοσολογικό μηχανισμό του.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1" dirty="0"/>
              <a:t>ΠΑΡΑΓΟΝΤΕΣ ΜΕΙΩΣΗΣ ΑΝΟΣΟΛΟΓΙΚΗΣ ΑΝΤΑΠΟΚΡΙΣΗΣ ΞΕΝΙΣΤΗ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87625" y="1700808"/>
            <a:ext cx="7346776" cy="421041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u="sng" dirty="0"/>
              <a:t>Συστηματικές νόσοι</a:t>
            </a:r>
            <a:r>
              <a:rPr lang="el-GR" sz="2000" dirty="0"/>
              <a:t> που ελαττώνουν την ανοσολογική ανταπόκριση στο ξενιστή είναι: η λευχαιμία, τα λεμφώματα, οι κακοήθειες, ο σακχαρώδης διαβήτης, το σύνδρομο </a:t>
            </a:r>
            <a:r>
              <a:rPr lang="el-GR" sz="2000" dirty="0" err="1"/>
              <a:t>Cushing</a:t>
            </a:r>
            <a:r>
              <a:rPr lang="el-GR" sz="2000" dirty="0"/>
              <a:t>, η </a:t>
            </a:r>
            <a:r>
              <a:rPr lang="el-GR" sz="2000" dirty="0" err="1"/>
              <a:t>δυσγαμασφαιριναιμία</a:t>
            </a:r>
            <a:r>
              <a:rPr lang="el-GR" sz="2000" dirty="0"/>
              <a:t>, η </a:t>
            </a:r>
            <a:r>
              <a:rPr lang="el-GR" sz="2000" dirty="0" err="1"/>
              <a:t>αγαμασφαιριναιμία</a:t>
            </a:r>
            <a:r>
              <a:rPr lang="el-GR" sz="2000" dirty="0"/>
              <a:t>, καθώς και άλλες παθήσεις του ξενιστή όπως: εγκαύματα, ουραιμία, καρδιολογικές παθήσεις, </a:t>
            </a:r>
            <a:r>
              <a:rPr lang="el-GR" sz="2000" dirty="0" err="1"/>
              <a:t>υποθρεψία</a:t>
            </a:r>
            <a:r>
              <a:rPr lang="el-GR" sz="2000" dirty="0"/>
              <a:t>, μεγάλα τραύματα, </a:t>
            </a:r>
            <a:r>
              <a:rPr lang="el-GR" sz="2000" dirty="0" err="1"/>
              <a:t>ανοσοκαταστολή</a:t>
            </a:r>
            <a:r>
              <a:rPr lang="el-GR" sz="2000" dirty="0"/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2800" b="1" dirty="0"/>
              <a:t>ΠΑΡΑΓΟΝΤΕΣ ΜΕΙΩΣΗΣ ΑΝΟΣΟΛΟΓΙΚΗΣ ΑΝΤΑΠΟΚΡΙΣΗΣ ΞΕΝΙΣΤΗ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71601" y="2133600"/>
            <a:ext cx="7562800" cy="37776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u="sng" dirty="0"/>
              <a:t>Στο χειρουργικό τραύμα </a:t>
            </a:r>
            <a:r>
              <a:rPr lang="el-GR" sz="2000" dirty="0"/>
              <a:t>επιπλέον τοπικοί παράγοντες που ευνοούν την φλεγμονή είναι η ισχαιμία, τα αιματώματα και </a:t>
            </a:r>
            <a:r>
              <a:rPr lang="el-GR" sz="2000"/>
              <a:t>οι εκτεταμένες κακώσεις </a:t>
            </a:r>
            <a:r>
              <a:rPr lang="el-GR" sz="2000" dirty="0"/>
              <a:t>των ιστών, τα ξένα σώματα και ο αριθμός και η τοξικότητα των μικροβίων</a:t>
            </a:r>
            <a:r>
              <a:rPr lang="el-GR" sz="2000"/>
              <a:t>. </a:t>
            </a:r>
          </a:p>
          <a:p>
            <a:pPr>
              <a:lnSpc>
                <a:spcPct val="150000"/>
              </a:lnSpc>
            </a:pPr>
            <a:r>
              <a:rPr lang="el-GR" sz="2000"/>
              <a:t>Επίσης </a:t>
            </a:r>
            <a:r>
              <a:rPr lang="el-GR" sz="2000" dirty="0"/>
              <a:t>η </a:t>
            </a:r>
            <a:r>
              <a:rPr lang="el-GR" sz="2000" u="sng" dirty="0"/>
              <a:t>παχυσαρκία</a:t>
            </a:r>
            <a:r>
              <a:rPr lang="el-GR" sz="2000" dirty="0"/>
              <a:t> βοηθά στην δημιουργία λοίμωξης.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1942414" y="446088"/>
            <a:ext cx="6591985" cy="976312"/>
          </a:xfrm>
        </p:spPr>
        <p:txBody>
          <a:bodyPr>
            <a:normAutofit/>
          </a:bodyPr>
          <a:lstStyle/>
          <a:p>
            <a:pPr algn="ctr"/>
            <a:r>
              <a:rPr lang="el-GR" b="1" dirty="0"/>
              <a:t>ΕΝΑΡΞΗ ΧΕΙΡΟΥΡΓΙΚΗΣ ΛΟΙΜΩΞΗΣ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743494" y="1598613"/>
            <a:ext cx="3790906" cy="481329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sz="2000" dirty="0"/>
              <a:t>Η χειρουργική λοίμωξη παρουσιάζεται με την ίδια μορφή ανεξάρτητα με την αιτία που την προκάλεσε. Πρώτα παρουσιάζονται τα τοπικά σημεία φλεγμονής και ακολουθούν οι αρχικές βλάβες των ιστών (φάση φλεγμονής).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 descr="C:\Users\apapakosta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980" y="1598613"/>
            <a:ext cx="2815028" cy="42624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/>
              <a:t>ΒΑΚΤΗΡΙΑΙΜΙΑ - ΣΗΨΑΙΜΙΑ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146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Εάν ο τοπικός περιορισμός της φλεγμονής δεν είναι δυνατός να απομακρύνει τα μικρόβια ή να σχηματίσει απόστημα, τα βακτηρίδια εισέρχονται στην κυκλοφορία και μεταφέρονται σε μακρινά όργανα. Η κατάσταση αυτή καλείται </a:t>
            </a:r>
            <a:r>
              <a:rPr lang="el-GR" sz="2000" b="1" dirty="0"/>
              <a:t>βακτηριαιμία</a:t>
            </a:r>
            <a:r>
              <a:rPr lang="el-GR" sz="2000" dirty="0"/>
              <a:t> και η εξέλιξη της εξαρτάται από τις ιδιαιτερότητες του ξενιστή. </a:t>
            </a:r>
          </a:p>
          <a:p>
            <a:pPr>
              <a:lnSpc>
                <a:spcPct val="150000"/>
              </a:lnSpc>
            </a:pPr>
            <a:r>
              <a:rPr lang="el-GR" sz="2000" dirty="0"/>
              <a:t>Όταν τα βακτηρίδια εισέλθουν στην κυκλοφορία με την παρουσία του αίματος που είναι άριστο θρεπτικό υλικό πολλαπλασιάζονται και εκκρίνουν τοξίνες που προκαλούν συστηματική νόσο που ονομάζεται </a:t>
            </a:r>
            <a:r>
              <a:rPr lang="el-GR" sz="2000" b="1" dirty="0"/>
              <a:t>σηψαιμία</a:t>
            </a:r>
            <a:r>
              <a:rPr lang="el-GR" sz="2000" dirty="0"/>
              <a:t> ιδιαίτερα σε αρρώστους που είναι </a:t>
            </a:r>
            <a:r>
              <a:rPr lang="el-GR" sz="2000" dirty="0" err="1"/>
              <a:t>ανοσοκατασταλμένοι</a:t>
            </a:r>
            <a:r>
              <a:rPr lang="el-GR" sz="2000" dirty="0"/>
              <a:t> ή μετά από μεγάλη χειρουργική επέμβαση (συστηματική φάση φλεγμονής).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243</TotalTime>
  <Words>2435</Words>
  <Application>Microsoft Office PowerPoint</Application>
  <PresentationFormat>Προβολή στην οθόνη (4:3)</PresentationFormat>
  <Paragraphs>121</Paragraphs>
  <Slides>33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9" baseType="lpstr">
      <vt:lpstr>Arial</vt:lpstr>
      <vt:lpstr>Century Gothic</vt:lpstr>
      <vt:lpstr>Symbol</vt:lpstr>
      <vt:lpstr>Wingdings</vt:lpstr>
      <vt:lpstr>Wingdings 3</vt:lpstr>
      <vt:lpstr>Θρόισμα</vt:lpstr>
      <vt:lpstr>ΛΟΙΜΩΞΕΙΣ – ΧΕΙΡΟΥΡΓΙΚΕΣ ΕΠΕΜΒΑΣΕΙΣ</vt:lpstr>
      <vt:lpstr>ΒΑΣΙΚΕΣ ΕΝΝΟΙΕΣ </vt:lpstr>
      <vt:lpstr>ΙΔΙΑΙΤΕΡΗ ΛΟΙΜΩΞΗ</vt:lpstr>
      <vt:lpstr>ΔΙΑΦΟΡΕΣ ΧΕΙΡΟΥΡΓΙΚΩΝ ΑΠΟ ΠΑΘΟΛΟΓΙΚΕΣ ΛΟΙΜΩΞΕΙΣ </vt:lpstr>
      <vt:lpstr>ΠΑΘΟΦΥΣΙΟΛΟΓΙΑ</vt:lpstr>
      <vt:lpstr>ΠΑΡΑΓΟΝΤΕΣ ΜΕΙΩΣΗΣ ΑΝΟΣΟΛΟΓΙΚΗΣ ΑΝΤΑΠΟΚΡΙΣΗΣ ΞΕΝΙΣΤΗ</vt:lpstr>
      <vt:lpstr>ΠΑΡΑΓΟΝΤΕΣ ΜΕΙΩΣΗΣ ΑΝΟΣΟΛΟΓΙΚΗΣ ΑΝΤΑΠΟΚΡΙΣΗΣ ΞΕΝΙΣΤΗ</vt:lpstr>
      <vt:lpstr>ΕΝΑΡΞΗ ΧΕΙΡΟΥΡΓΙΚΗΣ ΛΟΙΜΩΞΗΣ</vt:lpstr>
      <vt:lpstr>ΒΑΚΤΗΡΙΑΙΜΙΑ - ΣΗΨΑΙΜΙΑ</vt:lpstr>
      <vt:lpstr>ΒΑΚΤΗΡΙΑΙΜΙΑ - ΣΗΨΑΙΜΙΑ</vt:lpstr>
      <vt:lpstr>ΔΙΑΓΝΩΣΗ</vt:lpstr>
      <vt:lpstr>ΠΡΟΔΙΑΘΕΣΙΚΟΙ ΠΑΡΑΓΟΝΤΕΣ ΓΙΑ ΧΕΙΡΟΥΡΓΙΚΕΣ ΛΟΙΜΩΞΕΙΣ</vt:lpstr>
      <vt:lpstr>ΤΑΞΙΝΟΜΗΣΗ ΤΩΝ ΧΕΙΡΟΥΡΓΙΚΩΝ ΛΟΙΜΩΞΕΩΝ</vt:lpstr>
      <vt:lpstr>ΤΑΞΙΝΟΜΗΣΗ ΤΩΝ ΧΕΙΡΟΥΡΓΙΚΩΝ ΛΟΙΜΩΞΕΩΝ</vt:lpstr>
      <vt:lpstr>ΛΟΙΜΩΞΗ ΧΕΙΡΟΥΡΓΙΚΟΥ ΠΕΔΙΟΥ  Ή ΧΕΙΡΟΥΡΓΙΚΗΣ ΘΕΣΗΣ </vt:lpstr>
      <vt:lpstr>ΣΥΧΝΟΤΗΤΑ</vt:lpstr>
      <vt:lpstr>ΕΠΙΠΤΩΣΕΙΣ</vt:lpstr>
      <vt:lpstr>ΑΙΤΙΑ</vt:lpstr>
      <vt:lpstr>ΠΡΟΛΗΠΤΙΚΗ ΑΝΤΙΜΕΤΩΠΙΣΗ ΤΩΝ ΛΟΙΜΩΞΕΩΝ ΧΕΙΡΟΥΡΓΙΚΗΣ ΘΕΣΗΣ</vt:lpstr>
      <vt:lpstr>ΚΑΤΗΓΟΡΙΟΠΟΙΗΣΗ ΧΕΙΡΟΥΡΓΙΚΩΝ ΤΡΑΥΜΑΤΩΝ</vt:lpstr>
      <vt:lpstr>ΠΡΟΔΙΑΘΕΣΙΚΟΙ ΠΑΡΑΓΟΝΤΕΣ ΓΙΑ ΧΕΙΡΟΥΡΓΙΚΕΣ ΛΟΙΜΩΞΕΙΣ</vt:lpstr>
      <vt:lpstr>ΠΡΟΔΙΑΘΕΣΙΚΟΙ ΠΑΡΑΓΟΝΤΕΣ ΓΙΑ ΧΕΙΡΟΥΡΓΙΚΕΣ ΛΟΙΜΩΞΕΙΣ</vt:lpstr>
      <vt:lpstr>ΠΡΟΔΙΑΘΕΣΙΚΟΙ ΠΑΡΑΓΟΝΤΕΣ ΓΙΑ ΧΕΙΡΟΥΡΓΙΚΕΣ ΛΟΙΜΩΞΕΙΣ</vt:lpstr>
      <vt:lpstr>ΕΝΤΟΠΙΣΜΕΝΕΣ ΧΕΙΡΟΥΡΓΙΚΕΣ ΛΟΙΜΩΞΕΙΣ</vt:lpstr>
      <vt:lpstr>ΑΠΟΣΤΗΜΑ</vt:lpstr>
      <vt:lpstr>ΓΑΓΓΡΑΙΝΑ</vt:lpstr>
      <vt:lpstr>ΓΑΓΓΡΑΙΝΑ</vt:lpstr>
      <vt:lpstr>ΤΕΤΑΝΟΣ</vt:lpstr>
      <vt:lpstr>ΤΕΤΑΝΟΣ</vt:lpstr>
      <vt:lpstr>ΤΕΤΑΝΟΣ (ΘΕΡΑΠΕΙΑ)</vt:lpstr>
      <vt:lpstr>ΤΕΤΑΝΟΣ (ΘΕΡΑΠΕΙΑ)</vt:lpstr>
      <vt:lpstr>Παρουσίαση του PowerPoint</vt:lpstr>
      <vt:lpstr>ΤΕΤΑΝΟΣ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ΛΟΙΜΩΞΕΙΣ – ΧΕΙΡΟΥΡΓΙΚΕΣ ΕΠΕΜΒΑΣΕΙΣ</dc:title>
  <dc:creator>Athanasia Papakosta</dc:creator>
  <cp:lastModifiedBy>user</cp:lastModifiedBy>
  <cp:revision>36</cp:revision>
  <dcterms:created xsi:type="dcterms:W3CDTF">2025-03-04T11:12:40Z</dcterms:created>
  <dcterms:modified xsi:type="dcterms:W3CDTF">2025-06-11T13:16:22Z</dcterms:modified>
</cp:coreProperties>
</file>