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791" r:id="rId1"/>
  </p:sldMasterIdLst>
  <p:notesMasterIdLst>
    <p:notesMasterId r:id="rId55"/>
  </p:notesMasterIdLst>
  <p:handoutMasterIdLst>
    <p:handoutMasterId r:id="rId56"/>
  </p:handoutMasterIdLst>
  <p:sldIdLst>
    <p:sldId id="331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6" r:id="rId11"/>
    <p:sldId id="278" r:id="rId12"/>
    <p:sldId id="281" r:id="rId13"/>
    <p:sldId id="282" r:id="rId14"/>
    <p:sldId id="283" r:id="rId15"/>
    <p:sldId id="284" r:id="rId16"/>
    <p:sldId id="285" r:id="rId17"/>
    <p:sldId id="333" r:id="rId18"/>
    <p:sldId id="287" r:id="rId19"/>
    <p:sldId id="290" r:id="rId20"/>
    <p:sldId id="291" r:id="rId21"/>
    <p:sldId id="292" r:id="rId22"/>
    <p:sldId id="294" r:id="rId23"/>
    <p:sldId id="295" r:id="rId24"/>
    <p:sldId id="296" r:id="rId25"/>
    <p:sldId id="299" r:id="rId26"/>
    <p:sldId id="301" r:id="rId27"/>
    <p:sldId id="302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315" r:id="rId40"/>
    <p:sldId id="316" r:id="rId41"/>
    <p:sldId id="317" r:id="rId42"/>
    <p:sldId id="318" r:id="rId43"/>
    <p:sldId id="319" r:id="rId44"/>
    <p:sldId id="320" r:id="rId45"/>
    <p:sldId id="321" r:id="rId46"/>
    <p:sldId id="322" r:id="rId47"/>
    <p:sldId id="323" r:id="rId48"/>
    <p:sldId id="324" r:id="rId49"/>
    <p:sldId id="325" r:id="rId50"/>
    <p:sldId id="327" r:id="rId51"/>
    <p:sldId id="328" r:id="rId52"/>
    <p:sldId id="332" r:id="rId53"/>
    <p:sldId id="264" r:id="rId54"/>
  </p:sldIdLst>
  <p:sldSz cx="9144000" cy="6858000" type="screen4x3"/>
  <p:notesSz cx="7104063" cy="10234613"/>
  <p:custDataLst>
    <p:tags r:id="rId57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4545C3"/>
    <a:srgbClr val="C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21" autoAdjust="0"/>
    <p:restoredTop sz="94713" autoAdjust="0"/>
  </p:normalViewPr>
  <p:slideViewPr>
    <p:cSldViewPr>
      <p:cViewPr varScale="1">
        <p:scale>
          <a:sx n="55" d="100"/>
          <a:sy n="55" d="100"/>
        </p:scale>
        <p:origin x="66" y="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3978" y="-108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defTabSz="990600" eaLnBrk="0" hangingPunct="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/>
            </a:lvl1pPr>
          </a:lstStyle>
          <a:p>
            <a:pPr>
              <a:defRPr/>
            </a:pPr>
            <a:fld id="{84A79048-66B1-475A-B924-F459D231C4C3}" type="datetimeFigureOut">
              <a:rPr lang="el-GR"/>
              <a:pPr>
                <a:defRPr/>
              </a:pPr>
              <a:t>2/5/2025</a:t>
            </a:fld>
            <a:endParaRPr lang="el-GR"/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defTabSz="990600" eaLnBrk="0" hangingPunct="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/>
            </a:lvl1pPr>
          </a:lstStyle>
          <a:p>
            <a:pPr>
              <a:defRPr/>
            </a:pPr>
            <a:fld id="{2EBCFCCB-10BB-4121-80C8-1E5058FD14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60094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19B0F716-1969-45AD-B426-D0CBFDF13F46}" type="datetimeFigureOut">
              <a:rPr lang="el-GR"/>
              <a:pPr>
                <a:defRPr/>
              </a:pPr>
              <a:t>2/5/2025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65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 bwMode="auto">
          <a:xfrm>
            <a:off x="711200" y="4860925"/>
            <a:ext cx="568325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Kλικ για επεξεργασία των στυλ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71016A41-0609-40C7-9E3E-89C33107DF6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66584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2523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275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381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42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722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016A41-0609-40C7-9E3E-89C33107DF6A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48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731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9" name="8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oxfam/6188585706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reativecommons.org/licenses/by-nc-nd/2.0/deed.en" TargetMode="External"/><Relationship Id="rId4" Type="http://schemas.openxmlformats.org/officeDocument/2006/relationships/hyperlink" Target="http://www.flickr.com/photos/oxfam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Turgor_pressure_on_plant_cells_diagram.sv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mmons.wikimedia.org/wiki/User:LadyofHat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ocp.teiath.gr/modules/document/document.php?course=STEF10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Χειρουργική Νοσηλευτική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Β’ εξάμηνο</a:t>
            </a:r>
          </a:p>
          <a:p>
            <a:pPr marL="36576" indent="0">
              <a:buNone/>
            </a:pPr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Διαταραχές Ύδατος &amp; Ηλεκτρολυτών</a:t>
            </a:r>
          </a:p>
          <a:p>
            <a:pPr marL="36576" indent="0">
              <a:buNone/>
            </a:pPr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Σταύρος Θεολόγου, νοσηλευτής στην </a:t>
            </a:r>
          </a:p>
          <a:p>
            <a:pPr marL="0" indent="0"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Ανάνηψη Καρδιοχειρουργημένων Ασθενών στο </a:t>
            </a:r>
          </a:p>
          <a:p>
            <a:pPr marL="0" indent="0"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ΓΝΑ «Ευαγγελισμός»</a:t>
            </a:r>
          </a:p>
          <a:p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4282" y="-171400"/>
            <a:ext cx="7710518" cy="792088"/>
          </a:xfrm>
        </p:spPr>
        <p:txBody>
          <a:bodyPr>
            <a:normAutofit/>
          </a:bodyPr>
          <a:lstStyle/>
          <a:p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Απώλειες από το αναπνευστικό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476673"/>
            <a:ext cx="8915400" cy="6310516"/>
          </a:xfrm>
        </p:spPr>
        <p:txBody>
          <a:bodyPr>
            <a:noAutofit/>
          </a:bodyPr>
          <a:lstStyle/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Ταχύπνοια,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Πυρετός,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Τραχειοστομία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Χορήγηση ξηρού οξυγόνου.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Απώλειες από το γαστρεντερικό   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Έμετοι,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Διάρροιες,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Συρρίγγια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Αιμορραγία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Εξωτερική, 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Εσωτερική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2400"/>
              </a:spcBef>
              <a:buNone/>
            </a:pPr>
            <a:endParaRPr lang="el-GR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2400"/>
              </a:spcBef>
            </a:pPr>
            <a:endParaRPr lang="el-GR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9</a:t>
            </a:fld>
            <a:endParaRPr lang="el-GR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902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71414"/>
            <a:ext cx="7467600" cy="571504"/>
          </a:xfrm>
        </p:spPr>
        <p:txBody>
          <a:bodyPr>
            <a:normAutofit/>
          </a:bodyPr>
          <a:lstStyle/>
          <a:p>
            <a:r>
              <a:rPr lang="el-GR" sz="20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Νεφρικές απώλειες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2844" y="642918"/>
            <a:ext cx="9001156" cy="6215082"/>
          </a:xfrm>
        </p:spPr>
        <p:txBody>
          <a:bodyPr>
            <a:normAutofit fontScale="92500"/>
          </a:bodyPr>
          <a:lstStyle/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Έντονη διούρηση , Φάρμακα (διουρητικά), Ωσμωτικές ουσίες, ΣΔ, μαννιτόλη,  ουρία,</a:t>
            </a:r>
          </a:p>
          <a:p>
            <a:pPr marL="358775" indent="-360000">
              <a:spcBef>
                <a:spcPts val="1800"/>
              </a:spcBef>
              <a:spcAft>
                <a:spcPts val="600"/>
              </a:spcAft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Ενδοκρινικά αίτια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Άποιος διαβήτης.</a:t>
            </a:r>
          </a:p>
          <a:p>
            <a:pPr marL="358775" indent="-360000">
              <a:spcBef>
                <a:spcPts val="1800"/>
              </a:spcBef>
              <a:spcAft>
                <a:spcPts val="600"/>
              </a:spcAft>
              <a:buNone/>
            </a:pP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Απώλεια υγρών στον  τρίτο χώρο 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</a:p>
          <a:p>
            <a:pPr marL="358775" indent="-360000">
              <a:spcBef>
                <a:spcPts val="1800"/>
              </a:spcBef>
              <a:spcAft>
                <a:spcPts val="600"/>
              </a:spcAft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Ειλεός, Οξεία παγκρεατίτιδα ή περιτονίτιδα, Απόφραξη μεγάλης φλέβας.</a:t>
            </a:r>
          </a:p>
          <a:p>
            <a:pPr marL="358775" indent="-360000">
              <a:spcBef>
                <a:spcPts val="1800"/>
              </a:spcBef>
              <a:spcAft>
                <a:spcPts val="600"/>
              </a:spcAft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Ποια είναι η απάντηση του Οργανισμού στην υπογκαιμία??</a:t>
            </a:r>
          </a:p>
          <a:p>
            <a:pPr marL="358775" indent="-360000">
              <a:spcBef>
                <a:spcPts val="1800"/>
              </a:spcBef>
              <a:spcAft>
                <a:spcPts val="600"/>
              </a:spcAft>
              <a:buAutoNum type="arabicParenR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Κατακράτηση  νατρίου  και  νερού  από τους  νεφρούς  μέσω 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νευρο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-ορμονικών μηχανισμών,</a:t>
            </a:r>
          </a:p>
          <a:p>
            <a:pPr marL="358775" indent="-360000">
              <a:spcBef>
                <a:spcPts val="1800"/>
              </a:spcBef>
              <a:spcAft>
                <a:spcPts val="600"/>
              </a:spcAft>
              <a:buAutoNum type="arabicParenR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Μειωμένη παροχή αίματος στο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αρτηρίδιο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→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ρενίνη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→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αγγειοτασίνη→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αλδοστερόνη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58775" indent="-360000">
              <a:spcBef>
                <a:spcPts val="1800"/>
              </a:spcBef>
              <a:spcAft>
                <a:spcPts val="600"/>
              </a:spcAft>
              <a:buAutoNum type="arabicParenR"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Ενεργοποίηση της δίψας</a:t>
            </a:r>
          </a:p>
          <a:p>
            <a:pPr marL="358775" indent="-360000">
              <a:spcBef>
                <a:spcPts val="1800"/>
              </a:spcBef>
              <a:spcAft>
                <a:spcPts val="600"/>
              </a:spcAft>
              <a:buAutoNum type="arabicParenR"/>
            </a:pPr>
            <a:endParaRPr lang="el-GR" sz="1800" dirty="0">
              <a:latin typeface="Times New Roman" pitchFamily="18" charset="0"/>
              <a:cs typeface="Times New Roman" pitchFamily="18" charset="0"/>
            </a:endParaRPr>
          </a:p>
          <a:p>
            <a:pPr marL="358775" indent="-360000">
              <a:spcBef>
                <a:spcPts val="1800"/>
              </a:spcBef>
              <a:spcAft>
                <a:spcPts val="600"/>
              </a:spcAft>
              <a:buAutoNum type="arabicParenR"/>
            </a:pPr>
            <a:endParaRPr lang="el-GR" sz="1800" dirty="0">
              <a:latin typeface="Times New Roman" pitchFamily="18" charset="0"/>
              <a:cs typeface="Times New Roman" pitchFamily="18" charset="0"/>
            </a:endParaRPr>
          </a:p>
          <a:p>
            <a:pPr marL="358775" indent="-360000">
              <a:spcBef>
                <a:spcPts val="1800"/>
              </a:spcBef>
              <a:spcAft>
                <a:spcPts val="600"/>
              </a:spcAft>
              <a:buNone/>
            </a:pPr>
            <a:endParaRPr lang="el-GR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8775" indent="-360000">
              <a:spcBef>
                <a:spcPts val="1800"/>
              </a:spcBef>
              <a:spcAft>
                <a:spcPts val="600"/>
              </a:spcAft>
              <a:buNone/>
            </a:pPr>
            <a:endParaRPr lang="el-GR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6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10</a:t>
            </a:fld>
            <a:endParaRPr lang="el-GR" sz="6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216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908720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Κλινικές  εκδηλώσεις  Υπογκαιμίας, 1</a:t>
            </a:r>
            <a:br>
              <a:rPr lang="el-GR" sz="3200" dirty="0">
                <a:latin typeface="Times New Roman" pitchFamily="18" charset="0"/>
                <a:cs typeface="Times New Roman" pitchFamily="18" charset="0"/>
              </a:rPr>
            </a:br>
            <a:endParaRPr lang="el-GR" sz="18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4282" y="785794"/>
            <a:ext cx="8750206" cy="545151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Δίψα, 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Ωχρότητα, ξηρότητα δέρματος – βλεννογόνων,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 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της σπαργής του δέρματος,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Υπόταση,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Ταχυκαρδία,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Ταχύπνοια,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Κενές φλέβες (μείωση της τριχοειδικής επαναπλήρωσης),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Ατονία, μυϊκές κράμπες.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6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11</a:t>
            </a:fld>
            <a:endParaRPr lang="el-GR" sz="6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879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892480" cy="908720"/>
          </a:xfrm>
        </p:spPr>
        <p:txBody>
          <a:bodyPr>
            <a:noAutofit/>
          </a:bodyPr>
          <a:lstStyle/>
          <a:p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Κλινικές  εκδηλώσεις  Υπογκαιμίας, 2 </a:t>
            </a:r>
            <a:br>
              <a:rPr lang="el-GR" sz="3200" dirty="0">
                <a:latin typeface="Times New Roman" pitchFamily="18" charset="0"/>
                <a:cs typeface="Times New Roman" pitchFamily="18" charset="0"/>
              </a:rPr>
            </a:br>
            <a:endParaRPr lang="el-GR" sz="18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836712"/>
            <a:ext cx="8445624" cy="5544616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Διαταραχές του επιπέδου συνείδησης,</a:t>
            </a:r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Μείωση της διούρησης (</a:t>
            </a:r>
            <a:r>
              <a:rPr lang="el-GR" sz="2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ολιγουρία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έως </a:t>
            </a:r>
            <a:r>
              <a:rPr lang="el-GR" sz="2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ανουρία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l-GR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Σκούρα, πυκνά ούρα,</a:t>
            </a:r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κεντρικής φλεβικής πίεσης,</a:t>
            </a:r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του σωματικού βάρους,</a:t>
            </a:r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Μειωμένος </a:t>
            </a:r>
            <a:r>
              <a:rPr lang="el-GR" sz="2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περισταλτισμός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εντέρου/ δυσκοιλιότητα,</a:t>
            </a:r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θωρακικός πόνος (σε στεφανιαία νόσο),</a:t>
            </a:r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Αύξηση της θερμοκρασίας (ΣΕ ΣΟΒΑΡΗ ΑΦΥΔΑΤΩΣΗ).</a:t>
            </a:r>
            <a:endParaRPr lang="el-GR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6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12</a:t>
            </a:fld>
            <a:endParaRPr lang="el-GR" sz="6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200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13184" y="266304"/>
            <a:ext cx="8517632" cy="792088"/>
          </a:xfrm>
        </p:spPr>
        <p:txBody>
          <a:bodyPr>
            <a:noAutofit/>
          </a:bodyPr>
          <a:lstStyle/>
          <a:p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Εργαστηριακά ευρήματα  Υπογκαιμίας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3184" y="1196752"/>
            <a:ext cx="8383960" cy="539494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ούρων &lt; 10-15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meq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/L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Ωσμωτικότητα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ούρων &gt; 450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mOsm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/Kg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Μεταβολές 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Na+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(↑), 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K+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και 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HCO3-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Hct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και 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ουρία , 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 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της λευκωματίνης του ορού,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ειδικό βάρος &gt;1010 (συνήθως).</a:t>
            </a:r>
            <a:endParaRPr lang="el-GR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7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13</a:t>
            </a:fld>
            <a:endParaRPr lang="el-GR" sz="7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570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Στόχοι θεραπείας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170571"/>
            <a:ext cx="3960440" cy="4608512"/>
          </a:xfrm>
        </p:spPr>
        <p:txBody>
          <a:bodyPr/>
          <a:lstStyle/>
          <a:p>
            <a:pPr marL="0" indent="0">
              <a:buNone/>
            </a:pPr>
            <a:r>
              <a:rPr lang="el-GR" sz="2800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Αιτιολογική αντιμετώπιση</a:t>
            </a:r>
          </a:p>
          <a:p>
            <a:pPr>
              <a:spcBef>
                <a:spcPts val="24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Αναζήτηση της αιτίας που προκάλεσε την </a:t>
            </a:r>
            <a:r>
              <a:rPr lang="el-GR" sz="2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υποογκαιμία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spcBef>
                <a:spcPts val="2400"/>
              </a:spcBef>
              <a:buClr>
                <a:schemeClr val="tx1"/>
              </a:buClr>
            </a:pPr>
            <a:r>
              <a:rPr lang="el-GR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Πχ αιμορραγία, έμετοι, διάρροιες </a:t>
            </a:r>
            <a:r>
              <a:rPr lang="el-GR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κλπ</a:t>
            </a:r>
            <a:r>
              <a:rPr lang="el-GR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spcBef>
                <a:spcPts val="2400"/>
              </a:spcBef>
              <a:buClr>
                <a:schemeClr val="tx1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Θεραπεία της αιτίας.</a:t>
            </a:r>
          </a:p>
          <a:p>
            <a:pPr>
              <a:spcBef>
                <a:spcPts val="2400"/>
              </a:spcBef>
            </a:pP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7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14</a:t>
            </a:fld>
            <a:endParaRPr lang="el-GR" sz="7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4644008" y="1170571"/>
            <a:ext cx="4283968" cy="50405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l-GR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Συμπτωματική αντιμετώπιση</a:t>
            </a:r>
          </a:p>
          <a:p>
            <a:pPr fontAlgn="auto">
              <a:spcBef>
                <a:spcPts val="2400"/>
              </a:spcBef>
              <a:spcAft>
                <a:spcPts val="0"/>
              </a:spcAft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Αποκατάσταση της απώλειας των υγρών και ηλεκτρολυτών.</a:t>
            </a:r>
          </a:p>
          <a:p>
            <a:pPr fontAlgn="auto">
              <a:spcBef>
                <a:spcPts val="2400"/>
              </a:spcBef>
              <a:spcAft>
                <a:spcPts val="0"/>
              </a:spcAft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Η σύσταση των διαλυμάτων που χρησιμοποιούνται για την αποκατάσταση των ελλειμμάτων εξαρτάται από την σύσταση των υγρών που χάθηκαν.</a:t>
            </a:r>
          </a:p>
          <a:p>
            <a:pPr fontAlgn="auto">
              <a:spcBef>
                <a:spcPts val="3600"/>
              </a:spcBef>
              <a:spcAft>
                <a:spcPts val="0"/>
              </a:spcAft>
            </a:pP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4427984" y="1340768"/>
            <a:ext cx="0" cy="3888432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630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9036496" cy="576064"/>
          </a:xfrm>
        </p:spPr>
        <p:txBody>
          <a:bodyPr>
            <a:noAutofit/>
          </a:bodyPr>
          <a:lstStyle/>
          <a:p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Θεραπεία/ Νοσηλευτικές παρεμβάσεις, 1</a:t>
            </a:r>
            <a:r>
              <a:rPr lang="el-GR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l-GR" sz="3200" dirty="0">
                <a:latin typeface="Times New Roman" pitchFamily="18" charset="0"/>
                <a:cs typeface="Times New Roman" pitchFamily="18" charset="0"/>
              </a:rPr>
            </a:br>
            <a:endParaRPr lang="el-GR" sz="18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8600" y="1196752"/>
            <a:ext cx="8772556" cy="55183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Αναζήτηση και άρση (θεραπεία) της αιτίας</a:t>
            </a:r>
          </a:p>
          <a:p>
            <a:pPr marL="723900" indent="-3683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Διακοπή αιμορραγίας,</a:t>
            </a:r>
          </a:p>
          <a:p>
            <a:pPr marL="723900" indent="-3683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Αντιμετώπιση εμετών, διάρροιας κλπ.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Ενυδάτωση ασθενή</a:t>
            </a:r>
          </a:p>
          <a:p>
            <a:pPr marL="723900" indent="-3683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Per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os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 (εφόσον δεν υπάρχει αντένδειξη),</a:t>
            </a:r>
          </a:p>
          <a:p>
            <a:pPr marL="723900" indent="-3683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Τοποθέτηση φλεβοκαθετήρα και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v χορήγηση: </a:t>
            </a:r>
          </a:p>
          <a:p>
            <a:pPr marL="723900" indent="-3683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28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κρυσταλλοειδή ισότονα διαλύματα  = ο όγκος των χορηγούμενων υγρών εξαρτάται από τις απώλειες. </a:t>
            </a:r>
          </a:p>
          <a:p>
            <a:pPr marL="723900" indent="-368300">
              <a:spcBef>
                <a:spcPts val="1200"/>
              </a:spcBef>
              <a:buFont typeface="Courier New" panose="02070309020205020404" pitchFamily="49" charset="0"/>
              <a:buChar char="o"/>
            </a:pPr>
            <a:endParaRPr lang="el-GR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6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15</a:t>
            </a:fld>
            <a:endParaRPr lang="el-GR" sz="6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723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732882-C400-6153-B40D-5F2430303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16632"/>
            <a:ext cx="7601272" cy="615205"/>
          </a:xfrm>
        </p:spPr>
        <p:txBody>
          <a:bodyPr>
            <a:noAutofit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Θεραπεία/ Νοσηλευτικές παρεμβάσεις, 2</a:t>
            </a:r>
            <a:endParaRPr lang="el-GR" sz="3200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8ED862-E641-F2AD-AC0D-697F66AD3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08720"/>
            <a:ext cx="8686800" cy="583264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Καταγραφή προσλαμβανόμενων</a:t>
            </a:r>
          </a:p>
          <a:p>
            <a:pPr marL="6985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Είδος διαλυμάτων, ρυθμός χορήγησης (</a:t>
            </a:r>
            <a:r>
              <a:rPr lang="el-GR" sz="3200" dirty="0" err="1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/h),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Καταγραφή αποβαλλόμενων</a:t>
            </a:r>
          </a:p>
          <a:p>
            <a:pPr marL="6985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Τοποθέτηση καθετήρα κύστεως και μέτρηση  ούρων 24ώρου</a:t>
            </a:r>
          </a:p>
          <a:p>
            <a:pPr marL="6985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από </a:t>
            </a:r>
            <a:r>
              <a:rPr lang="el-GR" sz="3200" dirty="0" err="1">
                <a:latin typeface="Times New Roman" pitchFamily="18" charset="0"/>
                <a:cs typeface="Times New Roman" pitchFamily="18" charset="0"/>
              </a:rPr>
              <a:t>ρινογαστρικό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l-GR" sz="3200" dirty="0" err="1">
                <a:latin typeface="Times New Roman" pitchFamily="18" charset="0"/>
                <a:cs typeface="Times New Roman" pitchFamily="18" charset="0"/>
              </a:rPr>
              <a:t>Levin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marL="6985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από άλλες παροχετεύσεις (τραύμα, θωρακική παροχέτευση </a:t>
            </a:r>
            <a:r>
              <a:rPr lang="el-GR" sz="3200" dirty="0" err="1">
                <a:latin typeface="Times New Roman" pitchFamily="18" charset="0"/>
                <a:cs typeface="Times New Roman" pitchFamily="18" charset="0"/>
              </a:rPr>
              <a:t>κ.λ.π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Παρακολούθηση ασθενή για :</a:t>
            </a:r>
          </a:p>
          <a:p>
            <a:pPr marL="6985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α) Σημεία βελτίωσης 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(φυσιολογικά ΖΣ, χρώμα,  επίπεδο συνείδησης κλπ), ή</a:t>
            </a:r>
          </a:p>
          <a:p>
            <a:pPr marL="6985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β) Επιπλοκών: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 Y</a:t>
            </a:r>
            <a:r>
              <a:rPr lang="el-G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ποογκαιμκό</a:t>
            </a:r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shock</a:t>
            </a:r>
          </a:p>
          <a:p>
            <a:pPr marL="314452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(επιδείνωση των σημείων και συμπτωμάτων της </a:t>
            </a:r>
            <a:r>
              <a:rPr lang="el-GR" sz="3200" dirty="0" err="1">
                <a:latin typeface="Times New Roman" pitchFamily="18" charset="0"/>
                <a:cs typeface="Times New Roman" pitchFamily="18" charset="0"/>
              </a:rPr>
              <a:t>υποογκαιμίας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ή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14452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ii) </a:t>
            </a:r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l-G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περογκαιμία</a:t>
            </a:r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6C910F5-5A89-C905-8906-D42F1EBE7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1696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858312" cy="642942"/>
          </a:xfrm>
        </p:spPr>
        <p:txBody>
          <a:bodyPr>
            <a:normAutofit fontScale="90000"/>
          </a:bodyPr>
          <a:lstStyle/>
          <a:p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Υπερογκαιμία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sz="2400" b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(περίσσεια ύδατος  ή δηλητηρίαση με ύδωρ) = </a:t>
            </a:r>
            <a:r>
              <a:rPr lang="el-GR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Αύξηση του κυκλοφορούντος όγκου ή  του εξωκυττάριου υγρού.</a:t>
            </a:r>
            <a:br>
              <a:rPr lang="el-GR" sz="2400" dirty="0">
                <a:latin typeface="Times New Roman" pitchFamily="18" charset="0"/>
                <a:cs typeface="Times New Roman" pitchFamily="18" charset="0"/>
              </a:rPr>
            </a:br>
            <a:endParaRPr lang="el-GR" sz="2400" b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2844" y="857232"/>
            <a:ext cx="8858312" cy="60007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Αίτια </a:t>
            </a:r>
            <a:r>
              <a:rPr lang="en-US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l-GR" sz="2400" u="sng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περογκαιμίας</a:t>
            </a: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</a:p>
          <a:p>
            <a:pPr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Υπερβολική χορήγηση ύδατος,</a:t>
            </a:r>
          </a:p>
          <a:p>
            <a:pPr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Ιατρονοσηλευτικά αίτια,</a:t>
            </a:r>
          </a:p>
          <a:p>
            <a:pPr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Αρρύθμιστη και ανεξέλεγκτη ροή διαλυμάτων.</a:t>
            </a:r>
          </a:p>
          <a:p>
            <a:pPr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Διαιτητικές συνήθειες (μεγάλη κατανάλωση αλατιού), </a:t>
            </a:r>
          </a:p>
          <a:p>
            <a:pPr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Ελαττωμένη αποβολή, Νεφρική ανεπάρκεια (ή και Συνδυασμός και των δύο)</a:t>
            </a:r>
          </a:p>
          <a:p>
            <a:pPr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Κλινική εικόνα</a:t>
            </a:r>
            <a:r>
              <a:rPr lang="en-US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Y</a:t>
            </a:r>
            <a:r>
              <a:rPr lang="el-GR" sz="2400" u="sng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περογκαιμίας</a:t>
            </a: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</a:p>
          <a:p>
            <a:pPr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Δυσφορία, δύσπνοια, διαταραχές της αναπνοής,</a:t>
            </a:r>
          </a:p>
          <a:p>
            <a:pPr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Πνευμονικό οίδημα &amp; Αύξηση της ΚΦΠ,</a:t>
            </a:r>
          </a:p>
          <a:p>
            <a:pPr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Υπνηλία, κεφαλαλγία, αδυναμία,</a:t>
            </a:r>
          </a:p>
          <a:p>
            <a:pPr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Πολυουρία (αρχικά χωρίς νεφρική ανεπάρκεια) ή  ελάττωση του όγκου των ούρων (νεφρική ανεπάρκεια),</a:t>
            </a:r>
          </a:p>
          <a:p>
            <a:pPr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Υγρό &amp; ψυχρό δέρμα, Περιφερικά οιδήματα,</a:t>
            </a:r>
          </a:p>
          <a:p>
            <a:pPr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Σπασμοί, κώμα.</a:t>
            </a:r>
          </a:p>
          <a:p>
            <a:pPr>
              <a:buNone/>
            </a:pPr>
            <a:endParaRPr lang="el-GR" sz="2000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24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17</a:t>
            </a:fld>
            <a:endParaRPr lang="el-GR" sz="24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783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2844" y="0"/>
            <a:ext cx="8858312" cy="571480"/>
          </a:xfrm>
        </p:spPr>
        <p:txBody>
          <a:bodyPr>
            <a:normAutofit/>
          </a:bodyPr>
          <a:lstStyle/>
          <a:p>
            <a:r>
              <a:rPr lang="el-GR" sz="28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Θεραπεία</a:t>
            </a:r>
            <a:r>
              <a:rPr lang="en-US" sz="28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Y</a:t>
            </a:r>
            <a:r>
              <a:rPr lang="el-GR" sz="2800" u="sng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περογκαιμίας</a:t>
            </a:r>
            <a:endParaRPr lang="el-GR" sz="2800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785794"/>
            <a:ext cx="4402832" cy="5483257"/>
          </a:xfrm>
        </p:spPr>
        <p:txBody>
          <a:bodyPr/>
          <a:lstStyle/>
          <a:p>
            <a:pPr marL="0" indent="0">
              <a:buNone/>
            </a:pPr>
            <a:r>
              <a:rPr lang="el-GR" sz="2800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Αιτιολογική αντιμετώπιση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Αναζήτηση και Άρση της υποκείμενης αιτίας = </a:t>
            </a:r>
          </a:p>
          <a:p>
            <a:pPr marL="771652" indent="-457200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Λάθος υπολογισμός IV χορήγησης διαλυμάτων;</a:t>
            </a:r>
          </a:p>
          <a:p>
            <a:pPr marL="771652" indent="-457200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ΟΝΑ, ΧΝΑ;</a:t>
            </a:r>
          </a:p>
          <a:p>
            <a:pPr marL="771652" indent="-457200"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Απρόσφορη έκκριση αντιδιουρητικής ορμόνης ;</a:t>
            </a:r>
          </a:p>
          <a:p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18</a:t>
            </a:fld>
            <a:endParaRPr lang="el-GR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4572000" y="500042"/>
            <a:ext cx="4572000" cy="5769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l-GR" sz="2800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Συμπτωματική αντιμετώπιση</a:t>
            </a:r>
          </a:p>
          <a:p>
            <a:pPr fontAlgn="auto">
              <a:spcBef>
                <a:spcPts val="2400"/>
              </a:spcBef>
              <a:spcAft>
                <a:spcPts val="0"/>
              </a:spcAft>
              <a:buClr>
                <a:srgbClr val="004A82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Άναλος δίαιτα,</a:t>
            </a:r>
          </a:p>
          <a:p>
            <a:pPr fontAlgn="auto">
              <a:spcBef>
                <a:spcPts val="2400"/>
              </a:spcBef>
              <a:spcAft>
                <a:spcPts val="0"/>
              </a:spcAft>
              <a:buClr>
                <a:srgbClr val="004A82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Χορήγηση διουρητικών,</a:t>
            </a:r>
          </a:p>
          <a:p>
            <a:pPr fontAlgn="auto">
              <a:spcBef>
                <a:spcPts val="2400"/>
              </a:spcBef>
              <a:spcAft>
                <a:spcPts val="0"/>
              </a:spcAft>
              <a:buClr>
                <a:srgbClr val="004A82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Περιορισμός του ύδατος,</a:t>
            </a:r>
          </a:p>
          <a:p>
            <a:pPr fontAlgn="auto">
              <a:spcBef>
                <a:spcPts val="2400"/>
              </a:spcBef>
              <a:spcAft>
                <a:spcPts val="0"/>
              </a:spcAft>
              <a:buClr>
                <a:srgbClr val="004A82"/>
              </a:buClr>
              <a:buFont typeface="Wingdings" panose="05000000000000000000" pitchFamily="2" charset="2"/>
              <a:buChar char="ü"/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Χορήγηση υπέρτονου διαλύματος χλωριούχου νατρίου εάν το επιτρέπει η αιμοδυναμική κατάσταση του ασθενούς.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4427984" y="1484784"/>
            <a:ext cx="0" cy="4320480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264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Autofit/>
          </a:bodyPr>
          <a:lstStyle/>
          <a:p>
            <a:r>
              <a:rPr lang="el-GR" sz="4000" dirty="0">
                <a:latin typeface="Times New Roman" pitchFamily="18" charset="0"/>
                <a:cs typeface="Times New Roman" pitchFamily="18" charset="0"/>
              </a:rPr>
              <a:t>Διαταραχές Ύδατος &amp; Ηλεκτρολυτών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1800"/>
              </a:spcBef>
            </a:pPr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Ισοζύγιο υγρών</a:t>
            </a:r>
            <a:endParaRPr lang="el-GR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  <a:spcBef>
                <a:spcPts val="1800"/>
              </a:spcBef>
            </a:pP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  <a:spcBef>
                <a:spcPts val="180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Καθημερινά στον ανθρώπινο οργανισμό εισέρχονται και αποβάλλονται μεγάλες ποσότητες υγρών και ηλεκτρολυτών στα πλαίσια της φυσιολογικής λειτουργίας,</a:t>
            </a:r>
          </a:p>
          <a:p>
            <a:pPr>
              <a:lnSpc>
                <a:spcPct val="114000"/>
              </a:lnSpc>
              <a:spcBef>
                <a:spcPts val="1800"/>
              </a:spcBef>
            </a:pP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Παραταύτα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η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υδατοηλεκτρολυτική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ισορροπία διατηρείται σταθερή και επιτυγχάνεται</a:t>
            </a:r>
            <a:r>
              <a:rPr lang="el-GR" sz="2400" dirty="0">
                <a:solidFill>
                  <a:srgbClr val="004A8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ομοιοστασία.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824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7781956" cy="714380"/>
          </a:xfrm>
        </p:spPr>
        <p:txBody>
          <a:bodyPr>
            <a:normAutofit/>
          </a:bodyPr>
          <a:lstStyle/>
          <a:p>
            <a:r>
              <a:rPr lang="el-GR" sz="32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Οίδημα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2844" y="928670"/>
            <a:ext cx="8572560" cy="51974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Είναι η παθολογική αύξηση του 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διαμέσου υγρού, (στον </a:t>
            </a:r>
            <a:r>
              <a:rPr lang="el-GR" sz="2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διαμεσοκυττάριο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χώρο) που οδηγεί σε εμφανή διόγκωση των ιστών.</a:t>
            </a:r>
          </a:p>
          <a:p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19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1928802"/>
            <a:ext cx="8072494" cy="390308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24082" y="5904826"/>
            <a:ext cx="3916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Indication of edema – a symptom of malnutrition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από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Oxfam International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διαθέσιμο με άδεια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CC BY-NC-ND 2.0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347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4282" y="71414"/>
            <a:ext cx="8643998" cy="714380"/>
          </a:xfrm>
        </p:spPr>
        <p:txBody>
          <a:bodyPr>
            <a:normAutofit/>
          </a:bodyPr>
          <a:lstStyle/>
          <a:p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Αίτια ανάπτυξης οιδήματος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5929354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α) Αυξημένη υδροστατική πίεση αίματος,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β) Ελαττωμένη ογκωτική πίεση πλάσματος (υποπρωτεΐναιμία),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γ) Λεμφαγγειακή απόφραξη (συνήθως τοπικό),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δ) Αυξημένη κολλοειδοσμωτική και οσμωτική πίεση του υγρού των ιστών,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ε) Αυξημένη διαπερατότητα ενδοθηλίου.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α) Οίδημα οφειλόμενο σε αυξημένη υδροστατική πίεση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Συμφορητική καρδιακή ανεπάρκεια,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Θρόμβωση φλέβας ή αίτια που προκαλούν απόφραξη φλέβας,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Συμφυτική περικαρδίτιδα,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Κίρρωση ήπατος (Πυλαία υπέρταση),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Κατακράτηση ύδατος και ηλεκτρολυτών ή υπερβολική χορήγηση υγρών.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endParaRPr lang="el-GR" sz="1600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4200"/>
              </a:spcBef>
            </a:pPr>
            <a:endParaRPr lang="el-GR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6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20</a:t>
            </a:fld>
            <a:endParaRPr lang="el-GR" sz="6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119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0"/>
            <a:ext cx="7601272" cy="528051"/>
          </a:xfrm>
        </p:spPr>
        <p:txBody>
          <a:bodyPr>
            <a:normAutofit/>
          </a:bodyPr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Τριχοειδή αγγεία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2050" name="Picture 2" descr="File:Illu capilla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849694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384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0"/>
            <a:ext cx="7385248" cy="404664"/>
          </a:xfrm>
        </p:spPr>
        <p:txBody>
          <a:bodyPr>
            <a:normAutofit fontScale="90000"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Λεμφαγγεία</a:t>
            </a:r>
            <a:r>
              <a:rPr lang="el-GR" dirty="0"/>
              <a:t> </a:t>
            </a: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92696"/>
            <a:ext cx="8686799" cy="5904656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379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820472" cy="493248"/>
          </a:xfrm>
        </p:spPr>
        <p:txBody>
          <a:bodyPr>
            <a:noAutofit/>
          </a:bodyPr>
          <a:lstStyle/>
          <a:p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β) Οίδημα οφειλόμενο σε ελαττωμένη ογκωτική πίεση πλάσματος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836712"/>
            <a:ext cx="5652120" cy="5702199"/>
          </a:xfrm>
        </p:spPr>
        <p:txBody>
          <a:bodyPr>
            <a:normAutofit/>
          </a:bodyPr>
          <a:lstStyle/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Κυριότερη αιτία =  ΥΠΟΠΡΩΤΕΪΝΑΙΜΙΑ</a:t>
            </a:r>
          </a:p>
          <a:p>
            <a:pPr marL="0" lvl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Κίρρωση ήπατος, Πλημμελής διατροφή,</a:t>
            </a:r>
          </a:p>
          <a:p>
            <a:pPr marL="0" lvl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Σπειραματοπάθειες λόγω αυξημένης διήθησης</a:t>
            </a:r>
          </a:p>
          <a:p>
            <a:pPr marL="0" lvl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πρωτεϊνών από το πλάσμα,</a:t>
            </a:r>
          </a:p>
          <a:p>
            <a:pPr marL="0" lvl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1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Εντεροπάθειες με απώλεια πρωτεϊνών.</a:t>
            </a:r>
          </a:p>
          <a:p>
            <a:pPr marL="0" lvl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0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γ) Οίδημα οφειλόμενο σε </a:t>
            </a:r>
            <a:r>
              <a:rPr lang="el-GR" sz="2000" u="sng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λεμφαγγειακή</a:t>
            </a:r>
            <a:r>
              <a:rPr lang="el-GR" sz="20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απόφραξη: </a:t>
            </a:r>
            <a:r>
              <a:rPr lang="el-GR" sz="2000" u="sng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Λεμφοίδημα</a:t>
            </a:r>
            <a:r>
              <a:rPr lang="el-GR" sz="20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1800" dirty="0">
                <a:latin typeface="Times New Roman" pitchFamily="18" charset="0"/>
                <a:cs typeface="Times New Roman" pitchFamily="18" charset="0"/>
              </a:rPr>
              <a:t>Σε απόφραξη λεμφαγγείων από διήθηση σε κακοήθη νεοπλάσματα,</a:t>
            </a:r>
          </a:p>
          <a:p>
            <a:pPr marL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1800" dirty="0">
                <a:latin typeface="Times New Roman" pitchFamily="18" charset="0"/>
                <a:cs typeface="Times New Roman" pitchFamily="18" charset="0"/>
              </a:rPr>
              <a:t>Χειρουργική αφαίρεση λεμφαδένων και λεμφαγγείων,</a:t>
            </a:r>
          </a:p>
          <a:p>
            <a:pPr marL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1800" dirty="0">
                <a:latin typeface="Times New Roman" pitchFamily="18" charset="0"/>
                <a:cs typeface="Times New Roman" pitchFamily="18" charset="0"/>
              </a:rPr>
              <a:t>Φλεγμονές,</a:t>
            </a:r>
          </a:p>
          <a:p>
            <a:pPr marL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1800" dirty="0">
                <a:latin typeface="Times New Roman" pitchFamily="18" charset="0"/>
                <a:cs typeface="Times New Roman" pitchFamily="18" charset="0"/>
              </a:rPr>
              <a:t>Ουλοποίηση μετά από ακτινοθεραπεία.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72000" lvl="1">
              <a:lnSpc>
                <a:spcPct val="150000"/>
              </a:lnSpc>
              <a:spcBef>
                <a:spcPts val="0"/>
              </a:spcBef>
              <a:buNone/>
            </a:pPr>
            <a:endParaRPr lang="el-GR" sz="1600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7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23</a:t>
            </a:fld>
            <a:endParaRPr lang="el-GR" sz="7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ile:Hepaticfail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71546"/>
            <a:ext cx="3384376" cy="200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ile:Primary intestinal lymphangiectasia (Waldmann's disease) - leg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643314"/>
            <a:ext cx="3707904" cy="304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- Δεξιό βέλος"/>
          <p:cNvSpPr/>
          <p:nvPr/>
        </p:nvSpPr>
        <p:spPr>
          <a:xfrm>
            <a:off x="2111680" y="3544935"/>
            <a:ext cx="1428760" cy="28575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4649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Autofit/>
          </a:bodyPr>
          <a:lstStyle/>
          <a:p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δ) Οίδημα οφειλόμενο σε αυξημένη </a:t>
            </a:r>
            <a:r>
              <a:rPr lang="el-GR" sz="2400" u="sng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κολλοειδοσμωτική</a:t>
            </a: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και οσμωτική πίεση του υγρού των ιστών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2844" y="1285860"/>
            <a:ext cx="8929750" cy="5572140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Υπερβολική κατανάλωση άλατος,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Αυξημένη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σωληναριακή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επαναρρόφηση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νατρίου,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Ελαττωμένη νεφρική διήθηση,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Εναπόθεση ουσιών (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βλεννοπολυσακχαρίτες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-μυξοίδημα)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endParaRPr lang="el-GR" sz="18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ε) Οίδημα οφειλόμενο σε αυξημένη διαπερατότητα ενδοθηλίου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Φλεγμονές,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Εγκαύματα-τραύματα,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Τοξικές, αλλεργικές ή ανοσολογικές αντιδράσεις.</a:t>
            </a:r>
          </a:p>
          <a:p>
            <a:pPr marL="0">
              <a:lnSpc>
                <a:spcPct val="150000"/>
              </a:lnSpc>
              <a:spcBef>
                <a:spcPts val="0"/>
              </a:spcBef>
              <a:buNone/>
            </a:pPr>
            <a:endParaRPr lang="el-GR" sz="2000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8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24</a:t>
            </a:fld>
            <a:endParaRPr lang="el-GR" sz="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9773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15436" cy="785818"/>
          </a:xfrm>
        </p:spPr>
        <p:txBody>
          <a:bodyPr>
            <a:normAutofit/>
          </a:bodyPr>
          <a:lstStyle/>
          <a:p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Θεραπεία οιδήματος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2844" y="928670"/>
            <a:ext cx="4357148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Αιτιολογική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Άρση της υποκείμενης αιτίας</a:t>
            </a:r>
          </a:p>
          <a:p>
            <a:pPr lvl="1">
              <a:spcBef>
                <a:spcPts val="6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Π.χ. θεραπεία καρδιακής ανεπάρκειας, ηπατικής κίρρωσης, </a:t>
            </a:r>
            <a:r>
              <a:rPr lang="el-GR" sz="2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εντεροπαθειών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θεραπεία υποσιτισμού, Αντιμετώπιση αλλεργικών καταστάσεων  κλπ.</a:t>
            </a:r>
          </a:p>
          <a:p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25</a:t>
            </a:fld>
            <a:endParaRPr lang="el-GR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4582344" y="1196752"/>
            <a:ext cx="4347374" cy="5304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l-GR" sz="2600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Συμπτωματική</a:t>
            </a:r>
          </a:p>
          <a:p>
            <a:pPr fontAlgn="auto">
              <a:spcBef>
                <a:spcPts val="1800"/>
              </a:spcBef>
              <a:spcAft>
                <a:spcPts val="0"/>
              </a:spcAft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Δίαιτα: περιορισμός νερού και άλατος,</a:t>
            </a:r>
          </a:p>
          <a:p>
            <a:pPr fontAlgn="auto">
              <a:spcBef>
                <a:spcPts val="1800"/>
              </a:spcBef>
              <a:spcAft>
                <a:spcPts val="0"/>
              </a:spcAft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Χορήγηση διουρητικών,</a:t>
            </a:r>
          </a:p>
          <a:p>
            <a:pPr fontAlgn="auto">
              <a:spcBef>
                <a:spcPts val="1800"/>
              </a:spcBef>
              <a:spcAft>
                <a:spcPts val="0"/>
              </a:spcAft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Χορήγηση πρωτεϊνών</a:t>
            </a:r>
          </a:p>
          <a:p>
            <a:pPr fontAlgn="auto">
              <a:spcBef>
                <a:spcPts val="1800"/>
              </a:spcBef>
              <a:spcAft>
                <a:spcPts val="0"/>
              </a:spcAft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(σε </a:t>
            </a:r>
            <a:r>
              <a:rPr lang="el-GR" sz="2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υποπρωτεϊναιμία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fontAlgn="auto">
              <a:spcAft>
                <a:spcPts val="0"/>
              </a:spcAft>
            </a:pP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4499992" y="1340768"/>
            <a:ext cx="0" cy="4176464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2564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008112"/>
          </a:xfrm>
        </p:spPr>
        <p:txBody>
          <a:bodyPr>
            <a:noAutofit/>
          </a:bodyPr>
          <a:lstStyle/>
          <a:p>
            <a:r>
              <a:rPr lang="el-GR" sz="28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Νοσηλευτική  φροντίδα ασθενή με οίδημα :</a:t>
            </a:r>
            <a:br>
              <a:rPr lang="el-GR" sz="28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800" u="sng" dirty="0">
                <a:latin typeface="Times New Roman" pitchFamily="18" charset="0"/>
                <a:cs typeface="Times New Roman" pitchFamily="18" charset="0"/>
              </a:rPr>
              <a:t> Σκοπός</a:t>
            </a:r>
            <a:endParaRPr lang="el-GR" sz="2800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2844" y="1071546"/>
            <a:ext cx="8786874" cy="564360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Να υποχωρήσει το οίδημα,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Να προληφθεί η βλάβη του δέρματος λόγω στραγγαλισμού των τριχοειδών  που τροφοδοτούν το δέρμα </a:t>
            </a: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καθώς μπορεί να προκληθεί:</a:t>
            </a:r>
          </a:p>
          <a:p>
            <a:pPr marL="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α) Ισχαιμία:  εξέλκωση  και νέκρωση του δέρματος, </a:t>
            </a:r>
          </a:p>
          <a:p>
            <a:pPr marL="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β) Κατακλίσεις, γ) Λοίμωξη</a:t>
            </a:r>
            <a:r>
              <a:rPr lang="el-GR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1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Νοσηλευτικές παρεμβάσεις στην αντιμετώπιση του οιδήματος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Εφαρμογή γενικών μέτρων για άρση (θεραπεία) της αιτίας,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Ανύψωση του/των μέλους/ων,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Αποφυγή πίεσης και τραυματισμού,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Καλή καθαριότητα και αποφυγή περισσότερης υγρασίας.</a:t>
            </a:r>
          </a:p>
          <a:p>
            <a:pPr marL="0" lvl="1">
              <a:lnSpc>
                <a:spcPct val="150000"/>
              </a:lnSpc>
              <a:spcBef>
                <a:spcPts val="0"/>
              </a:spcBef>
              <a:buNone/>
            </a:pPr>
            <a:endParaRPr lang="el-GR" sz="2400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26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2493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76889" y="2348880"/>
            <a:ext cx="8229600" cy="1152128"/>
          </a:xfrm>
          <a:ln w="19050">
            <a:solidFill>
              <a:srgbClr val="004A82"/>
            </a:solidFill>
          </a:ln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Διαταραχές Ηλεκτρολυτών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947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329642" cy="785818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Διαταραχές Νατρίου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(Na)</a:t>
            </a:r>
            <a:endParaRPr lang="el-GR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082058"/>
            <a:ext cx="8579296" cy="3174663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Το νάτριο αποτελεί τον κατεξοχήν 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εξωκυττάριο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ηλεκτρολύτη  και  ρυθμιστή της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εξωκυττάριας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ωσμωτικής πίεσης,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Ιδιαίτερα ευαίσθητο το ΚΝΣ (εγκεφαλικό κύτταρο),</a:t>
            </a:r>
          </a:p>
          <a:p>
            <a:pPr>
              <a:spcBef>
                <a:spcPts val="1800"/>
              </a:spcBef>
            </a:pPr>
            <a:r>
              <a:rPr lang="el-GR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Υπονατριαμία</a:t>
            </a:r>
            <a:r>
              <a:rPr lang="el-GR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προκαλεί διόγκωση των κυττάρων (β),</a:t>
            </a:r>
          </a:p>
          <a:p>
            <a:pPr>
              <a:spcBef>
                <a:spcPts val="1800"/>
              </a:spcBef>
            </a:pPr>
            <a:r>
              <a:rPr lang="el-GR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Υπερνατριαμία</a:t>
            </a:r>
            <a:r>
              <a:rPr lang="el-GR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προκαλεί συρρίκνωση των κυττάρων και κυτταρική αφυδάτωση (α).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28</a:t>
            </a:fld>
            <a:endParaRPr lang="el-GR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ile:Turgor pressure on plant cells diagram.sv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r="1116" b="14504"/>
          <a:stretch/>
        </p:blipFill>
        <p:spPr bwMode="auto">
          <a:xfrm>
            <a:off x="251520" y="4256721"/>
            <a:ext cx="8579296" cy="198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19672" y="6408222"/>
            <a:ext cx="30649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47116" y="6254835"/>
            <a:ext cx="30649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β</a:t>
            </a:r>
          </a:p>
        </p:txBody>
      </p:sp>
      <p:sp>
        <p:nvSpPr>
          <p:cNvPr id="9" name="Rectangle 7"/>
          <p:cNvSpPr/>
          <p:nvPr/>
        </p:nvSpPr>
        <p:spPr>
          <a:xfrm>
            <a:off x="3046460" y="6408223"/>
            <a:ext cx="3541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Turgor pressure on plant cells diagram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”,  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από </a:t>
            </a:r>
            <a:r>
              <a:rPr lang="en-US" sz="1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4" tooltip="User:LadyofHats"/>
              </a:rPr>
              <a:t>LadyofHats</a:t>
            </a:r>
            <a:r>
              <a:rPr 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l-G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διαθέσιμο ως κοινό κτήμα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992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Ισοζύγιο ύδατος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83162"/>
          </a:xfrm>
        </p:spPr>
        <p:txBody>
          <a:bodyPr>
            <a:normAutofit/>
          </a:bodyPr>
          <a:lstStyle/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Η ισορροπία μεταξύ εισερχόμενων και εξερχόμενων (αποβαλλόμενων) υγρών,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Αύξηση των εισερχόμενων ή μείωση των αποβαλλόμενων υγρών 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 θετικό ανισοζύγιο ύδατος,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Μείωση των εισερχόμενων ή αύξηση των εξερχόμενων υγρών (αποβαλλόμενων)  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 αρνητικό ανισοζύγιο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ύδατος.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6924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Υπονατριαιμία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Όταν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πλάσματος &lt;136 mEq/L.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Αίτια: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Κατακράτηση και περίσσεια νερού,</a:t>
            </a:r>
          </a:p>
          <a:p>
            <a:pPr marL="314452" indent="0">
              <a:spcBef>
                <a:spcPts val="60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Δηλητηρίαση από ύδωρ, νεφρωσικό σύνδρομο,  σύνδρομο απρόσφορης έκκρισης ADH,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Αυξημένη αποβολή νατρίου,</a:t>
            </a:r>
          </a:p>
          <a:p>
            <a:pPr marL="698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Εφιδρώσεις, απώλεια από παροχετεύσεις (γαστρεντερικό),</a:t>
            </a:r>
          </a:p>
          <a:p>
            <a:pPr>
              <a:spcBef>
                <a:spcPts val="18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Μειωμένη πρόσληψη, Άναλος δίαιτα,</a:t>
            </a:r>
          </a:p>
          <a:p>
            <a:pPr>
              <a:spcBef>
                <a:spcPts val="1800"/>
              </a:spcBef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 ή και συνδυασμός και των δύο παραγόντων.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29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Βέλος: Δεξιό 4">
            <a:extLst>
              <a:ext uri="{FF2B5EF4-FFF2-40B4-BE49-F238E27FC236}">
                <a16:creationId xmlns:a16="http://schemas.microsoft.com/office/drawing/2014/main" id="{B951F6B5-CAA2-1F10-2CA1-1B873D4D2B16}"/>
              </a:ext>
            </a:extLst>
          </p:cNvPr>
          <p:cNvSpPr/>
          <p:nvPr/>
        </p:nvSpPr>
        <p:spPr>
          <a:xfrm>
            <a:off x="4789984" y="3952944"/>
            <a:ext cx="2302296" cy="196136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4639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Κλινική εικόνα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6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Υπονατριαιμίας</a:t>
            </a:r>
            <a:endParaRPr lang="el-GR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55600" indent="-355600">
              <a:tabLst>
                <a:tab pos="355600" algn="l"/>
              </a:tabLst>
            </a:pP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Όταν Na:130-135 mEq/L </a:t>
            </a:r>
          </a:p>
          <a:p>
            <a:pPr marL="723900" lvl="1" indent="-368300">
              <a:spcBef>
                <a:spcPts val="6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Συνήθως χωρίς συμπτώματα.</a:t>
            </a:r>
          </a:p>
          <a:p>
            <a:pPr marL="355600" indent="-355600">
              <a:spcBef>
                <a:spcPts val="1200"/>
              </a:spcBef>
              <a:tabLst>
                <a:tab pos="355600" algn="l"/>
              </a:tabLst>
            </a:pP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Όταν </a:t>
            </a:r>
            <a:r>
              <a:rPr lang="el-GR" sz="2400" u="sng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: 120-130 mEq/L</a:t>
            </a:r>
          </a:p>
          <a:p>
            <a:pPr marL="723900" lvl="1" indent="-368300">
              <a:spcBef>
                <a:spcPts val="6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Ταχυσφυγμία, υπόταση,</a:t>
            </a:r>
          </a:p>
          <a:p>
            <a:pPr marL="723900" lvl="1" indent="-368300">
              <a:spcBef>
                <a:spcPts val="6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Ναυτία, κράμπες, εμετούς και κοιλιακούς πόνους.</a:t>
            </a:r>
          </a:p>
          <a:p>
            <a:pPr marL="355600" indent="-355600">
              <a:spcBef>
                <a:spcPts val="1200"/>
              </a:spcBef>
              <a:tabLst>
                <a:tab pos="355600" algn="l"/>
              </a:tabLst>
            </a:pP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Όταν </a:t>
            </a:r>
            <a:r>
              <a:rPr lang="el-GR" sz="2400" u="sng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: &lt; 120 mEq/L </a:t>
            </a:r>
          </a:p>
          <a:p>
            <a:pPr marL="723900" lvl="1" indent="-368300">
              <a:spcBef>
                <a:spcPts val="6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Έντονη αδυναμία, </a:t>
            </a:r>
          </a:p>
          <a:p>
            <a:pPr marL="723900" lvl="1" indent="-368300">
              <a:spcBef>
                <a:spcPts val="6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Δύσπνοια (μέχρι και ΟΠΟ),</a:t>
            </a:r>
          </a:p>
          <a:p>
            <a:pPr marL="723900" lvl="1" indent="-368300">
              <a:spcBef>
                <a:spcPts val="6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Μειωμένα τενόντια αντανακλαστικά,</a:t>
            </a:r>
          </a:p>
          <a:p>
            <a:pPr marL="723900" lvl="1" indent="-368300">
              <a:spcBef>
                <a:spcPts val="6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Σύγχυση, διέγερση, κώμα και τελικά θάνατος.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30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8066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7" y="188640"/>
            <a:ext cx="7385242" cy="494800"/>
          </a:xfrm>
        </p:spPr>
        <p:txBody>
          <a:bodyPr>
            <a:normAutofit fontScale="90000"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Θεραπεία </a:t>
            </a:r>
            <a:r>
              <a:rPr lang="el-G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Υπονατριαιμίας</a:t>
            </a:r>
            <a:endParaRPr lang="el-GR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908720"/>
            <a:ext cx="3826767" cy="5265840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l-GR" sz="2000" u="sng" dirty="0">
                <a:latin typeface="Times New Roman" pitchFamily="18" charset="0"/>
                <a:cs typeface="Times New Roman" pitchFamily="18" charset="0"/>
              </a:rPr>
              <a:t>Αιτιολογική αντιμετώπιση</a:t>
            </a:r>
          </a:p>
          <a:p>
            <a:pPr>
              <a:spcBef>
                <a:spcPts val="120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Αναζήτηση και θεραπεία της αιτίας.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9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31</a:t>
            </a:fld>
            <a:endParaRPr lang="el-GR" sz="9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4201617" y="836712"/>
            <a:ext cx="4525759" cy="6011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l-GR" sz="2000" u="sng" dirty="0">
                <a:latin typeface="Times New Roman" pitchFamily="18" charset="0"/>
                <a:cs typeface="Times New Roman" pitchFamily="18" charset="0"/>
              </a:rPr>
              <a:t>Συμπτωματική αντιμετώπιση</a:t>
            </a:r>
          </a:p>
          <a:p>
            <a:pPr marL="0" indent="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4A82"/>
              </a:buClr>
              <a:buNone/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1) Περιορισμός υγρών, Λήψη αλατιού  με δίαιτα,</a:t>
            </a:r>
          </a:p>
          <a:p>
            <a:pPr marL="0" indent="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4A82"/>
              </a:buClr>
              <a:buNone/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2) Χορήγηση υπέρτονου διαλύματος χλωριούχου νατρίου εάν το επιτρέπει η αιμοδυναμική κατάσταση του ασθενούς,</a:t>
            </a:r>
          </a:p>
          <a:p>
            <a:pPr marL="0" indent="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4A82"/>
              </a:buClr>
              <a:buNone/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3) Μέτρηση ισοζυγίου ύδατος,</a:t>
            </a:r>
          </a:p>
          <a:p>
            <a:pPr marL="0" indent="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4A82"/>
              </a:buClr>
              <a:buNone/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4) Παρακολούθηση ασθενή για εμφάνιση προβλημάτων (σφύξεις, αναπνοές, επίπεδο συνείδησης, ζύγισμα, κλπ),</a:t>
            </a:r>
          </a:p>
          <a:p>
            <a:pPr marL="0" indent="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4A82"/>
              </a:buClr>
              <a:buNone/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5) Εργαστηριακός έλεγχος.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4139952" y="1340768"/>
            <a:ext cx="0" cy="5112568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77073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7313240" cy="457199"/>
          </a:xfrm>
        </p:spPr>
        <p:txBody>
          <a:bodyPr>
            <a:normAutofit fontScale="90000"/>
          </a:bodyPr>
          <a:lstStyle/>
          <a:p>
            <a:r>
              <a:rPr lang="el-GR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Υπερνατριαιμία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908720"/>
            <a:ext cx="8496944" cy="5674642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Όταν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πλάσματος &gt;145 mEq/L 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Αίτια: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Αυξημένη πρόσληψη Νατρίου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Υπερνατριούχος δίαιτα, χορήγηση διαλυμάτων με υψηλή περιεκτικότητα νατρίου (</a:t>
            </a:r>
            <a:r>
              <a:rPr lang="el-GR" sz="2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διττανθρακικά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Μειωμένη αποβολή Νατρίου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Υπεραλδοστερονισμός, σύνδρομο Cushing, κορτικοστεροειδή,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Απώλεια ύδατος από ποικίλα αίτια,</a:t>
            </a:r>
          </a:p>
          <a:p>
            <a:pPr lvl="1">
              <a:lnSpc>
                <a:spcPct val="16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Μειωμένη πρόσληψη ύδατος.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32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2083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313240" cy="543197"/>
          </a:xfrm>
        </p:spPr>
        <p:txBody>
          <a:bodyPr>
            <a:normAutofit fontScale="90000"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Κλινική εικόνα Υπερνατριαιμίας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980728"/>
            <a:ext cx="8735888" cy="568863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Αρχικά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ληθαργικότητα, ανησυχία,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Αδυναμία, υπόταση,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Δέρμα και βλεννογόνοι ξηροί.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Όψιμα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Ευερεθιστότητα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και αργότερα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Σπασμοί, κώμα και τελικά θάνατος.</a:t>
            </a:r>
          </a:p>
          <a:p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33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6337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36525"/>
            <a:ext cx="7457256" cy="520167"/>
          </a:xfrm>
        </p:spPr>
        <p:txBody>
          <a:bodyPr>
            <a:normAutofit fontScale="90000"/>
          </a:bodyPr>
          <a:lstStyle/>
          <a:p>
            <a:r>
              <a:rPr lang="el-GR" sz="3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Θεραπεία Υπερνατριαιμίας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836711"/>
            <a:ext cx="4320480" cy="576063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2800" u="sng" dirty="0">
                <a:latin typeface="Times New Roman" pitchFamily="18" charset="0"/>
                <a:cs typeface="Times New Roman" pitchFamily="18" charset="0"/>
              </a:rPr>
              <a:t>Αιτιολογική αντιμετώπιση</a:t>
            </a:r>
          </a:p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Διακοπή της περαιτέρω απώλειας ύδατος (με πιθανή χορήγηση αντιδιουρητικής ορμόνης όπου είναι απαραίτητο ή διορθώνοντας τυχόν ωσμωτική διούρηση).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9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34</a:t>
            </a:fld>
            <a:endParaRPr lang="el-GR" sz="9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4716016" y="136524"/>
            <a:ext cx="4199382" cy="64608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l-GR" sz="2800" u="sng" dirty="0">
                <a:latin typeface="Times New Roman" pitchFamily="18" charset="0"/>
                <a:cs typeface="Times New Roman" pitchFamily="18" charset="0"/>
              </a:rPr>
              <a:t>Συμπτωματική αντιμετώπιση</a:t>
            </a:r>
          </a:p>
          <a:p>
            <a:pPr marL="0" indent="0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4A82"/>
              </a:buClr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1) Άναλος δίαιτα,</a:t>
            </a:r>
          </a:p>
          <a:p>
            <a:pPr marL="0" indent="0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4A82"/>
              </a:buClr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2) Αναπλήρωση του ελλείμματος ύδατος με υπότονα υγρά,</a:t>
            </a:r>
          </a:p>
          <a:p>
            <a:pPr marL="0" indent="0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4A82"/>
              </a:buClr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3) Μέτρηση ισοζυγίου,</a:t>
            </a:r>
          </a:p>
          <a:p>
            <a:pPr marL="0" indent="0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4A82"/>
              </a:buClr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4) Παρακολούθηση ασθενή για εμφάνιση προβλημάτων (σφύξεις, αναπνοές, επίπεδο συνείδησης, ζύγισμα, κλπ),</a:t>
            </a:r>
          </a:p>
          <a:p>
            <a:pPr marL="0" indent="0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4A82"/>
              </a:buClr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5) Εργαστηριακός έλεγχος.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4499992" y="1363742"/>
            <a:ext cx="0" cy="4536504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4324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Διαταραχές Καλίου</a:t>
            </a:r>
            <a:r>
              <a:rPr lang="en-US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(K)</a:t>
            </a:r>
            <a:endParaRPr lang="el-GR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83162"/>
          </a:xfrm>
        </p:spPr>
        <p:txBody>
          <a:bodyPr>
            <a:normAutofit/>
          </a:bodyPr>
          <a:lstStyle/>
          <a:p>
            <a:pPr>
              <a:spcBef>
                <a:spcPts val="300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Ιδιαίτερα ευαίσθητο το μυοκάρδιο (</a:t>
            </a:r>
            <a:r>
              <a:rPr lang="el-G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μυοκαρδιακή</a:t>
            </a:r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ίνα),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Υποκαλιαιμία: 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αύξηση της συχνότητας της καρδιακής συστολής , </a:t>
            </a:r>
            <a:r>
              <a:rPr lang="el-GR" sz="3200" dirty="0" err="1">
                <a:latin typeface="Times New Roman" pitchFamily="18" charset="0"/>
                <a:cs typeface="Times New Roman" pitchFamily="18" charset="0"/>
              </a:rPr>
              <a:t>ταχυαρρυθμίες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Υπερκαλιαιμία</a:t>
            </a:r>
            <a:r>
              <a:rPr lang="el-GR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μείωση  της συχνότητας της καρδιακής συστολής , </a:t>
            </a:r>
            <a:r>
              <a:rPr lang="el-GR" sz="3200" dirty="0" err="1">
                <a:latin typeface="Times New Roman" pitchFamily="18" charset="0"/>
                <a:cs typeface="Times New Roman" pitchFamily="18" charset="0"/>
              </a:rPr>
              <a:t>βραδυαρρυθμίες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35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3433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621852"/>
          </a:xfrm>
        </p:spPr>
        <p:txBody>
          <a:bodyPr>
            <a:normAutofit fontScale="90000"/>
          </a:bodyPr>
          <a:lstStyle/>
          <a:p>
            <a:r>
              <a:rPr lang="el-GR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Υποκαλιαιμία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8600" y="908720"/>
            <a:ext cx="8629680" cy="580642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Όταν Κ πλάσματος &lt;3,5 mEq/L.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itchFamily="18" charset="0"/>
                <a:cs typeface="Times New Roman" pitchFamily="18" charset="0"/>
              </a:rPr>
              <a:t>Αίτια: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Ανεπαρκής πρόσληψη,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Αυξημένη αποβολή καλίου,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Αυξημένη διούρηση, σύνδρομο Cushing, υπεραλδοστερονισμός, διάρροια, εμετός.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Μετακίνησή του από τον </a:t>
            </a:r>
            <a:r>
              <a:rPr lang="el-GR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εξωκυττάριο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στον ενδοκυττάριο χώρο.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Υπερινσουλιναιμία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Είσοδος γλυκόζης στα κύτταρα,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Μεταβολική αλκάλωση,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Οξύ Πνευμονικό Οίδημα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7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36</a:t>
            </a:fld>
            <a:endParaRPr lang="el-GR" sz="7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499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8058"/>
          </a:xfrm>
        </p:spPr>
        <p:txBody>
          <a:bodyPr>
            <a:normAutofit fontScale="90000"/>
          </a:bodyPr>
          <a:lstStyle/>
          <a:p>
            <a:r>
              <a:rPr lang="el-GR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Κλινική εικόνα Υποκαλιαιμίας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80699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Διαταραχές της καρδιακής λειτουργίας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(αρρυθμίες, πτώση του ST διαστήματος, χαμηλό έπαρμα Τ και σαφές κύμα U)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Αδυναμία, κράμπες, μυαλγίες και σε περιπτώσεις έντονης </a:t>
            </a:r>
            <a:r>
              <a:rPr lang="el-GR" sz="2800" dirty="0" err="1">
                <a:latin typeface="Times New Roman" pitchFamily="18" charset="0"/>
                <a:cs typeface="Times New Roman" pitchFamily="18" charset="0"/>
              </a:rPr>
              <a:t>υποκαλιαιμίας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  = 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ραβδομυόλυση.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Εκδηλώσεις από συμμετοχή των λείων μυϊκών ινών με εικόνα δυσκοιλιότητας ή ειλεού.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Νευρολογικές εκδηλώσεις: δίψα, διαταραχές των εν τω </a:t>
            </a:r>
            <a:r>
              <a:rPr lang="el-GR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βάθει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τενόντιων</a:t>
            </a: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αντανακλαστικών και παραισθησίες.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37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5981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57256" cy="68726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ECG Pattern Of Hypokalemia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38</a:t>
            </a:fld>
            <a:endParaRPr lang="el-GR">
              <a:solidFill>
                <a:prstClr val="black"/>
              </a:solidFill>
            </a:endParaRPr>
          </a:p>
        </p:txBody>
      </p:sp>
      <p:grpSp>
        <p:nvGrpSpPr>
          <p:cNvPr id="27" name="Ομάδα 26" title="ECG Pattern Of Hypokalemia"/>
          <p:cNvGrpSpPr/>
          <p:nvPr/>
        </p:nvGrpSpPr>
        <p:grpSpPr>
          <a:xfrm>
            <a:off x="323528" y="980728"/>
            <a:ext cx="8424936" cy="5616624"/>
            <a:chOff x="1187624" y="1196974"/>
            <a:chExt cx="6743589" cy="5040337"/>
          </a:xfrm>
        </p:grpSpPr>
        <p:sp>
          <p:nvSpPr>
            <p:cNvPr id="6" name="Ορθογώνιο 5"/>
            <p:cNvSpPr/>
            <p:nvPr/>
          </p:nvSpPr>
          <p:spPr>
            <a:xfrm>
              <a:off x="1187624" y="1196974"/>
              <a:ext cx="6743589" cy="5040337"/>
            </a:xfrm>
            <a:prstGeom prst="rect">
              <a:avLst/>
            </a:prstGeom>
            <a:solidFill>
              <a:srgbClr val="004A82"/>
            </a:solidFill>
            <a:ln>
              <a:solidFill>
                <a:srgbClr val="004A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prstClr val="white"/>
                </a:solidFill>
              </a:endParaRPr>
            </a:p>
          </p:txBody>
        </p:sp>
        <p:sp>
          <p:nvSpPr>
            <p:cNvPr id="9" name="Ελεύθερη σχεδίαση 8"/>
            <p:cNvSpPr/>
            <p:nvPr/>
          </p:nvSpPr>
          <p:spPr>
            <a:xfrm>
              <a:off x="1809345" y="3339290"/>
              <a:ext cx="5882859" cy="2076337"/>
            </a:xfrm>
            <a:custGeom>
              <a:avLst/>
              <a:gdLst>
                <a:gd name="connsiteX0" fmla="*/ 0 w 5882859"/>
                <a:gd name="connsiteY0" fmla="*/ 1427263 h 2076337"/>
                <a:gd name="connsiteX1" fmla="*/ 214008 w 5882859"/>
                <a:gd name="connsiteY1" fmla="*/ 1446719 h 2076337"/>
                <a:gd name="connsiteX2" fmla="*/ 505838 w 5882859"/>
                <a:gd name="connsiteY2" fmla="*/ 1427263 h 2076337"/>
                <a:gd name="connsiteX3" fmla="*/ 856034 w 5882859"/>
                <a:gd name="connsiteY3" fmla="*/ 1427263 h 2076337"/>
                <a:gd name="connsiteX4" fmla="*/ 972766 w 5882859"/>
                <a:gd name="connsiteY4" fmla="*/ 1291076 h 2076337"/>
                <a:gd name="connsiteX5" fmla="*/ 1050587 w 5882859"/>
                <a:gd name="connsiteY5" fmla="*/ 1232710 h 2076337"/>
                <a:gd name="connsiteX6" fmla="*/ 1147864 w 5882859"/>
                <a:gd name="connsiteY6" fmla="*/ 1193799 h 2076337"/>
                <a:gd name="connsiteX7" fmla="*/ 1264595 w 5882859"/>
                <a:gd name="connsiteY7" fmla="*/ 1213255 h 2076337"/>
                <a:gd name="connsiteX8" fmla="*/ 1381327 w 5882859"/>
                <a:gd name="connsiteY8" fmla="*/ 1310531 h 2076337"/>
                <a:gd name="connsiteX9" fmla="*/ 1439693 w 5882859"/>
                <a:gd name="connsiteY9" fmla="*/ 1407808 h 2076337"/>
                <a:gd name="connsiteX10" fmla="*/ 1478604 w 5882859"/>
                <a:gd name="connsiteY10" fmla="*/ 1446719 h 2076337"/>
                <a:gd name="connsiteX11" fmla="*/ 1692612 w 5882859"/>
                <a:gd name="connsiteY11" fmla="*/ 1427263 h 2076337"/>
                <a:gd name="connsiteX12" fmla="*/ 1848255 w 5882859"/>
                <a:gd name="connsiteY12" fmla="*/ 1446719 h 2076337"/>
                <a:gd name="connsiteX13" fmla="*/ 2023353 w 5882859"/>
                <a:gd name="connsiteY13" fmla="*/ 1505084 h 2076337"/>
                <a:gd name="connsiteX14" fmla="*/ 2081719 w 5882859"/>
                <a:gd name="connsiteY14" fmla="*/ 1660727 h 2076337"/>
                <a:gd name="connsiteX15" fmla="*/ 2140085 w 5882859"/>
                <a:gd name="connsiteY15" fmla="*/ 1096523 h 2076337"/>
                <a:gd name="connsiteX16" fmla="*/ 2178995 w 5882859"/>
                <a:gd name="connsiteY16" fmla="*/ 843604 h 2076337"/>
                <a:gd name="connsiteX17" fmla="*/ 2237361 w 5882859"/>
                <a:gd name="connsiteY17" fmla="*/ 357221 h 2076337"/>
                <a:gd name="connsiteX18" fmla="*/ 2237361 w 5882859"/>
                <a:gd name="connsiteY18" fmla="*/ 182123 h 2076337"/>
                <a:gd name="connsiteX19" fmla="*/ 2256817 w 5882859"/>
                <a:gd name="connsiteY19" fmla="*/ 7025 h 2076337"/>
                <a:gd name="connsiteX20" fmla="*/ 2295727 w 5882859"/>
                <a:gd name="connsiteY20" fmla="*/ 435042 h 2076337"/>
                <a:gd name="connsiteX21" fmla="*/ 2295727 w 5882859"/>
                <a:gd name="connsiteY21" fmla="*/ 746327 h 2076337"/>
                <a:gd name="connsiteX22" fmla="*/ 2354093 w 5882859"/>
                <a:gd name="connsiteY22" fmla="*/ 1154889 h 2076337"/>
                <a:gd name="connsiteX23" fmla="*/ 2412459 w 5882859"/>
                <a:gd name="connsiteY23" fmla="*/ 1699638 h 2076337"/>
                <a:gd name="connsiteX24" fmla="*/ 2412459 w 5882859"/>
                <a:gd name="connsiteY24" fmla="*/ 2069289 h 2076337"/>
                <a:gd name="connsiteX25" fmla="*/ 2509736 w 5882859"/>
                <a:gd name="connsiteY25" fmla="*/ 1933101 h 2076337"/>
                <a:gd name="connsiteX26" fmla="*/ 2626468 w 5882859"/>
                <a:gd name="connsiteY26" fmla="*/ 1816370 h 2076337"/>
                <a:gd name="connsiteX27" fmla="*/ 2762655 w 5882859"/>
                <a:gd name="connsiteY27" fmla="*/ 1777459 h 2076337"/>
                <a:gd name="connsiteX28" fmla="*/ 2976664 w 5882859"/>
                <a:gd name="connsiteY28" fmla="*/ 1758004 h 2076337"/>
                <a:gd name="connsiteX29" fmla="*/ 3151761 w 5882859"/>
                <a:gd name="connsiteY29" fmla="*/ 1777459 h 2076337"/>
                <a:gd name="connsiteX30" fmla="*/ 3268493 w 5882859"/>
                <a:gd name="connsiteY30" fmla="*/ 1758004 h 2076337"/>
                <a:gd name="connsiteX31" fmla="*/ 3307404 w 5882859"/>
                <a:gd name="connsiteY31" fmla="*/ 1680182 h 2076337"/>
                <a:gd name="connsiteX32" fmla="*/ 3463046 w 5882859"/>
                <a:gd name="connsiteY32" fmla="*/ 1505084 h 2076337"/>
                <a:gd name="connsiteX33" fmla="*/ 3579778 w 5882859"/>
                <a:gd name="connsiteY33" fmla="*/ 1349442 h 2076337"/>
                <a:gd name="connsiteX34" fmla="*/ 3657600 w 5882859"/>
                <a:gd name="connsiteY34" fmla="*/ 1232710 h 2076337"/>
                <a:gd name="connsiteX35" fmla="*/ 3793787 w 5882859"/>
                <a:gd name="connsiteY35" fmla="*/ 1115978 h 2076337"/>
                <a:gd name="connsiteX36" fmla="*/ 3988340 w 5882859"/>
                <a:gd name="connsiteY36" fmla="*/ 1096523 h 2076337"/>
                <a:gd name="connsiteX37" fmla="*/ 4260715 w 5882859"/>
                <a:gd name="connsiteY37" fmla="*/ 1174344 h 2076337"/>
                <a:gd name="connsiteX38" fmla="*/ 4319081 w 5882859"/>
                <a:gd name="connsiteY38" fmla="*/ 1252165 h 2076337"/>
                <a:gd name="connsiteX39" fmla="*/ 4416357 w 5882859"/>
                <a:gd name="connsiteY39" fmla="*/ 1154889 h 2076337"/>
                <a:gd name="connsiteX40" fmla="*/ 4533089 w 5882859"/>
                <a:gd name="connsiteY40" fmla="*/ 1115978 h 2076337"/>
                <a:gd name="connsiteX41" fmla="*/ 4669276 w 5882859"/>
                <a:gd name="connsiteY41" fmla="*/ 1096523 h 2076337"/>
                <a:gd name="connsiteX42" fmla="*/ 4863829 w 5882859"/>
                <a:gd name="connsiteY42" fmla="*/ 1213255 h 2076337"/>
                <a:gd name="connsiteX43" fmla="*/ 5038927 w 5882859"/>
                <a:gd name="connsiteY43" fmla="*/ 1329987 h 2076337"/>
                <a:gd name="connsiteX44" fmla="*/ 5233481 w 5882859"/>
                <a:gd name="connsiteY44" fmla="*/ 1329987 h 2076337"/>
                <a:gd name="connsiteX45" fmla="*/ 5525310 w 5882859"/>
                <a:gd name="connsiteY45" fmla="*/ 1310531 h 2076337"/>
                <a:gd name="connsiteX46" fmla="*/ 5836595 w 5882859"/>
                <a:gd name="connsiteY46" fmla="*/ 1310531 h 2076337"/>
                <a:gd name="connsiteX47" fmla="*/ 5875506 w 5882859"/>
                <a:gd name="connsiteY47" fmla="*/ 1329987 h 2076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882859" h="2076337">
                  <a:moveTo>
                    <a:pt x="0" y="1427263"/>
                  </a:moveTo>
                  <a:cubicBezTo>
                    <a:pt x="64851" y="1436991"/>
                    <a:pt x="129702" y="1446719"/>
                    <a:pt x="214008" y="1446719"/>
                  </a:cubicBezTo>
                  <a:cubicBezTo>
                    <a:pt x="298314" y="1446719"/>
                    <a:pt x="398834" y="1430506"/>
                    <a:pt x="505838" y="1427263"/>
                  </a:cubicBezTo>
                  <a:cubicBezTo>
                    <a:pt x="612842" y="1424020"/>
                    <a:pt x="778213" y="1449961"/>
                    <a:pt x="856034" y="1427263"/>
                  </a:cubicBezTo>
                  <a:cubicBezTo>
                    <a:pt x="933855" y="1404565"/>
                    <a:pt x="940341" y="1323501"/>
                    <a:pt x="972766" y="1291076"/>
                  </a:cubicBezTo>
                  <a:cubicBezTo>
                    <a:pt x="1005191" y="1258651"/>
                    <a:pt x="1021404" y="1248923"/>
                    <a:pt x="1050587" y="1232710"/>
                  </a:cubicBezTo>
                  <a:cubicBezTo>
                    <a:pt x="1079770" y="1216497"/>
                    <a:pt x="1112196" y="1197041"/>
                    <a:pt x="1147864" y="1193799"/>
                  </a:cubicBezTo>
                  <a:cubicBezTo>
                    <a:pt x="1183532" y="1190556"/>
                    <a:pt x="1225685" y="1193800"/>
                    <a:pt x="1264595" y="1213255"/>
                  </a:cubicBezTo>
                  <a:cubicBezTo>
                    <a:pt x="1303505" y="1232710"/>
                    <a:pt x="1352144" y="1278106"/>
                    <a:pt x="1381327" y="1310531"/>
                  </a:cubicBezTo>
                  <a:cubicBezTo>
                    <a:pt x="1410510" y="1342956"/>
                    <a:pt x="1423480" y="1385110"/>
                    <a:pt x="1439693" y="1407808"/>
                  </a:cubicBezTo>
                  <a:cubicBezTo>
                    <a:pt x="1455906" y="1430506"/>
                    <a:pt x="1436451" y="1443477"/>
                    <a:pt x="1478604" y="1446719"/>
                  </a:cubicBezTo>
                  <a:cubicBezTo>
                    <a:pt x="1520757" y="1449962"/>
                    <a:pt x="1631004" y="1427263"/>
                    <a:pt x="1692612" y="1427263"/>
                  </a:cubicBezTo>
                  <a:cubicBezTo>
                    <a:pt x="1754220" y="1427263"/>
                    <a:pt x="1793131" y="1433749"/>
                    <a:pt x="1848255" y="1446719"/>
                  </a:cubicBezTo>
                  <a:cubicBezTo>
                    <a:pt x="1903379" y="1459689"/>
                    <a:pt x="1984442" y="1469416"/>
                    <a:pt x="2023353" y="1505084"/>
                  </a:cubicBezTo>
                  <a:cubicBezTo>
                    <a:pt x="2062264" y="1540752"/>
                    <a:pt x="2062264" y="1728821"/>
                    <a:pt x="2081719" y="1660727"/>
                  </a:cubicBezTo>
                  <a:cubicBezTo>
                    <a:pt x="2101174" y="1592634"/>
                    <a:pt x="2123872" y="1232710"/>
                    <a:pt x="2140085" y="1096523"/>
                  </a:cubicBezTo>
                  <a:cubicBezTo>
                    <a:pt x="2156298" y="960336"/>
                    <a:pt x="2162782" y="966821"/>
                    <a:pt x="2178995" y="843604"/>
                  </a:cubicBezTo>
                  <a:cubicBezTo>
                    <a:pt x="2195208" y="720387"/>
                    <a:pt x="2227633" y="467468"/>
                    <a:pt x="2237361" y="357221"/>
                  </a:cubicBezTo>
                  <a:cubicBezTo>
                    <a:pt x="2247089" y="246974"/>
                    <a:pt x="2234118" y="240489"/>
                    <a:pt x="2237361" y="182123"/>
                  </a:cubicBezTo>
                  <a:cubicBezTo>
                    <a:pt x="2240604" y="123757"/>
                    <a:pt x="2247089" y="-35128"/>
                    <a:pt x="2256817" y="7025"/>
                  </a:cubicBezTo>
                  <a:cubicBezTo>
                    <a:pt x="2266545" y="49178"/>
                    <a:pt x="2289242" y="311825"/>
                    <a:pt x="2295727" y="435042"/>
                  </a:cubicBezTo>
                  <a:cubicBezTo>
                    <a:pt x="2302212" y="558259"/>
                    <a:pt x="2285999" y="626353"/>
                    <a:pt x="2295727" y="746327"/>
                  </a:cubicBezTo>
                  <a:cubicBezTo>
                    <a:pt x="2305455" y="866301"/>
                    <a:pt x="2334638" y="996004"/>
                    <a:pt x="2354093" y="1154889"/>
                  </a:cubicBezTo>
                  <a:cubicBezTo>
                    <a:pt x="2373548" y="1313774"/>
                    <a:pt x="2402731" y="1547238"/>
                    <a:pt x="2412459" y="1699638"/>
                  </a:cubicBezTo>
                  <a:cubicBezTo>
                    <a:pt x="2422187" y="1852038"/>
                    <a:pt x="2396246" y="2030379"/>
                    <a:pt x="2412459" y="2069289"/>
                  </a:cubicBezTo>
                  <a:cubicBezTo>
                    <a:pt x="2428672" y="2108199"/>
                    <a:pt x="2474068" y="1975254"/>
                    <a:pt x="2509736" y="1933101"/>
                  </a:cubicBezTo>
                  <a:cubicBezTo>
                    <a:pt x="2545404" y="1890948"/>
                    <a:pt x="2584315" y="1842310"/>
                    <a:pt x="2626468" y="1816370"/>
                  </a:cubicBezTo>
                  <a:cubicBezTo>
                    <a:pt x="2668621" y="1790430"/>
                    <a:pt x="2704289" y="1787187"/>
                    <a:pt x="2762655" y="1777459"/>
                  </a:cubicBezTo>
                  <a:cubicBezTo>
                    <a:pt x="2821021" y="1767731"/>
                    <a:pt x="2911813" y="1758004"/>
                    <a:pt x="2976664" y="1758004"/>
                  </a:cubicBezTo>
                  <a:cubicBezTo>
                    <a:pt x="3041515" y="1758004"/>
                    <a:pt x="3103123" y="1777459"/>
                    <a:pt x="3151761" y="1777459"/>
                  </a:cubicBezTo>
                  <a:cubicBezTo>
                    <a:pt x="3200399" y="1777459"/>
                    <a:pt x="3242553" y="1774217"/>
                    <a:pt x="3268493" y="1758004"/>
                  </a:cubicBezTo>
                  <a:cubicBezTo>
                    <a:pt x="3294433" y="1741791"/>
                    <a:pt x="3274978" y="1722335"/>
                    <a:pt x="3307404" y="1680182"/>
                  </a:cubicBezTo>
                  <a:cubicBezTo>
                    <a:pt x="3339830" y="1638029"/>
                    <a:pt x="3417650" y="1560207"/>
                    <a:pt x="3463046" y="1505084"/>
                  </a:cubicBezTo>
                  <a:cubicBezTo>
                    <a:pt x="3508442" y="1449961"/>
                    <a:pt x="3547352" y="1394838"/>
                    <a:pt x="3579778" y="1349442"/>
                  </a:cubicBezTo>
                  <a:cubicBezTo>
                    <a:pt x="3612204" y="1304046"/>
                    <a:pt x="3621932" y="1271621"/>
                    <a:pt x="3657600" y="1232710"/>
                  </a:cubicBezTo>
                  <a:cubicBezTo>
                    <a:pt x="3693268" y="1193799"/>
                    <a:pt x="3738664" y="1138676"/>
                    <a:pt x="3793787" y="1115978"/>
                  </a:cubicBezTo>
                  <a:cubicBezTo>
                    <a:pt x="3848910" y="1093280"/>
                    <a:pt x="3910519" y="1086795"/>
                    <a:pt x="3988340" y="1096523"/>
                  </a:cubicBezTo>
                  <a:cubicBezTo>
                    <a:pt x="4066161" y="1106251"/>
                    <a:pt x="4205592" y="1148404"/>
                    <a:pt x="4260715" y="1174344"/>
                  </a:cubicBezTo>
                  <a:cubicBezTo>
                    <a:pt x="4315838" y="1200284"/>
                    <a:pt x="4293141" y="1255407"/>
                    <a:pt x="4319081" y="1252165"/>
                  </a:cubicBezTo>
                  <a:cubicBezTo>
                    <a:pt x="4345021" y="1248923"/>
                    <a:pt x="4380689" y="1177587"/>
                    <a:pt x="4416357" y="1154889"/>
                  </a:cubicBezTo>
                  <a:cubicBezTo>
                    <a:pt x="4452025" y="1132191"/>
                    <a:pt x="4490936" y="1125706"/>
                    <a:pt x="4533089" y="1115978"/>
                  </a:cubicBezTo>
                  <a:cubicBezTo>
                    <a:pt x="4575242" y="1106250"/>
                    <a:pt x="4614153" y="1080310"/>
                    <a:pt x="4669276" y="1096523"/>
                  </a:cubicBezTo>
                  <a:cubicBezTo>
                    <a:pt x="4724399" y="1112736"/>
                    <a:pt x="4802221" y="1174344"/>
                    <a:pt x="4863829" y="1213255"/>
                  </a:cubicBezTo>
                  <a:cubicBezTo>
                    <a:pt x="4925438" y="1252166"/>
                    <a:pt x="4977318" y="1310532"/>
                    <a:pt x="5038927" y="1329987"/>
                  </a:cubicBezTo>
                  <a:cubicBezTo>
                    <a:pt x="5100536" y="1349442"/>
                    <a:pt x="5152417" y="1333230"/>
                    <a:pt x="5233481" y="1329987"/>
                  </a:cubicBezTo>
                  <a:cubicBezTo>
                    <a:pt x="5314545" y="1326744"/>
                    <a:pt x="5424791" y="1313774"/>
                    <a:pt x="5525310" y="1310531"/>
                  </a:cubicBezTo>
                  <a:cubicBezTo>
                    <a:pt x="5625829" y="1307288"/>
                    <a:pt x="5778229" y="1307288"/>
                    <a:pt x="5836595" y="1310531"/>
                  </a:cubicBezTo>
                  <a:cubicBezTo>
                    <a:pt x="5894961" y="1313774"/>
                    <a:pt x="5885233" y="1321880"/>
                    <a:pt x="5875506" y="1329987"/>
                  </a:cubicBezTo>
                </a:path>
              </a:pathLst>
            </a:custGeom>
            <a:noFill/>
            <a:ln w="984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prstClr val="white"/>
                </a:solidFill>
              </a:endParaRPr>
            </a:p>
          </p:txBody>
        </p:sp>
        <p:cxnSp>
          <p:nvCxnSpPr>
            <p:cNvPr id="11" name="Ευθύγραμμο βέλος σύνδεσης 10"/>
            <p:cNvCxnSpPr/>
            <p:nvPr/>
          </p:nvCxnSpPr>
          <p:spPr>
            <a:xfrm>
              <a:off x="6553200" y="3339290"/>
              <a:ext cx="0" cy="881798"/>
            </a:xfrm>
            <a:prstGeom prst="straightConnector1">
              <a:avLst/>
            </a:prstGeom>
            <a:ln w="222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5076056" y="2753061"/>
              <a:ext cx="26450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prstClr val="white"/>
                  </a:solidFill>
                  <a:latin typeface="Calibri"/>
                </a:rPr>
                <a:t>Prominent U Wave</a:t>
              </a:r>
              <a:endParaRPr lang="el-GR" sz="2200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4" name="Ευθύγραμμο βέλος σύνδεσης 13"/>
            <p:cNvCxnSpPr/>
            <p:nvPr/>
          </p:nvCxnSpPr>
          <p:spPr>
            <a:xfrm flipV="1">
              <a:off x="5940152" y="4733988"/>
              <a:ext cx="0" cy="875144"/>
            </a:xfrm>
            <a:prstGeom prst="straightConnector1">
              <a:avLst/>
            </a:prstGeom>
            <a:ln w="222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5170172" y="5609132"/>
              <a:ext cx="26450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prstClr val="white"/>
                  </a:solidFill>
                  <a:latin typeface="Calibri"/>
                </a:rPr>
                <a:t>Biphasic T wave</a:t>
              </a:r>
              <a:endParaRPr lang="el-GR" sz="2200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8" name="Ευθύγραμμο βέλος σύνδεσης 17"/>
            <p:cNvCxnSpPr/>
            <p:nvPr/>
          </p:nvCxnSpPr>
          <p:spPr>
            <a:xfrm flipV="1">
              <a:off x="4188101" y="5258391"/>
              <a:ext cx="394243" cy="429342"/>
            </a:xfrm>
            <a:prstGeom prst="straightConnector1">
              <a:avLst/>
            </a:prstGeom>
            <a:ln w="222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731136" y="5687733"/>
              <a:ext cx="314512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solidFill>
                    <a:prstClr val="white"/>
                  </a:solidFill>
                  <a:latin typeface="Calibri"/>
                </a:rPr>
                <a:t>Depressed ST segment</a:t>
              </a:r>
              <a:endParaRPr lang="el-GR" sz="2200" dirty="0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6763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Μέση πρόσληψη υγρών</a:t>
            </a:r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9845916"/>
              </p:ext>
            </p:extLst>
          </p:nvPr>
        </p:nvGraphicFramePr>
        <p:xfrm>
          <a:off x="496610" y="1772816"/>
          <a:ext cx="8229600" cy="26642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8099">
                <a:tc>
                  <a:txBody>
                    <a:bodyPr/>
                    <a:lstStyle/>
                    <a:p>
                      <a:r>
                        <a:rPr lang="el-GR" sz="2400" dirty="0"/>
                        <a:t>Ημερήσια Πρόσληψη από Τροφές - Υγρά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/>
                        <a:t>≈2100 </a:t>
                      </a:r>
                      <a:r>
                        <a:rPr lang="en-US" sz="2400" dirty="0"/>
                        <a:t>ml </a:t>
                      </a:r>
                      <a:r>
                        <a:rPr lang="el-GR" sz="2400" dirty="0"/>
                        <a:t>/ 24ωρο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8099">
                <a:tc>
                  <a:txBody>
                    <a:bodyPr/>
                    <a:lstStyle/>
                    <a:p>
                      <a:r>
                        <a:rPr lang="el-GR" sz="2400" dirty="0"/>
                        <a:t>Ημερήσια Σύνθεση από Οξείδωση Υδατανθράκων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≈200 ml / 24</a:t>
                      </a:r>
                      <a:r>
                        <a:rPr lang="el-GR" sz="2400" dirty="0" err="1"/>
                        <a:t>ωρο</a:t>
                      </a:r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8099">
                <a:tc>
                  <a:txBody>
                    <a:bodyPr/>
                    <a:lstStyle/>
                    <a:p>
                      <a:r>
                        <a:rPr lang="el-GR" sz="2400" dirty="0"/>
                        <a:t>Σύνολο Προσλαμβανόμενων Υγρών 24ώρου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≈2</a:t>
                      </a:r>
                      <a:r>
                        <a:rPr lang="el-GR" sz="2400" dirty="0"/>
                        <a:t>3</a:t>
                      </a:r>
                      <a:r>
                        <a:rPr lang="en-US" sz="2400" dirty="0"/>
                        <a:t>00 ml / 24</a:t>
                      </a:r>
                      <a:r>
                        <a:rPr lang="el-GR" sz="2400" dirty="0" err="1"/>
                        <a:t>ωρο</a:t>
                      </a:r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3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949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46050"/>
          </a:xfrm>
        </p:spPr>
        <p:txBody>
          <a:bodyPr>
            <a:normAutofit fontScale="90000"/>
          </a:bodyPr>
          <a:lstStyle/>
          <a:p>
            <a:r>
              <a:rPr lang="el-GR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Θεραπεία Υποκαλιαιμίας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908720"/>
            <a:ext cx="3744416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Αιτιολογική αντιμετώπιση</a:t>
            </a:r>
          </a:p>
          <a:p>
            <a:pPr>
              <a:spcBef>
                <a:spcPts val="12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Αναζήτηση και θεραπεία της αιτίας.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39</a:t>
            </a:fld>
            <a:endParaRPr lang="el-GR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4860032" y="476672"/>
            <a:ext cx="4032447" cy="57606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10000"/>
              </a:lnSpc>
              <a:spcAft>
                <a:spcPts val="0"/>
              </a:spcAft>
              <a:buFont typeface="Arial" pitchFamily="34" charset="0"/>
              <a:buNone/>
            </a:pP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Συμπτωματική αντιμετώπιση</a:t>
            </a:r>
          </a:p>
          <a:p>
            <a:pPr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1) Αποκατάσταση του ολικού ελλείμματος Καλίου, </a:t>
            </a:r>
          </a:p>
          <a:p>
            <a:pPr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A82"/>
              </a:buClr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2) Αναπλήρωση του ελλείμματος με διαλύματα εμπλουτισμένα σε Κ</a:t>
            </a:r>
          </a:p>
          <a:p>
            <a:pPr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A82"/>
              </a:buClr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3) Παρακολούθηση ασθενή για εμφάνιση προβλημάτων (σφύξεις, ΗΚΓ, αναπνοές, μυϊκός τόνος, κλπ),</a:t>
            </a:r>
          </a:p>
          <a:p>
            <a:pPr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4) Εργαστηριακός έλεγχος.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4283968" y="1340768"/>
            <a:ext cx="0" cy="4608512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13782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549844"/>
          </a:xfrm>
        </p:spPr>
        <p:txBody>
          <a:bodyPr>
            <a:normAutofit fontScale="90000"/>
          </a:bodyPr>
          <a:lstStyle/>
          <a:p>
            <a:r>
              <a:rPr lang="el-GR" sz="36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Υπερκαλιαιμία</a:t>
            </a:r>
            <a:endParaRPr lang="el-GR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8600" y="836712"/>
            <a:ext cx="8558242" cy="58784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Όταν Κ πλάσματος &gt;  από 5,5 mEq/L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Αίτια 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Αυξημένη πρόσληψη,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Διατροφή, μεταγγίσεις, υπερβολική χορήγηση διαλυμάτων πλούσια σε Κ,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Μετακίνηση καλίου προς τον </a:t>
            </a:r>
            <a:r>
              <a:rPr lang="el-GR" sz="2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εξωκυττάριο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χώρο,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Μεταβολική οξέωση,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Κυτταρική καταστροφή (τραύμα, χημειοθεραπεία),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Μειωμένη αποβολή καλίου από τους </a:t>
            </a:r>
            <a:r>
              <a:rPr lang="el-GR" sz="2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νεφρούς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νεφρική ανεπάρκεια, </a:t>
            </a:r>
            <a:r>
              <a:rPr lang="el-GR" sz="2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επινεφριδιακή</a:t>
            </a:r>
            <a:r>
              <a:rPr lang="el-GR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ανεπάρκεια,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χορήγηση </a:t>
            </a:r>
            <a:r>
              <a:rPr lang="el-GR" sz="2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καλιοσυντηρηντικών</a:t>
            </a:r>
            <a:r>
              <a:rPr lang="el-GR" sz="2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διουρητικών.</a:t>
            </a:r>
          </a:p>
          <a:p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40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2967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70811"/>
            <a:ext cx="8748464" cy="693893"/>
          </a:xfrm>
        </p:spPr>
        <p:txBody>
          <a:bodyPr>
            <a:normAutofit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Κλινική εικόνα Υπερκαλιαιμίας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764704"/>
            <a:ext cx="8858280" cy="587900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Διαταραχές της καρδιακής λειτουργίας που μπορούν να οδηγήσουν σε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Κοιλιακή μαρμαρυγή /  </a:t>
            </a:r>
            <a:r>
              <a:rPr lang="el-GR" sz="2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Ασυστολία</a:t>
            </a:r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Μεταβολές από το ΗΚΓ (υψηκόρυφα επάρματα Τ, ακολούθως εξαφανίζονται τα επάρματα Ρ, διευρύνονται τα QRS και τελικά επέρχεται κοιλιακή μαρμαρυγή.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Ελάττωση των αγγειακών περιφερικών αντιστάσεων.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Μυϊκή αδυναμία η οποία ξεκινά από τα κάτω άκρα και μπορεί να εξελιχθεί σε χαλαρή </a:t>
            </a:r>
            <a:r>
              <a:rPr lang="el-GR" sz="2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τετραπάρεση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Διάταση εντέρου ή και παραλυτικός ειλεός.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41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3525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488258"/>
          </a:xfrm>
        </p:spPr>
        <p:txBody>
          <a:bodyPr>
            <a:normAutofit fontScale="90000"/>
          </a:bodyPr>
          <a:lstStyle/>
          <a:p>
            <a:r>
              <a:rPr lang="el-GR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ΗΚΓ Υπερκαλιαιμίας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42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2997842" y="1170693"/>
            <a:ext cx="3168352" cy="50403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sp>
        <p:nvSpPr>
          <p:cNvPr id="15" name="Ελεύθερη σχεδίαση 14"/>
          <p:cNvSpPr/>
          <p:nvPr/>
        </p:nvSpPr>
        <p:spPr>
          <a:xfrm>
            <a:off x="3324225" y="4613573"/>
            <a:ext cx="2328374" cy="1591134"/>
          </a:xfrm>
          <a:custGeom>
            <a:avLst/>
            <a:gdLst>
              <a:gd name="connsiteX0" fmla="*/ 0 w 2328374"/>
              <a:gd name="connsiteY0" fmla="*/ 796627 h 1591134"/>
              <a:gd name="connsiteX1" fmla="*/ 142875 w 2328374"/>
              <a:gd name="connsiteY1" fmla="*/ 863302 h 1591134"/>
              <a:gd name="connsiteX2" fmla="*/ 457200 w 2328374"/>
              <a:gd name="connsiteY2" fmla="*/ 939502 h 1591134"/>
              <a:gd name="connsiteX3" fmla="*/ 495300 w 2328374"/>
              <a:gd name="connsiteY3" fmla="*/ 939502 h 1591134"/>
              <a:gd name="connsiteX4" fmla="*/ 542925 w 2328374"/>
              <a:gd name="connsiteY4" fmla="*/ 882352 h 1591134"/>
              <a:gd name="connsiteX5" fmla="*/ 561975 w 2328374"/>
              <a:gd name="connsiteY5" fmla="*/ 796627 h 1591134"/>
              <a:gd name="connsiteX6" fmla="*/ 581025 w 2328374"/>
              <a:gd name="connsiteY6" fmla="*/ 701377 h 1591134"/>
              <a:gd name="connsiteX7" fmla="*/ 628650 w 2328374"/>
              <a:gd name="connsiteY7" fmla="*/ 501352 h 1591134"/>
              <a:gd name="connsiteX8" fmla="*/ 666750 w 2328374"/>
              <a:gd name="connsiteY8" fmla="*/ 396577 h 1591134"/>
              <a:gd name="connsiteX9" fmla="*/ 704850 w 2328374"/>
              <a:gd name="connsiteY9" fmla="*/ 196552 h 1591134"/>
              <a:gd name="connsiteX10" fmla="*/ 723900 w 2328374"/>
              <a:gd name="connsiteY10" fmla="*/ 139402 h 1591134"/>
              <a:gd name="connsiteX11" fmla="*/ 790575 w 2328374"/>
              <a:gd name="connsiteY11" fmla="*/ 672802 h 1591134"/>
              <a:gd name="connsiteX12" fmla="*/ 838200 w 2328374"/>
              <a:gd name="connsiteY12" fmla="*/ 939502 h 1591134"/>
              <a:gd name="connsiteX13" fmla="*/ 885825 w 2328374"/>
              <a:gd name="connsiteY13" fmla="*/ 1177627 h 1591134"/>
              <a:gd name="connsiteX14" fmla="*/ 933450 w 2328374"/>
              <a:gd name="connsiteY14" fmla="*/ 1520527 h 1591134"/>
              <a:gd name="connsiteX15" fmla="*/ 942975 w 2328374"/>
              <a:gd name="connsiteY15" fmla="*/ 1587202 h 1591134"/>
              <a:gd name="connsiteX16" fmla="*/ 1000125 w 2328374"/>
              <a:gd name="connsiteY16" fmla="*/ 1453852 h 1591134"/>
              <a:gd name="connsiteX17" fmla="*/ 1047750 w 2328374"/>
              <a:gd name="connsiteY17" fmla="*/ 1234777 h 1591134"/>
              <a:gd name="connsiteX18" fmla="*/ 1076325 w 2328374"/>
              <a:gd name="connsiteY18" fmla="*/ 1130002 h 1591134"/>
              <a:gd name="connsiteX19" fmla="*/ 1162050 w 2328374"/>
              <a:gd name="connsiteY19" fmla="*/ 1015702 h 1591134"/>
              <a:gd name="connsiteX20" fmla="*/ 1333500 w 2328374"/>
              <a:gd name="connsiteY20" fmla="*/ 882352 h 1591134"/>
              <a:gd name="connsiteX21" fmla="*/ 1409700 w 2328374"/>
              <a:gd name="connsiteY21" fmla="*/ 825202 h 1591134"/>
              <a:gd name="connsiteX22" fmla="*/ 1476375 w 2328374"/>
              <a:gd name="connsiteY22" fmla="*/ 691852 h 1591134"/>
              <a:gd name="connsiteX23" fmla="*/ 1533525 w 2328374"/>
              <a:gd name="connsiteY23" fmla="*/ 453727 h 1591134"/>
              <a:gd name="connsiteX24" fmla="*/ 1590675 w 2328374"/>
              <a:gd name="connsiteY24" fmla="*/ 272752 h 1591134"/>
              <a:gd name="connsiteX25" fmla="*/ 1647825 w 2328374"/>
              <a:gd name="connsiteY25" fmla="*/ 44152 h 1591134"/>
              <a:gd name="connsiteX26" fmla="*/ 1657350 w 2328374"/>
              <a:gd name="connsiteY26" fmla="*/ 25102 h 1591134"/>
              <a:gd name="connsiteX27" fmla="*/ 1724025 w 2328374"/>
              <a:gd name="connsiteY27" fmla="*/ 320377 h 1591134"/>
              <a:gd name="connsiteX28" fmla="*/ 1828800 w 2328374"/>
              <a:gd name="connsiteY28" fmla="*/ 615652 h 1591134"/>
              <a:gd name="connsiteX29" fmla="*/ 1857375 w 2328374"/>
              <a:gd name="connsiteY29" fmla="*/ 758527 h 1591134"/>
              <a:gd name="connsiteX30" fmla="*/ 1895475 w 2328374"/>
              <a:gd name="connsiteY30" fmla="*/ 834727 h 1591134"/>
              <a:gd name="connsiteX31" fmla="*/ 2047875 w 2328374"/>
              <a:gd name="connsiteY31" fmla="*/ 901402 h 1591134"/>
              <a:gd name="connsiteX32" fmla="*/ 2209800 w 2328374"/>
              <a:gd name="connsiteY32" fmla="*/ 958552 h 1591134"/>
              <a:gd name="connsiteX33" fmla="*/ 2324100 w 2328374"/>
              <a:gd name="connsiteY33" fmla="*/ 996652 h 1591134"/>
              <a:gd name="connsiteX34" fmla="*/ 2305050 w 2328374"/>
              <a:gd name="connsiteY34" fmla="*/ 1025227 h 1591134"/>
              <a:gd name="connsiteX35" fmla="*/ 2314575 w 2328374"/>
              <a:gd name="connsiteY35" fmla="*/ 1015702 h 1591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328374" h="1591134">
                <a:moveTo>
                  <a:pt x="0" y="796627"/>
                </a:moveTo>
                <a:cubicBezTo>
                  <a:pt x="33337" y="818058"/>
                  <a:pt x="66675" y="839490"/>
                  <a:pt x="142875" y="863302"/>
                </a:cubicBezTo>
                <a:cubicBezTo>
                  <a:pt x="219075" y="887114"/>
                  <a:pt x="398463" y="926802"/>
                  <a:pt x="457200" y="939502"/>
                </a:cubicBezTo>
                <a:cubicBezTo>
                  <a:pt x="515938" y="952202"/>
                  <a:pt x="481013" y="949027"/>
                  <a:pt x="495300" y="939502"/>
                </a:cubicBezTo>
                <a:cubicBezTo>
                  <a:pt x="509587" y="929977"/>
                  <a:pt x="531813" y="906165"/>
                  <a:pt x="542925" y="882352"/>
                </a:cubicBezTo>
                <a:cubicBezTo>
                  <a:pt x="554038" y="858540"/>
                  <a:pt x="555625" y="826789"/>
                  <a:pt x="561975" y="796627"/>
                </a:cubicBezTo>
                <a:cubicBezTo>
                  <a:pt x="568325" y="766465"/>
                  <a:pt x="569913" y="750589"/>
                  <a:pt x="581025" y="701377"/>
                </a:cubicBezTo>
                <a:cubicBezTo>
                  <a:pt x="592137" y="652165"/>
                  <a:pt x="614363" y="552152"/>
                  <a:pt x="628650" y="501352"/>
                </a:cubicBezTo>
                <a:cubicBezTo>
                  <a:pt x="642937" y="450552"/>
                  <a:pt x="654050" y="447377"/>
                  <a:pt x="666750" y="396577"/>
                </a:cubicBezTo>
                <a:cubicBezTo>
                  <a:pt x="679450" y="345777"/>
                  <a:pt x="695325" y="239414"/>
                  <a:pt x="704850" y="196552"/>
                </a:cubicBezTo>
                <a:cubicBezTo>
                  <a:pt x="714375" y="153690"/>
                  <a:pt x="709613" y="60027"/>
                  <a:pt x="723900" y="139402"/>
                </a:cubicBezTo>
                <a:cubicBezTo>
                  <a:pt x="738187" y="218777"/>
                  <a:pt x="771525" y="539452"/>
                  <a:pt x="790575" y="672802"/>
                </a:cubicBezTo>
                <a:cubicBezTo>
                  <a:pt x="809625" y="806152"/>
                  <a:pt x="822325" y="855365"/>
                  <a:pt x="838200" y="939502"/>
                </a:cubicBezTo>
                <a:cubicBezTo>
                  <a:pt x="854075" y="1023639"/>
                  <a:pt x="869950" y="1080790"/>
                  <a:pt x="885825" y="1177627"/>
                </a:cubicBezTo>
                <a:cubicBezTo>
                  <a:pt x="901700" y="1274465"/>
                  <a:pt x="923925" y="1452265"/>
                  <a:pt x="933450" y="1520527"/>
                </a:cubicBezTo>
                <a:cubicBezTo>
                  <a:pt x="942975" y="1588789"/>
                  <a:pt x="931863" y="1598314"/>
                  <a:pt x="942975" y="1587202"/>
                </a:cubicBezTo>
                <a:cubicBezTo>
                  <a:pt x="954087" y="1576090"/>
                  <a:pt x="982663" y="1512589"/>
                  <a:pt x="1000125" y="1453852"/>
                </a:cubicBezTo>
                <a:cubicBezTo>
                  <a:pt x="1017587" y="1395115"/>
                  <a:pt x="1035050" y="1288752"/>
                  <a:pt x="1047750" y="1234777"/>
                </a:cubicBezTo>
                <a:cubicBezTo>
                  <a:pt x="1060450" y="1180802"/>
                  <a:pt x="1057275" y="1166514"/>
                  <a:pt x="1076325" y="1130002"/>
                </a:cubicBezTo>
                <a:cubicBezTo>
                  <a:pt x="1095375" y="1093490"/>
                  <a:pt x="1119188" y="1056977"/>
                  <a:pt x="1162050" y="1015702"/>
                </a:cubicBezTo>
                <a:cubicBezTo>
                  <a:pt x="1204912" y="974427"/>
                  <a:pt x="1292225" y="914102"/>
                  <a:pt x="1333500" y="882352"/>
                </a:cubicBezTo>
                <a:cubicBezTo>
                  <a:pt x="1374775" y="850602"/>
                  <a:pt x="1385888" y="856952"/>
                  <a:pt x="1409700" y="825202"/>
                </a:cubicBezTo>
                <a:cubicBezTo>
                  <a:pt x="1433512" y="793452"/>
                  <a:pt x="1455738" y="753764"/>
                  <a:pt x="1476375" y="691852"/>
                </a:cubicBezTo>
                <a:cubicBezTo>
                  <a:pt x="1497012" y="629940"/>
                  <a:pt x="1514475" y="523577"/>
                  <a:pt x="1533525" y="453727"/>
                </a:cubicBezTo>
                <a:cubicBezTo>
                  <a:pt x="1552575" y="383877"/>
                  <a:pt x="1571625" y="341014"/>
                  <a:pt x="1590675" y="272752"/>
                </a:cubicBezTo>
                <a:cubicBezTo>
                  <a:pt x="1609725" y="204490"/>
                  <a:pt x="1636713" y="85427"/>
                  <a:pt x="1647825" y="44152"/>
                </a:cubicBezTo>
                <a:cubicBezTo>
                  <a:pt x="1658937" y="2877"/>
                  <a:pt x="1644650" y="-20935"/>
                  <a:pt x="1657350" y="25102"/>
                </a:cubicBezTo>
                <a:cubicBezTo>
                  <a:pt x="1670050" y="71139"/>
                  <a:pt x="1695450" y="221952"/>
                  <a:pt x="1724025" y="320377"/>
                </a:cubicBezTo>
                <a:cubicBezTo>
                  <a:pt x="1752600" y="418802"/>
                  <a:pt x="1806575" y="542627"/>
                  <a:pt x="1828800" y="615652"/>
                </a:cubicBezTo>
                <a:cubicBezTo>
                  <a:pt x="1851025" y="688677"/>
                  <a:pt x="1846263" y="722015"/>
                  <a:pt x="1857375" y="758527"/>
                </a:cubicBezTo>
                <a:cubicBezTo>
                  <a:pt x="1868487" y="795039"/>
                  <a:pt x="1863725" y="810915"/>
                  <a:pt x="1895475" y="834727"/>
                </a:cubicBezTo>
                <a:cubicBezTo>
                  <a:pt x="1927225" y="858539"/>
                  <a:pt x="1995488" y="880765"/>
                  <a:pt x="2047875" y="901402"/>
                </a:cubicBezTo>
                <a:cubicBezTo>
                  <a:pt x="2100263" y="922040"/>
                  <a:pt x="2163763" y="942677"/>
                  <a:pt x="2209800" y="958552"/>
                </a:cubicBezTo>
                <a:cubicBezTo>
                  <a:pt x="2255838" y="974427"/>
                  <a:pt x="2308225" y="985540"/>
                  <a:pt x="2324100" y="996652"/>
                </a:cubicBezTo>
                <a:cubicBezTo>
                  <a:pt x="2339975" y="1007765"/>
                  <a:pt x="2306637" y="1022052"/>
                  <a:pt x="2305050" y="1025227"/>
                </a:cubicBezTo>
                <a:cubicBezTo>
                  <a:pt x="2303463" y="1028402"/>
                  <a:pt x="2309019" y="1022052"/>
                  <a:pt x="2314575" y="101570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sp>
        <p:nvSpPr>
          <p:cNvPr id="16" name="Ελεύθερη σχεδίαση 15"/>
          <p:cNvSpPr/>
          <p:nvPr/>
        </p:nvSpPr>
        <p:spPr>
          <a:xfrm>
            <a:off x="3200400" y="3030697"/>
            <a:ext cx="2543175" cy="1440827"/>
          </a:xfrm>
          <a:custGeom>
            <a:avLst/>
            <a:gdLst>
              <a:gd name="connsiteX0" fmla="*/ 0 w 2543175"/>
              <a:gd name="connsiteY0" fmla="*/ 1065053 h 1440827"/>
              <a:gd name="connsiteX1" fmla="*/ 514350 w 2543175"/>
              <a:gd name="connsiteY1" fmla="*/ 1065053 h 1440827"/>
              <a:gd name="connsiteX2" fmla="*/ 723900 w 2543175"/>
              <a:gd name="connsiteY2" fmla="*/ 1065053 h 1440827"/>
              <a:gd name="connsiteX3" fmla="*/ 828675 w 2543175"/>
              <a:gd name="connsiteY3" fmla="*/ 1065053 h 1440827"/>
              <a:gd name="connsiteX4" fmla="*/ 847725 w 2543175"/>
              <a:gd name="connsiteY4" fmla="*/ 1160303 h 1440827"/>
              <a:gd name="connsiteX5" fmla="*/ 866775 w 2543175"/>
              <a:gd name="connsiteY5" fmla="*/ 950753 h 1440827"/>
              <a:gd name="connsiteX6" fmla="*/ 923925 w 2543175"/>
              <a:gd name="connsiteY6" fmla="*/ 665003 h 1440827"/>
              <a:gd name="connsiteX7" fmla="*/ 942975 w 2543175"/>
              <a:gd name="connsiteY7" fmla="*/ 436403 h 1440827"/>
              <a:gd name="connsiteX8" fmla="*/ 990600 w 2543175"/>
              <a:gd name="connsiteY8" fmla="*/ 169703 h 1440827"/>
              <a:gd name="connsiteX9" fmla="*/ 1000125 w 2543175"/>
              <a:gd name="connsiteY9" fmla="*/ 103028 h 1440827"/>
              <a:gd name="connsiteX10" fmla="*/ 1057275 w 2543175"/>
              <a:gd name="connsiteY10" fmla="*/ 550703 h 1440827"/>
              <a:gd name="connsiteX11" fmla="*/ 1076325 w 2543175"/>
              <a:gd name="connsiteY11" fmla="*/ 1055528 h 1440827"/>
              <a:gd name="connsiteX12" fmla="*/ 1104900 w 2543175"/>
              <a:gd name="connsiteY12" fmla="*/ 1293653 h 1440827"/>
              <a:gd name="connsiteX13" fmla="*/ 1133475 w 2543175"/>
              <a:gd name="connsiteY13" fmla="*/ 1436528 h 1440827"/>
              <a:gd name="connsiteX14" fmla="*/ 1181100 w 2543175"/>
              <a:gd name="connsiteY14" fmla="*/ 1131728 h 1440827"/>
              <a:gd name="connsiteX15" fmla="*/ 1276350 w 2543175"/>
              <a:gd name="connsiteY15" fmla="*/ 1084103 h 1440827"/>
              <a:gd name="connsiteX16" fmla="*/ 1466850 w 2543175"/>
              <a:gd name="connsiteY16" fmla="*/ 1074578 h 1440827"/>
              <a:gd name="connsiteX17" fmla="*/ 1552575 w 2543175"/>
              <a:gd name="connsiteY17" fmla="*/ 1065053 h 1440827"/>
              <a:gd name="connsiteX18" fmla="*/ 1609725 w 2543175"/>
              <a:gd name="connsiteY18" fmla="*/ 960278 h 1440827"/>
              <a:gd name="connsiteX19" fmla="*/ 1676400 w 2543175"/>
              <a:gd name="connsiteY19" fmla="*/ 693578 h 1440827"/>
              <a:gd name="connsiteX20" fmla="*/ 1704975 w 2543175"/>
              <a:gd name="connsiteY20" fmla="*/ 512603 h 1440827"/>
              <a:gd name="connsiteX21" fmla="*/ 1752600 w 2543175"/>
              <a:gd name="connsiteY21" fmla="*/ 312578 h 1440827"/>
              <a:gd name="connsiteX22" fmla="*/ 1790700 w 2543175"/>
              <a:gd name="connsiteY22" fmla="*/ 150653 h 1440827"/>
              <a:gd name="connsiteX23" fmla="*/ 1819275 w 2543175"/>
              <a:gd name="connsiteY23" fmla="*/ 17303 h 1440827"/>
              <a:gd name="connsiteX24" fmla="*/ 1905000 w 2543175"/>
              <a:gd name="connsiteY24" fmla="*/ 560228 h 1440827"/>
              <a:gd name="connsiteX25" fmla="*/ 1952625 w 2543175"/>
              <a:gd name="connsiteY25" fmla="*/ 769778 h 1440827"/>
              <a:gd name="connsiteX26" fmla="*/ 2028825 w 2543175"/>
              <a:gd name="connsiteY26" fmla="*/ 1017428 h 1440827"/>
              <a:gd name="connsiteX27" fmla="*/ 2057400 w 2543175"/>
              <a:gd name="connsiteY27" fmla="*/ 1103153 h 1440827"/>
              <a:gd name="connsiteX28" fmla="*/ 2076450 w 2543175"/>
              <a:gd name="connsiteY28" fmla="*/ 1122203 h 1440827"/>
              <a:gd name="connsiteX29" fmla="*/ 2257425 w 2543175"/>
              <a:gd name="connsiteY29" fmla="*/ 1150778 h 1440827"/>
              <a:gd name="connsiteX30" fmla="*/ 2543175 w 2543175"/>
              <a:gd name="connsiteY30" fmla="*/ 1141253 h 1440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543175" h="1440827">
                <a:moveTo>
                  <a:pt x="0" y="1065053"/>
                </a:moveTo>
                <a:lnTo>
                  <a:pt x="514350" y="1065053"/>
                </a:lnTo>
                <a:lnTo>
                  <a:pt x="723900" y="1065053"/>
                </a:lnTo>
                <a:cubicBezTo>
                  <a:pt x="776287" y="1065053"/>
                  <a:pt x="808038" y="1049178"/>
                  <a:pt x="828675" y="1065053"/>
                </a:cubicBezTo>
                <a:cubicBezTo>
                  <a:pt x="849313" y="1080928"/>
                  <a:pt x="841375" y="1179353"/>
                  <a:pt x="847725" y="1160303"/>
                </a:cubicBezTo>
                <a:cubicBezTo>
                  <a:pt x="854075" y="1141253"/>
                  <a:pt x="854075" y="1033303"/>
                  <a:pt x="866775" y="950753"/>
                </a:cubicBezTo>
                <a:cubicBezTo>
                  <a:pt x="879475" y="868203"/>
                  <a:pt x="911225" y="750728"/>
                  <a:pt x="923925" y="665003"/>
                </a:cubicBezTo>
                <a:cubicBezTo>
                  <a:pt x="936625" y="579278"/>
                  <a:pt x="931863" y="518953"/>
                  <a:pt x="942975" y="436403"/>
                </a:cubicBezTo>
                <a:cubicBezTo>
                  <a:pt x="954087" y="353853"/>
                  <a:pt x="981075" y="225265"/>
                  <a:pt x="990600" y="169703"/>
                </a:cubicBezTo>
                <a:cubicBezTo>
                  <a:pt x="1000125" y="114141"/>
                  <a:pt x="989013" y="39528"/>
                  <a:pt x="1000125" y="103028"/>
                </a:cubicBezTo>
                <a:cubicBezTo>
                  <a:pt x="1011238" y="166528"/>
                  <a:pt x="1044575" y="391953"/>
                  <a:pt x="1057275" y="550703"/>
                </a:cubicBezTo>
                <a:cubicBezTo>
                  <a:pt x="1069975" y="709453"/>
                  <a:pt x="1068388" y="931703"/>
                  <a:pt x="1076325" y="1055528"/>
                </a:cubicBezTo>
                <a:cubicBezTo>
                  <a:pt x="1084263" y="1179353"/>
                  <a:pt x="1095375" y="1230153"/>
                  <a:pt x="1104900" y="1293653"/>
                </a:cubicBezTo>
                <a:cubicBezTo>
                  <a:pt x="1114425" y="1357153"/>
                  <a:pt x="1120775" y="1463515"/>
                  <a:pt x="1133475" y="1436528"/>
                </a:cubicBezTo>
                <a:cubicBezTo>
                  <a:pt x="1146175" y="1409541"/>
                  <a:pt x="1157288" y="1190465"/>
                  <a:pt x="1181100" y="1131728"/>
                </a:cubicBezTo>
                <a:cubicBezTo>
                  <a:pt x="1204912" y="1072991"/>
                  <a:pt x="1228725" y="1093628"/>
                  <a:pt x="1276350" y="1084103"/>
                </a:cubicBezTo>
                <a:cubicBezTo>
                  <a:pt x="1323975" y="1074578"/>
                  <a:pt x="1420813" y="1077753"/>
                  <a:pt x="1466850" y="1074578"/>
                </a:cubicBezTo>
                <a:cubicBezTo>
                  <a:pt x="1512887" y="1071403"/>
                  <a:pt x="1528763" y="1084103"/>
                  <a:pt x="1552575" y="1065053"/>
                </a:cubicBezTo>
                <a:cubicBezTo>
                  <a:pt x="1576387" y="1046003"/>
                  <a:pt x="1589088" y="1022190"/>
                  <a:pt x="1609725" y="960278"/>
                </a:cubicBezTo>
                <a:cubicBezTo>
                  <a:pt x="1630362" y="898366"/>
                  <a:pt x="1660525" y="768190"/>
                  <a:pt x="1676400" y="693578"/>
                </a:cubicBezTo>
                <a:cubicBezTo>
                  <a:pt x="1692275" y="618966"/>
                  <a:pt x="1692275" y="576103"/>
                  <a:pt x="1704975" y="512603"/>
                </a:cubicBezTo>
                <a:cubicBezTo>
                  <a:pt x="1717675" y="449103"/>
                  <a:pt x="1738313" y="372903"/>
                  <a:pt x="1752600" y="312578"/>
                </a:cubicBezTo>
                <a:cubicBezTo>
                  <a:pt x="1766887" y="252253"/>
                  <a:pt x="1779588" y="199865"/>
                  <a:pt x="1790700" y="150653"/>
                </a:cubicBezTo>
                <a:cubicBezTo>
                  <a:pt x="1801812" y="101441"/>
                  <a:pt x="1800225" y="-50959"/>
                  <a:pt x="1819275" y="17303"/>
                </a:cubicBezTo>
                <a:cubicBezTo>
                  <a:pt x="1838325" y="85565"/>
                  <a:pt x="1882775" y="434815"/>
                  <a:pt x="1905000" y="560228"/>
                </a:cubicBezTo>
                <a:cubicBezTo>
                  <a:pt x="1927225" y="685640"/>
                  <a:pt x="1931988" y="693578"/>
                  <a:pt x="1952625" y="769778"/>
                </a:cubicBezTo>
                <a:cubicBezTo>
                  <a:pt x="1973263" y="845978"/>
                  <a:pt x="2011362" y="961865"/>
                  <a:pt x="2028825" y="1017428"/>
                </a:cubicBezTo>
                <a:cubicBezTo>
                  <a:pt x="2046288" y="1072991"/>
                  <a:pt x="2049463" y="1085691"/>
                  <a:pt x="2057400" y="1103153"/>
                </a:cubicBezTo>
                <a:cubicBezTo>
                  <a:pt x="2065337" y="1120615"/>
                  <a:pt x="2043113" y="1114266"/>
                  <a:pt x="2076450" y="1122203"/>
                </a:cubicBezTo>
                <a:cubicBezTo>
                  <a:pt x="2109787" y="1130140"/>
                  <a:pt x="2179638" y="1147603"/>
                  <a:pt x="2257425" y="1150778"/>
                </a:cubicBezTo>
                <a:cubicBezTo>
                  <a:pt x="2335212" y="1153953"/>
                  <a:pt x="2439193" y="1147603"/>
                  <a:pt x="2543175" y="1141253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sp>
        <p:nvSpPr>
          <p:cNvPr id="17" name="Ελεύθερη σχεδίαση 16"/>
          <p:cNvSpPr/>
          <p:nvPr/>
        </p:nvSpPr>
        <p:spPr>
          <a:xfrm>
            <a:off x="3028950" y="1206498"/>
            <a:ext cx="2886075" cy="1642928"/>
          </a:xfrm>
          <a:custGeom>
            <a:avLst/>
            <a:gdLst>
              <a:gd name="connsiteX0" fmla="*/ 0 w 2886075"/>
              <a:gd name="connsiteY0" fmla="*/ 1212852 h 1642928"/>
              <a:gd name="connsiteX1" fmla="*/ 314325 w 2886075"/>
              <a:gd name="connsiteY1" fmla="*/ 1203327 h 1642928"/>
              <a:gd name="connsiteX2" fmla="*/ 533400 w 2886075"/>
              <a:gd name="connsiteY2" fmla="*/ 1212852 h 1642928"/>
              <a:gd name="connsiteX3" fmla="*/ 609600 w 2886075"/>
              <a:gd name="connsiteY3" fmla="*/ 1146177 h 1642928"/>
              <a:gd name="connsiteX4" fmla="*/ 714375 w 2886075"/>
              <a:gd name="connsiteY4" fmla="*/ 1098552 h 1642928"/>
              <a:gd name="connsiteX5" fmla="*/ 800100 w 2886075"/>
              <a:gd name="connsiteY5" fmla="*/ 1136652 h 1642928"/>
              <a:gd name="connsiteX6" fmla="*/ 876300 w 2886075"/>
              <a:gd name="connsiteY6" fmla="*/ 1203327 h 1642928"/>
              <a:gd name="connsiteX7" fmla="*/ 1047750 w 2886075"/>
              <a:gd name="connsiteY7" fmla="*/ 1222377 h 1642928"/>
              <a:gd name="connsiteX8" fmla="*/ 1114425 w 2886075"/>
              <a:gd name="connsiteY8" fmla="*/ 1222377 h 1642928"/>
              <a:gd name="connsiteX9" fmla="*/ 1200150 w 2886075"/>
              <a:gd name="connsiteY9" fmla="*/ 1374777 h 1642928"/>
              <a:gd name="connsiteX10" fmla="*/ 1219200 w 2886075"/>
              <a:gd name="connsiteY10" fmla="*/ 1384302 h 1642928"/>
              <a:gd name="connsiteX11" fmla="*/ 1219200 w 2886075"/>
              <a:gd name="connsiteY11" fmla="*/ 1203327 h 1642928"/>
              <a:gd name="connsiteX12" fmla="*/ 1247775 w 2886075"/>
              <a:gd name="connsiteY12" fmla="*/ 889002 h 1642928"/>
              <a:gd name="connsiteX13" fmla="*/ 1257300 w 2886075"/>
              <a:gd name="connsiteY13" fmla="*/ 593727 h 1642928"/>
              <a:gd name="connsiteX14" fmla="*/ 1285875 w 2886075"/>
              <a:gd name="connsiteY14" fmla="*/ 298452 h 1642928"/>
              <a:gd name="connsiteX15" fmla="*/ 1285875 w 2886075"/>
              <a:gd name="connsiteY15" fmla="*/ 117477 h 1642928"/>
              <a:gd name="connsiteX16" fmla="*/ 1314450 w 2886075"/>
              <a:gd name="connsiteY16" fmla="*/ 12702 h 1642928"/>
              <a:gd name="connsiteX17" fmla="*/ 1352550 w 2886075"/>
              <a:gd name="connsiteY17" fmla="*/ 412752 h 1642928"/>
              <a:gd name="connsiteX18" fmla="*/ 1381125 w 2886075"/>
              <a:gd name="connsiteY18" fmla="*/ 765177 h 1642928"/>
              <a:gd name="connsiteX19" fmla="*/ 1400175 w 2886075"/>
              <a:gd name="connsiteY19" fmla="*/ 1203327 h 1642928"/>
              <a:gd name="connsiteX20" fmla="*/ 1428750 w 2886075"/>
              <a:gd name="connsiteY20" fmla="*/ 1441452 h 1642928"/>
              <a:gd name="connsiteX21" fmla="*/ 1428750 w 2886075"/>
              <a:gd name="connsiteY21" fmla="*/ 1641477 h 1642928"/>
              <a:gd name="connsiteX22" fmla="*/ 1495425 w 2886075"/>
              <a:gd name="connsiteY22" fmla="*/ 1336677 h 1642928"/>
              <a:gd name="connsiteX23" fmla="*/ 1562100 w 2886075"/>
              <a:gd name="connsiteY23" fmla="*/ 1212852 h 1642928"/>
              <a:gd name="connsiteX24" fmla="*/ 1895475 w 2886075"/>
              <a:gd name="connsiteY24" fmla="*/ 1212852 h 1642928"/>
              <a:gd name="connsiteX25" fmla="*/ 2047875 w 2886075"/>
              <a:gd name="connsiteY25" fmla="*/ 717552 h 1642928"/>
              <a:gd name="connsiteX26" fmla="*/ 2085975 w 2886075"/>
              <a:gd name="connsiteY26" fmla="*/ 431802 h 1642928"/>
              <a:gd name="connsiteX27" fmla="*/ 2114550 w 2886075"/>
              <a:gd name="connsiteY27" fmla="*/ 307977 h 1642928"/>
              <a:gd name="connsiteX28" fmla="*/ 2143125 w 2886075"/>
              <a:gd name="connsiteY28" fmla="*/ 155577 h 1642928"/>
              <a:gd name="connsiteX29" fmla="*/ 2219325 w 2886075"/>
              <a:gd name="connsiteY29" fmla="*/ 555627 h 1642928"/>
              <a:gd name="connsiteX30" fmla="*/ 2276475 w 2886075"/>
              <a:gd name="connsiteY30" fmla="*/ 879477 h 1642928"/>
              <a:gd name="connsiteX31" fmla="*/ 2390775 w 2886075"/>
              <a:gd name="connsiteY31" fmla="*/ 1165227 h 1642928"/>
              <a:gd name="connsiteX32" fmla="*/ 2438400 w 2886075"/>
              <a:gd name="connsiteY32" fmla="*/ 1260477 h 1642928"/>
              <a:gd name="connsiteX33" fmla="*/ 2647950 w 2886075"/>
              <a:gd name="connsiteY33" fmla="*/ 1270002 h 1642928"/>
              <a:gd name="connsiteX34" fmla="*/ 2819400 w 2886075"/>
              <a:gd name="connsiteY34" fmla="*/ 1270002 h 1642928"/>
              <a:gd name="connsiteX35" fmla="*/ 2886075 w 2886075"/>
              <a:gd name="connsiteY35" fmla="*/ 1250952 h 1642928"/>
              <a:gd name="connsiteX36" fmla="*/ 2886075 w 2886075"/>
              <a:gd name="connsiteY36" fmla="*/ 1250952 h 164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886075" h="1642928">
                <a:moveTo>
                  <a:pt x="0" y="1212852"/>
                </a:moveTo>
                <a:cubicBezTo>
                  <a:pt x="112712" y="1208089"/>
                  <a:pt x="225425" y="1203327"/>
                  <a:pt x="314325" y="1203327"/>
                </a:cubicBezTo>
                <a:cubicBezTo>
                  <a:pt x="403225" y="1203327"/>
                  <a:pt x="484187" y="1222377"/>
                  <a:pt x="533400" y="1212852"/>
                </a:cubicBezTo>
                <a:cubicBezTo>
                  <a:pt x="582613" y="1203327"/>
                  <a:pt x="579438" y="1165227"/>
                  <a:pt x="609600" y="1146177"/>
                </a:cubicBezTo>
                <a:cubicBezTo>
                  <a:pt x="639763" y="1127127"/>
                  <a:pt x="682625" y="1100140"/>
                  <a:pt x="714375" y="1098552"/>
                </a:cubicBezTo>
                <a:cubicBezTo>
                  <a:pt x="746125" y="1096964"/>
                  <a:pt x="773112" y="1119189"/>
                  <a:pt x="800100" y="1136652"/>
                </a:cubicBezTo>
                <a:cubicBezTo>
                  <a:pt x="827088" y="1154115"/>
                  <a:pt x="835025" y="1189039"/>
                  <a:pt x="876300" y="1203327"/>
                </a:cubicBezTo>
                <a:cubicBezTo>
                  <a:pt x="917575" y="1217615"/>
                  <a:pt x="1008063" y="1219202"/>
                  <a:pt x="1047750" y="1222377"/>
                </a:cubicBezTo>
                <a:cubicBezTo>
                  <a:pt x="1087437" y="1225552"/>
                  <a:pt x="1089025" y="1196977"/>
                  <a:pt x="1114425" y="1222377"/>
                </a:cubicBezTo>
                <a:cubicBezTo>
                  <a:pt x="1139825" y="1247777"/>
                  <a:pt x="1182687" y="1347789"/>
                  <a:pt x="1200150" y="1374777"/>
                </a:cubicBezTo>
                <a:cubicBezTo>
                  <a:pt x="1217613" y="1401765"/>
                  <a:pt x="1216025" y="1412877"/>
                  <a:pt x="1219200" y="1384302"/>
                </a:cubicBezTo>
                <a:cubicBezTo>
                  <a:pt x="1222375" y="1355727"/>
                  <a:pt x="1214438" y="1285877"/>
                  <a:pt x="1219200" y="1203327"/>
                </a:cubicBezTo>
                <a:cubicBezTo>
                  <a:pt x="1223962" y="1120777"/>
                  <a:pt x="1241425" y="990602"/>
                  <a:pt x="1247775" y="889002"/>
                </a:cubicBezTo>
                <a:cubicBezTo>
                  <a:pt x="1254125" y="787402"/>
                  <a:pt x="1250950" y="692152"/>
                  <a:pt x="1257300" y="593727"/>
                </a:cubicBezTo>
                <a:cubicBezTo>
                  <a:pt x="1263650" y="495302"/>
                  <a:pt x="1281113" y="377827"/>
                  <a:pt x="1285875" y="298452"/>
                </a:cubicBezTo>
                <a:cubicBezTo>
                  <a:pt x="1290637" y="219077"/>
                  <a:pt x="1281113" y="165102"/>
                  <a:pt x="1285875" y="117477"/>
                </a:cubicBezTo>
                <a:cubicBezTo>
                  <a:pt x="1290637" y="69852"/>
                  <a:pt x="1303338" y="-36510"/>
                  <a:pt x="1314450" y="12702"/>
                </a:cubicBezTo>
                <a:cubicBezTo>
                  <a:pt x="1325562" y="61914"/>
                  <a:pt x="1341438" y="287339"/>
                  <a:pt x="1352550" y="412752"/>
                </a:cubicBezTo>
                <a:cubicBezTo>
                  <a:pt x="1363663" y="538164"/>
                  <a:pt x="1373188" y="633414"/>
                  <a:pt x="1381125" y="765177"/>
                </a:cubicBezTo>
                <a:cubicBezTo>
                  <a:pt x="1389063" y="896939"/>
                  <a:pt x="1392238" y="1090615"/>
                  <a:pt x="1400175" y="1203327"/>
                </a:cubicBezTo>
                <a:cubicBezTo>
                  <a:pt x="1408112" y="1316039"/>
                  <a:pt x="1423987" y="1368427"/>
                  <a:pt x="1428750" y="1441452"/>
                </a:cubicBezTo>
                <a:cubicBezTo>
                  <a:pt x="1433513" y="1514477"/>
                  <a:pt x="1417638" y="1658939"/>
                  <a:pt x="1428750" y="1641477"/>
                </a:cubicBezTo>
                <a:cubicBezTo>
                  <a:pt x="1439862" y="1624015"/>
                  <a:pt x="1473200" y="1408115"/>
                  <a:pt x="1495425" y="1336677"/>
                </a:cubicBezTo>
                <a:cubicBezTo>
                  <a:pt x="1517650" y="1265240"/>
                  <a:pt x="1495425" y="1233489"/>
                  <a:pt x="1562100" y="1212852"/>
                </a:cubicBezTo>
                <a:cubicBezTo>
                  <a:pt x="1628775" y="1192215"/>
                  <a:pt x="1814513" y="1295402"/>
                  <a:pt x="1895475" y="1212852"/>
                </a:cubicBezTo>
                <a:cubicBezTo>
                  <a:pt x="1976437" y="1130302"/>
                  <a:pt x="2016125" y="847727"/>
                  <a:pt x="2047875" y="717552"/>
                </a:cubicBezTo>
                <a:cubicBezTo>
                  <a:pt x="2079625" y="587377"/>
                  <a:pt x="2074863" y="500064"/>
                  <a:pt x="2085975" y="431802"/>
                </a:cubicBezTo>
                <a:cubicBezTo>
                  <a:pt x="2097087" y="363540"/>
                  <a:pt x="2105025" y="354014"/>
                  <a:pt x="2114550" y="307977"/>
                </a:cubicBezTo>
                <a:cubicBezTo>
                  <a:pt x="2124075" y="261939"/>
                  <a:pt x="2125663" y="114302"/>
                  <a:pt x="2143125" y="155577"/>
                </a:cubicBezTo>
                <a:cubicBezTo>
                  <a:pt x="2160588" y="196852"/>
                  <a:pt x="2197100" y="434977"/>
                  <a:pt x="2219325" y="555627"/>
                </a:cubicBezTo>
                <a:cubicBezTo>
                  <a:pt x="2241550" y="676277"/>
                  <a:pt x="2247900" y="777877"/>
                  <a:pt x="2276475" y="879477"/>
                </a:cubicBezTo>
                <a:cubicBezTo>
                  <a:pt x="2305050" y="981077"/>
                  <a:pt x="2363788" y="1101727"/>
                  <a:pt x="2390775" y="1165227"/>
                </a:cubicBezTo>
                <a:cubicBezTo>
                  <a:pt x="2417762" y="1228727"/>
                  <a:pt x="2395538" y="1243015"/>
                  <a:pt x="2438400" y="1260477"/>
                </a:cubicBezTo>
                <a:cubicBezTo>
                  <a:pt x="2481262" y="1277939"/>
                  <a:pt x="2584450" y="1268415"/>
                  <a:pt x="2647950" y="1270002"/>
                </a:cubicBezTo>
                <a:cubicBezTo>
                  <a:pt x="2711450" y="1271589"/>
                  <a:pt x="2779713" y="1273177"/>
                  <a:pt x="2819400" y="1270002"/>
                </a:cubicBezTo>
                <a:cubicBezTo>
                  <a:pt x="2859087" y="1266827"/>
                  <a:pt x="2886075" y="1250952"/>
                  <a:pt x="2886075" y="1250952"/>
                </a:cubicBezTo>
                <a:lnTo>
                  <a:pt x="2886075" y="1250952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cxnSp>
        <p:nvCxnSpPr>
          <p:cNvPr id="19" name="Ευθύγραμμο βέλος σύνδεσης 18"/>
          <p:cNvCxnSpPr/>
          <p:nvPr/>
        </p:nvCxnSpPr>
        <p:spPr>
          <a:xfrm flipH="1">
            <a:off x="5220072" y="1412776"/>
            <a:ext cx="98975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209830" y="2858068"/>
            <a:ext cx="1296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Calibri"/>
              </a:rPr>
              <a:t>Tall peaked T wave</a:t>
            </a:r>
            <a:endParaRPr lang="el-GR" sz="2000" dirty="0">
              <a:solidFill>
                <a:srgbClr val="FFFF00"/>
              </a:solidFill>
              <a:latin typeface="Calibri"/>
            </a:endParaRPr>
          </a:p>
        </p:txBody>
      </p:sp>
      <p:cxnSp>
        <p:nvCxnSpPr>
          <p:cNvPr id="21" name="Ευθύγραμμο βέλος σύνδεσης 20"/>
          <p:cNvCxnSpPr/>
          <p:nvPr/>
        </p:nvCxnSpPr>
        <p:spPr>
          <a:xfrm flipH="1">
            <a:off x="5112060" y="3140968"/>
            <a:ext cx="109777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190598" y="1206498"/>
            <a:ext cx="1296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Calibri"/>
              </a:rPr>
              <a:t>Tall peaked T wave</a:t>
            </a:r>
            <a:endParaRPr lang="el-GR" sz="2000" dirty="0">
              <a:solidFill>
                <a:srgbClr val="FFFF00"/>
              </a:solidFill>
              <a:latin typeface="Calibri"/>
            </a:endParaRPr>
          </a:p>
        </p:txBody>
      </p:sp>
      <p:cxnSp>
        <p:nvCxnSpPr>
          <p:cNvPr id="25" name="Ευθύγραμμο βέλος σύνδεσης 24"/>
          <p:cNvCxnSpPr/>
          <p:nvPr/>
        </p:nvCxnSpPr>
        <p:spPr>
          <a:xfrm>
            <a:off x="3491880" y="3690849"/>
            <a:ext cx="0" cy="3846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057525" y="304322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Calibri"/>
              </a:rPr>
              <a:t>Loss of P wave</a:t>
            </a:r>
            <a:endParaRPr lang="el-GR" sz="2000" dirty="0">
              <a:solidFill>
                <a:srgbClr val="FFFF00"/>
              </a:solidFill>
              <a:latin typeface="Calibri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94174" y="4105740"/>
            <a:ext cx="1296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Calibri"/>
              </a:rPr>
              <a:t>Widened QRS with tall T wave</a:t>
            </a:r>
            <a:endParaRPr lang="el-GR" sz="2000" dirty="0">
              <a:solidFill>
                <a:srgbClr val="FFFF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5760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543956" cy="608687"/>
          </a:xfrm>
        </p:spPr>
        <p:txBody>
          <a:bodyPr>
            <a:normAutofit/>
          </a:bodyPr>
          <a:lstStyle/>
          <a:p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Θεραπεία Υπερκαλιαιμίας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8" y="713318"/>
            <a:ext cx="3970780" cy="59560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Αιτιολογική αντιμετώπιση </a:t>
            </a:r>
          </a:p>
          <a:p>
            <a:pPr>
              <a:spcBef>
                <a:spcPts val="120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Αναζήτηση και θεραπεία της αιτίας.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43</a:t>
            </a:fld>
            <a:endParaRPr lang="el-GR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3995936" y="713319"/>
            <a:ext cx="5005220" cy="61446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l-GR" sz="2000" u="sng" dirty="0">
                <a:latin typeface="Times New Roman" pitchFamily="18" charset="0"/>
                <a:cs typeface="Times New Roman" pitchFamily="18" charset="0"/>
              </a:rPr>
              <a:t>Συμπτωματική αντιμετώπιση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1) Διακοπή της περαιτέρω πρόσληψης καλίου από όλες τις οδούς,</a:t>
            </a: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2) Διευκόλυνση της εισόδου του καλίου στον ενδοκυττάριο χώρο,</a:t>
            </a: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3) Χορήγηση ινσουλίνης και γλυκόζης,</a:t>
            </a: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l-GR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Χορηγηση</a:t>
            </a: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ανταγωνιστών της δράσης του καλίου πάνω στην κυτταρική μεμβράνη (</a:t>
            </a:r>
            <a:r>
              <a:rPr lang="el-GR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γλυκονικό</a:t>
            </a: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ή χλωριούχο ασβέστιο),</a:t>
            </a: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5) Προάγοντας την αποβολή καλίου : </a:t>
            </a:r>
          </a:p>
          <a:p>
            <a:pPr marL="457200" lvl="1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Ιονταλλακτικές</a:t>
            </a: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ρητίνες </a:t>
            </a:r>
            <a:r>
              <a:rPr lang="el-GR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pερ</a:t>
            </a: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ο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ή από έντερο (υποκλυσμοί),</a:t>
            </a:r>
          </a:p>
          <a:p>
            <a:pPr marL="457200" lvl="1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 αιμοκάθαρση.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3995936" y="1085359"/>
            <a:ext cx="0" cy="5400600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2548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132856"/>
            <a:ext cx="8229600" cy="1152128"/>
          </a:xfrm>
          <a:ln w="19050">
            <a:solidFill>
              <a:srgbClr val="004A82"/>
            </a:solidFill>
          </a:ln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Διαταραχή Ασβεστίου</a:t>
            </a:r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(Ca)</a:t>
            </a:r>
            <a:endParaRPr lang="el-GR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44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9916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313240" cy="615205"/>
          </a:xfrm>
        </p:spPr>
        <p:txBody>
          <a:bodyPr>
            <a:normAutofit fontScale="90000"/>
          </a:bodyPr>
          <a:lstStyle/>
          <a:p>
            <a:r>
              <a:rPr lang="el-GR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Υπασβεστιαιμία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731838"/>
            <a:ext cx="8735888" cy="600953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Όταν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: &lt;9,0 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dl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Αίτια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Μειωμένη πρόσληψη,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Δίαιτα, σύνδρομα </a:t>
            </a:r>
            <a:r>
              <a:rPr lang="el-GR" sz="2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δυσαπορρόφησης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ΧΝΑ,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Αυξημένη αποβολή,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ΟΝΑ, στεατόρροια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(απομάκρυνση μεγάλης ποσότητας λιπαρών ουσιών μέσω άπεπτων κοπράνων)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Καταστάσεις που προκαλούν μείωση του ιονισμένου </a:t>
            </a:r>
            <a:r>
              <a:rPr lang="el-GR" sz="2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Πολλαπλές μεταγγίσεις, οξεία παγκρεατίτιδα, υπερφωσφαταιμία, ακινησία,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Καταστροφή ή αφαίρεση παραθυρεοειδών αδένων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45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503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131490"/>
            <a:ext cx="7529264" cy="489198"/>
          </a:xfrm>
        </p:spPr>
        <p:txBody>
          <a:bodyPr>
            <a:normAutofit/>
          </a:bodyPr>
          <a:lstStyle/>
          <a:p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Κλινική εικόνα </a:t>
            </a:r>
            <a:r>
              <a:rPr lang="el-GR" sz="24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Υπασβεστιαιμίας</a:t>
            </a:r>
            <a:endParaRPr lang="el-GR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8600" y="764704"/>
            <a:ext cx="8686800" cy="5904656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Μειωμένη καρδιακή συχνότητα και συσταλτικότητα,  Αυξημένα τενόντια αντανακλαστικά, Υπερδιέγερση των σκελετικών μυών, Μυϊκές συσπάσεις, Σπασμοί, Τετανία, Αυξημένοι εντερικοί ήχοι, διάρροιες.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</a:pP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Σημεί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Trousseau </a:t>
            </a:r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σπασμός στον καρπό),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Σημείο Chvostek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(σπασμός προσώπου μετά από πλήξη του προσωπικού νεύρου)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(https://www.youtube.com/watch?v=kvmwsTU0InQ)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46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0614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075240" cy="720080"/>
          </a:xfrm>
        </p:spPr>
        <p:txBody>
          <a:bodyPr>
            <a:noAutofit/>
          </a:bodyPr>
          <a:lstStyle/>
          <a:p>
            <a:r>
              <a:rPr lang="el-GR" sz="2800" u="sng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Προβλήματα ασθενών με Υπασβεστιαιμία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052736"/>
            <a:ext cx="8519864" cy="5544616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Μειωμένη καρδιακή παροχή,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Πόνος από κράμπες και μυϊκές συσπάσεις,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Ανεπαρκής τύπος αναπνοής, ασφυξία από διαταραχή της λειτουργίας των αναπνευστικών μυών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(αυξημένες συσπάσεις),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Κίνδυνος τραυματισμού και καταγμάτων,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Τετανία. </a:t>
            </a:r>
          </a:p>
          <a:p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47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9886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2844" y="0"/>
            <a:ext cx="8643998" cy="571480"/>
          </a:xfrm>
        </p:spPr>
        <p:txBody>
          <a:bodyPr>
            <a:normAutofit fontScale="90000"/>
          </a:bodyPr>
          <a:lstStyle/>
          <a:p>
            <a:r>
              <a:rPr lang="el-GR" sz="32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Κλινικά σημεία </a:t>
            </a:r>
            <a:r>
              <a:rPr lang="el-GR" sz="3200" u="sng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Υπασβετιαιμίας</a:t>
            </a:r>
            <a:endParaRPr lang="el-GR" sz="2400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85720" y="785794"/>
            <a:ext cx="8643998" cy="588356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el-GR" sz="2600" dirty="0">
                <a:latin typeface="Times New Roman" pitchFamily="18" charset="0"/>
                <a:cs typeface="Times New Roman" pitchFamily="18" charset="0"/>
              </a:rPr>
              <a:t>Σημείο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Trousseau (</a:t>
            </a:r>
            <a:r>
              <a:rPr lang="el-GR" sz="2600" dirty="0">
                <a:latin typeface="Times New Roman" pitchFamily="18" charset="0"/>
                <a:cs typeface="Times New Roman" pitchFamily="18" charset="0"/>
              </a:rPr>
              <a:t>σπασμός στον καρπό),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el-GR" sz="2600" dirty="0">
                <a:latin typeface="Times New Roman" pitchFamily="18" charset="0"/>
                <a:cs typeface="Times New Roman" pitchFamily="18" charset="0"/>
              </a:rPr>
              <a:t>Σημείο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Chvostek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600" dirty="0">
                <a:latin typeface="Times New Roman" pitchFamily="18" charset="0"/>
                <a:cs typeface="Times New Roman" pitchFamily="18" charset="0"/>
              </a:rPr>
              <a:t>(σπασμός προσώπου μετά από πλήξη του προσωπικού νεύρου)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l-GR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Θεραπεία </a:t>
            </a:r>
            <a:r>
              <a:rPr lang="el-GR" u="sng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Υπασβεστιαιμίας</a:t>
            </a:r>
            <a:endParaRPr lang="el-GR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l-GR" sz="1800" b="1" dirty="0">
                <a:latin typeface="Times New Roman" pitchFamily="18" charset="0"/>
                <a:cs typeface="Times New Roman" pitchFamily="18" charset="0"/>
              </a:rPr>
              <a:t>Αιτιολογική αντιμετώπιση &amp; Συμπτωματική αντιμετώπιση,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Χορήγηση 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Ca </a:t>
            </a: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en-US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er </a:t>
            </a:r>
            <a:r>
              <a:rPr lang="en-US" sz="2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os</a:t>
            </a: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IV, δίαιτα, 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Παρακολούθηση για εμφάνιση προβλημάτων (σφύξεις, αναπνοές, ΗΚΓ κλπ),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Εργαστηριακός έλεγχος,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Αντιμετώπιση των προβλημάτων του ασθενή,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Προφύλαξη από κακώσεις, πρόληψη αναπνευστικών προβλημάτων, αναλγησία κλπ.</a:t>
            </a:r>
          </a:p>
          <a:p>
            <a:pPr>
              <a:spcBef>
                <a:spcPts val="1200"/>
              </a:spcBef>
              <a:buNone/>
            </a:pPr>
            <a:endParaRPr lang="el-GR" sz="2800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buNone/>
            </a:pPr>
            <a:endParaRPr lang="el-GR" sz="2800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buNone/>
            </a:pPr>
            <a:endParaRPr lang="el-GR" sz="2800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48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22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>
                <a:latin typeface="Times New Roman" pitchFamily="18" charset="0"/>
                <a:cs typeface="Times New Roman" pitchFamily="18" charset="0"/>
              </a:rPr>
              <a:t>Μέση ημερήσια αποβολή υγρών</a:t>
            </a:r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8635842"/>
              </p:ext>
            </p:extLst>
          </p:nvPr>
        </p:nvGraphicFramePr>
        <p:xfrm>
          <a:off x="477155" y="1700808"/>
          <a:ext cx="8229600" cy="3474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2400" dirty="0"/>
                        <a:t>Άδηλη</a:t>
                      </a:r>
                      <a:r>
                        <a:rPr lang="el-GR" sz="2400" baseline="0" dirty="0"/>
                        <a:t> Αναπνοή από Πνεύμονες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≈</a:t>
                      </a:r>
                      <a:r>
                        <a:rPr lang="el-GR" sz="2400" dirty="0"/>
                        <a:t>350</a:t>
                      </a:r>
                      <a:r>
                        <a:rPr lang="en-US" sz="2400" dirty="0"/>
                        <a:t> ml / 24</a:t>
                      </a:r>
                      <a:r>
                        <a:rPr lang="el-GR" sz="2400" dirty="0" err="1"/>
                        <a:t>ωρο</a:t>
                      </a:r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/>
                        <a:t>Άδηλη Αναπνοή από Δέρμα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≈350 ml / 24</a:t>
                      </a:r>
                      <a:r>
                        <a:rPr lang="el-GR" sz="2400" dirty="0" err="1"/>
                        <a:t>ωρο</a:t>
                      </a:r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/>
                        <a:t>Ιδρώτας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≈</a:t>
                      </a:r>
                      <a:r>
                        <a:rPr lang="el-GR" sz="2400" dirty="0"/>
                        <a:t>100</a:t>
                      </a:r>
                      <a:r>
                        <a:rPr lang="en-US" sz="2400" dirty="0"/>
                        <a:t> ml / 24</a:t>
                      </a:r>
                      <a:r>
                        <a:rPr lang="el-GR" sz="2400" dirty="0" err="1"/>
                        <a:t>ωρο</a:t>
                      </a:r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/>
                        <a:t>Κόπρανα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≈</a:t>
                      </a:r>
                      <a:r>
                        <a:rPr lang="el-GR" sz="2400" dirty="0"/>
                        <a:t>10</a:t>
                      </a:r>
                      <a:r>
                        <a:rPr lang="en-US" sz="2400" dirty="0"/>
                        <a:t>0 ml / 24</a:t>
                      </a:r>
                      <a:r>
                        <a:rPr lang="el-GR" sz="2400" dirty="0" err="1"/>
                        <a:t>ωρο</a:t>
                      </a:r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/>
                        <a:t>Ούρα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≈</a:t>
                      </a:r>
                      <a:r>
                        <a:rPr lang="el-GR" sz="2400" dirty="0"/>
                        <a:t>1</a:t>
                      </a:r>
                      <a:r>
                        <a:rPr lang="en-US" sz="2400" dirty="0"/>
                        <a:t>3</a:t>
                      </a:r>
                      <a:r>
                        <a:rPr lang="el-GR" sz="2400" dirty="0"/>
                        <a:t>0</a:t>
                      </a:r>
                      <a:r>
                        <a:rPr lang="en-US" sz="2400" dirty="0"/>
                        <a:t>0 ml / 24</a:t>
                      </a:r>
                      <a:r>
                        <a:rPr lang="el-GR" sz="2400" dirty="0" err="1"/>
                        <a:t>ωρο</a:t>
                      </a:r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dirty="0"/>
                        <a:t>Σύνολο Αποβαλλόμενων Υγρών 24ώρου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≈</a:t>
                      </a:r>
                      <a:r>
                        <a:rPr lang="el-GR" sz="2400" dirty="0"/>
                        <a:t>2200</a:t>
                      </a:r>
                      <a:r>
                        <a:rPr lang="en-US" sz="2400" dirty="0"/>
                        <a:t> ml / 24</a:t>
                      </a:r>
                      <a:r>
                        <a:rPr lang="el-GR" sz="2400" dirty="0" err="1"/>
                        <a:t>ωρο</a:t>
                      </a:r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9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4</a:t>
            </a:fld>
            <a:endParaRPr lang="el-GR" sz="9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9269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0"/>
            <a:ext cx="7313240" cy="731837"/>
          </a:xfrm>
        </p:spPr>
        <p:txBody>
          <a:bodyPr>
            <a:normAutofit/>
          </a:bodyPr>
          <a:lstStyle/>
          <a:p>
            <a:r>
              <a:rPr lang="el-GR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Υπερασβεστιαιμία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8600" y="731837"/>
            <a:ext cx="8686800" cy="600953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 &gt;10,5mg/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dl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ΑΙΤΙΑ</a:t>
            </a:r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l-GR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Υπερβολική πρόσληψη</a:t>
            </a:r>
            <a:endParaRPr lang="en-US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Μειωμένη αποβολή,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Νεφρική ανεπάρκεια, χρήση διουρητικών θειαζίδης,</a:t>
            </a:r>
            <a:endParaRPr lang="en-US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8056" lvl="1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Καταστάσεις που προκαλούν αύξηση </a:t>
            </a:r>
            <a:r>
              <a:rPr lang="en-US" sz="24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endParaRPr lang="el-GR" sz="2400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Υπερπαραθυρεοειδισμός,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Ακινησία,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l-GR" sz="2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Αφυδάτωση, λίθιο κλπ.</a:t>
            </a:r>
          </a:p>
          <a:p>
            <a:pPr>
              <a:spcBef>
                <a:spcPts val="1200"/>
              </a:spcBef>
            </a:pPr>
            <a:endParaRPr lang="el-GR" sz="1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7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49</a:t>
            </a:fld>
            <a:endParaRPr lang="el-GR" sz="7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6514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7584" y="0"/>
            <a:ext cx="7097215" cy="665440"/>
          </a:xfrm>
        </p:spPr>
        <p:txBody>
          <a:bodyPr>
            <a:normAutofit/>
          </a:bodyPr>
          <a:lstStyle/>
          <a:p>
            <a:r>
              <a:rPr lang="el-GR" sz="32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Θεραπεία </a:t>
            </a:r>
            <a:r>
              <a:rPr lang="en-US" sz="32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l-GR" sz="3200" u="sng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περασβεστιαιμίας</a:t>
            </a:r>
            <a:endParaRPr lang="el-GR" sz="3200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Θέση περιεχομένου 2"/>
          <p:cNvSpPr>
            <a:spLocks noGrp="1"/>
          </p:cNvSpPr>
          <p:nvPr>
            <p:ph idx="1"/>
          </p:nvPr>
        </p:nvSpPr>
        <p:spPr>
          <a:xfrm>
            <a:off x="159822" y="837787"/>
            <a:ext cx="8755578" cy="583157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Αιτιολογική αντιμετώπιση &amp;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Συμπτωματική αντιμετώπιση</a:t>
            </a:r>
          </a:p>
          <a:p>
            <a:pPr fontAlgn="auto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Διακοπή χορήγησης ασβεστίου και φαρμάκων που προκαλούν αύξηση του ασβεστίου, </a:t>
            </a:r>
          </a:p>
          <a:p>
            <a:pPr fontAlgn="auto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Παρακολούθηση ασθενή για εμφάνιση προβλημάτων (σφύξεις, αναπνοές, ΗΚΓ κλπ),</a:t>
            </a:r>
          </a:p>
          <a:p>
            <a:pPr fontAlgn="auto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Εργαστηριακός έλεγχος,</a:t>
            </a:r>
          </a:p>
          <a:p>
            <a:pPr fontAlgn="auto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Αντιμετώπιση των προβλημάτων του ασθενή,</a:t>
            </a:r>
          </a:p>
          <a:p>
            <a:pPr lvl="1" fontAlgn="auto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4A82"/>
              </a:buClr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Προφύλαξη από κακώσεις, πρόληψη αναπνευστικών προβλημάτων, αναλγησία κλπ.</a:t>
            </a:r>
          </a:p>
          <a:p>
            <a:pPr marL="0" indent="0">
              <a:buNone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-</a:t>
            </a:r>
            <a:endParaRPr lang="el-G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el-GR" sz="1600" b="1" dirty="0">
              <a:solidFill>
                <a:srgbClr val="82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7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50</a:t>
            </a:fld>
            <a:endParaRPr lang="el-GR" sz="7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4211960" y="1226185"/>
            <a:ext cx="4772218" cy="5354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endParaRPr lang="el-GR" sz="1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4211960" y="1226185"/>
            <a:ext cx="0" cy="4939119"/>
          </a:xfrm>
          <a:prstGeom prst="line">
            <a:avLst/>
          </a:prstGeom>
          <a:ln w="19050">
            <a:solidFill>
              <a:srgbClr val="004A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2676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800" b="0" cap="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Ευχαριστώ για την προσοχή σας </a:t>
            </a:r>
            <a:br>
              <a:rPr lang="el-GR" sz="4800" b="0" cap="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l-GR" b="0" cap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7910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Βιβλιογραφικές αναφορές και παραπομπές πηγών,  </a:t>
            </a:r>
            <a:br>
              <a:rPr lang="el-GR" sz="2400" u="sng" dirty="0">
                <a:latin typeface="Times New Roman" pitchFamily="18" charset="0"/>
                <a:cs typeface="Times New Roman" pitchFamily="18" charset="0"/>
              </a:rPr>
            </a:b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Σημείωμα Αναφοράς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>
                <a:latin typeface="Times New Roman" pitchFamily="18" charset="0"/>
                <a:cs typeface="Times New Roman" pitchFamily="18" charset="0"/>
              </a:rPr>
              <a:t>Αντωνία Καλογιάννη. «Χειρουργική Νοσηλευτική Ι (Θ). Ενότητα 2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sz="1800" dirty="0">
                <a:latin typeface="Times New Roman" pitchFamily="18" charset="0"/>
                <a:cs typeface="Times New Roman" pitchFamily="18" charset="0"/>
              </a:rPr>
              <a:t> Διαταραχές Ύδατος και Ηλεκτρολυτών». Έκδοση: 1.0. Αθήνα 2014. Διαθέσιμο από τη δικτυακή διεύθυνση: </a:t>
            </a:r>
            <a:r>
              <a:rPr lang="en-US" sz="1800" dirty="0">
                <a:latin typeface="Times New Roman" pitchFamily="18" charset="0"/>
                <a:cs typeface="Times New Roman" pitchFamily="18" charset="0"/>
                <a:hlinkClick r:id="rId3"/>
              </a:rPr>
              <a:t>ocp.teiath.gr</a:t>
            </a:r>
            <a:r>
              <a:rPr lang="el-GR" sz="1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endParaRPr lang="el-GR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1800" dirty="0">
                <a:latin typeface="Times New Roman" pitchFamily="18" charset="0"/>
                <a:cs typeface="Times New Roman" pitchFamily="18" charset="0"/>
              </a:rPr>
              <a:t>Copyright Τεχνολογικό Εκπαιδευτικό Ίδρυμα Αθήνας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1800" dirty="0">
                <a:latin typeface="Times New Roman" pitchFamily="18" charset="0"/>
                <a:cs typeface="Times New Roman" pitchFamily="18" charset="0"/>
              </a:rPr>
              <a:t>Αντωνία Καλογιάννη 2014.</a:t>
            </a:r>
          </a:p>
          <a:p>
            <a:pPr marL="0" indent="0">
              <a:buNone/>
            </a:pPr>
            <a:endParaRPr lang="el-GR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l-GR" sz="1800" dirty="0">
              <a:latin typeface="Times New Roman" pitchFamily="18" charset="0"/>
              <a:cs typeface="Times New Roman" pitchFamily="18" charset="0"/>
            </a:endParaRPr>
          </a:p>
          <a:p>
            <a:endParaRPr lang="el-GR" sz="2000" dirty="0"/>
          </a:p>
        </p:txBody>
      </p:sp>
      <p:grpSp>
        <p:nvGrpSpPr>
          <p:cNvPr id="4" name="Ομάδα 2"/>
          <p:cNvGrpSpPr/>
          <p:nvPr/>
        </p:nvGrpSpPr>
        <p:grpSpPr>
          <a:xfrm>
            <a:off x="785786" y="4500570"/>
            <a:ext cx="5828703" cy="768532"/>
            <a:chOff x="1767633" y="5931169"/>
            <a:chExt cx="5828703" cy="768532"/>
          </a:xfrm>
        </p:grpSpPr>
        <p:pic>
          <p:nvPicPr>
            <p:cNvPr id="5" name="Picture 5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7633" y="5931169"/>
              <a:ext cx="1971675" cy="702000"/>
            </a:xfrm>
            <a:prstGeom prst="rect">
              <a:avLst/>
            </a:prstGeom>
            <a:noFill/>
          </p:spPr>
        </p:pic>
        <p:pic>
          <p:nvPicPr>
            <p:cNvPr id="6" name="Picture 2" descr="C:\Users\alex\Desktop\logo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14"/>
            <a:stretch/>
          </p:blipFill>
          <p:spPr bwMode="auto">
            <a:xfrm>
              <a:off x="3923928" y="5931169"/>
              <a:ext cx="3672408" cy="768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66653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961082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Διαταραχές  ύδατος και ηλεκτρολυτών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300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Υπογκαιμία/ Αφυδάτωση,</a:t>
            </a:r>
          </a:p>
          <a:p>
            <a:pPr>
              <a:spcBef>
                <a:spcPts val="300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Υπερογκαιμία/υπερφόρτωση,</a:t>
            </a:r>
          </a:p>
          <a:p>
            <a:pPr>
              <a:spcBef>
                <a:spcPts val="300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Οίδημα,</a:t>
            </a:r>
          </a:p>
          <a:p>
            <a:pPr>
              <a:spcBef>
                <a:spcPts val="300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Υπονατριαιμία/Υπερνατριαιμία,</a:t>
            </a:r>
          </a:p>
          <a:p>
            <a:pPr>
              <a:spcBef>
                <a:spcPts val="300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Υποκαλιαιμία/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Υπερκαλιαιμία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spcBef>
                <a:spcPts val="300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Υπασβεστιαιμία/</a:t>
            </a:r>
            <a:r>
              <a:rPr lang="el-GR" sz="2400" dirty="0" err="1">
                <a:latin typeface="Times New Roman" pitchFamily="18" charset="0"/>
                <a:cs typeface="Times New Roman" pitchFamily="18" charset="0"/>
              </a:rPr>
              <a:t>υπερασβε</a:t>
            </a:r>
            <a:r>
              <a:rPr lang="el-GR" sz="2000" dirty="0" err="1">
                <a:latin typeface="Times New Roman" pitchFamily="18" charset="0"/>
                <a:cs typeface="Times New Roman" pitchFamily="18" charset="0"/>
              </a:rPr>
              <a:t>στιαμία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3000"/>
              </a:spcBef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z="9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5</a:t>
            </a:fld>
            <a:endParaRPr lang="el-GR" sz="9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46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800" dirty="0">
                <a:latin typeface="Times New Roman" pitchFamily="18" charset="0"/>
                <a:cs typeface="Times New Roman" pitchFamily="18" charset="0"/>
              </a:rPr>
              <a:t>1) Υπογκαιμία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1800"/>
              </a:spcBef>
            </a:pP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Υπογκαιμία </a:t>
            </a:r>
            <a:r>
              <a:rPr lang="el-GR" sz="2800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είναι η μείωση του  κυκλοφορούντος όγκου αίματος ή  των υγρών του Εξωκυττάριου  Χώρου.</a:t>
            </a:r>
          </a:p>
          <a:p>
            <a:pPr>
              <a:lnSpc>
                <a:spcPct val="114000"/>
              </a:lnSpc>
              <a:spcBef>
                <a:spcPts val="1800"/>
              </a:spcBef>
            </a:pP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εγκαθίσταται </a:t>
            </a:r>
            <a:r>
              <a:rPr lang="el-GR" sz="2800" u="sng" dirty="0">
                <a:latin typeface="Times New Roman" pitchFamily="18" charset="0"/>
                <a:cs typeface="Times New Roman" pitchFamily="18" charset="0"/>
              </a:rPr>
              <a:t>όταν ο όγκος των σωματικών υγρών που  αποβάλλονται υπερβαίνει τον όγκου του προσλαμβανόμενου νατρίου και νερού. *</a:t>
            </a:r>
          </a:p>
          <a:p>
            <a:pPr marL="0" indent="0">
              <a:lnSpc>
                <a:spcPct val="114000"/>
              </a:lnSpc>
              <a:spcBef>
                <a:spcPts val="1800"/>
              </a:spcBef>
              <a:buNone/>
            </a:pP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*Από το στόμα, ενδοφλέβια, κ.α.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6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298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601272" cy="648072"/>
          </a:xfrm>
        </p:spPr>
        <p:txBody>
          <a:bodyPr>
            <a:normAutofit/>
          </a:bodyPr>
          <a:lstStyle/>
          <a:p>
            <a:r>
              <a:rPr lang="el-GR" sz="3600" dirty="0">
                <a:latin typeface="Times New Roman" pitchFamily="18" charset="0"/>
                <a:cs typeface="Times New Roman" pitchFamily="18" charset="0"/>
              </a:rPr>
              <a:t>Αιτίες Υπογκαιμίας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052736"/>
            <a:ext cx="8735888" cy="56166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Μειωμένη πρόσληψη,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Αυξημένη αποβολή 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(Απώλειες) από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725488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723900" algn="l"/>
              </a:tabLst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ο γαστρεντερικό σωλήνα,</a:t>
            </a:r>
          </a:p>
          <a:p>
            <a:pPr marL="725488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723900" algn="l"/>
              </a:tabLst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ους νεφρούς,</a:t>
            </a:r>
          </a:p>
          <a:p>
            <a:pPr marL="725488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723900" algn="l"/>
              </a:tabLst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ο δέρμα και το αναπνευστικό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Αιμορραγία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Μετακίνηση υγρών στον τρίτο χώρο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7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373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714380"/>
          </a:xfrm>
        </p:spPr>
        <p:txBody>
          <a:bodyPr>
            <a:normAutofit/>
          </a:bodyPr>
          <a:lstStyle/>
          <a:p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Μειωμένη πρόσληψη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4282" y="1071546"/>
            <a:ext cx="8643998" cy="505461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</a:pPr>
            <a:r>
              <a:rPr lang="el-GR" sz="2400" u="sng" dirty="0">
                <a:latin typeface="Times New Roman" pitchFamily="18" charset="0"/>
                <a:cs typeface="Times New Roman" pitchFamily="18" charset="0"/>
              </a:rPr>
              <a:t>Έλλειψη νερού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Ναυαγοί, απουσία πόσιμου νερού κλπ,</a:t>
            </a:r>
          </a:p>
          <a:p>
            <a:pPr marL="0" indent="0">
              <a:lnSpc>
                <a:spcPct val="120000"/>
              </a:lnSpc>
              <a:spcBef>
                <a:spcPts val="360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Αδυναμία πρόσληψης,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Αδυναμία κατάποσης,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Μειωμένο επίπεδο συνείδησης κλπ.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360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Απώλειες από το δέρμα</a:t>
            </a:r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</a:p>
          <a:p>
            <a:pPr marL="0" indent="0">
              <a:lnSpc>
                <a:spcPct val="120000"/>
              </a:lnSpc>
              <a:spcBef>
                <a:spcPts val="240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Εφίδρωση,</a:t>
            </a:r>
          </a:p>
          <a:p>
            <a:pPr marL="0" indent="0">
              <a:lnSpc>
                <a:spcPct val="120000"/>
              </a:lnSpc>
              <a:spcBef>
                <a:spcPts val="240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Εγκαύματα,</a:t>
            </a:r>
          </a:p>
          <a:p>
            <a:pPr marL="0" indent="0">
              <a:lnSpc>
                <a:spcPct val="120000"/>
              </a:lnSpc>
              <a:spcBef>
                <a:spcPts val="2400"/>
              </a:spcBef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Άδηλες απώλειες</a:t>
            </a:r>
            <a:endParaRPr lang="el-GR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E3B3-0445-4CFC-BED8-763D4409E61F}" type="slidenum"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8</a:t>
            </a:fld>
            <a:endParaRPr lang="el-GR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2112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ISPRING_RESOURCE_PATHS_HASH_2" val="e63e9eec434b6a22ddb5216a25ec256f5ce4e1fb"/>
  <p:tag name="ISPRING_RESOURCE_PATHS_HASH_PRESENTER" val="51f7f21b2a2c8fa771ead8c211cabfd9479715e3"/>
</p:tagLst>
</file>

<file path=ppt/theme/theme1.xml><?xml version="1.0" encoding="utf-8"?>
<a:theme xmlns:a="http://schemas.openxmlformats.org/drawingml/2006/main" name="Τεχνικό">
  <a:themeElements>
    <a:clrScheme name="Τεχνικό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Τεχνικό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Τεχν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416</TotalTime>
  <Words>2642</Words>
  <Application>Microsoft Office PowerPoint</Application>
  <PresentationFormat>Προβολή στην οθόνη (4:3)</PresentationFormat>
  <Paragraphs>469</Paragraphs>
  <Slides>53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53</vt:i4>
      </vt:variant>
    </vt:vector>
  </HeadingPairs>
  <TitlesOfParts>
    <vt:vector size="61" baseType="lpstr">
      <vt:lpstr>Arial</vt:lpstr>
      <vt:lpstr>Calibri</vt:lpstr>
      <vt:lpstr>Courier New</vt:lpstr>
      <vt:lpstr>Franklin Gothic Book</vt:lpstr>
      <vt:lpstr>Times New Roman</vt:lpstr>
      <vt:lpstr>Wingdings</vt:lpstr>
      <vt:lpstr>Wingdings 2</vt:lpstr>
      <vt:lpstr>Τεχνικό</vt:lpstr>
      <vt:lpstr>Χειρουργική Νοσηλευτική</vt:lpstr>
      <vt:lpstr>Διαταραχές Ύδατος &amp; Ηλεκτρολυτών</vt:lpstr>
      <vt:lpstr>Ισοζύγιο ύδατος</vt:lpstr>
      <vt:lpstr>Μέση πρόσληψη υγρών</vt:lpstr>
      <vt:lpstr>Μέση ημερήσια αποβολή υγρών</vt:lpstr>
      <vt:lpstr>      Διαταραχές  ύδατος και ηλεκτρολυτών</vt:lpstr>
      <vt:lpstr>1) Υπογκαιμία</vt:lpstr>
      <vt:lpstr>Αιτίες Υπογκαιμίας</vt:lpstr>
      <vt:lpstr>Μειωμένη πρόσληψη </vt:lpstr>
      <vt:lpstr>Απώλειες από το αναπνευστικό</vt:lpstr>
      <vt:lpstr>Νεφρικές απώλειες</vt:lpstr>
      <vt:lpstr>Κλινικές  εκδηλώσεις  Υπογκαιμίας, 1 </vt:lpstr>
      <vt:lpstr>Κλινικές  εκδηλώσεις  Υπογκαιμίας, 2  </vt:lpstr>
      <vt:lpstr>Εργαστηριακά ευρήματα  Υπογκαιμίας</vt:lpstr>
      <vt:lpstr>Στόχοι θεραπείας</vt:lpstr>
      <vt:lpstr>     Θεραπεία/ Νοσηλευτικές παρεμβάσεις, 1  </vt:lpstr>
      <vt:lpstr> Θεραπεία/ Νοσηλευτικές παρεμβάσεις, 2</vt:lpstr>
      <vt:lpstr>Υπερογκαιμία = (περίσσεια ύδατος  ή δηλητηρίαση με ύδωρ) = Αύξηση του κυκλοφορούντος όγκου ή  του εξωκυττάριου υγρού. </vt:lpstr>
      <vt:lpstr>Θεραπεία Yπερογκαιμίας</vt:lpstr>
      <vt:lpstr>Οίδημα</vt:lpstr>
      <vt:lpstr>Αίτια ανάπτυξης οιδήματος</vt:lpstr>
      <vt:lpstr>Τριχοειδή αγγεία</vt:lpstr>
      <vt:lpstr>Λεμφαγγεία </vt:lpstr>
      <vt:lpstr> β) Οίδημα οφειλόμενο σε ελαττωμένη ογκωτική πίεση πλάσματος</vt:lpstr>
      <vt:lpstr> δ) Οίδημα οφειλόμενο σε αυξημένη κολλοειδοσμωτική και οσμωτική πίεση του υγρού των ιστών</vt:lpstr>
      <vt:lpstr>Θεραπεία οιδήματος</vt:lpstr>
      <vt:lpstr>Νοσηλευτική  φροντίδα ασθενή με οίδημα :  Σκοπός</vt:lpstr>
      <vt:lpstr>Διαταραχές Ηλεκτρολυτών</vt:lpstr>
      <vt:lpstr>Διαταραχές Νατρίου (Na)</vt:lpstr>
      <vt:lpstr>Υπονατριαιμία</vt:lpstr>
      <vt:lpstr>Κλινική εικόνα Υπονατριαιμίας</vt:lpstr>
      <vt:lpstr>Θεραπεία Υπονατριαιμίας</vt:lpstr>
      <vt:lpstr>Υπερνατριαιμία</vt:lpstr>
      <vt:lpstr>Κλινική εικόνα Υπερνατριαιμίας</vt:lpstr>
      <vt:lpstr>Θεραπεία Υπερνατριαιμίας</vt:lpstr>
      <vt:lpstr>Διαταραχές Καλίου (K)</vt:lpstr>
      <vt:lpstr>Υποκαλιαιμία</vt:lpstr>
      <vt:lpstr>Κλινική εικόνα Υποκαλιαιμίας</vt:lpstr>
      <vt:lpstr>ECG Pattern Of Hypokalemia</vt:lpstr>
      <vt:lpstr>Θεραπεία Υποκαλιαιμίας</vt:lpstr>
      <vt:lpstr>Υπερκαλιαιμία</vt:lpstr>
      <vt:lpstr>Κλινική εικόνα Υπερκαλιαιμίας</vt:lpstr>
      <vt:lpstr>ΗΚΓ Υπερκαλιαιμίας</vt:lpstr>
      <vt:lpstr>Θεραπεία Υπερκαλιαιμίας</vt:lpstr>
      <vt:lpstr>Διαταραχή Ασβεστίου (Ca)</vt:lpstr>
      <vt:lpstr>Υπασβεστιαιμία</vt:lpstr>
      <vt:lpstr>Κλινική εικόνα Υπασβεστιαιμίας</vt:lpstr>
      <vt:lpstr>Προβλήματα ασθενών με Υπασβεστιαιμία </vt:lpstr>
      <vt:lpstr>Κλινικά σημεία Υπασβετιαιμίας</vt:lpstr>
      <vt:lpstr>Υπερασβεστιαιμία</vt:lpstr>
      <vt:lpstr>Θεραπεία Yπερασβεστιαιμίας</vt:lpstr>
      <vt:lpstr>Ευχαριστώ για την προσοχή σας  </vt:lpstr>
      <vt:lpstr>Βιβλιογραφικές αναφορές και παραπομπές πηγών,   Σημείωμα Αναφοράς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Χειρουργική Νοσηλευτική Ι (Θ)</dc:title>
  <dc:creator>opencourses@teiath.gr</dc:creator>
  <cp:lastModifiedBy>maria koutentaki</cp:lastModifiedBy>
  <cp:revision>45</cp:revision>
  <dcterms:created xsi:type="dcterms:W3CDTF">2014-10-15T06:28:28Z</dcterms:created>
  <dcterms:modified xsi:type="dcterms:W3CDTF">2025-05-02T20:41:21Z</dcterms:modified>
</cp:coreProperties>
</file>