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6" r:id="rId2"/>
    <p:sldId id="257" r:id="rId3"/>
    <p:sldId id="258" r:id="rId4"/>
    <p:sldId id="259" r:id="rId5"/>
    <p:sldId id="320" r:id="rId6"/>
    <p:sldId id="260" r:id="rId7"/>
    <p:sldId id="262" r:id="rId8"/>
    <p:sldId id="321" r:id="rId9"/>
    <p:sldId id="261" r:id="rId10"/>
    <p:sldId id="264" r:id="rId11"/>
    <p:sldId id="263" r:id="rId12"/>
    <p:sldId id="265" r:id="rId13"/>
    <p:sldId id="266" r:id="rId14"/>
    <p:sldId id="268" r:id="rId15"/>
    <p:sldId id="322" r:id="rId16"/>
    <p:sldId id="269" r:id="rId17"/>
    <p:sldId id="270" r:id="rId18"/>
    <p:sldId id="271" r:id="rId19"/>
    <p:sldId id="272" r:id="rId20"/>
    <p:sldId id="323" r:id="rId21"/>
    <p:sldId id="273" r:id="rId22"/>
    <p:sldId id="274" r:id="rId23"/>
    <p:sldId id="276" r:id="rId24"/>
    <p:sldId id="277" r:id="rId25"/>
    <p:sldId id="278" r:id="rId26"/>
    <p:sldId id="301" r:id="rId27"/>
    <p:sldId id="279" r:id="rId28"/>
    <p:sldId id="302" r:id="rId29"/>
    <p:sldId id="280" r:id="rId30"/>
    <p:sldId id="281" r:id="rId31"/>
    <p:sldId id="303" r:id="rId32"/>
    <p:sldId id="283" r:id="rId33"/>
    <p:sldId id="284" r:id="rId34"/>
    <p:sldId id="285" r:id="rId35"/>
    <p:sldId id="286" r:id="rId36"/>
    <p:sldId id="287" r:id="rId37"/>
    <p:sldId id="288" r:id="rId38"/>
    <p:sldId id="304" r:id="rId39"/>
    <p:sldId id="305" r:id="rId40"/>
    <p:sldId id="307" r:id="rId41"/>
    <p:sldId id="308" r:id="rId42"/>
    <p:sldId id="306" r:id="rId43"/>
    <p:sldId id="290" r:id="rId44"/>
    <p:sldId id="291" r:id="rId45"/>
    <p:sldId id="292" r:id="rId46"/>
    <p:sldId id="293" r:id="rId47"/>
    <p:sldId id="294" r:id="rId48"/>
    <p:sldId id="295" r:id="rId49"/>
    <p:sldId id="296" r:id="rId50"/>
    <p:sldId id="297" r:id="rId51"/>
    <p:sldId id="298" r:id="rId52"/>
    <p:sldId id="299" r:id="rId53"/>
    <p:sldId id="300" r:id="rId54"/>
    <p:sldId id="319" r:id="rId55"/>
    <p:sldId id="309" r:id="rId56"/>
    <p:sldId id="310" r:id="rId57"/>
    <p:sldId id="311" r:id="rId58"/>
    <p:sldId id="312" r:id="rId59"/>
    <p:sldId id="313" r:id="rId60"/>
    <p:sldId id="314" r:id="rId61"/>
    <p:sldId id="315" r:id="rId62"/>
    <p:sldId id="316" r:id="rId63"/>
    <p:sldId id="317" r:id="rId64"/>
    <p:sldId id="318" r:id="rId65"/>
    <p:sldId id="324" r:id="rId6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294" autoAdjust="0"/>
  </p:normalViewPr>
  <p:slideViewPr>
    <p:cSldViewPr>
      <p:cViewPr varScale="1">
        <p:scale>
          <a:sx n="59" d="100"/>
          <a:sy n="59" d="100"/>
        </p:scale>
        <p:origin x="150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56A8F5-E43F-4FEA-948A-206F3002FCB8}" type="datetimeFigureOut">
              <a:rPr lang="el-GR" smtClean="0"/>
              <a:t>5/6/2025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882EAD-9964-47B7-B893-E507015B750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1" dirty="0"/>
              <a:t>Animated</a:t>
            </a:r>
            <a:r>
              <a:rPr lang="en-US" sz="1400" b="1" baseline="0" dirty="0"/>
              <a:t> picture </a:t>
            </a:r>
            <a:r>
              <a:rPr lang="en-US" sz="1400" b="1" dirty="0"/>
              <a:t>buttons grow and turn on path</a:t>
            </a:r>
          </a:p>
          <a:p>
            <a:r>
              <a:rPr lang="en-US" sz="1400" dirty="0"/>
              <a:t>(Advanced)</a:t>
            </a:r>
          </a:p>
          <a:p>
            <a:endParaRPr lang="en-US" sz="1200" dirty="0">
              <a:latin typeface="+mn-lt"/>
            </a:endParaRPr>
          </a:p>
          <a:p>
            <a:endParaRPr lang="en-US" sz="1200" dirty="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mn-lt"/>
              </a:rPr>
              <a:t>T</a:t>
            </a:r>
            <a:r>
              <a:rPr lang="en-US" sz="1200" baseline="0" dirty="0">
                <a:latin typeface="+mn-lt"/>
              </a:rPr>
              <a:t>o reproduce the curved shape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On the </a:t>
            </a:r>
            <a:r>
              <a:rPr lang="en-US" sz="1200" b="1" baseline="0" dirty="0">
                <a:latin typeface="+mn-lt"/>
              </a:rPr>
              <a:t>Home</a:t>
            </a:r>
            <a:r>
              <a:rPr lang="en-US" sz="1200" baseline="0" dirty="0">
                <a:latin typeface="+mn-lt"/>
              </a:rPr>
              <a:t> tab, in the </a:t>
            </a:r>
            <a:r>
              <a:rPr lang="en-US" sz="1200" b="1" baseline="0" dirty="0">
                <a:latin typeface="+mn-lt"/>
              </a:rPr>
              <a:t>Slides</a:t>
            </a:r>
            <a:r>
              <a:rPr lang="en-US" sz="1200" baseline="0" dirty="0">
                <a:latin typeface="+mn-lt"/>
              </a:rPr>
              <a:t> group, click </a:t>
            </a:r>
            <a:r>
              <a:rPr lang="en-US" sz="1200" b="1" baseline="0" dirty="0">
                <a:latin typeface="+mn-lt"/>
              </a:rPr>
              <a:t>Layout</a:t>
            </a:r>
            <a:r>
              <a:rPr lang="en-US" sz="1200" baseline="0" dirty="0">
                <a:latin typeface="+mn-lt"/>
              </a:rPr>
              <a:t>, and then click </a:t>
            </a:r>
            <a:r>
              <a:rPr lang="en-US" sz="1200" b="1" baseline="0" dirty="0">
                <a:latin typeface="+mn-lt"/>
              </a:rPr>
              <a:t>Blank</a:t>
            </a:r>
            <a:r>
              <a:rPr lang="en-US" sz="1200" baseline="0" dirty="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On the </a:t>
            </a:r>
            <a:r>
              <a:rPr lang="en-US" sz="1200" b="1" baseline="0" dirty="0">
                <a:latin typeface="+mn-lt"/>
              </a:rPr>
              <a:t>Home</a:t>
            </a:r>
            <a:r>
              <a:rPr lang="en-US" sz="1200" b="0" baseline="0" dirty="0">
                <a:latin typeface="+mn-lt"/>
              </a:rPr>
              <a:t> tab, in the </a:t>
            </a:r>
            <a:r>
              <a:rPr lang="en-US" sz="1200" b="1" baseline="0" dirty="0">
                <a:latin typeface="+mn-lt"/>
              </a:rPr>
              <a:t>Drawing</a:t>
            </a:r>
            <a:r>
              <a:rPr lang="en-US" sz="1200" b="0" baseline="0" dirty="0">
                <a:latin typeface="+mn-lt"/>
              </a:rPr>
              <a:t> group, click </a:t>
            </a:r>
            <a:r>
              <a:rPr lang="en-US" sz="1200" b="1" baseline="0" dirty="0">
                <a:latin typeface="+mn-lt"/>
              </a:rPr>
              <a:t>Shapes</a:t>
            </a:r>
            <a:r>
              <a:rPr lang="en-US" sz="1200" b="0" baseline="0" dirty="0">
                <a:latin typeface="+mn-lt"/>
              </a:rPr>
              <a:t>, and then under </a:t>
            </a:r>
            <a:r>
              <a:rPr lang="en-US" sz="1200" b="1" baseline="0" dirty="0">
                <a:latin typeface="+mn-lt"/>
              </a:rPr>
              <a:t>Basic Shapes </a:t>
            </a:r>
            <a:r>
              <a:rPr lang="en-US" sz="1200" b="0" baseline="0" dirty="0">
                <a:latin typeface="+mn-lt"/>
              </a:rPr>
              <a:t>click </a:t>
            </a:r>
            <a:r>
              <a:rPr lang="en-US" sz="1200" b="1" baseline="0" dirty="0">
                <a:latin typeface="+mn-lt"/>
              </a:rPr>
              <a:t>Right Triangle </a:t>
            </a:r>
            <a:r>
              <a:rPr lang="en-US" sz="1200" b="0" baseline="0" dirty="0">
                <a:latin typeface="+mn-lt"/>
              </a:rPr>
              <a:t>(first row, fourth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mn-lt"/>
              </a:rPr>
              <a:t>On the slide, draw a triangle. </a:t>
            </a:r>
            <a:r>
              <a:rPr lang="en-US" sz="1200" baseline="0" dirty="0">
                <a:latin typeface="+mn-lt"/>
              </a:rPr>
              <a:t>Under </a:t>
            </a:r>
            <a:r>
              <a:rPr lang="en-US" sz="1200" b="1" baseline="0" dirty="0">
                <a:latin typeface="+mn-lt"/>
              </a:rPr>
              <a:t>Drawing Tools</a:t>
            </a:r>
            <a:r>
              <a:rPr lang="en-US" sz="1200" baseline="0" dirty="0">
                <a:latin typeface="+mn-lt"/>
              </a:rPr>
              <a:t>, on the </a:t>
            </a:r>
            <a:r>
              <a:rPr lang="en-US" sz="1200" b="1" baseline="0" dirty="0">
                <a:latin typeface="+mn-lt"/>
              </a:rPr>
              <a:t>Format</a:t>
            </a:r>
            <a:r>
              <a:rPr lang="en-US" sz="1200" baseline="0" dirty="0">
                <a:latin typeface="+mn-lt"/>
              </a:rPr>
              <a:t> tab, in the </a:t>
            </a:r>
            <a:r>
              <a:rPr lang="en-US" sz="1200" b="1" baseline="0" dirty="0">
                <a:latin typeface="+mn-lt"/>
              </a:rPr>
              <a:t>Size</a:t>
            </a:r>
            <a:r>
              <a:rPr lang="en-US" sz="1200" baseline="0" dirty="0">
                <a:latin typeface="+mn-lt"/>
              </a:rPr>
              <a:t> group, enter </a:t>
            </a:r>
            <a:r>
              <a:rPr lang="en-US" sz="1200" b="1" baseline="0" dirty="0">
                <a:latin typeface="+mn-lt"/>
              </a:rPr>
              <a:t>7.5”</a:t>
            </a:r>
            <a:r>
              <a:rPr lang="en-US" sz="1200" baseline="0" dirty="0">
                <a:latin typeface="+mn-lt"/>
              </a:rPr>
              <a:t> into the </a:t>
            </a:r>
            <a:r>
              <a:rPr lang="en-US" sz="1200" b="1" baseline="0" dirty="0">
                <a:latin typeface="+mn-lt"/>
              </a:rPr>
              <a:t>Height</a:t>
            </a:r>
            <a:r>
              <a:rPr lang="en-US" sz="1200" baseline="0" dirty="0">
                <a:latin typeface="+mn-lt"/>
              </a:rPr>
              <a:t> box and enter </a:t>
            </a:r>
            <a:r>
              <a:rPr lang="en-US" sz="1200" b="1" baseline="0" dirty="0">
                <a:latin typeface="+mn-lt"/>
              </a:rPr>
              <a:t>4.75”</a:t>
            </a:r>
            <a:r>
              <a:rPr lang="en-US" sz="1200" baseline="0" dirty="0">
                <a:latin typeface="+mn-lt"/>
              </a:rPr>
              <a:t> into the </a:t>
            </a:r>
            <a:r>
              <a:rPr lang="en-US" sz="1200" b="1" baseline="0" dirty="0">
                <a:latin typeface="+mn-lt"/>
              </a:rPr>
              <a:t>Width</a:t>
            </a:r>
            <a:r>
              <a:rPr lang="en-US" sz="1200" baseline="0" dirty="0">
                <a:latin typeface="+mn-lt"/>
              </a:rPr>
              <a:t> box.</a:t>
            </a:r>
          </a:p>
          <a:p>
            <a:pPr marL="228600" indent="-228600">
              <a:buFont typeface="+mj-lt"/>
              <a:buAutoNum type="arabicPeriod"/>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Home</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Drawing</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Arrange</a:t>
            </a:r>
            <a:r>
              <a:rPr lang="en-US" sz="1200" kern="1200" dirty="0">
                <a:solidFill>
                  <a:schemeClr val="tx1"/>
                </a:solidFill>
                <a:effectLst/>
                <a:latin typeface="+mn-lt"/>
                <a:ea typeface="+mn-ea"/>
                <a:cs typeface="+mn-cs"/>
              </a:rPr>
              <a:t>, point to </a:t>
            </a:r>
            <a:r>
              <a:rPr lang="en-US" sz="1200" b="1" kern="1200" dirty="0">
                <a:solidFill>
                  <a:schemeClr val="tx1"/>
                </a:solidFill>
                <a:effectLst/>
                <a:latin typeface="+mn-lt"/>
                <a:ea typeface="+mn-ea"/>
                <a:cs typeface="+mn-cs"/>
              </a:rPr>
              <a:t>Align</a:t>
            </a:r>
            <a:r>
              <a:rPr lang="en-US" sz="1200" kern="1200" dirty="0">
                <a:solidFill>
                  <a:schemeClr val="tx1"/>
                </a:solidFill>
                <a:effectLst/>
                <a:latin typeface="+mn-lt"/>
                <a:ea typeface="+mn-ea"/>
                <a:cs typeface="+mn-cs"/>
              </a:rPr>
              <a:t>, and then do the following:</a:t>
            </a:r>
          </a:p>
          <a:p>
            <a:pPr marL="685800" lvl="1" indent="-228600">
              <a:buFont typeface="Arial" pitchFamily="34" charset="0"/>
              <a:buChar char="•"/>
            </a:pPr>
            <a:r>
              <a:rPr lang="en-US" sz="1200" kern="1200" dirty="0">
                <a:solidFill>
                  <a:schemeClr val="tx1"/>
                </a:solidFill>
                <a:effectLst/>
                <a:latin typeface="+mn-lt"/>
                <a:ea typeface="+mn-ea"/>
                <a:cs typeface="+mn-cs"/>
              </a:rPr>
              <a:t>Click </a:t>
            </a:r>
            <a:r>
              <a:rPr lang="en-US" sz="1200" b="1" kern="1200" dirty="0">
                <a:solidFill>
                  <a:schemeClr val="tx1"/>
                </a:solidFill>
                <a:effectLst/>
                <a:latin typeface="+mn-lt"/>
                <a:ea typeface="+mn-ea"/>
                <a:cs typeface="+mn-cs"/>
              </a:rPr>
              <a:t>Align Middle</a:t>
            </a:r>
            <a:r>
              <a:rPr lang="en-US" sz="1200" kern="1200" dirty="0">
                <a:solidFill>
                  <a:schemeClr val="tx1"/>
                </a:solidFill>
                <a:effectLst/>
                <a:latin typeface="+mn-lt"/>
                <a:ea typeface="+mn-ea"/>
                <a:cs typeface="+mn-cs"/>
              </a:rPr>
              <a:t>. </a:t>
            </a:r>
          </a:p>
          <a:p>
            <a:pPr marL="685800" lvl="1" indent="-228600">
              <a:buFont typeface="Arial" pitchFamily="34" charset="0"/>
              <a:buChar char="•"/>
            </a:pPr>
            <a:r>
              <a:rPr lang="en-US" sz="1200" kern="1200" dirty="0">
                <a:solidFill>
                  <a:schemeClr val="tx1"/>
                </a:solidFill>
                <a:effectLst/>
                <a:latin typeface="+mn-lt"/>
                <a:ea typeface="+mn-ea"/>
                <a:cs typeface="+mn-cs"/>
              </a:rPr>
              <a:t>Click </a:t>
            </a:r>
            <a:r>
              <a:rPr lang="en-US" sz="1200" b="1" kern="1200" dirty="0">
                <a:solidFill>
                  <a:schemeClr val="tx1"/>
                </a:solidFill>
                <a:effectLst/>
                <a:latin typeface="+mn-lt"/>
                <a:ea typeface="+mn-ea"/>
                <a:cs typeface="+mn-cs"/>
              </a:rPr>
              <a:t>Align Left</a:t>
            </a:r>
            <a:r>
              <a:rPr lang="en-US" sz="1200" kern="1200" dirty="0">
                <a:solidFill>
                  <a:schemeClr val="tx1"/>
                </a:solidFill>
                <a:effectLst/>
                <a:latin typeface="+mn-lt"/>
                <a:ea typeface="+mn-ea"/>
                <a:cs typeface="+mn-cs"/>
              </a:rPr>
              <a:t>.</a:t>
            </a:r>
            <a:endParaRPr lang="en-US" sz="1200" b="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On the slide, select the triangle. Under </a:t>
            </a:r>
            <a:r>
              <a:rPr lang="en-US" sz="1200" b="1" baseline="0" dirty="0">
                <a:latin typeface="+mn-lt"/>
              </a:rPr>
              <a:t>Drawing Tools</a:t>
            </a:r>
            <a:r>
              <a:rPr lang="en-US" sz="1200" baseline="0" dirty="0">
                <a:latin typeface="+mn-lt"/>
              </a:rPr>
              <a:t>, on the </a:t>
            </a:r>
            <a:r>
              <a:rPr lang="en-US" sz="1200" b="1" baseline="0" dirty="0">
                <a:latin typeface="+mn-lt"/>
              </a:rPr>
              <a:t>Format</a:t>
            </a:r>
            <a:r>
              <a:rPr lang="en-US" sz="1200" baseline="0" dirty="0">
                <a:latin typeface="+mn-lt"/>
              </a:rPr>
              <a:t> tab, in the </a:t>
            </a:r>
            <a:r>
              <a:rPr lang="en-US" sz="1200" b="1" baseline="0" dirty="0">
                <a:latin typeface="+mn-lt"/>
              </a:rPr>
              <a:t>Insert Shapes </a:t>
            </a:r>
            <a:r>
              <a:rPr lang="en-US" sz="1200" baseline="0" dirty="0">
                <a:latin typeface="+mn-lt"/>
              </a:rPr>
              <a:t>group, click </a:t>
            </a:r>
            <a:r>
              <a:rPr lang="en-US" sz="1200" b="1" baseline="0" dirty="0">
                <a:latin typeface="+mn-lt"/>
              </a:rPr>
              <a:t>Edit Shape</a:t>
            </a:r>
            <a:r>
              <a:rPr lang="en-US" sz="1200" baseline="0" dirty="0">
                <a:latin typeface="+mn-lt"/>
              </a:rPr>
              <a:t>, and then click </a:t>
            </a:r>
            <a:r>
              <a:rPr lang="en-US" sz="1200" b="1" baseline="0" dirty="0">
                <a:latin typeface="+mn-lt"/>
              </a:rPr>
              <a:t>Edit Points</a:t>
            </a:r>
            <a:r>
              <a:rPr lang="en-US" sz="1200" baseline="0" dirty="0">
                <a:latin typeface="+mn-lt"/>
              </a:rPr>
              <a:t>. Right-click the diagonal side of the triangle, and then click </a:t>
            </a:r>
            <a:r>
              <a:rPr lang="en-US" sz="1200" b="1" baseline="0" dirty="0">
                <a:latin typeface="+mn-lt"/>
              </a:rPr>
              <a:t>Curved Segment</a:t>
            </a:r>
            <a:r>
              <a:rPr lang="en-US" sz="1200" baseline="0" dirty="0">
                <a:latin typeface="+mn-lt"/>
              </a:rPr>
              <a:t>. Click the bottom right corner of the triangle and then move the curve adjustment handle to create a consistent curve.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Also on the </a:t>
            </a:r>
            <a:r>
              <a:rPr lang="en-US" sz="1200" b="1" baseline="0" dirty="0">
                <a:latin typeface="+mn-lt"/>
              </a:rPr>
              <a:t>Format</a:t>
            </a:r>
            <a:r>
              <a:rPr lang="en-US" sz="1200" baseline="0" dirty="0">
                <a:latin typeface="+mn-lt"/>
              </a:rPr>
              <a:t> tab, in the </a:t>
            </a:r>
            <a:r>
              <a:rPr lang="en-US" sz="1200" b="1" baseline="0" dirty="0">
                <a:latin typeface="+mn-lt"/>
              </a:rPr>
              <a:t>Shape Styles </a:t>
            </a:r>
            <a:r>
              <a:rPr lang="en-US" sz="1200" baseline="0" dirty="0">
                <a:latin typeface="+mn-lt"/>
              </a:rPr>
              <a:t>group, click </a:t>
            </a:r>
            <a:r>
              <a:rPr lang="en-US" sz="1200" b="1" baseline="0" dirty="0">
                <a:latin typeface="+mn-lt"/>
              </a:rPr>
              <a:t>Shape Fill</a:t>
            </a:r>
            <a:r>
              <a:rPr lang="en-US" sz="1200" b="0" baseline="0" dirty="0">
                <a:latin typeface="+mn-lt"/>
              </a:rPr>
              <a:t>, and then under </a:t>
            </a:r>
            <a:r>
              <a:rPr lang="en-US" sz="1200" b="1" baseline="0" dirty="0">
                <a:latin typeface="+mn-lt"/>
              </a:rPr>
              <a:t>Theme Colors </a:t>
            </a:r>
            <a:r>
              <a:rPr lang="en-US" sz="1200" b="0" baseline="0" dirty="0">
                <a:latin typeface="+mn-lt"/>
              </a:rPr>
              <a:t>click </a:t>
            </a:r>
            <a:r>
              <a:rPr lang="en-US" sz="1200" b="1" baseline="0" dirty="0">
                <a:latin typeface="+mn-lt"/>
              </a:rPr>
              <a:t>White, Background 1 </a:t>
            </a:r>
            <a:r>
              <a:rPr lang="en-US" sz="1200" b="0" baseline="0" dirty="0">
                <a:latin typeface="+mn-lt"/>
              </a:rPr>
              <a:t>(first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Also on the </a:t>
            </a:r>
            <a:r>
              <a:rPr lang="en-US" sz="1200" b="1" baseline="0" dirty="0">
                <a:latin typeface="+mn-lt"/>
              </a:rPr>
              <a:t>Format</a:t>
            </a:r>
            <a:r>
              <a:rPr lang="en-US" sz="1200" baseline="0" dirty="0">
                <a:latin typeface="+mn-lt"/>
              </a:rPr>
              <a:t> tab, in the </a:t>
            </a:r>
            <a:r>
              <a:rPr lang="en-US" sz="1200" b="1" baseline="0" dirty="0">
                <a:latin typeface="+mn-lt"/>
              </a:rPr>
              <a:t>Shape Styles </a:t>
            </a:r>
            <a:r>
              <a:rPr lang="en-US" sz="1200" baseline="0" dirty="0">
                <a:latin typeface="+mn-lt"/>
              </a:rPr>
              <a:t>group,  click </a:t>
            </a:r>
            <a:r>
              <a:rPr lang="en-US" sz="1200" b="1" baseline="0" dirty="0">
                <a:latin typeface="+mn-lt"/>
              </a:rPr>
              <a:t>Shape Outline</a:t>
            </a:r>
            <a:r>
              <a:rPr lang="en-US" sz="1200" b="0" baseline="0" dirty="0">
                <a:latin typeface="+mn-lt"/>
              </a:rPr>
              <a:t>, and then click </a:t>
            </a:r>
            <a:r>
              <a:rPr lang="en-US" sz="1200" b="1" baseline="0" dirty="0">
                <a:latin typeface="+mn-lt"/>
              </a:rPr>
              <a:t>No Outline</a:t>
            </a:r>
            <a:r>
              <a:rPr lang="en-US" sz="1200" b="0" baseline="0" dirty="0">
                <a:latin typeface="+mn-lt"/>
              </a:rPr>
              <a:t>.</a:t>
            </a:r>
            <a:endParaRPr lang="en-US" sz="1200" dirty="0">
              <a:latin typeface="+mn-lt"/>
            </a:endParaRPr>
          </a:p>
          <a:p>
            <a:endParaRPr lang="en-US" sz="1200" dirty="0">
              <a:latin typeface="+mn-lt"/>
            </a:endParaRPr>
          </a:p>
          <a:p>
            <a:endParaRPr lang="en-US" sz="1200" dirty="0">
              <a:latin typeface="+mn-lt"/>
            </a:endParaRPr>
          </a:p>
          <a:p>
            <a:r>
              <a:rPr lang="en-US" sz="1200" b="0" baseline="0" dirty="0">
                <a:latin typeface="+mn-lt"/>
              </a:rPr>
              <a:t>To reproduce the background effects on this slide, do the following:</a:t>
            </a:r>
          </a:p>
          <a:p>
            <a:pPr marL="228600" lvl="0" indent="-228600">
              <a:buFont typeface="+mj-lt"/>
              <a:buAutoNum type="arabicPeriod"/>
            </a:pPr>
            <a:r>
              <a:rPr lang="en-US" sz="1200" kern="1200" dirty="0">
                <a:solidFill>
                  <a:schemeClr val="tx1"/>
                </a:solidFill>
                <a:latin typeface="+mn-lt"/>
                <a:ea typeface="+mn-ea"/>
                <a:cs typeface="+mn-cs"/>
              </a:rPr>
              <a:t>On the </a:t>
            </a:r>
            <a:r>
              <a:rPr lang="en-US" sz="1200" b="1" kern="1200" dirty="0">
                <a:solidFill>
                  <a:schemeClr val="tx1"/>
                </a:solidFill>
                <a:latin typeface="+mn-lt"/>
                <a:ea typeface="+mn-ea"/>
                <a:cs typeface="+mn-cs"/>
              </a:rPr>
              <a:t>Design</a:t>
            </a:r>
            <a:r>
              <a:rPr lang="en-US" sz="1200" kern="1200" baseline="0" dirty="0">
                <a:solidFill>
                  <a:schemeClr val="tx1"/>
                </a:solidFill>
                <a:latin typeface="+mn-lt"/>
                <a:ea typeface="+mn-ea"/>
                <a:cs typeface="+mn-cs"/>
              </a:rPr>
              <a:t> tab, in the </a:t>
            </a:r>
            <a:r>
              <a:rPr lang="en-US" sz="1200" b="1" kern="1200" baseline="0" dirty="0">
                <a:solidFill>
                  <a:schemeClr val="tx1"/>
                </a:solidFill>
                <a:latin typeface="+mn-lt"/>
                <a:ea typeface="+mn-ea"/>
                <a:cs typeface="+mn-cs"/>
              </a:rPr>
              <a:t>Background</a:t>
            </a:r>
            <a:r>
              <a:rPr lang="en-US" sz="1200" kern="1200" baseline="0" dirty="0">
                <a:solidFill>
                  <a:schemeClr val="tx1"/>
                </a:solidFill>
                <a:latin typeface="+mn-lt"/>
                <a:ea typeface="+mn-ea"/>
                <a:cs typeface="+mn-cs"/>
              </a:rPr>
              <a:t> group, click </a:t>
            </a:r>
            <a:r>
              <a:rPr lang="en-US" sz="1200" b="1" kern="1200" baseline="0" dirty="0">
                <a:solidFill>
                  <a:schemeClr val="tx1"/>
                </a:solidFill>
                <a:latin typeface="+mn-lt"/>
                <a:ea typeface="+mn-ea"/>
                <a:cs typeface="+mn-cs"/>
              </a:rPr>
              <a:t>Background Styles</a:t>
            </a:r>
            <a:r>
              <a:rPr lang="en-US" sz="1200" kern="1200" dirty="0">
                <a:solidFill>
                  <a:schemeClr val="tx1"/>
                </a:solidFill>
                <a:latin typeface="+mn-lt"/>
                <a:ea typeface="+mn-ea"/>
                <a:cs typeface="+mn-cs"/>
              </a:rPr>
              <a:t>, and then click </a:t>
            </a:r>
            <a:r>
              <a:rPr lang="en-US" sz="1200" b="1" kern="1200" dirty="0">
                <a:solidFill>
                  <a:schemeClr val="tx1"/>
                </a:solidFill>
                <a:latin typeface="+mn-lt"/>
                <a:ea typeface="+mn-ea"/>
                <a:cs typeface="+mn-cs"/>
              </a:rPr>
              <a:t>Format Background</a:t>
            </a:r>
            <a:r>
              <a:rPr lang="en-US" sz="1200" kern="1200" dirty="0">
                <a:solidFill>
                  <a:schemeClr val="tx1"/>
                </a:solidFill>
                <a:latin typeface="+mn-lt"/>
                <a:ea typeface="+mn-ea"/>
                <a:cs typeface="+mn-cs"/>
              </a:rPr>
              <a:t>. In the </a:t>
            </a:r>
            <a:r>
              <a:rPr lang="en-US" sz="1200" b="1" kern="1200" dirty="0">
                <a:solidFill>
                  <a:schemeClr val="tx1"/>
                </a:solidFill>
                <a:latin typeface="+mn-lt"/>
                <a:ea typeface="+mn-ea"/>
                <a:cs typeface="+mn-cs"/>
              </a:rPr>
              <a:t>Format Background </a:t>
            </a:r>
            <a:r>
              <a:rPr lang="en-US" sz="1200" kern="1200" dirty="0">
                <a:solidFill>
                  <a:schemeClr val="tx1"/>
                </a:solidFill>
                <a:latin typeface="+mn-lt"/>
                <a:ea typeface="+mn-ea"/>
                <a:cs typeface="+mn-cs"/>
              </a:rPr>
              <a:t>dialog box, click </a:t>
            </a:r>
            <a:r>
              <a:rPr lang="en-US" sz="1200" b="1" kern="1200" dirty="0">
                <a:solidFill>
                  <a:schemeClr val="tx1"/>
                </a:solidFill>
                <a:latin typeface="+mn-lt"/>
                <a:ea typeface="+mn-ea"/>
                <a:cs typeface="+mn-cs"/>
              </a:rPr>
              <a:t>Fill</a:t>
            </a:r>
            <a:r>
              <a:rPr lang="en-US" sz="1200" kern="1200" dirty="0">
                <a:solidFill>
                  <a:schemeClr val="tx1"/>
                </a:solidFill>
                <a:latin typeface="+mn-lt"/>
                <a:ea typeface="+mn-ea"/>
                <a:cs typeface="+mn-cs"/>
              </a:rPr>
              <a:t> in the left pane, select </a:t>
            </a:r>
            <a:r>
              <a:rPr lang="en-US" sz="1200" b="1" kern="1200" dirty="0">
                <a:solidFill>
                  <a:schemeClr val="tx1"/>
                </a:solidFill>
                <a:latin typeface="+mn-lt"/>
                <a:ea typeface="+mn-ea"/>
                <a:cs typeface="+mn-cs"/>
              </a:rPr>
              <a:t>Gradient fill</a:t>
            </a:r>
            <a:r>
              <a:rPr lang="en-US" sz="1200" kern="1200" dirty="0">
                <a:solidFill>
                  <a:schemeClr val="tx1"/>
                </a:solidFill>
                <a:latin typeface="+mn-lt"/>
                <a:ea typeface="+mn-ea"/>
                <a:cs typeface="+mn-cs"/>
              </a:rPr>
              <a:t> in the </a:t>
            </a:r>
            <a:r>
              <a:rPr lang="en-US" sz="1200" b="1" kern="1200" dirty="0">
                <a:solidFill>
                  <a:schemeClr val="tx1"/>
                </a:solidFill>
                <a:latin typeface="+mn-lt"/>
                <a:ea typeface="+mn-ea"/>
                <a:cs typeface="+mn-cs"/>
              </a:rPr>
              <a:t>Fill</a:t>
            </a:r>
            <a:r>
              <a:rPr lang="en-US" sz="1200" kern="1200" dirty="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Type</a:t>
            </a:r>
            <a:r>
              <a:rPr lang="en-US" sz="1200" kern="1200" dirty="0">
                <a:solidFill>
                  <a:schemeClr val="tx1"/>
                </a:solidFill>
                <a:latin typeface="+mn-lt"/>
                <a:ea typeface="+mn-ea"/>
                <a:cs typeface="+mn-cs"/>
              </a:rPr>
              <a:t> list, select </a:t>
            </a:r>
            <a:r>
              <a:rPr lang="en-US" sz="1200" b="1" kern="1200" dirty="0">
                <a:solidFill>
                  <a:schemeClr val="tx1"/>
                </a:solidFill>
                <a:latin typeface="+mn-lt"/>
                <a:ea typeface="+mn-ea"/>
                <a:cs typeface="+mn-cs"/>
              </a:rPr>
              <a:t>Linear</a:t>
            </a:r>
            <a:r>
              <a:rPr lang="en-US" sz="1200" kern="1200" dirty="0">
                <a:solidFill>
                  <a:schemeClr val="tx1"/>
                </a:solidFill>
                <a:latin typeface="+mn-lt"/>
                <a:ea typeface="+mn-ea"/>
                <a:cs typeface="+mn-cs"/>
              </a:rPr>
              <a:t>.</a:t>
            </a:r>
          </a:p>
          <a:p>
            <a:pPr marL="685800" lvl="1"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Angle</a:t>
            </a:r>
            <a:r>
              <a:rPr lang="en-US" sz="1200" kern="1200" dirty="0">
                <a:solidFill>
                  <a:schemeClr val="tx1"/>
                </a:solidFill>
                <a:effectLst/>
                <a:latin typeface="+mn-lt"/>
                <a:ea typeface="+mn-ea"/>
                <a:cs typeface="+mn-cs"/>
              </a:rPr>
              <a:t> box, enter </a:t>
            </a:r>
            <a:r>
              <a:rPr lang="en-US" sz="1200" b="1" kern="1200" dirty="0">
                <a:solidFill>
                  <a:schemeClr val="tx1"/>
                </a:solidFill>
                <a:effectLst/>
                <a:latin typeface="+mn-lt"/>
                <a:ea typeface="+mn-ea"/>
                <a:cs typeface="+mn-cs"/>
              </a:rPr>
              <a:t>225</a:t>
            </a:r>
            <a:r>
              <a:rPr lang="en-US" sz="1200" kern="1200" dirty="0">
                <a:solidFill>
                  <a:schemeClr val="tx1"/>
                </a:solidFill>
                <a:effectLst/>
                <a:latin typeface="+mn-lt"/>
                <a:ea typeface="+mn-ea"/>
                <a:cs typeface="+mn-cs"/>
              </a:rPr>
              <a:t>.</a:t>
            </a:r>
          </a:p>
          <a:p>
            <a:pPr marL="685800" lvl="1" indent="-228600">
              <a:buFont typeface="Arial" pitchFamily="34" charset="0"/>
              <a:buChar char="•"/>
            </a:pPr>
            <a:r>
              <a:rPr lang="en-US" sz="1200" kern="1200" dirty="0">
                <a:solidFill>
                  <a:schemeClr val="tx1"/>
                </a:solidFill>
                <a:effectLst/>
                <a:latin typeface="+mn-lt"/>
                <a:ea typeface="+mn-ea"/>
                <a:cs typeface="+mn-cs"/>
              </a:rPr>
              <a:t>Under </a:t>
            </a:r>
            <a:r>
              <a:rPr lang="en-US" sz="1200" b="1" kern="1200" dirty="0">
                <a:solidFill>
                  <a:schemeClr val="tx1"/>
                </a:solidFill>
                <a:effectLst/>
                <a:latin typeface="+mn-lt"/>
                <a:ea typeface="+mn-ea"/>
                <a:cs typeface="+mn-cs"/>
              </a:rPr>
              <a:t>Gradient stops</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Add gradient stops</a:t>
            </a:r>
            <a:r>
              <a:rPr lang="en-US" sz="1200" kern="1200" dirty="0">
                <a:solidFill>
                  <a:schemeClr val="tx1"/>
                </a:solidFill>
                <a:effectLst/>
                <a:latin typeface="+mn-lt"/>
                <a:ea typeface="+mn-ea"/>
                <a:cs typeface="+mn-cs"/>
              </a:rPr>
              <a:t> or </a:t>
            </a:r>
            <a:r>
              <a:rPr lang="en-US" sz="1200" b="1" kern="1200" dirty="0">
                <a:solidFill>
                  <a:schemeClr val="tx1"/>
                </a:solidFill>
                <a:effectLst/>
                <a:latin typeface="+mn-lt"/>
                <a:ea typeface="+mn-ea"/>
                <a:cs typeface="+mn-cs"/>
              </a:rPr>
              <a:t>Remove gradient stops</a:t>
            </a:r>
            <a:r>
              <a:rPr lang="en-US" sz="1200" kern="1200" dirty="0">
                <a:solidFill>
                  <a:schemeClr val="tx1"/>
                </a:solidFill>
                <a:effectLst/>
                <a:latin typeface="+mn-lt"/>
                <a:ea typeface="+mn-ea"/>
                <a:cs typeface="+mn-cs"/>
              </a:rPr>
              <a:t> until two stops appear in the slider.</a:t>
            </a:r>
          </a:p>
          <a:p>
            <a:pPr marL="228600" indent="-228600">
              <a:buFont typeface="+mj-lt"/>
              <a:buAutoNum type="arabicPeriod"/>
            </a:pPr>
            <a:r>
              <a:rPr lang="en-US" sz="1200" kern="1200" dirty="0">
                <a:solidFill>
                  <a:schemeClr val="tx1"/>
                </a:solidFill>
                <a:effectLst/>
                <a:latin typeface="+mn-lt"/>
                <a:ea typeface="+mn-ea"/>
                <a:cs typeface="+mn-cs"/>
              </a:rPr>
              <a:t>Also under </a:t>
            </a:r>
            <a:r>
              <a:rPr lang="en-US" sz="1200" b="1" kern="1200" dirty="0">
                <a:solidFill>
                  <a:schemeClr val="tx1"/>
                </a:solidFill>
                <a:effectLst/>
                <a:latin typeface="+mn-lt"/>
                <a:ea typeface="+mn-ea"/>
                <a:cs typeface="+mn-cs"/>
              </a:rPr>
              <a:t>Gradient stops</a:t>
            </a:r>
            <a:r>
              <a:rPr lang="en-US" sz="1200" kern="1200" dirty="0">
                <a:solidFill>
                  <a:schemeClr val="tx1"/>
                </a:solidFill>
                <a:effectLst/>
                <a:latin typeface="+mn-lt"/>
                <a:ea typeface="+mn-ea"/>
                <a:cs typeface="+mn-cs"/>
              </a:rPr>
              <a:t>, customize the gradient stops as follows:</a:t>
            </a:r>
          </a:p>
          <a:p>
            <a:pPr marL="685800" lvl="1" indent="-228600">
              <a:buFont typeface="Arial" pitchFamily="34" charset="0"/>
              <a:buChar char="•"/>
            </a:pPr>
            <a:r>
              <a:rPr lang="en-US" sz="1200" kern="1200" dirty="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Position </a:t>
            </a:r>
            <a:r>
              <a:rPr lang="en-US" sz="1200" kern="1200" dirty="0">
                <a:solidFill>
                  <a:schemeClr val="tx1"/>
                </a:solidFill>
                <a:effectLst/>
                <a:latin typeface="+mn-lt"/>
                <a:ea typeface="+mn-ea"/>
                <a:cs typeface="+mn-cs"/>
              </a:rPr>
              <a:t>box, enter </a:t>
            </a:r>
            <a:r>
              <a:rPr lang="en-US" sz="1200" b="1" kern="1200" dirty="0">
                <a:solidFill>
                  <a:schemeClr val="tx1"/>
                </a:solidFill>
                <a:effectLst/>
                <a:latin typeface="+mn-lt"/>
                <a:ea typeface="+mn-ea"/>
                <a:cs typeface="+mn-cs"/>
              </a:rPr>
              <a:t>0%</a:t>
            </a:r>
            <a:r>
              <a:rPr lang="en-US" sz="1200" kern="1200" dirty="0">
                <a:solidFill>
                  <a:schemeClr val="tx1"/>
                </a:solidFill>
                <a:effectLst/>
                <a:latin typeface="+mn-lt"/>
                <a:ea typeface="+mn-ea"/>
                <a:cs typeface="+mn-cs"/>
              </a:rPr>
              <a:t>.</a:t>
            </a:r>
          </a:p>
          <a:p>
            <a:pPr marL="1143000" lvl="2" indent="-228600">
              <a:buFont typeface="Arial" pitchFamily="34" charset="0"/>
              <a:buChar char="•"/>
            </a:pPr>
            <a:r>
              <a:rPr lang="en-US" sz="1200" kern="1200" dirty="0">
                <a:solidFill>
                  <a:schemeClr val="tx1"/>
                </a:solidFill>
                <a:effectLst/>
                <a:latin typeface="+mn-lt"/>
                <a:ea typeface="+mn-ea"/>
                <a:cs typeface="+mn-cs"/>
              </a:rPr>
              <a:t>Click the button next to </a:t>
            </a:r>
            <a:r>
              <a:rPr lang="en-US" sz="1200" b="1" kern="1200" dirty="0">
                <a:solidFill>
                  <a:schemeClr val="tx1"/>
                </a:solidFill>
                <a:effectLst/>
                <a:latin typeface="+mn-lt"/>
                <a:ea typeface="+mn-ea"/>
                <a:cs typeface="+mn-cs"/>
              </a:rPr>
              <a:t>Color</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Theme Colors</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White, Background 1 </a:t>
            </a:r>
            <a:r>
              <a:rPr lang="en-US" sz="1200" kern="1200" dirty="0">
                <a:solidFill>
                  <a:schemeClr val="tx1"/>
                </a:solidFill>
                <a:effectLst/>
                <a:latin typeface="+mn-lt"/>
                <a:ea typeface="+mn-ea"/>
                <a:cs typeface="+mn-cs"/>
              </a:rPr>
              <a:t>(first row, first option from the left).</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Transparency</a:t>
            </a:r>
            <a:r>
              <a:rPr lang="en-US" sz="1200" kern="1200" dirty="0">
                <a:solidFill>
                  <a:schemeClr val="tx1"/>
                </a:solidFill>
                <a:effectLst/>
                <a:latin typeface="+mn-lt"/>
                <a:ea typeface="+mn-ea"/>
                <a:cs typeface="+mn-cs"/>
              </a:rPr>
              <a:t> box, enter 0%. </a:t>
            </a:r>
          </a:p>
          <a:p>
            <a:pPr marL="685800" lvl="1" indent="-228600">
              <a:buFont typeface="Arial" pitchFamily="34" charset="0"/>
              <a:buChar char="•"/>
            </a:pPr>
            <a:r>
              <a:rPr lang="en-US" sz="1200" kern="1200" dirty="0">
                <a:solidFill>
                  <a:schemeClr val="tx1"/>
                </a:solidFill>
                <a:effectLst/>
                <a:latin typeface="+mn-lt"/>
                <a:ea typeface="+mn-ea"/>
                <a:cs typeface="+mn-cs"/>
              </a:rPr>
              <a:t>Select the first stop in the slider, and then do the following: </a:t>
            </a:r>
          </a:p>
          <a:p>
            <a:pPr marL="1143000" lvl="2" indent="-228600">
              <a:buFont typeface="Arial" pitchFamily="34" charset="0"/>
              <a:buChar char="•"/>
            </a:pP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Position </a:t>
            </a:r>
            <a:r>
              <a:rPr lang="en-US" sz="1200" kern="1200" dirty="0">
                <a:solidFill>
                  <a:schemeClr val="tx1"/>
                </a:solidFill>
                <a:effectLst/>
                <a:latin typeface="+mn-lt"/>
                <a:ea typeface="+mn-ea"/>
                <a:cs typeface="+mn-cs"/>
              </a:rPr>
              <a:t>box, enter </a:t>
            </a:r>
            <a:r>
              <a:rPr lang="en-US" sz="1200" b="1" kern="1200" dirty="0">
                <a:solidFill>
                  <a:schemeClr val="tx1"/>
                </a:solidFill>
                <a:effectLst/>
                <a:latin typeface="+mn-lt"/>
                <a:ea typeface="+mn-ea"/>
                <a:cs typeface="+mn-cs"/>
              </a:rPr>
              <a:t>100%</a:t>
            </a:r>
            <a:r>
              <a:rPr lang="en-US" sz="1200" kern="1200" dirty="0">
                <a:solidFill>
                  <a:schemeClr val="tx1"/>
                </a:solidFill>
                <a:effectLst/>
                <a:latin typeface="+mn-lt"/>
                <a:ea typeface="+mn-ea"/>
                <a:cs typeface="+mn-cs"/>
              </a:rPr>
              <a:t>.</a:t>
            </a:r>
          </a:p>
          <a:p>
            <a:pPr marL="1143000" lvl="2" indent="-228600">
              <a:buFont typeface="Arial" pitchFamily="34" charset="0"/>
              <a:buChar char="•"/>
            </a:pPr>
            <a:r>
              <a:rPr lang="en-US" sz="1200" kern="1200" dirty="0">
                <a:solidFill>
                  <a:schemeClr val="tx1"/>
                </a:solidFill>
                <a:effectLst/>
                <a:latin typeface="+mn-lt"/>
                <a:ea typeface="+mn-ea"/>
                <a:cs typeface="+mn-cs"/>
              </a:rPr>
              <a:t>Click the button next to </a:t>
            </a:r>
            <a:r>
              <a:rPr lang="en-US" sz="1200" b="1" kern="1200" dirty="0">
                <a:solidFill>
                  <a:schemeClr val="tx1"/>
                </a:solidFill>
                <a:effectLst/>
                <a:latin typeface="+mn-lt"/>
                <a:ea typeface="+mn-ea"/>
                <a:cs typeface="+mn-cs"/>
              </a:rPr>
              <a:t>Color</a:t>
            </a:r>
            <a:r>
              <a:rPr lang="en-US" sz="1200" kern="1200" dirty="0">
                <a:solidFill>
                  <a:schemeClr val="tx1"/>
                </a:solidFill>
                <a:effectLst/>
                <a:latin typeface="+mn-lt"/>
                <a:ea typeface="+mn-ea"/>
                <a:cs typeface="+mn-cs"/>
              </a:rPr>
              <a:t>, </a:t>
            </a:r>
            <a:r>
              <a:rPr lang="en-US" sz="1200" dirty="0">
                <a:latin typeface="+mn-lt"/>
              </a:rPr>
              <a:t>click </a:t>
            </a:r>
            <a:r>
              <a:rPr lang="en-US" sz="1200" b="1" dirty="0">
                <a:latin typeface="+mn-lt"/>
              </a:rPr>
              <a:t>More Colors</a:t>
            </a:r>
            <a:r>
              <a:rPr lang="en-US" sz="1200" dirty="0">
                <a:latin typeface="+mn-lt"/>
              </a:rPr>
              <a:t>, and then in the </a:t>
            </a:r>
            <a:r>
              <a:rPr lang="en-US" sz="1200" b="1" dirty="0">
                <a:latin typeface="+mn-lt"/>
              </a:rPr>
              <a:t>Colors</a:t>
            </a:r>
            <a:r>
              <a:rPr lang="en-US" sz="1200" dirty="0">
                <a:latin typeface="+mn-lt"/>
              </a:rPr>
              <a:t> dialog box, on the </a:t>
            </a:r>
            <a:r>
              <a:rPr lang="en-US" sz="1200" b="1" dirty="0">
                <a:latin typeface="+mn-lt"/>
              </a:rPr>
              <a:t>Custom</a:t>
            </a:r>
            <a:r>
              <a:rPr lang="en-US" sz="1200" dirty="0">
                <a:latin typeface="+mn-lt"/>
              </a:rPr>
              <a:t> tab, enter values for </a:t>
            </a:r>
            <a:r>
              <a:rPr lang="en-US" sz="1200" b="0" dirty="0">
                <a:latin typeface="+mn-lt"/>
              </a:rPr>
              <a:t>Red:</a:t>
            </a:r>
            <a:r>
              <a:rPr lang="en-US" sz="1200" b="1" dirty="0">
                <a:latin typeface="+mn-lt"/>
              </a:rPr>
              <a:t> 230</a:t>
            </a:r>
            <a:r>
              <a:rPr lang="en-US" sz="1200" b="0" dirty="0">
                <a:latin typeface="+mn-lt"/>
              </a:rPr>
              <a:t>, Green: </a:t>
            </a:r>
            <a:r>
              <a:rPr lang="en-US" sz="1200" b="1" dirty="0">
                <a:latin typeface="+mn-lt"/>
              </a:rPr>
              <a:t>230</a:t>
            </a:r>
            <a:r>
              <a:rPr lang="en-US" sz="1200" b="0" dirty="0">
                <a:latin typeface="+mn-lt"/>
              </a:rPr>
              <a:t>, Blue: </a:t>
            </a:r>
            <a:r>
              <a:rPr lang="en-US" sz="1200" b="1" dirty="0">
                <a:latin typeface="+mn-lt"/>
              </a:rPr>
              <a:t>230</a:t>
            </a:r>
            <a:r>
              <a:rPr lang="en-US" sz="1200" dirty="0">
                <a:latin typeface="+mn-lt"/>
              </a:rPr>
              <a:t>.</a:t>
            </a:r>
            <a:endParaRPr lang="en-US" sz="1200" kern="1200" dirty="0">
              <a:solidFill>
                <a:schemeClr val="tx1"/>
              </a:solidFill>
              <a:latin typeface="+mn-lt"/>
              <a:ea typeface="+mn-ea"/>
              <a:cs typeface="+mn-cs"/>
            </a:endParaRPr>
          </a:p>
          <a:p>
            <a:endParaRPr lang="en-US" sz="1200" dirty="0">
              <a:latin typeface="+mn-lt"/>
            </a:endParaRPr>
          </a:p>
          <a:p>
            <a:endParaRPr lang="en-US" sz="1200" dirty="0">
              <a:latin typeface="+mn-lt"/>
            </a:endParaRPr>
          </a:p>
          <a:p>
            <a:r>
              <a:rPr lang="en-US" sz="1200" dirty="0">
                <a:latin typeface="+mn-lt"/>
              </a:rPr>
              <a:t>To</a:t>
            </a:r>
            <a:r>
              <a:rPr lang="en-US" sz="1200" baseline="0" dirty="0">
                <a:latin typeface="+mn-lt"/>
              </a:rPr>
              <a:t> reproduce the picture and text effects on this slide, do the following:</a:t>
            </a:r>
            <a:endParaRPr lang="en-US" sz="120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latin typeface="+mn-lt"/>
              </a:rPr>
              <a:t>On the </a:t>
            </a:r>
            <a:r>
              <a:rPr lang="en-US" sz="1200" b="1" i="0" baseline="0" dirty="0">
                <a:latin typeface="+mn-lt"/>
              </a:rPr>
              <a:t>Insert</a:t>
            </a:r>
            <a:r>
              <a:rPr lang="en-US" sz="1200" i="0" baseline="0" dirty="0">
                <a:latin typeface="+mn-lt"/>
              </a:rPr>
              <a:t> tab, in the </a:t>
            </a:r>
            <a:r>
              <a:rPr lang="en-US" sz="1200" b="1" i="0" baseline="0" dirty="0">
                <a:latin typeface="+mn-lt"/>
              </a:rPr>
              <a:t>Images </a:t>
            </a:r>
            <a:r>
              <a:rPr lang="en-US" sz="1200" i="0" baseline="0" dirty="0">
                <a:latin typeface="+mn-lt"/>
              </a:rPr>
              <a:t>group, click </a:t>
            </a:r>
            <a:r>
              <a:rPr lang="en-US" sz="1200" b="1" i="0" baseline="0" dirty="0">
                <a:latin typeface="+mn-lt"/>
              </a:rPr>
              <a:t>Picture</a:t>
            </a:r>
            <a:r>
              <a:rPr lang="en-US" sz="1200" i="0" baseline="0" dirty="0">
                <a:latin typeface="+mn-lt"/>
              </a:rPr>
              <a:t>. In the </a:t>
            </a:r>
            <a:r>
              <a:rPr lang="en-US" sz="1200" b="1" i="0" baseline="0" dirty="0">
                <a:latin typeface="+mn-lt"/>
              </a:rPr>
              <a:t>Insert Picture </a:t>
            </a:r>
            <a:r>
              <a:rPr lang="en-US" sz="1200" i="0" baseline="0" dirty="0">
                <a:latin typeface="+mn-lt"/>
              </a:rPr>
              <a:t>dialog box, select a picture, and then click </a:t>
            </a:r>
            <a:r>
              <a:rPr lang="en-US" sz="1200" b="1" i="0" baseline="0" dirty="0">
                <a:latin typeface="+mn-lt"/>
              </a:rPr>
              <a:t>Insert</a:t>
            </a:r>
            <a:r>
              <a:rPr lang="en-US" sz="1200" i="0" baseline="0" dirty="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latin typeface="+mn-lt"/>
              </a:rPr>
              <a:t>On the slide, select the picture. </a:t>
            </a:r>
            <a:r>
              <a:rPr lang="en-US" sz="1200" baseline="0" dirty="0">
                <a:latin typeface="+mn-lt"/>
              </a:rPr>
              <a:t>Under </a:t>
            </a:r>
            <a:r>
              <a:rPr lang="en-US" sz="1200" b="1" baseline="0" dirty="0">
                <a:latin typeface="+mn-lt"/>
              </a:rPr>
              <a:t>Picture Tools</a:t>
            </a:r>
            <a:r>
              <a:rPr lang="en-US" sz="1200" b="0" baseline="0" dirty="0">
                <a:latin typeface="+mn-lt"/>
              </a:rPr>
              <a:t>, on the </a:t>
            </a:r>
            <a:r>
              <a:rPr lang="en-US" sz="1200" b="1" baseline="0" dirty="0">
                <a:latin typeface="+mn-lt"/>
              </a:rPr>
              <a:t>Format</a:t>
            </a:r>
            <a:r>
              <a:rPr lang="en-US" sz="1200" b="0" baseline="0" dirty="0">
                <a:latin typeface="+mn-lt"/>
              </a:rPr>
              <a:t> tab, in the </a:t>
            </a:r>
            <a:r>
              <a:rPr lang="en-US" sz="1200" b="1" baseline="0" dirty="0">
                <a:latin typeface="+mn-lt"/>
              </a:rPr>
              <a:t>Size </a:t>
            </a:r>
            <a:r>
              <a:rPr lang="en-US" sz="1200" b="0" baseline="0" dirty="0">
                <a:latin typeface="+mn-lt"/>
              </a:rPr>
              <a:t>group, click the arrow under Crop, click </a:t>
            </a:r>
            <a:r>
              <a:rPr lang="en-US" sz="1200" b="1" baseline="0" dirty="0">
                <a:latin typeface="+mn-lt"/>
              </a:rPr>
              <a:t>Crop to Shape</a:t>
            </a:r>
            <a:r>
              <a:rPr lang="en-US" sz="1200" b="0" baseline="0" dirty="0">
                <a:latin typeface="+mn-lt"/>
              </a:rPr>
              <a:t>, and then under </a:t>
            </a:r>
            <a:r>
              <a:rPr lang="en-US" sz="1200" b="1" baseline="0" dirty="0">
                <a:latin typeface="+mn-lt"/>
              </a:rPr>
              <a:t>Basic Shapes </a:t>
            </a:r>
            <a:r>
              <a:rPr lang="en-US" sz="1200" b="0" baseline="0" dirty="0">
                <a:latin typeface="+mn-lt"/>
              </a:rPr>
              <a:t>click </a:t>
            </a:r>
            <a:r>
              <a:rPr lang="en-US" sz="1200" b="1" baseline="0" dirty="0">
                <a:latin typeface="+mn-lt"/>
              </a:rPr>
              <a:t>Oval</a:t>
            </a:r>
            <a:r>
              <a:rPr lang="en-US" sz="1200" b="0" baseline="0" dirty="0">
                <a:latin typeface="+mn-lt"/>
              </a:rPr>
              <a:t>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With the picture still selected, </a:t>
            </a:r>
            <a:r>
              <a:rPr lang="en-US" sz="1200" kern="1200" baseline="0" dirty="0">
                <a:solidFill>
                  <a:schemeClr val="tx1"/>
                </a:solidFill>
                <a:effectLst/>
                <a:latin typeface="+mn-lt"/>
                <a:ea typeface="+mn-ea"/>
                <a:cs typeface="+mn-cs"/>
              </a:rPr>
              <a:t>u</a:t>
            </a:r>
            <a:r>
              <a:rPr lang="en-US" sz="1200" kern="1200" dirty="0">
                <a:solidFill>
                  <a:schemeClr val="tx1"/>
                </a:solidFill>
                <a:effectLst/>
                <a:latin typeface="+mn-lt"/>
                <a:ea typeface="+mn-ea"/>
                <a:cs typeface="+mn-cs"/>
              </a:rPr>
              <a:t>nder </a:t>
            </a:r>
            <a:r>
              <a:rPr lang="en-US" sz="1200" b="1" kern="1200" dirty="0">
                <a:solidFill>
                  <a:schemeClr val="tx1"/>
                </a:solidFill>
                <a:effectLst/>
                <a:latin typeface="+mn-lt"/>
                <a:ea typeface="+mn-ea"/>
                <a:cs typeface="+mn-cs"/>
              </a:rPr>
              <a:t>Picture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Tools</a:t>
            </a:r>
            <a:r>
              <a:rPr lang="en-US" sz="1200" kern="1200" dirty="0">
                <a:solidFill>
                  <a:schemeClr val="tx1"/>
                </a:solidFill>
                <a:effectLst/>
                <a:latin typeface="+mn-lt"/>
                <a:ea typeface="+mn-ea"/>
                <a:cs typeface="+mn-cs"/>
              </a:rPr>
              <a:t>, on the </a:t>
            </a:r>
            <a:r>
              <a:rPr lang="en-US" sz="1200" b="1" kern="1200" dirty="0">
                <a:solidFill>
                  <a:schemeClr val="tx1"/>
                </a:solidFill>
                <a:effectLst/>
                <a:latin typeface="+mn-lt"/>
                <a:ea typeface="+mn-ea"/>
                <a:cs typeface="+mn-cs"/>
              </a:rPr>
              <a:t>Format</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group, click the </a:t>
            </a:r>
            <a:r>
              <a:rPr lang="en-US" sz="1200" b="1" kern="1200" dirty="0">
                <a:solidFill>
                  <a:schemeClr val="tx1"/>
                </a:solidFill>
                <a:effectLst/>
                <a:latin typeface="+mn-lt"/>
                <a:ea typeface="+mn-ea"/>
                <a:cs typeface="+mn-cs"/>
              </a:rPr>
              <a:t>Size and Position</a:t>
            </a:r>
            <a:r>
              <a:rPr lang="en-US" sz="1200" kern="1200" dirty="0">
                <a:solidFill>
                  <a:schemeClr val="tx1"/>
                </a:solidFill>
                <a:effectLst/>
                <a:latin typeface="+mn-lt"/>
                <a:ea typeface="+mn-ea"/>
                <a:cs typeface="+mn-cs"/>
              </a:rPr>
              <a:t> dialog box launcher. In the </a:t>
            </a:r>
            <a:r>
              <a:rPr lang="en-US" sz="1200" b="1" kern="1200" dirty="0">
                <a:solidFill>
                  <a:schemeClr val="tx1"/>
                </a:solidFill>
                <a:effectLst/>
                <a:latin typeface="+mn-lt"/>
                <a:ea typeface="+mn-ea"/>
                <a:cs typeface="+mn-cs"/>
              </a:rPr>
              <a:t>Format Picture </a:t>
            </a:r>
            <a:r>
              <a:rPr lang="en-US" sz="1200" kern="1200" dirty="0">
                <a:solidFill>
                  <a:schemeClr val="tx1"/>
                </a:solidFill>
                <a:effectLst/>
                <a:latin typeface="+mn-lt"/>
                <a:ea typeface="+mn-ea"/>
                <a:cs typeface="+mn-cs"/>
              </a:rPr>
              <a:t>dialog box, resize or crop the image so that the height is set to </a:t>
            </a:r>
            <a:r>
              <a:rPr lang="en-US" sz="1200" b="1" kern="12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and the width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set to </a:t>
            </a:r>
            <a:r>
              <a:rPr lang="en-US" sz="1200" b="1" kern="12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To crop the picture, click </a:t>
            </a:r>
            <a:r>
              <a:rPr lang="en-US" sz="1200" b="1" kern="1200" dirty="0">
                <a:solidFill>
                  <a:schemeClr val="tx1"/>
                </a:solidFill>
                <a:effectLst/>
                <a:latin typeface="+mn-lt"/>
                <a:ea typeface="+mn-ea"/>
                <a:cs typeface="+mn-cs"/>
              </a:rPr>
              <a:t>Crop</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Crop position</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Left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Top</a:t>
            </a:r>
            <a:r>
              <a:rPr lang="en-US" sz="1200" kern="1200" dirty="0">
                <a:solidFill>
                  <a:schemeClr val="tx1"/>
                </a:solidFill>
                <a:effectLst/>
                <a:latin typeface="+mn-lt"/>
                <a:ea typeface="+mn-ea"/>
                <a:cs typeface="+mn-cs"/>
              </a:rPr>
              <a:t> boxes. To resize the picture, click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Size and rotate</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boxes.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Also in the </a:t>
            </a:r>
            <a:r>
              <a:rPr lang="en-US" sz="1200" b="1" baseline="0" dirty="0">
                <a:latin typeface="+mn-lt"/>
              </a:rPr>
              <a:t>Format Picture </a:t>
            </a:r>
            <a:r>
              <a:rPr lang="en-US" sz="1200" baseline="0" dirty="0">
                <a:latin typeface="+mn-lt"/>
              </a:rPr>
              <a:t>dialog box, click </a:t>
            </a:r>
            <a:r>
              <a:rPr lang="en-US" sz="1200" b="1" baseline="0" dirty="0">
                <a:latin typeface="+mn-lt"/>
              </a:rPr>
              <a:t>3-D Format </a:t>
            </a:r>
            <a:r>
              <a:rPr lang="en-US" sz="1200" baseline="0" dirty="0">
                <a:latin typeface="+mn-lt"/>
              </a:rPr>
              <a:t>in the left pane, and then, in the </a:t>
            </a:r>
            <a:r>
              <a:rPr lang="en-US" sz="1200" b="1" baseline="0" dirty="0">
                <a:latin typeface="+mn-lt"/>
              </a:rPr>
              <a:t>3-D Format </a:t>
            </a:r>
            <a:r>
              <a:rPr lang="en-US" sz="1200" baseline="0" dirty="0">
                <a:latin typeface="+mn-lt"/>
              </a:rPr>
              <a:t>pane,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Under </a:t>
            </a:r>
            <a:r>
              <a:rPr lang="en-US" sz="1200" b="1" baseline="0" dirty="0">
                <a:latin typeface="+mn-lt"/>
              </a:rPr>
              <a:t>Bevel</a:t>
            </a:r>
            <a:r>
              <a:rPr lang="en-US" sz="1200" baseline="0" dirty="0">
                <a:latin typeface="+mn-lt"/>
              </a:rPr>
              <a:t>, click the button next to </a:t>
            </a:r>
            <a:r>
              <a:rPr lang="en-US" sz="1200" b="1" baseline="0" dirty="0">
                <a:latin typeface="+mn-lt"/>
              </a:rPr>
              <a:t>Top</a:t>
            </a:r>
            <a:r>
              <a:rPr lang="en-US" sz="1200" baseline="0" dirty="0">
                <a:latin typeface="+mn-lt"/>
              </a:rPr>
              <a:t> and click </a:t>
            </a:r>
            <a:r>
              <a:rPr lang="en-US" sz="1200" b="1" baseline="0" dirty="0">
                <a:latin typeface="+mn-lt"/>
              </a:rPr>
              <a:t>Circle</a:t>
            </a:r>
            <a:r>
              <a:rPr lang="en-US" sz="1200" baseline="0" dirty="0">
                <a:latin typeface="+mn-lt"/>
              </a:rPr>
              <a:t> (</a:t>
            </a:r>
            <a:r>
              <a:rPr lang="en-US" sz="1200" b="0" baseline="0" dirty="0">
                <a:latin typeface="+mn-lt"/>
              </a:rPr>
              <a:t>first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Under </a:t>
            </a:r>
            <a:r>
              <a:rPr lang="en-US" sz="1200" b="1" baseline="0" dirty="0">
                <a:latin typeface="+mn-lt"/>
              </a:rPr>
              <a:t>Surface</a:t>
            </a:r>
            <a:r>
              <a:rPr lang="en-US" sz="1200" baseline="0" dirty="0">
                <a:latin typeface="+mn-lt"/>
              </a:rPr>
              <a:t>, c</a:t>
            </a:r>
            <a:r>
              <a:rPr lang="en-US" sz="1200" b="0" baseline="0" dirty="0">
                <a:latin typeface="+mn-lt"/>
              </a:rPr>
              <a:t>lick the button next to </a:t>
            </a:r>
            <a:r>
              <a:rPr lang="en-US" sz="1200" b="1" baseline="0" dirty="0">
                <a:latin typeface="+mn-lt"/>
              </a:rPr>
              <a:t>Material</a:t>
            </a:r>
            <a:r>
              <a:rPr lang="en-US" sz="1200" b="0" baseline="0" dirty="0">
                <a:latin typeface="+mn-lt"/>
              </a:rPr>
              <a:t>, and then under </a:t>
            </a:r>
            <a:r>
              <a:rPr lang="en-US" sz="1200" b="1" baseline="0" dirty="0">
                <a:latin typeface="+mn-lt"/>
              </a:rPr>
              <a:t>Standard</a:t>
            </a:r>
            <a:r>
              <a:rPr lang="en-US" sz="1200" b="0" baseline="0" dirty="0">
                <a:latin typeface="+mn-lt"/>
              </a:rPr>
              <a:t> click </a:t>
            </a:r>
            <a:r>
              <a:rPr lang="en-US" sz="1200" b="1" baseline="0" dirty="0">
                <a:latin typeface="+mn-lt"/>
              </a:rPr>
              <a:t>Metal</a:t>
            </a:r>
            <a:r>
              <a:rPr lang="en-US" sz="1200" b="0" baseline="0" dirty="0">
                <a:latin typeface="+mn-lt"/>
              </a:rPr>
              <a:t> (fourth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Click the button next to </a:t>
            </a:r>
            <a:r>
              <a:rPr lang="en-US" sz="1200" b="1" baseline="0" dirty="0">
                <a:latin typeface="+mn-lt"/>
              </a:rPr>
              <a:t>Lighting</a:t>
            </a:r>
            <a:r>
              <a:rPr lang="en-US" sz="1200" b="0" baseline="0" dirty="0">
                <a:latin typeface="+mn-lt"/>
              </a:rPr>
              <a:t>, and then under </a:t>
            </a:r>
            <a:r>
              <a:rPr lang="en-US" sz="1200" b="1" baseline="0" dirty="0">
                <a:latin typeface="+mn-lt"/>
              </a:rPr>
              <a:t>Neutral</a:t>
            </a:r>
            <a:r>
              <a:rPr lang="en-US" sz="1200" b="0" baseline="0" dirty="0">
                <a:latin typeface="+mn-lt"/>
              </a:rPr>
              <a:t> click </a:t>
            </a:r>
            <a:r>
              <a:rPr lang="en-US" sz="1200" b="1" baseline="0" dirty="0">
                <a:latin typeface="+mn-lt"/>
              </a:rPr>
              <a:t>Contrasting</a:t>
            </a:r>
            <a:r>
              <a:rPr lang="en-US" sz="1200" b="0" baseline="0" dirty="0">
                <a:latin typeface="+mn-lt"/>
              </a:rPr>
              <a:t> (second row, second option from the left).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In the </a:t>
            </a:r>
            <a:r>
              <a:rPr lang="en-US" sz="1200" b="1" baseline="0" dirty="0">
                <a:latin typeface="+mn-lt"/>
              </a:rPr>
              <a:t>Angle</a:t>
            </a:r>
            <a:r>
              <a:rPr lang="en-US" sz="1200" b="0" baseline="0" dirty="0">
                <a:latin typeface="+mn-lt"/>
              </a:rPr>
              <a:t> box, enter </a:t>
            </a:r>
            <a:r>
              <a:rPr lang="en-US" sz="1200" b="1" baseline="0" dirty="0">
                <a:latin typeface="+mn-lt"/>
              </a:rPr>
              <a:t>25</a:t>
            </a:r>
            <a:r>
              <a:rPr lang="en-US" sz="1200" b="1" baseline="0" dirty="0">
                <a:latin typeface="+mn-lt"/>
                <a:ea typeface="Verdana"/>
                <a:cs typeface="Verdana"/>
              </a:rPr>
              <a:t>°</a:t>
            </a:r>
            <a:r>
              <a:rPr lang="en-US" sz="1200" b="0" baseline="0" dirty="0">
                <a:latin typeface="+mn-lt"/>
                <a:ea typeface="Verdana"/>
                <a:cs typeface="Verdana"/>
              </a:rPr>
              <a:t>.</a:t>
            </a:r>
            <a:endParaRPr lang="en-US" sz="1200" b="0" baseline="0" dirty="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latin typeface="+mn-lt"/>
              </a:rPr>
              <a:t>Also</a:t>
            </a:r>
            <a:r>
              <a:rPr lang="en-US" sz="1200" i="0" baseline="0" dirty="0">
                <a:latin typeface="+mn-lt"/>
              </a:rPr>
              <a:t> in the </a:t>
            </a:r>
            <a:r>
              <a:rPr lang="en-US" sz="1200" b="1" i="0" baseline="0" dirty="0">
                <a:latin typeface="+mn-lt"/>
              </a:rPr>
              <a:t>Format Picture </a:t>
            </a:r>
            <a:r>
              <a:rPr lang="en-US" sz="1200" i="0" baseline="0" dirty="0">
                <a:latin typeface="+mn-lt"/>
              </a:rPr>
              <a:t>dialog box, click </a:t>
            </a:r>
            <a:r>
              <a:rPr lang="en-US" sz="1200" b="1" i="0" baseline="0" dirty="0">
                <a:latin typeface="+mn-lt"/>
              </a:rPr>
              <a:t>Shadow </a:t>
            </a:r>
            <a:r>
              <a:rPr lang="en-US" sz="1200" i="0" baseline="0" dirty="0">
                <a:latin typeface="+mn-lt"/>
              </a:rPr>
              <a:t>in the left pane. I</a:t>
            </a:r>
            <a:r>
              <a:rPr lang="en-US" sz="1200" i="0" dirty="0">
                <a:latin typeface="+mn-lt"/>
              </a:rPr>
              <a:t>n the </a:t>
            </a:r>
            <a:r>
              <a:rPr lang="en-US" sz="1200" b="1" i="0" dirty="0">
                <a:latin typeface="+mn-lt"/>
              </a:rPr>
              <a:t>Shadow</a:t>
            </a:r>
            <a:r>
              <a:rPr lang="en-US" sz="1200" b="0" i="0" dirty="0">
                <a:latin typeface="+mn-lt"/>
              </a:rPr>
              <a:t> pane, click the button next to </a:t>
            </a:r>
            <a:r>
              <a:rPr lang="en-US" sz="1200" b="1" i="0" baseline="0" dirty="0">
                <a:latin typeface="+mn-lt"/>
              </a:rPr>
              <a:t>Presets</a:t>
            </a:r>
            <a:r>
              <a:rPr lang="en-US" sz="1200" b="0" i="0" baseline="0" dirty="0">
                <a:latin typeface="+mn-lt"/>
              </a:rPr>
              <a:t>, under </a:t>
            </a:r>
            <a:r>
              <a:rPr lang="en-US" sz="1200" b="1" i="0" baseline="0" dirty="0">
                <a:latin typeface="+mn-lt"/>
              </a:rPr>
              <a:t>Outer</a:t>
            </a:r>
            <a:r>
              <a:rPr lang="en-US" sz="1200" b="0" i="0" baseline="0" dirty="0">
                <a:latin typeface="+mn-lt"/>
              </a:rPr>
              <a:t> click </a:t>
            </a:r>
            <a:r>
              <a:rPr lang="en-US" sz="1200" b="1" i="0" baseline="0" dirty="0">
                <a:latin typeface="+mn-lt"/>
              </a:rPr>
              <a:t>Offset Diagonal Bottom Left </a:t>
            </a:r>
            <a:r>
              <a:rPr lang="en-US" sz="1200" b="0" i="0" baseline="0" dirty="0">
                <a:latin typeface="+mn-lt"/>
              </a:rPr>
              <a:t>(first row, third option from the left), and then do the following:</a:t>
            </a:r>
            <a:endParaRPr lang="en-US" sz="1200" i="0" dirty="0">
              <a:latin typeface="+mn-lt"/>
            </a:endParaRPr>
          </a:p>
          <a:p>
            <a:pPr marL="685800" lvl="1" indent="-228600">
              <a:buFont typeface="Arial" pitchFamily="34" charset="0"/>
              <a:buChar cha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Transparency</a:t>
            </a:r>
            <a:r>
              <a:rPr lang="en-US" sz="1200" b="0" kern="1200" dirty="0">
                <a:solidFill>
                  <a:schemeClr val="tx1"/>
                </a:solidFill>
                <a:latin typeface="+mn-lt"/>
                <a:ea typeface="+mn-ea"/>
                <a:cs typeface="+mn-cs"/>
              </a:rPr>
              <a:t> box, enter </a:t>
            </a:r>
            <a:r>
              <a:rPr lang="en-US" sz="1200" b="1" kern="1200" dirty="0">
                <a:solidFill>
                  <a:schemeClr val="tx1"/>
                </a:solidFill>
                <a:latin typeface="+mn-lt"/>
                <a:ea typeface="+mn-ea"/>
                <a:cs typeface="+mn-cs"/>
              </a:rPr>
              <a:t>77%</a:t>
            </a:r>
            <a:r>
              <a:rPr lang="en-US" sz="1200" b="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Size</a:t>
            </a:r>
            <a:r>
              <a:rPr lang="en-US" sz="1200" b="0" kern="1200" dirty="0">
                <a:solidFill>
                  <a:schemeClr val="tx1"/>
                </a:solidFill>
                <a:latin typeface="+mn-lt"/>
                <a:ea typeface="+mn-ea"/>
                <a:cs typeface="+mn-cs"/>
              </a:rPr>
              <a:t> box, enter </a:t>
            </a:r>
            <a:r>
              <a:rPr lang="en-US" sz="1200" b="1" kern="1200" dirty="0">
                <a:solidFill>
                  <a:schemeClr val="tx1"/>
                </a:solidFill>
                <a:latin typeface="+mn-lt"/>
                <a:ea typeface="+mn-ea"/>
                <a:cs typeface="+mn-cs"/>
              </a:rPr>
              <a:t>100%</a:t>
            </a:r>
            <a:r>
              <a:rPr lang="en-US" sz="1200" b="0" kern="1200" dirty="0">
                <a:solidFill>
                  <a:schemeClr val="tx1"/>
                </a:solidFill>
                <a:latin typeface="+mn-lt"/>
                <a:ea typeface="+mn-ea"/>
                <a:cs typeface="+mn-cs"/>
              </a:rPr>
              <a:t>.</a:t>
            </a:r>
            <a:r>
              <a:rPr lang="en-US" sz="1200" kern="1200" dirty="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Blur</a:t>
            </a:r>
            <a:r>
              <a:rPr lang="en-US" sz="1200" b="0" kern="1200" dirty="0">
                <a:solidFill>
                  <a:schemeClr val="tx1"/>
                </a:solidFill>
                <a:latin typeface="+mn-lt"/>
                <a:ea typeface="+mn-ea"/>
                <a:cs typeface="+mn-cs"/>
              </a:rPr>
              <a:t> box, enter </a:t>
            </a:r>
            <a:r>
              <a:rPr lang="en-US" sz="1200" b="1" kern="1200" dirty="0">
                <a:solidFill>
                  <a:schemeClr val="tx1"/>
                </a:solidFill>
                <a:latin typeface="+mn-lt"/>
                <a:ea typeface="+mn-ea"/>
                <a:cs typeface="+mn-cs"/>
              </a:rPr>
              <a:t>10 pt</a:t>
            </a:r>
            <a:r>
              <a:rPr lang="en-US" sz="1200" b="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Angle</a:t>
            </a:r>
            <a:r>
              <a:rPr lang="en-US" sz="1200" b="0" kern="1200" dirty="0">
                <a:solidFill>
                  <a:schemeClr val="tx1"/>
                </a:solidFill>
                <a:latin typeface="+mn-lt"/>
                <a:ea typeface="+mn-ea"/>
                <a:cs typeface="+mn-cs"/>
              </a:rPr>
              <a:t> box, enter </a:t>
            </a:r>
            <a:r>
              <a:rPr lang="en-US" sz="1200" b="1" kern="1200" dirty="0">
                <a:solidFill>
                  <a:schemeClr val="tx1"/>
                </a:solidFill>
                <a:latin typeface="+mn-lt"/>
                <a:ea typeface="+mn-ea"/>
                <a:cs typeface="+mn-cs"/>
              </a:rPr>
              <a:t>141</a:t>
            </a:r>
            <a:r>
              <a:rPr lang="en-US" sz="1200" b="1" kern="1200" dirty="0">
                <a:solidFill>
                  <a:schemeClr val="tx1"/>
                </a:solidFill>
                <a:latin typeface="+mn-lt"/>
                <a:ea typeface="Verdana"/>
                <a:cs typeface="Verdana"/>
              </a:rPr>
              <a:t>°</a:t>
            </a:r>
            <a:r>
              <a:rPr lang="en-US" sz="1200" b="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tx1"/>
                </a:solidFill>
                <a:latin typeface="+mn-lt"/>
                <a:ea typeface="+mn-ea"/>
                <a:cs typeface="+mn-cs"/>
              </a:rPr>
              <a:t>In the </a:t>
            </a:r>
            <a:r>
              <a:rPr lang="en-US" sz="1200" b="1" kern="1200" dirty="0">
                <a:solidFill>
                  <a:schemeClr val="tx1"/>
                </a:solidFill>
                <a:latin typeface="+mn-lt"/>
                <a:ea typeface="+mn-ea"/>
                <a:cs typeface="+mn-cs"/>
              </a:rPr>
              <a:t>Distance</a:t>
            </a:r>
            <a:r>
              <a:rPr lang="en-US" sz="1200" b="0" kern="1200" dirty="0">
                <a:solidFill>
                  <a:schemeClr val="tx1"/>
                </a:solidFill>
                <a:latin typeface="+mn-lt"/>
                <a:ea typeface="+mn-ea"/>
                <a:cs typeface="+mn-cs"/>
              </a:rPr>
              <a:t> box, enter </a:t>
            </a:r>
            <a:r>
              <a:rPr lang="en-US" sz="1200" b="1" kern="1200" dirty="0">
                <a:solidFill>
                  <a:schemeClr val="tx1"/>
                </a:solidFill>
                <a:latin typeface="+mn-lt"/>
                <a:ea typeface="+mn-ea"/>
                <a:cs typeface="+mn-cs"/>
              </a:rPr>
              <a:t>10</a:t>
            </a:r>
            <a:r>
              <a:rPr lang="en-US" sz="1200" b="1" kern="1200" baseline="0" dirty="0">
                <a:solidFill>
                  <a:schemeClr val="tx1"/>
                </a:solidFill>
                <a:latin typeface="+mn-lt"/>
                <a:ea typeface="+mn-ea"/>
                <a:cs typeface="+mn-cs"/>
              </a:rPr>
              <a:t> pt</a:t>
            </a:r>
            <a:r>
              <a:rPr lang="en-US" sz="1200" b="0" kern="1200" baseline="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On the slide, drag the picture onto the curve, near the top. </a:t>
            </a:r>
            <a:endParaRPr lang="en-US" sz="1200" i="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a:latin typeface="+mn-lt"/>
              </a:rPr>
              <a:t>On</a:t>
            </a:r>
            <a:r>
              <a:rPr lang="en-US" sz="1200" i="0" baseline="0" dirty="0">
                <a:latin typeface="+mn-lt"/>
              </a:rPr>
              <a:t> the </a:t>
            </a:r>
            <a:r>
              <a:rPr lang="en-US" sz="1200" b="1" i="0" baseline="0" dirty="0">
                <a:latin typeface="+mn-lt"/>
              </a:rPr>
              <a:t>Insert</a:t>
            </a:r>
            <a:r>
              <a:rPr lang="en-US" sz="1200" i="0" baseline="0" dirty="0">
                <a:latin typeface="+mn-lt"/>
              </a:rPr>
              <a:t> tab, in the </a:t>
            </a:r>
            <a:r>
              <a:rPr lang="en-US" sz="1200" b="1" i="0" baseline="0" dirty="0">
                <a:latin typeface="+mn-lt"/>
              </a:rPr>
              <a:t>Text</a:t>
            </a:r>
            <a:r>
              <a:rPr lang="en-US" sz="1200" i="0" baseline="0" dirty="0">
                <a:latin typeface="+mn-lt"/>
              </a:rPr>
              <a:t> group, click </a:t>
            </a:r>
            <a:r>
              <a:rPr lang="en-US" sz="1200" b="1" i="0" baseline="0" dirty="0">
                <a:latin typeface="+mn-lt"/>
              </a:rPr>
              <a:t>Text Box</a:t>
            </a:r>
            <a:r>
              <a:rPr lang="en-US" sz="1200" b="0" i="0" baseline="0" dirty="0">
                <a:latin typeface="+mn-lt"/>
              </a:rPr>
              <a:t>.</a:t>
            </a:r>
            <a:r>
              <a:rPr lang="en-US" sz="1200" i="0" baseline="0" dirty="0">
                <a:latin typeface="+mn-lt"/>
              </a:rPr>
              <a:t> On the slide, drag to draw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latin typeface="+mn-lt"/>
              </a:rPr>
              <a:t>Enter text in the text box and select it. O</a:t>
            </a:r>
            <a:r>
              <a:rPr lang="en-US" sz="1200" i="0" dirty="0">
                <a:latin typeface="+mn-lt"/>
              </a:rPr>
              <a:t>n the </a:t>
            </a:r>
            <a:r>
              <a:rPr lang="en-US" sz="1200" b="1" i="0" dirty="0">
                <a:latin typeface="+mn-lt"/>
              </a:rPr>
              <a:t>Home</a:t>
            </a:r>
            <a:r>
              <a:rPr lang="en-US" sz="1200" i="0" baseline="0" dirty="0">
                <a:latin typeface="+mn-lt"/>
              </a:rPr>
              <a:t> tab, in the </a:t>
            </a:r>
            <a:r>
              <a:rPr lang="en-US" sz="1200" b="1" i="0" baseline="0" dirty="0">
                <a:latin typeface="+mn-lt"/>
              </a:rPr>
              <a:t>Font</a:t>
            </a:r>
            <a:r>
              <a:rPr lang="en-US" sz="1200" i="0" baseline="0" dirty="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a:latin typeface="+mn-lt"/>
              </a:rPr>
              <a:t>In the </a:t>
            </a:r>
            <a:r>
              <a:rPr lang="en-US" sz="1200" b="1" i="0" baseline="0" dirty="0">
                <a:latin typeface="+mn-lt"/>
              </a:rPr>
              <a:t>Font</a:t>
            </a:r>
            <a:r>
              <a:rPr lang="en-US" sz="1200" i="0" baseline="0" dirty="0">
                <a:latin typeface="+mn-lt"/>
              </a:rPr>
              <a:t> list, select </a:t>
            </a:r>
            <a:r>
              <a:rPr lang="en-US" sz="1200" b="1" baseline="0" dirty="0">
                <a:latin typeface="+mn-lt"/>
              </a:rPr>
              <a:t>Corbel</a:t>
            </a:r>
            <a:r>
              <a:rPr lang="en-US" sz="1200" b="0" baseline="0" dirty="0">
                <a:latin typeface="+mn-lt"/>
              </a:rPr>
              <a:t>.</a:t>
            </a:r>
            <a:endParaRPr lang="en-US" sz="1200" i="0" baseline="0" dirty="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a:latin typeface="+mn-lt"/>
              </a:rPr>
              <a:t>In the </a:t>
            </a:r>
            <a:r>
              <a:rPr lang="en-US" sz="1200" b="1" i="0" baseline="0" dirty="0">
                <a:latin typeface="+mn-lt"/>
              </a:rPr>
              <a:t>Font Size </a:t>
            </a:r>
            <a:r>
              <a:rPr lang="en-US" sz="1200" i="0" baseline="0" dirty="0">
                <a:latin typeface="+mn-lt"/>
              </a:rPr>
              <a:t>box, enter </a:t>
            </a:r>
            <a:r>
              <a:rPr lang="en-US" sz="1200" b="1" i="0" baseline="0" dirty="0">
                <a:latin typeface="+mn-lt"/>
              </a:rPr>
              <a:t>22</a:t>
            </a:r>
            <a:r>
              <a:rPr lang="en-US" sz="1200" b="0" i="0" baseline="0" dirty="0">
                <a:latin typeface="+mn-lt"/>
              </a:rPr>
              <a:t>.</a:t>
            </a:r>
            <a:r>
              <a:rPr lang="en-US" sz="1200" i="0" baseline="0" dirty="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a:latin typeface="+mn-lt"/>
              </a:rPr>
              <a:t>Click the arrow next to </a:t>
            </a:r>
            <a:r>
              <a:rPr lang="en-US" sz="1200" b="1" i="0" baseline="0" dirty="0">
                <a:latin typeface="+mn-lt"/>
              </a:rPr>
              <a:t>Font Color</a:t>
            </a:r>
            <a:r>
              <a:rPr lang="en-US" sz="1200" b="0" i="0" baseline="0" dirty="0">
                <a:latin typeface="+mn-lt"/>
              </a:rPr>
              <a:t>,</a:t>
            </a:r>
            <a:r>
              <a:rPr lang="en-US" sz="1200" b="1" i="0" baseline="0" dirty="0">
                <a:latin typeface="+mn-lt"/>
              </a:rPr>
              <a:t> </a:t>
            </a:r>
            <a:r>
              <a:rPr lang="en-US" sz="1200" i="0" baseline="0" dirty="0">
                <a:latin typeface="+mn-lt"/>
              </a:rPr>
              <a:t>and then under </a:t>
            </a:r>
            <a:r>
              <a:rPr lang="en-US" sz="1200" b="1" i="0" baseline="0" dirty="0">
                <a:latin typeface="+mn-lt"/>
              </a:rPr>
              <a:t>Theme Colors </a:t>
            </a:r>
            <a:r>
              <a:rPr lang="en-US" sz="1200" i="0" baseline="0" dirty="0">
                <a:latin typeface="+mn-lt"/>
              </a:rPr>
              <a:t>click </a:t>
            </a:r>
            <a:r>
              <a:rPr lang="en-US" sz="1200" b="1" i="0" baseline="0" dirty="0">
                <a:latin typeface="+mn-lt"/>
              </a:rPr>
              <a:t>White, Background 1, Darker 50% </a:t>
            </a:r>
            <a:r>
              <a:rPr lang="en-US" sz="1200" b="0" i="0" baseline="0" dirty="0">
                <a:latin typeface="+mn-lt"/>
              </a:rPr>
              <a:t>(sixth row, first option from the left).</a:t>
            </a:r>
            <a:endParaRPr lang="en-US" sz="1200" i="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latin typeface="+mn-lt"/>
              </a:rPr>
              <a:t>On the </a:t>
            </a:r>
            <a:r>
              <a:rPr lang="en-US" sz="1200" b="1" i="0" baseline="0" dirty="0">
                <a:latin typeface="+mn-lt"/>
              </a:rPr>
              <a:t>Home</a:t>
            </a:r>
            <a:r>
              <a:rPr lang="en-US" sz="1200" i="0" baseline="0" dirty="0">
                <a:latin typeface="+mn-lt"/>
              </a:rPr>
              <a:t> tab, in the </a:t>
            </a:r>
            <a:r>
              <a:rPr lang="en-US" sz="1200" b="1" i="0" baseline="0" dirty="0">
                <a:latin typeface="+mn-lt"/>
              </a:rPr>
              <a:t>Paragraph</a:t>
            </a:r>
            <a:r>
              <a:rPr lang="en-US" sz="1200" i="0" baseline="0" dirty="0">
                <a:latin typeface="+mn-lt"/>
              </a:rPr>
              <a:t> group, click </a:t>
            </a:r>
            <a:r>
              <a:rPr lang="en-US" sz="1200" b="1" i="0" baseline="0" dirty="0">
                <a:latin typeface="+mn-lt"/>
              </a:rPr>
              <a:t>Align Text Left</a:t>
            </a:r>
            <a:r>
              <a:rPr lang="en-US" sz="1200" b="0" i="0" baseline="0" dirty="0">
                <a:latin typeface="+mn-lt"/>
              </a:rPr>
              <a:t> to align the text left in the text box.</a:t>
            </a:r>
            <a:endParaRPr lang="en-US" sz="1200" i="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a:latin typeface="+mn-lt"/>
              </a:rPr>
              <a:t>On the slide, drag the text box to the right of the picture. </a:t>
            </a:r>
          </a:p>
          <a:p>
            <a:pPr marL="228600" indent="-228600">
              <a:buFont typeface="+mj-lt"/>
              <a:buAutoNum type="arabicPeriod"/>
            </a:pPr>
            <a:endParaRPr lang="en-US" sz="1200" b="0" baseline="0" dirty="0">
              <a:latin typeface="+mn-lt"/>
            </a:endParaRPr>
          </a:p>
          <a:p>
            <a:endParaRPr lang="en-US" sz="1200" baseline="0" dirty="0">
              <a:latin typeface="+mn-lt"/>
            </a:endParaRPr>
          </a:p>
          <a:p>
            <a:r>
              <a:rPr lang="en-US" sz="1200" baseline="0" dirty="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It will help to zoom out in order to view the area off the slide. On the </a:t>
            </a:r>
            <a:r>
              <a:rPr lang="en-US" sz="1200" b="1" baseline="0" dirty="0">
                <a:latin typeface="+mn-lt"/>
              </a:rPr>
              <a:t>View</a:t>
            </a:r>
            <a:r>
              <a:rPr lang="en-US" sz="1200" b="0" baseline="0" dirty="0">
                <a:latin typeface="+mn-lt"/>
              </a:rPr>
              <a:t> tab, in the </a:t>
            </a:r>
            <a:r>
              <a:rPr lang="en-US" sz="1200" b="1" baseline="0" dirty="0">
                <a:latin typeface="+mn-lt"/>
              </a:rPr>
              <a:t>Zoom</a:t>
            </a:r>
            <a:r>
              <a:rPr lang="en-US" sz="1200" b="0" baseline="0" dirty="0">
                <a:latin typeface="+mn-lt"/>
              </a:rPr>
              <a:t> group, click </a:t>
            </a:r>
            <a:r>
              <a:rPr lang="en-US" sz="1200" b="1" baseline="0" dirty="0">
                <a:latin typeface="+mn-lt"/>
              </a:rPr>
              <a:t>Zoom</a:t>
            </a:r>
            <a:r>
              <a:rPr lang="en-US" sz="1200" b="0" baseline="0" dirty="0">
                <a:latin typeface="+mn-lt"/>
              </a:rPr>
              <a:t>. In the </a:t>
            </a:r>
            <a:r>
              <a:rPr lang="en-US" sz="1200" b="1" baseline="0" dirty="0">
                <a:latin typeface="+mn-lt"/>
              </a:rPr>
              <a:t>Zoom </a:t>
            </a:r>
            <a:r>
              <a:rPr lang="en-US" sz="1200" b="0" baseline="0" dirty="0">
                <a:latin typeface="+mn-lt"/>
              </a:rPr>
              <a:t>dialog box, select </a:t>
            </a:r>
            <a:r>
              <a:rPr lang="en-US" sz="1200" b="1" baseline="0" dirty="0">
                <a:latin typeface="+mn-lt"/>
              </a:rPr>
              <a:t>65%</a:t>
            </a:r>
            <a:r>
              <a:rPr lang="en-US" sz="1200" b="0" baseline="0" dirty="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Advanced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Add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More Entrance Effects. </a:t>
            </a:r>
            <a:r>
              <a:rPr lang="en-US" sz="1200" kern="1200" dirty="0">
                <a:solidFill>
                  <a:schemeClr val="tx1"/>
                </a:solidFill>
                <a:effectLst/>
                <a:latin typeface="+mn-lt"/>
                <a:ea typeface="+mn-ea"/>
                <a:cs typeface="+mn-cs"/>
              </a:rPr>
              <a:t>In the </a:t>
            </a:r>
            <a:r>
              <a:rPr lang="en-US" sz="1200" b="1" kern="1200" dirty="0">
                <a:solidFill>
                  <a:schemeClr val="tx1"/>
                </a:solidFill>
                <a:effectLst/>
                <a:latin typeface="+mn-lt"/>
                <a:ea typeface="+mn-ea"/>
                <a:cs typeface="+mn-cs"/>
              </a:rPr>
              <a:t>Add Entrance Effect</a:t>
            </a:r>
            <a:r>
              <a:rPr lang="en-US" sz="1200" kern="1200" dirty="0">
                <a:solidFill>
                  <a:schemeClr val="tx1"/>
                </a:solidFill>
                <a:effectLst/>
                <a:latin typeface="+mn-lt"/>
                <a:ea typeface="+mn-ea"/>
                <a:cs typeface="+mn-cs"/>
              </a:rPr>
              <a:t> dialog box, under </a:t>
            </a:r>
            <a:r>
              <a:rPr lang="en-US" sz="1200" b="1" kern="1200" dirty="0">
                <a:solidFill>
                  <a:schemeClr val="tx1"/>
                </a:solidFill>
                <a:effectLst/>
                <a:latin typeface="+mn-lt"/>
                <a:ea typeface="+mn-ea"/>
                <a:cs typeface="+mn-cs"/>
              </a:rPr>
              <a:t>Moderate</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Grow &amp; Turn</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OK.</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Start</a:t>
            </a:r>
            <a:r>
              <a:rPr lang="en-US" sz="1200" kern="1200" dirty="0">
                <a:solidFill>
                  <a:schemeClr val="tx1"/>
                </a:solidFill>
                <a:effectLst/>
                <a:latin typeface="+mn-lt"/>
                <a:ea typeface="+mn-ea"/>
                <a:cs typeface="+mn-cs"/>
              </a:rPr>
              <a:t> list, select </a:t>
            </a:r>
            <a:r>
              <a:rPr lang="en-US" sz="1200" b="1" kern="1200" dirty="0">
                <a:solidFill>
                  <a:schemeClr val="tx1"/>
                </a:solidFill>
                <a:effectLst/>
                <a:latin typeface="+mn-lt"/>
                <a:ea typeface="+mn-ea"/>
                <a:cs typeface="+mn-cs"/>
              </a:rPr>
              <a:t>With</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Previous</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Duration </a:t>
            </a:r>
            <a:r>
              <a:rPr lang="en-US" sz="1200" kern="1200" dirty="0">
                <a:solidFill>
                  <a:schemeClr val="tx1"/>
                </a:solidFill>
                <a:effectLst/>
                <a:latin typeface="+mn-lt"/>
                <a:ea typeface="+mn-ea"/>
                <a:cs typeface="+mn-cs"/>
              </a:rPr>
              <a:t>box, enter </a:t>
            </a:r>
            <a:r>
              <a:rPr lang="en-US" sz="1200" b="1"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pPr marL="228600" indent="-228600">
              <a:buFont typeface="+mj-lt"/>
              <a:buAutoNum type="arabicPeriod"/>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Advanced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Add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Motion Paths </a:t>
            </a:r>
            <a:r>
              <a:rPr lang="en-US" sz="1200" kern="1200" dirty="0">
                <a:solidFill>
                  <a:schemeClr val="tx1"/>
                </a:solidFill>
                <a:effectLst/>
                <a:latin typeface="+mn-lt"/>
                <a:ea typeface="+mn-ea"/>
                <a:cs typeface="+mn-cs"/>
              </a:rPr>
              <a:t>click </a:t>
            </a:r>
            <a:r>
              <a:rPr lang="en-US" sz="1200" b="1" kern="1200" dirty="0">
                <a:solidFill>
                  <a:schemeClr val="tx1"/>
                </a:solidFill>
                <a:effectLst/>
                <a:latin typeface="+mn-lt"/>
                <a:ea typeface="+mn-ea"/>
                <a:cs typeface="+mn-cs"/>
              </a:rPr>
              <a:t>Arcs.</a:t>
            </a:r>
            <a:endParaRPr lang="en-US"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Start</a:t>
            </a:r>
            <a:r>
              <a:rPr lang="en-US" sz="1200" kern="1200" dirty="0">
                <a:solidFill>
                  <a:schemeClr val="tx1"/>
                </a:solidFill>
                <a:effectLst/>
                <a:latin typeface="+mn-lt"/>
                <a:ea typeface="+mn-ea"/>
                <a:cs typeface="+mn-cs"/>
              </a:rPr>
              <a:t> list, select </a:t>
            </a:r>
            <a:r>
              <a:rPr lang="en-US" sz="1200" b="1" kern="1200" dirty="0">
                <a:solidFill>
                  <a:schemeClr val="tx1"/>
                </a:solidFill>
                <a:effectLst/>
                <a:latin typeface="+mn-lt"/>
                <a:ea typeface="+mn-ea"/>
                <a:cs typeface="+mn-cs"/>
              </a:rPr>
              <a:t>With</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Previous</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Duration </a:t>
            </a:r>
            <a:r>
              <a:rPr lang="en-US" sz="1200" kern="1200" dirty="0">
                <a:solidFill>
                  <a:schemeClr val="tx1"/>
                </a:solidFill>
                <a:effectLst/>
                <a:latin typeface="+mn-lt"/>
                <a:ea typeface="+mn-ea"/>
                <a:cs typeface="+mn-cs"/>
              </a:rPr>
              <a:t>box, enter </a:t>
            </a:r>
            <a:r>
              <a:rPr lang="en-US" sz="1200" b="1"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Effect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Options</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Right</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Effect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Options</a:t>
            </a:r>
            <a:r>
              <a:rPr lang="en-US" sz="1200" kern="1200" dirty="0">
                <a:solidFill>
                  <a:schemeClr val="tx1"/>
                </a:solidFill>
                <a:effectLst/>
                <a:latin typeface="+mn-lt"/>
                <a:ea typeface="+mn-ea"/>
                <a:cs typeface="+mn-cs"/>
              </a:rPr>
              <a:t>, and then click </a:t>
            </a:r>
            <a:r>
              <a:rPr lang="en-US" sz="1200" b="1" kern="1200" dirty="0">
                <a:solidFill>
                  <a:schemeClr val="tx1"/>
                </a:solidFill>
                <a:effectLst/>
                <a:latin typeface="+mn-lt"/>
                <a:ea typeface="+mn-ea"/>
                <a:cs typeface="+mn-cs"/>
              </a:rPr>
              <a:t>Reverse Path Direction</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slide, select the arc effect path, and then drag the bottom sizing handle below the bottom of the slide. Drag</a:t>
            </a:r>
            <a:r>
              <a:rPr lang="en-US" sz="1200" kern="1200" baseline="0" dirty="0">
                <a:solidFill>
                  <a:schemeClr val="tx1"/>
                </a:solidFill>
                <a:effectLst/>
                <a:latin typeface="+mn-lt"/>
                <a:ea typeface="+mn-ea"/>
                <a:cs typeface="+mn-cs"/>
              </a:rPr>
              <a:t> the right side sizing handle to the left until the path curve approximately matches the curve of the modified triangle. Drag the green rotation handle to the left to rotate the arc path to match the curve of the modified triangle. Drag the arc path so that the red arrow is in the center of the picture. You may need to make further adjustments to the length, width, and angle of the arc path to match the curve of the modified triangle.</a:t>
            </a:r>
          </a:p>
          <a:p>
            <a:pPr marL="228600" indent="-228600">
              <a:buFont typeface="+mj-lt"/>
              <a:buAutoNum type="arabicPeriod"/>
            </a:pPr>
            <a:r>
              <a:rPr lang="en-US" sz="1200" dirty="0">
                <a:latin typeface="+mn-lt"/>
              </a:rPr>
              <a:t>On the slide, select the text box. </a:t>
            </a: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Advanced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group, click </a:t>
            </a:r>
            <a:r>
              <a:rPr lang="en-US" sz="1200" b="1" kern="1200" dirty="0">
                <a:solidFill>
                  <a:schemeClr val="tx1"/>
                </a:solidFill>
                <a:effectLst/>
                <a:latin typeface="+mn-lt"/>
                <a:ea typeface="+mn-ea"/>
                <a:cs typeface="+mn-cs"/>
              </a:rPr>
              <a:t>Add</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Animation</a:t>
            </a:r>
            <a:r>
              <a:rPr lang="en-US" sz="1200" kern="1200" dirty="0">
                <a:solidFill>
                  <a:schemeClr val="tx1"/>
                </a:solidFill>
                <a:effectLst/>
                <a:latin typeface="+mn-lt"/>
                <a:ea typeface="+mn-ea"/>
                <a:cs typeface="+mn-cs"/>
              </a:rPr>
              <a:t>, and then under </a:t>
            </a:r>
            <a:r>
              <a:rPr lang="en-US" sz="1200" b="1" kern="1200" dirty="0">
                <a:solidFill>
                  <a:schemeClr val="tx1"/>
                </a:solidFill>
                <a:effectLst/>
                <a:latin typeface="+mn-lt"/>
                <a:ea typeface="+mn-ea"/>
                <a:cs typeface="+mn-cs"/>
              </a:rPr>
              <a:t>Entrance</a:t>
            </a:r>
            <a:r>
              <a:rPr lang="en-US" sz="1200" kern="1200" dirty="0">
                <a:solidFill>
                  <a:schemeClr val="tx1"/>
                </a:solidFill>
                <a:effectLst/>
                <a:latin typeface="+mn-lt"/>
                <a:ea typeface="+mn-ea"/>
                <a:cs typeface="+mn-cs"/>
              </a:rPr>
              <a:t> click </a:t>
            </a:r>
            <a:r>
              <a:rPr lang="en-US" sz="1200" b="1" kern="1200" dirty="0">
                <a:solidFill>
                  <a:schemeClr val="tx1"/>
                </a:solidFill>
                <a:effectLst/>
                <a:latin typeface="+mn-lt"/>
                <a:ea typeface="+mn-ea"/>
                <a:cs typeface="+mn-cs"/>
              </a:rPr>
              <a:t>Fade.</a:t>
            </a:r>
            <a:endParaRPr lang="en-US" sz="1200" kern="120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Start</a:t>
            </a:r>
            <a:r>
              <a:rPr lang="en-US" sz="1200" kern="1200" dirty="0">
                <a:solidFill>
                  <a:schemeClr val="tx1"/>
                </a:solidFill>
                <a:effectLst/>
                <a:latin typeface="+mn-lt"/>
                <a:ea typeface="+mn-ea"/>
                <a:cs typeface="+mn-cs"/>
              </a:rPr>
              <a:t> list, select </a:t>
            </a:r>
            <a:r>
              <a:rPr lang="en-US" sz="1200" b="1" kern="1200" dirty="0">
                <a:solidFill>
                  <a:schemeClr val="tx1"/>
                </a:solidFill>
                <a:effectLst/>
                <a:latin typeface="+mn-lt"/>
                <a:ea typeface="+mn-ea"/>
                <a:cs typeface="+mn-cs"/>
              </a:rPr>
              <a:t>After Previous</a:t>
            </a:r>
            <a:r>
              <a:rPr lang="en-US" sz="1200" kern="1200" dirty="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On the </a:t>
            </a:r>
            <a:r>
              <a:rPr lang="en-US" sz="1200" b="1" kern="1200" dirty="0">
                <a:solidFill>
                  <a:schemeClr val="tx1"/>
                </a:solidFill>
                <a:effectLst/>
                <a:latin typeface="+mn-lt"/>
                <a:ea typeface="+mn-ea"/>
                <a:cs typeface="+mn-cs"/>
              </a:rPr>
              <a:t>Animations</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Timing</a:t>
            </a:r>
            <a:r>
              <a:rPr lang="en-US" sz="1200" kern="1200" dirty="0">
                <a:solidFill>
                  <a:schemeClr val="tx1"/>
                </a:solidFill>
                <a:effectLst/>
                <a:latin typeface="+mn-lt"/>
                <a:ea typeface="+mn-ea"/>
                <a:cs typeface="+mn-cs"/>
              </a:rPr>
              <a:t> group, in the </a:t>
            </a:r>
            <a:r>
              <a:rPr lang="en-US" sz="1200" b="1" kern="1200" dirty="0">
                <a:solidFill>
                  <a:schemeClr val="tx1"/>
                </a:solidFill>
                <a:effectLst/>
                <a:latin typeface="+mn-lt"/>
                <a:ea typeface="+mn-ea"/>
                <a:cs typeface="+mn-cs"/>
              </a:rPr>
              <a:t>Duration </a:t>
            </a:r>
            <a:r>
              <a:rPr lang="en-US" sz="1200" kern="1200" dirty="0">
                <a:solidFill>
                  <a:schemeClr val="tx1"/>
                </a:solidFill>
                <a:effectLst/>
                <a:latin typeface="+mn-lt"/>
                <a:ea typeface="+mn-ea"/>
                <a:cs typeface="+mn-cs"/>
              </a:rPr>
              <a:t>box, enter </a:t>
            </a:r>
            <a:r>
              <a:rPr lang="en-US" sz="1200" b="1"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dirty="0">
              <a:latin typeface="+mn-lt"/>
            </a:endParaRPr>
          </a:p>
          <a:p>
            <a:endParaRPr lang="en-US" sz="1200" baseline="0" dirty="0">
              <a:latin typeface="+mn-lt"/>
            </a:endParaRPr>
          </a:p>
          <a:p>
            <a:r>
              <a:rPr lang="en-US" sz="1200" baseline="0" dirty="0">
                <a:latin typeface="+mn-lt"/>
              </a:rPr>
              <a:t>To  reproduce the other animated pictures and text boxes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On the </a:t>
            </a:r>
            <a:r>
              <a:rPr lang="en-US" sz="1200" b="1" baseline="0" dirty="0">
                <a:latin typeface="+mn-lt"/>
              </a:rPr>
              <a:t>Animations</a:t>
            </a:r>
            <a:r>
              <a:rPr lang="en-US" sz="1200" b="0" baseline="0" dirty="0">
                <a:latin typeface="+mn-lt"/>
              </a:rPr>
              <a:t> tab, in the </a:t>
            </a:r>
            <a:r>
              <a:rPr lang="en-US" sz="1200" b="1" baseline="0" dirty="0">
                <a:latin typeface="+mn-lt"/>
              </a:rPr>
              <a:t>Advanced Animation </a:t>
            </a:r>
            <a:r>
              <a:rPr lang="en-US" sz="1200" b="0" baseline="0" dirty="0">
                <a:latin typeface="+mn-lt"/>
              </a:rPr>
              <a:t>group, click </a:t>
            </a:r>
            <a:r>
              <a:rPr lang="en-US" sz="1200" b="1" baseline="0" dirty="0">
                <a:latin typeface="+mn-lt"/>
              </a:rPr>
              <a:t>Animation Pane</a:t>
            </a:r>
            <a:r>
              <a:rPr lang="en-US" sz="1200" b="0" baseline="0" dirty="0">
                <a:latin typeface="+mn-lt"/>
              </a:rPr>
              <a:t>. </a:t>
            </a:r>
          </a:p>
          <a:p>
            <a:pPr marL="228600" indent="-228600">
              <a:buFont typeface="+mj-lt"/>
              <a:buAutoNum type="arabicPeriod"/>
            </a:pPr>
            <a:r>
              <a:rPr lang="en-US" sz="1200" baseline="0" dirty="0">
                <a:latin typeface="+mn-lt"/>
              </a:rPr>
              <a:t>On the slide, press and hold CTRL and then select the picture and the text box. On the </a:t>
            </a:r>
            <a:r>
              <a:rPr lang="en-US" sz="1200" b="1" baseline="0" dirty="0">
                <a:latin typeface="+mn-lt"/>
              </a:rPr>
              <a:t>Home</a:t>
            </a:r>
            <a:r>
              <a:rPr lang="en-US" sz="1200" b="0" baseline="0" dirty="0">
                <a:latin typeface="+mn-lt"/>
              </a:rPr>
              <a:t> tab, in the </a:t>
            </a:r>
            <a:r>
              <a:rPr lang="en-US" sz="1200" b="1" baseline="0" dirty="0">
                <a:latin typeface="+mn-lt"/>
              </a:rPr>
              <a:t>Clipboard</a:t>
            </a:r>
            <a:r>
              <a:rPr lang="en-US" sz="1200" b="0" baseline="0" dirty="0">
                <a:latin typeface="+mn-lt"/>
              </a:rPr>
              <a:t> group, click the arrow next to </a:t>
            </a:r>
            <a:r>
              <a:rPr lang="en-US" sz="1200" b="1" baseline="0" dirty="0">
                <a:latin typeface="+mn-lt"/>
              </a:rPr>
              <a:t>Copy</a:t>
            </a:r>
            <a:r>
              <a:rPr lang="en-US" sz="1200" b="0" baseline="0" dirty="0">
                <a:latin typeface="+mn-lt"/>
              </a:rPr>
              <a:t>, and then click </a:t>
            </a:r>
            <a:r>
              <a:rPr lang="en-US" sz="1200" b="1" baseline="0" dirty="0">
                <a:latin typeface="+mn-lt"/>
              </a:rPr>
              <a:t>Duplicate</a:t>
            </a:r>
            <a:r>
              <a:rPr lang="en-US" sz="1200" b="0" baseline="0" dirty="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a:latin typeface="+mn-lt"/>
              </a:rPr>
              <a:t>On the slide, drag the duplicate picture and text onto the curve below the first group.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latin typeface="+mn-lt"/>
              </a:rPr>
              <a:t>On the slide, select the duplicate picture. Under </a:t>
            </a:r>
            <a:r>
              <a:rPr lang="en-US" sz="1200" b="1" dirty="0">
                <a:latin typeface="+mn-lt"/>
              </a:rPr>
              <a:t>Picture Tools</a:t>
            </a:r>
            <a:r>
              <a:rPr lang="en-US" sz="1200" dirty="0">
                <a:latin typeface="+mn-lt"/>
              </a:rPr>
              <a:t>, on the </a:t>
            </a:r>
            <a:r>
              <a:rPr lang="en-US" sz="1200" b="1" dirty="0">
                <a:latin typeface="+mn-lt"/>
              </a:rPr>
              <a:t>Format</a:t>
            </a:r>
            <a:r>
              <a:rPr lang="en-US" sz="1200" dirty="0">
                <a:latin typeface="+mn-lt"/>
              </a:rPr>
              <a:t> tab, in the </a:t>
            </a:r>
            <a:r>
              <a:rPr lang="en-US" sz="1200" b="1" dirty="0">
                <a:latin typeface="+mn-lt"/>
              </a:rPr>
              <a:t>Adjust</a:t>
            </a:r>
            <a:r>
              <a:rPr lang="en-US" sz="1200" dirty="0">
                <a:latin typeface="+mn-lt"/>
              </a:rPr>
              <a:t> group, </a:t>
            </a:r>
            <a:r>
              <a:rPr lang="en-US" sz="1200" baseline="0" dirty="0">
                <a:latin typeface="+mn-lt"/>
              </a:rPr>
              <a:t>click </a:t>
            </a:r>
            <a:r>
              <a:rPr lang="en-US" sz="1200" b="1" baseline="0" dirty="0">
                <a:latin typeface="+mn-lt"/>
              </a:rPr>
              <a:t>Change</a:t>
            </a:r>
            <a:r>
              <a:rPr lang="en-US" sz="1200" b="0" baseline="0" dirty="0">
                <a:latin typeface="+mn-lt"/>
              </a:rPr>
              <a:t> </a:t>
            </a:r>
            <a:r>
              <a:rPr lang="en-US" sz="1200" b="1" baseline="0" dirty="0">
                <a:latin typeface="+mn-lt"/>
              </a:rPr>
              <a:t>Picture</a:t>
            </a:r>
            <a:r>
              <a:rPr lang="en-US" sz="1200" b="0" baseline="0" dirty="0">
                <a:latin typeface="+mn-lt"/>
              </a:rPr>
              <a:t>. In the </a:t>
            </a:r>
            <a:r>
              <a:rPr lang="en-US" sz="1200" b="1" baseline="0" dirty="0">
                <a:latin typeface="+mn-lt"/>
              </a:rPr>
              <a:t>Insert Picture</a:t>
            </a:r>
            <a:r>
              <a:rPr lang="en-US" sz="1200" b="0" baseline="0" dirty="0">
                <a:latin typeface="+mn-lt"/>
              </a:rPr>
              <a:t> dialog box, select a picture, and then click </a:t>
            </a:r>
            <a:r>
              <a:rPr lang="en-US" sz="1200" b="1" baseline="0" dirty="0">
                <a:latin typeface="+mn-lt"/>
              </a:rPr>
              <a:t>Insert</a:t>
            </a:r>
            <a:r>
              <a:rPr lang="en-US" sz="1200" b="0" baseline="0" dirty="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a:solidFill>
                  <a:schemeClr val="tx1"/>
                </a:solidFill>
                <a:effectLst/>
                <a:latin typeface="+mn-lt"/>
                <a:ea typeface="+mn-ea"/>
                <a:cs typeface="+mn-cs"/>
              </a:rPr>
              <a:t>Under </a:t>
            </a:r>
            <a:r>
              <a:rPr lang="en-US" sz="1200" b="1" kern="1200" dirty="0">
                <a:solidFill>
                  <a:schemeClr val="tx1"/>
                </a:solidFill>
                <a:effectLst/>
                <a:latin typeface="+mn-lt"/>
                <a:ea typeface="+mn-ea"/>
                <a:cs typeface="+mn-cs"/>
              </a:rPr>
              <a:t>Picture</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Tools</a:t>
            </a:r>
            <a:r>
              <a:rPr lang="en-US" sz="1200" kern="1200" dirty="0">
                <a:solidFill>
                  <a:schemeClr val="tx1"/>
                </a:solidFill>
                <a:effectLst/>
                <a:latin typeface="+mn-lt"/>
                <a:ea typeface="+mn-ea"/>
                <a:cs typeface="+mn-cs"/>
              </a:rPr>
              <a:t>, on the </a:t>
            </a:r>
            <a:r>
              <a:rPr lang="en-US" sz="1200" b="1" kern="1200" dirty="0">
                <a:solidFill>
                  <a:schemeClr val="tx1"/>
                </a:solidFill>
                <a:effectLst/>
                <a:latin typeface="+mn-lt"/>
                <a:ea typeface="+mn-ea"/>
                <a:cs typeface="+mn-cs"/>
              </a:rPr>
              <a:t>Format</a:t>
            </a:r>
            <a:r>
              <a:rPr lang="en-US" sz="1200" kern="1200" dirty="0">
                <a:solidFill>
                  <a:schemeClr val="tx1"/>
                </a:solidFill>
                <a:effectLst/>
                <a:latin typeface="+mn-lt"/>
                <a:ea typeface="+mn-ea"/>
                <a:cs typeface="+mn-cs"/>
              </a:rPr>
              <a:t> tab, in the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group, click the </a:t>
            </a:r>
            <a:r>
              <a:rPr lang="en-US" sz="1200" b="1" kern="1200" dirty="0">
                <a:solidFill>
                  <a:schemeClr val="tx1"/>
                </a:solidFill>
                <a:effectLst/>
                <a:latin typeface="+mn-lt"/>
                <a:ea typeface="+mn-ea"/>
                <a:cs typeface="+mn-cs"/>
              </a:rPr>
              <a:t>Size and Position</a:t>
            </a:r>
            <a:r>
              <a:rPr lang="en-US" sz="1200" kern="1200" dirty="0">
                <a:solidFill>
                  <a:schemeClr val="tx1"/>
                </a:solidFill>
                <a:effectLst/>
                <a:latin typeface="+mn-lt"/>
                <a:ea typeface="+mn-ea"/>
                <a:cs typeface="+mn-cs"/>
              </a:rPr>
              <a:t> dialog box launcher. In the </a:t>
            </a:r>
            <a:r>
              <a:rPr lang="en-US" sz="1200" b="1" kern="1200" dirty="0">
                <a:solidFill>
                  <a:schemeClr val="tx1"/>
                </a:solidFill>
                <a:effectLst/>
                <a:latin typeface="+mn-lt"/>
                <a:ea typeface="+mn-ea"/>
                <a:cs typeface="+mn-cs"/>
              </a:rPr>
              <a:t>Format Picture </a:t>
            </a:r>
            <a:r>
              <a:rPr lang="en-US" sz="1200" kern="1200" dirty="0">
                <a:solidFill>
                  <a:schemeClr val="tx1"/>
                </a:solidFill>
                <a:effectLst/>
                <a:latin typeface="+mn-lt"/>
                <a:ea typeface="+mn-ea"/>
                <a:cs typeface="+mn-cs"/>
              </a:rPr>
              <a:t>dialog box, resize or crop the image so that the height is set to </a:t>
            </a:r>
            <a:r>
              <a:rPr lang="en-US" sz="1200" b="1" kern="12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and the width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is set to </a:t>
            </a:r>
            <a:r>
              <a:rPr lang="en-US" sz="1200" b="1" kern="1200" dirty="0">
                <a:solidFill>
                  <a:schemeClr val="tx1"/>
                </a:solidFill>
                <a:effectLst/>
                <a:latin typeface="+mn-lt"/>
                <a:ea typeface="+mn-ea"/>
                <a:cs typeface="+mn-cs"/>
              </a:rPr>
              <a:t>1.2”</a:t>
            </a:r>
            <a:r>
              <a:rPr lang="en-US" sz="1200" kern="1200" dirty="0">
                <a:solidFill>
                  <a:schemeClr val="tx1"/>
                </a:solidFill>
                <a:effectLst/>
                <a:latin typeface="+mn-lt"/>
                <a:ea typeface="+mn-ea"/>
                <a:cs typeface="+mn-cs"/>
              </a:rPr>
              <a:t>. To crop the picture, click </a:t>
            </a:r>
            <a:r>
              <a:rPr lang="en-US" sz="1200" b="1" kern="1200" dirty="0">
                <a:solidFill>
                  <a:schemeClr val="tx1"/>
                </a:solidFill>
                <a:effectLst/>
                <a:latin typeface="+mn-lt"/>
                <a:ea typeface="+mn-ea"/>
                <a:cs typeface="+mn-cs"/>
              </a:rPr>
              <a:t>Crop</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Crop position</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Left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Top</a:t>
            </a:r>
            <a:r>
              <a:rPr lang="en-US" sz="1200" kern="1200" dirty="0">
                <a:solidFill>
                  <a:schemeClr val="tx1"/>
                </a:solidFill>
                <a:effectLst/>
                <a:latin typeface="+mn-lt"/>
                <a:ea typeface="+mn-ea"/>
                <a:cs typeface="+mn-cs"/>
              </a:rPr>
              <a:t> boxes. To resize the picture, click </a:t>
            </a:r>
            <a:r>
              <a:rPr lang="en-US" sz="1200" b="1" kern="1200" dirty="0">
                <a:solidFill>
                  <a:schemeClr val="tx1"/>
                </a:solidFill>
                <a:effectLst/>
                <a:latin typeface="+mn-lt"/>
                <a:ea typeface="+mn-ea"/>
                <a:cs typeface="+mn-cs"/>
              </a:rPr>
              <a:t>Size</a:t>
            </a:r>
            <a:r>
              <a:rPr lang="en-US" sz="1200" kern="1200" dirty="0">
                <a:solidFill>
                  <a:schemeClr val="tx1"/>
                </a:solidFill>
                <a:effectLst/>
                <a:latin typeface="+mn-lt"/>
                <a:ea typeface="+mn-ea"/>
                <a:cs typeface="+mn-cs"/>
              </a:rPr>
              <a:t> in the left pane, and in the right pane, under </a:t>
            </a:r>
            <a:r>
              <a:rPr lang="en-US" sz="1200" b="1" kern="1200" dirty="0">
                <a:solidFill>
                  <a:schemeClr val="tx1"/>
                </a:solidFill>
                <a:effectLst/>
                <a:latin typeface="+mn-lt"/>
                <a:ea typeface="+mn-ea"/>
                <a:cs typeface="+mn-cs"/>
              </a:rPr>
              <a:t>Size and rotate</a:t>
            </a:r>
            <a:r>
              <a:rPr lang="en-US" sz="1200" kern="1200" dirty="0">
                <a:solidFill>
                  <a:schemeClr val="tx1"/>
                </a:solidFill>
                <a:effectLst/>
                <a:latin typeface="+mn-lt"/>
                <a:ea typeface="+mn-ea"/>
                <a:cs typeface="+mn-cs"/>
              </a:rPr>
              <a:t>, enter values into the </a:t>
            </a:r>
            <a:r>
              <a:rPr lang="en-US" sz="1200" b="1" kern="1200" dirty="0">
                <a:solidFill>
                  <a:schemeClr val="tx1"/>
                </a:solidFill>
                <a:effectLst/>
                <a:latin typeface="+mn-lt"/>
                <a:ea typeface="+mn-ea"/>
                <a:cs typeface="+mn-cs"/>
              </a:rPr>
              <a:t>Height</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Width</a:t>
            </a:r>
            <a:r>
              <a:rPr lang="en-US" sz="1200" kern="1200" dirty="0">
                <a:solidFill>
                  <a:schemeClr val="tx1"/>
                </a:solidFill>
                <a:effectLst/>
                <a:latin typeface="+mn-lt"/>
                <a:ea typeface="+mn-ea"/>
                <a:cs typeface="+mn-cs"/>
              </a:rPr>
              <a:t> boxes.</a:t>
            </a:r>
            <a:endParaRPr lang="en-US" sz="1200" b="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In the </a:t>
            </a:r>
            <a:r>
              <a:rPr lang="en-US" sz="1200" b="1" baseline="0" dirty="0">
                <a:latin typeface="+mn-lt"/>
              </a:rPr>
              <a:t>Animation</a:t>
            </a:r>
            <a:r>
              <a:rPr lang="en-US" sz="1200" b="0" baseline="0" dirty="0">
                <a:latin typeface="+mn-lt"/>
              </a:rPr>
              <a:t> </a:t>
            </a:r>
            <a:r>
              <a:rPr lang="en-US" sz="1200" b="1" baseline="0" dirty="0">
                <a:latin typeface="+mn-lt"/>
              </a:rPr>
              <a:t>Pane</a:t>
            </a:r>
            <a:r>
              <a:rPr lang="en-US" sz="1200" b="0" baseline="0" dirty="0">
                <a:latin typeface="+mn-lt"/>
              </a:rPr>
              <a:t>, click the Arc animation effect for the new picture. Drag the green rotation handle to the right to rotate the arc path to match the curve of the modified triangle. Drag the arc path so that the red arrow is in the center of the picture.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Click in the duplicate text box and edit the text.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a:latin typeface="+mn-lt"/>
              </a:rPr>
              <a:t>Repeat steps 2-7 two more times to reproduce the third and fourth pictures and text boxes with animation effects.</a:t>
            </a:r>
            <a:endParaRPr lang="en-US" sz="1200" baseline="0" dirty="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baseline="0" dirty="0">
              <a:latin typeface="+mn-lt"/>
            </a:endParaRPr>
          </a:p>
        </p:txBody>
      </p:sp>
      <p:sp>
        <p:nvSpPr>
          <p:cNvPr id="6" name="Slide Image Placeholder 5"/>
          <p:cNvSpPr>
            <a:spLocks noGrp="1" noRot="1" noChangeAspect="1"/>
          </p:cNvSpPr>
          <p:nvPr>
            <p:ph type="sldImg"/>
          </p:nvPr>
        </p:nvSpPr>
        <p:spPr>
          <a:xfrm>
            <a:off x="533400" y="460375"/>
            <a:ext cx="3144838" cy="2359025"/>
          </a:xfr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5/6/2025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5/6/2025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5/6/2025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5/6/2025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ocp.teiath.gr/modules/document/document.php?course=STEF10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457200" y="928671"/>
            <a:ext cx="8458200" cy="1928825"/>
          </a:xfrm>
        </p:spPr>
        <p:txBody>
          <a:bodyPr/>
          <a:lstStyle/>
          <a:p>
            <a:r>
              <a:rPr lang="el-GR" dirty="0"/>
              <a:t>ΠΕΡΙΕΓΧΕΙΡΗΤΙΚΗ ΝΟΣΗΛΕΥΤΙΚΗ ΦΡΟΝΤΙΔΑ</a:t>
            </a:r>
          </a:p>
        </p:txBody>
      </p:sp>
      <p:sp>
        <p:nvSpPr>
          <p:cNvPr id="3" name="2 - Υπότιτλος"/>
          <p:cNvSpPr>
            <a:spLocks noGrp="1"/>
          </p:cNvSpPr>
          <p:nvPr>
            <p:ph type="subTitle" idx="1"/>
          </p:nvPr>
        </p:nvSpPr>
        <p:spPr/>
        <p:txBody>
          <a:bodyPr/>
          <a:lstStyle/>
          <a:p>
            <a:endParaRPr lang="el-GR" dirty="0"/>
          </a:p>
        </p:txBody>
      </p:sp>
      <p:pic>
        <p:nvPicPr>
          <p:cNvPr id="2050" name="Picture 2" descr="C:\Users\apapakosta\Desktop\95e8def0102cbff4eadd7d9f3f61fdad_L.jpg"/>
          <p:cNvPicPr>
            <a:picLocks noChangeAspect="1" noChangeArrowheads="1"/>
          </p:cNvPicPr>
          <p:nvPr/>
        </p:nvPicPr>
        <p:blipFill>
          <a:blip r:embed="rId2"/>
          <a:srcRect/>
          <a:stretch>
            <a:fillRect/>
          </a:stretch>
        </p:blipFill>
        <p:spPr bwMode="auto">
          <a:xfrm>
            <a:off x="1142976" y="3429000"/>
            <a:ext cx="6715172" cy="321471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797304"/>
          </a:xfrm>
        </p:spPr>
        <p:txBody>
          <a:bodyPr>
            <a:normAutofit/>
          </a:bodyPr>
          <a:lstStyle/>
          <a:p>
            <a:r>
              <a:rPr lang="el-GR" b="1" dirty="0"/>
              <a:t>1)</a:t>
            </a:r>
            <a:r>
              <a:rPr lang="el-GR" b="1" dirty="0" err="1"/>
              <a:t>Προεγχειρητική</a:t>
            </a:r>
            <a:r>
              <a:rPr lang="el-GR" b="1" dirty="0"/>
              <a:t> εκτίμηση και πλάνο εφαρμοζόμενης φροντίδας</a:t>
            </a:r>
            <a:endParaRPr lang="el-GR" dirty="0"/>
          </a:p>
        </p:txBody>
      </p:sp>
      <p:sp>
        <p:nvSpPr>
          <p:cNvPr id="3" name="2 - Θέση περιεχομένου"/>
          <p:cNvSpPr>
            <a:spLocks noGrp="1"/>
          </p:cNvSpPr>
          <p:nvPr>
            <p:ph idx="1"/>
          </p:nvPr>
        </p:nvSpPr>
        <p:spPr>
          <a:xfrm>
            <a:off x="457200" y="4143380"/>
            <a:ext cx="8229600" cy="1982783"/>
          </a:xfrm>
        </p:spPr>
        <p:txBody>
          <a:bodyPr/>
          <a:lstStyle/>
          <a:p>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71570"/>
          </a:xfrm>
        </p:spPr>
        <p:txBody>
          <a:bodyPr>
            <a:normAutofit/>
          </a:bodyPr>
          <a:lstStyle/>
          <a:p>
            <a:r>
              <a:rPr lang="el-GR" sz="2800" b="1" dirty="0"/>
              <a:t>ΠΑΡΑΓΟΝΤΕΣ ΠΟΥ ΕΠΗΡΕΑΖΟΥΝ ΤΗΝ ΕΠΕΜΒΑΣΗ</a:t>
            </a:r>
          </a:p>
        </p:txBody>
      </p:sp>
      <p:sp>
        <p:nvSpPr>
          <p:cNvPr id="3" name="2 - Θέση περιεχομένου"/>
          <p:cNvSpPr>
            <a:spLocks noGrp="1"/>
          </p:cNvSpPr>
          <p:nvPr>
            <p:ph idx="1"/>
          </p:nvPr>
        </p:nvSpPr>
        <p:spPr>
          <a:xfrm>
            <a:off x="457200" y="1643050"/>
            <a:ext cx="8229600" cy="4931486"/>
          </a:xfrm>
        </p:spPr>
        <p:txBody>
          <a:bodyPr>
            <a:normAutofit fontScale="92500" lnSpcReduction="10000"/>
          </a:bodyPr>
          <a:lstStyle/>
          <a:p>
            <a:pPr lvl="0"/>
            <a:r>
              <a:rPr lang="el-GR" dirty="0"/>
              <a:t>Η </a:t>
            </a:r>
            <a:r>
              <a:rPr lang="el-GR" b="1" dirty="0"/>
              <a:t>ηλικία</a:t>
            </a:r>
            <a:r>
              <a:rPr lang="el-GR" dirty="0"/>
              <a:t> (τα ηλικιωμένα άτομα αντιδρούν με βραδύτερο ρυθμό στις τραυματικές βλάβες και αυτές είναι λιγότερο εμφανείς)</a:t>
            </a:r>
          </a:p>
          <a:p>
            <a:pPr lvl="0"/>
            <a:r>
              <a:rPr lang="el-GR" dirty="0"/>
              <a:t>Η </a:t>
            </a:r>
            <a:r>
              <a:rPr lang="el-GR" b="1" dirty="0"/>
              <a:t>γενική κατάσταση </a:t>
            </a:r>
            <a:r>
              <a:rPr lang="el-GR" dirty="0"/>
              <a:t>της υγείας του ασθενή (χρόνια νοσήματα, όπως αναπνευστικά επιβαρύνουν την μετεγχειρητική κατάσταση του ασθενή και πρέπει να αντιμετωπίζονται άμεσα. Επίσης, η παχυσαρκία, για παράδειγμα προδιαθέτει σε πολλές μετεγχειρητικές επιπλοκές, όπως διαπύηση τραύματος, </a:t>
            </a:r>
            <a:r>
              <a:rPr lang="el-GR" dirty="0" err="1"/>
              <a:t>εκσπλάγχνωση</a:t>
            </a:r>
            <a:r>
              <a:rPr lang="el-GR" dirty="0"/>
              <a:t>, θρομβοφλεβίτιδα, πνευμονικές επιπλοκές κτλ. Τα άτομα αυτά δεν αντέχουν στην αφυδάτωση και παρουσιάζουν ευκολότερα </a:t>
            </a:r>
            <a:r>
              <a:rPr lang="en-US" dirty="0"/>
              <a:t>shock</a:t>
            </a:r>
            <a:r>
              <a:rPr lang="el-GR" dirty="0"/>
              <a:t>)</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Autofit/>
          </a:bodyPr>
          <a:lstStyle/>
          <a:p>
            <a:r>
              <a:rPr lang="el-GR" sz="2800" dirty="0"/>
              <a:t>ΠΑΡΑΓΟΝΤΕΣ ΠΟΥ ΕΠΗΡΕΑΖΟΥΝ ΤΗΝ ΕΠΕΜΒΑΣΗ</a:t>
            </a:r>
          </a:p>
        </p:txBody>
      </p:sp>
      <p:sp>
        <p:nvSpPr>
          <p:cNvPr id="3" name="2 - Θέση περιεχομένου"/>
          <p:cNvSpPr>
            <a:spLocks noGrp="1"/>
          </p:cNvSpPr>
          <p:nvPr>
            <p:ph idx="1"/>
          </p:nvPr>
        </p:nvSpPr>
        <p:spPr>
          <a:xfrm>
            <a:off x="457200" y="1071546"/>
            <a:ext cx="8229600" cy="5429287"/>
          </a:xfrm>
        </p:spPr>
        <p:txBody>
          <a:bodyPr>
            <a:noAutofit/>
          </a:bodyPr>
          <a:lstStyle/>
          <a:p>
            <a:pPr lvl="0"/>
            <a:r>
              <a:rPr lang="el-GR" sz="2400" b="1" dirty="0"/>
              <a:t>Φάρμακα</a:t>
            </a:r>
            <a:r>
              <a:rPr lang="el-GR" sz="2400" dirty="0"/>
              <a:t>: αν ο ασθενής παίρνει φάρμακα όπως </a:t>
            </a:r>
            <a:r>
              <a:rPr lang="el-GR" sz="2400" dirty="0" err="1"/>
              <a:t>κορτικοστεροειδή</a:t>
            </a:r>
            <a:r>
              <a:rPr lang="el-GR" sz="2400" dirty="0"/>
              <a:t>, διουρητικά, αντιβιοτικά κ.ά., κρίνεται αν πρέπει να συνεχιστούν ή να μειωθούν ανάλογα με την περίπτωση για την πρόληψη συνέργειας ή παρενέργειας.</a:t>
            </a:r>
          </a:p>
          <a:p>
            <a:pPr lvl="0"/>
            <a:r>
              <a:rPr lang="el-GR" sz="2400" dirty="0"/>
              <a:t>Η </a:t>
            </a:r>
            <a:r>
              <a:rPr lang="el-GR" sz="2400" b="1" dirty="0"/>
              <a:t>συναισθηματική και η ψυχολογική κατάσταση </a:t>
            </a:r>
            <a:r>
              <a:rPr lang="el-GR" sz="2400" dirty="0"/>
              <a:t>του ασθενή (π.χ. πόσο ανήσυχος, αγχωμένος, φοβισμένος είναι)</a:t>
            </a:r>
          </a:p>
          <a:p>
            <a:pPr lvl="0"/>
            <a:r>
              <a:rPr lang="el-GR" sz="2400" dirty="0"/>
              <a:t>Η </a:t>
            </a:r>
            <a:r>
              <a:rPr lang="el-GR" sz="2400" b="1" dirty="0"/>
              <a:t>αιτία</a:t>
            </a:r>
            <a:r>
              <a:rPr lang="el-GR" sz="2400" dirty="0"/>
              <a:t> της επέμβασης</a:t>
            </a:r>
          </a:p>
          <a:p>
            <a:pPr lvl="0"/>
            <a:r>
              <a:rPr lang="el-GR" sz="2400" dirty="0"/>
              <a:t>Το </a:t>
            </a:r>
            <a:r>
              <a:rPr lang="el-GR" sz="2400" b="1" dirty="0"/>
              <a:t>είδος της επέμβασης και η μέθοδος</a:t>
            </a:r>
            <a:r>
              <a:rPr lang="el-GR" sz="2400" dirty="0"/>
              <a:t>, που θα χρησιμοποιηθεί</a:t>
            </a:r>
          </a:p>
          <a:p>
            <a:pPr lvl="0"/>
            <a:r>
              <a:rPr lang="el-GR" sz="2400" dirty="0"/>
              <a:t>Ο </a:t>
            </a:r>
            <a:r>
              <a:rPr lang="el-GR" sz="2400" b="1" dirty="0"/>
              <a:t>τύπος της αναισθησίας </a:t>
            </a:r>
            <a:r>
              <a:rPr lang="el-GR" sz="2400" dirty="0"/>
              <a:t>που πρόκειται να χρησιμοποιηθεί</a:t>
            </a:r>
          </a:p>
          <a:p>
            <a:pPr lvl="0"/>
            <a:r>
              <a:rPr lang="el-GR" sz="2400" dirty="0"/>
              <a:t>Οι </a:t>
            </a:r>
            <a:r>
              <a:rPr lang="el-GR" sz="2400" b="1" dirty="0"/>
              <a:t>προτιμήσεις και η πείρα </a:t>
            </a:r>
            <a:r>
              <a:rPr lang="el-GR" sz="2400" dirty="0"/>
              <a:t>του χειρουργού</a:t>
            </a:r>
          </a:p>
          <a:p>
            <a:pPr lvl="0"/>
            <a:r>
              <a:rPr lang="el-GR" sz="2400" dirty="0"/>
              <a:t>Οι </a:t>
            </a:r>
            <a:r>
              <a:rPr lang="el-GR" sz="2400" b="1" dirty="0"/>
              <a:t>δυνατότητες</a:t>
            </a:r>
            <a:r>
              <a:rPr lang="el-GR" sz="2400" dirty="0"/>
              <a:t> του Νοσοκομείου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1143008"/>
          </a:xfrm>
        </p:spPr>
        <p:txBody>
          <a:bodyPr>
            <a:normAutofit fontScale="90000"/>
          </a:bodyPr>
          <a:lstStyle/>
          <a:p>
            <a:r>
              <a:rPr lang="el-GR" sz="4000" b="1" dirty="0"/>
              <a:t>2)</a:t>
            </a:r>
            <a:r>
              <a:rPr lang="el-GR" sz="4000" b="1" dirty="0" err="1"/>
              <a:t>Προεγχειρητική</a:t>
            </a:r>
            <a:r>
              <a:rPr lang="el-GR" sz="4000" b="1" dirty="0"/>
              <a:t> προετοιμασία (ψυχολογική και σωματική)</a:t>
            </a:r>
            <a:br>
              <a:rPr lang="el-GR" dirty="0"/>
            </a:br>
            <a:endParaRPr lang="el-GR" dirty="0"/>
          </a:p>
        </p:txBody>
      </p:sp>
      <p:sp>
        <p:nvSpPr>
          <p:cNvPr id="3" name="2 - Θέση περιεχομένου"/>
          <p:cNvSpPr>
            <a:spLocks noGrp="1"/>
          </p:cNvSpPr>
          <p:nvPr>
            <p:ph idx="1"/>
          </p:nvPr>
        </p:nvSpPr>
        <p:spPr>
          <a:xfrm>
            <a:off x="457200" y="1714488"/>
            <a:ext cx="8229600" cy="4714907"/>
          </a:xfrm>
        </p:spPr>
        <p:txBody>
          <a:bodyPr>
            <a:normAutofit fontScale="77500" lnSpcReduction="20000"/>
          </a:bodyPr>
          <a:lstStyle/>
          <a:p>
            <a:r>
              <a:rPr lang="el-GR" dirty="0"/>
              <a:t>Η χειρουργική επέμβαση, οποιαδήποτε και αν είναι, προκαλεί κάποιο </a:t>
            </a:r>
            <a:r>
              <a:rPr lang="en-US" dirty="0"/>
              <a:t>stress </a:t>
            </a:r>
            <a:r>
              <a:rPr lang="el-GR" dirty="0"/>
              <a:t>στον ασθενή. </a:t>
            </a:r>
            <a:endParaRPr lang="en-US" dirty="0"/>
          </a:p>
          <a:p>
            <a:r>
              <a:rPr lang="el-GR" dirty="0"/>
              <a:t>Η φροντίδα του ασθενή αρχίζει </a:t>
            </a:r>
            <a:r>
              <a:rPr lang="el-GR" dirty="0" err="1"/>
              <a:t>προεγχειρητικά</a:t>
            </a:r>
            <a:r>
              <a:rPr lang="el-GR" dirty="0"/>
              <a:t> με την ψυχολογική υποστήριξη και την ενημέρωσή του. </a:t>
            </a:r>
            <a:endParaRPr lang="en-US" dirty="0"/>
          </a:p>
          <a:p>
            <a:r>
              <a:rPr lang="el-GR" dirty="0"/>
              <a:t>Από τους σημαντικότερους </a:t>
            </a:r>
            <a:r>
              <a:rPr lang="el-GR" dirty="0" err="1"/>
              <a:t>προδιαθεσικούς</a:t>
            </a:r>
            <a:r>
              <a:rPr lang="el-GR" dirty="0"/>
              <a:t> παράγοντες επιπλοκών είναι το </a:t>
            </a:r>
            <a:r>
              <a:rPr lang="el-GR" b="1" dirty="0"/>
              <a:t>άγχος</a:t>
            </a:r>
            <a:r>
              <a:rPr lang="el-GR" dirty="0"/>
              <a:t> και το </a:t>
            </a:r>
            <a:r>
              <a:rPr lang="en-US" b="1" dirty="0"/>
              <a:t>stress</a:t>
            </a:r>
            <a:r>
              <a:rPr lang="el-GR" dirty="0"/>
              <a:t>, τα οποία έχουν σχέση με τις ενδοκρινείς εκκρίσεις και την ανάρρωση του ασθενή. </a:t>
            </a:r>
            <a:endParaRPr lang="en-US" dirty="0"/>
          </a:p>
          <a:p>
            <a:r>
              <a:rPr lang="el-GR" dirty="0"/>
              <a:t>Η προσεκτική </a:t>
            </a:r>
            <a:r>
              <a:rPr lang="el-GR" dirty="0" err="1"/>
              <a:t>προεγχειρητική</a:t>
            </a:r>
            <a:r>
              <a:rPr lang="el-GR" dirty="0"/>
              <a:t> προετοιμασία του ασθενή στοχεύει στην αποφυγή, κατά το δυνατόν, των επιπλοκών, που μπορεί να εμφανιστούν κατά τη διάρκεια και μετά την επέμβαση.</a:t>
            </a:r>
          </a:p>
          <a:p>
            <a:r>
              <a:rPr lang="el-GR" dirty="0"/>
              <a:t>Η ενημέρωση του ασθενή γύρω από την </a:t>
            </a:r>
            <a:r>
              <a:rPr lang="el-GR" dirty="0" err="1"/>
              <a:t>προεγχειρητική</a:t>
            </a:r>
            <a:r>
              <a:rPr lang="el-GR" dirty="0"/>
              <a:t> και μετεγχειρητική διαδικασία φαίνεται να ωφελεί πολύ τον ασθενή τόσο σωματικά όσο και ψυχολογικά στη μετεγχειρητική του πορεία. </a:t>
            </a:r>
          </a:p>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714512"/>
          </a:xfrm>
        </p:spPr>
        <p:txBody>
          <a:bodyPr>
            <a:noAutofit/>
          </a:bodyPr>
          <a:lstStyle/>
          <a:p>
            <a:r>
              <a:rPr lang="el-GR" sz="2800" b="1" dirty="0"/>
              <a:t>Η ενημέρωση και η εκπαίδευση (π.χ. αναπνοών και κινησιοθεραπείας) </a:t>
            </a:r>
            <a:r>
              <a:rPr lang="el-GR" sz="2800" b="1" dirty="0" err="1"/>
              <a:t>προεγχειρητικά</a:t>
            </a:r>
            <a:r>
              <a:rPr lang="el-GR" sz="2800" b="1" dirty="0"/>
              <a:t> μπορούν να μειώσουν:</a:t>
            </a:r>
          </a:p>
        </p:txBody>
      </p:sp>
      <p:sp>
        <p:nvSpPr>
          <p:cNvPr id="3" name="2 - Θέση περιεχομένου"/>
          <p:cNvSpPr>
            <a:spLocks noGrp="1"/>
          </p:cNvSpPr>
          <p:nvPr>
            <p:ph idx="1"/>
          </p:nvPr>
        </p:nvSpPr>
        <p:spPr>
          <a:xfrm>
            <a:off x="457200" y="2214554"/>
            <a:ext cx="8229600" cy="3911609"/>
          </a:xfrm>
        </p:spPr>
        <p:txBody>
          <a:bodyPr/>
          <a:lstStyle/>
          <a:p>
            <a:pPr lvl="0"/>
            <a:r>
              <a:rPr lang="el-GR" dirty="0"/>
              <a:t>Το φόβο και το άγχος</a:t>
            </a:r>
          </a:p>
          <a:p>
            <a:pPr lvl="0"/>
            <a:r>
              <a:rPr lang="el-GR" dirty="0"/>
              <a:t>Τη μετεγχειρητική ναυτία και τους εμέτους</a:t>
            </a:r>
          </a:p>
          <a:p>
            <a:pPr lvl="0"/>
            <a:r>
              <a:rPr lang="el-GR" dirty="0"/>
              <a:t>Τις επιπλοκές από τα διάφορα συστήματα (πεπτικό, αναπνευστικό κ.ά.)</a:t>
            </a:r>
          </a:p>
          <a:p>
            <a:pPr lvl="0"/>
            <a:r>
              <a:rPr lang="el-GR" dirty="0"/>
              <a:t>Τη χρήση αναλγησίας</a:t>
            </a:r>
          </a:p>
          <a:p>
            <a:pPr lvl="0"/>
            <a:r>
              <a:rPr lang="el-GR" dirty="0"/>
              <a:t>Τη διάρκεια της νοσοκομειακής παραμονής</a:t>
            </a:r>
          </a:p>
          <a:p>
            <a:pPr lvl="0"/>
            <a:r>
              <a:rPr lang="el-GR" dirty="0"/>
              <a:t>Τη μετεγχειρητική κατάκλιση.</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rectangle"/>
          <p:cNvSpPr/>
          <p:nvPr/>
        </p:nvSpPr>
        <p:spPr>
          <a:xfrm rot="5400000">
            <a:off x="6671079" y="1761585"/>
            <a:ext cx="501045" cy="563591"/>
          </a:xfrm>
          <a:prstGeom prst="rect">
            <a:avLst/>
          </a:prstGeom>
          <a:solidFill>
            <a:schemeClr val="accent6">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rPr>
              <a:t> </a:t>
            </a:r>
          </a:p>
        </p:txBody>
      </p:sp>
      <p:sp>
        <p:nvSpPr>
          <p:cNvPr id="107" name="rectangle"/>
          <p:cNvSpPr/>
          <p:nvPr/>
        </p:nvSpPr>
        <p:spPr>
          <a:xfrm>
            <a:off x="1204715" y="828150"/>
            <a:ext cx="866911" cy="563591"/>
          </a:xfrm>
          <a:prstGeom prst="rect">
            <a:avLst/>
          </a:prstGeom>
          <a:solidFill>
            <a:schemeClr val="accent6">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rPr>
              <a:t> </a:t>
            </a:r>
          </a:p>
        </p:txBody>
      </p:sp>
      <p:sp>
        <p:nvSpPr>
          <p:cNvPr id="125" name="rectangle"/>
          <p:cNvSpPr/>
          <p:nvPr/>
        </p:nvSpPr>
        <p:spPr>
          <a:xfrm>
            <a:off x="3530658" y="828150"/>
            <a:ext cx="607592" cy="563591"/>
          </a:xfrm>
          <a:prstGeom prst="rect">
            <a:avLst/>
          </a:prstGeom>
          <a:solidFill>
            <a:schemeClr val="accent6">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rPr>
              <a:t> </a:t>
            </a:r>
          </a:p>
        </p:txBody>
      </p:sp>
      <p:sp>
        <p:nvSpPr>
          <p:cNvPr id="127" name="rectangle"/>
          <p:cNvSpPr/>
          <p:nvPr/>
        </p:nvSpPr>
        <p:spPr>
          <a:xfrm>
            <a:off x="5590890" y="828150"/>
            <a:ext cx="607592" cy="563591"/>
          </a:xfrm>
          <a:prstGeom prst="rect">
            <a:avLst/>
          </a:prstGeom>
          <a:solidFill>
            <a:schemeClr val="accent6">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rPr>
              <a:t> </a:t>
            </a:r>
          </a:p>
        </p:txBody>
      </p:sp>
      <p:sp>
        <p:nvSpPr>
          <p:cNvPr id="132" name="rectangle"/>
          <p:cNvSpPr/>
          <p:nvPr/>
        </p:nvSpPr>
        <p:spPr>
          <a:xfrm>
            <a:off x="5590890" y="2718466"/>
            <a:ext cx="607592" cy="563591"/>
          </a:xfrm>
          <a:prstGeom prst="rect">
            <a:avLst/>
          </a:prstGeom>
          <a:solidFill>
            <a:schemeClr val="accent6">
              <a:lumMod val="50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rPr>
              <a:t> </a:t>
            </a:r>
          </a:p>
        </p:txBody>
      </p:sp>
      <p:sp>
        <p:nvSpPr>
          <p:cNvPr id="80" name="rectangle"/>
          <p:cNvSpPr/>
          <p:nvPr/>
        </p:nvSpPr>
        <p:spPr>
          <a:xfrm>
            <a:off x="0" y="5987844"/>
            <a:ext cx="9144000" cy="87998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1" name="medical information map"/>
          <p:cNvSpPr txBox="1"/>
          <p:nvPr/>
        </p:nvSpPr>
        <p:spPr>
          <a:xfrm>
            <a:off x="248884" y="5974645"/>
            <a:ext cx="6213091" cy="646331"/>
          </a:xfrm>
          <a:prstGeom prst="rect">
            <a:avLst/>
          </a:prstGeom>
          <a:noFill/>
        </p:spPr>
        <p:txBody>
          <a:bodyPr wrap="square" rtlCol="0">
            <a:spAutoFit/>
          </a:bodyPr>
          <a:lstStyle/>
          <a:p>
            <a:r>
              <a:rPr lang="el-GR" sz="3600" b="1" dirty="0">
                <a:solidFill>
                  <a:srgbClr val="FFFFFF"/>
                </a:solidFill>
                <a:latin typeface="Franklin Gothic Medium"/>
              </a:rPr>
              <a:t>Φυσική προετοιμασία</a:t>
            </a:r>
            <a:endParaRPr lang="en-US" sz="3600" b="1" dirty="0">
              <a:solidFill>
                <a:srgbClr val="FFFFFF"/>
              </a:solidFill>
              <a:latin typeface="Franklin Gothic Medium"/>
            </a:endParaRPr>
          </a:p>
        </p:txBody>
      </p:sp>
      <p:sp>
        <p:nvSpPr>
          <p:cNvPr id="131" name="rectangle text box"/>
          <p:cNvSpPr/>
          <p:nvPr/>
        </p:nvSpPr>
        <p:spPr>
          <a:xfrm>
            <a:off x="3779913" y="2305626"/>
            <a:ext cx="1800200" cy="1389271"/>
          </a:xfrm>
          <a:prstGeom prst="rect">
            <a:avLst/>
          </a:prstGeom>
          <a:solidFill>
            <a:schemeClr val="accent6">
              <a:lumMod val="20000"/>
              <a:lumOff val="80000"/>
            </a:schemeClr>
          </a:solidFill>
          <a:ln w="50800">
            <a:solidFill>
              <a:schemeClr val="bg1"/>
            </a:solidFill>
          </a:ln>
          <a:effectLst>
            <a:outerShdw blurRad="1143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2"/>
                </a:solidFill>
                <a:latin typeface="Franklin Gothic Medium"/>
              </a:rPr>
              <a:t>5. </a:t>
            </a:r>
            <a:r>
              <a:rPr lang="el-GR" dirty="0">
                <a:solidFill>
                  <a:schemeClr val="tx2"/>
                </a:solidFill>
              </a:rPr>
              <a:t>Προετοιμασία περιβάλλοντος ασθενή</a:t>
            </a:r>
          </a:p>
        </p:txBody>
      </p:sp>
      <p:sp>
        <p:nvSpPr>
          <p:cNvPr id="130" name="rectangle text box"/>
          <p:cNvSpPr/>
          <p:nvPr/>
        </p:nvSpPr>
        <p:spPr>
          <a:xfrm>
            <a:off x="5998305" y="2305626"/>
            <a:ext cx="1728192" cy="1389271"/>
          </a:xfrm>
          <a:prstGeom prst="rect">
            <a:avLst/>
          </a:prstGeom>
          <a:solidFill>
            <a:schemeClr val="accent6">
              <a:lumMod val="20000"/>
              <a:lumOff val="80000"/>
            </a:schemeClr>
          </a:solidFill>
          <a:ln w="50800">
            <a:solidFill>
              <a:schemeClr val="bg1"/>
            </a:solidFill>
          </a:ln>
          <a:effectLst>
            <a:outerShdw blurRad="1143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2"/>
                </a:solidFill>
                <a:latin typeface="Franklin Gothic Medium"/>
              </a:rPr>
              <a:t>4. </a:t>
            </a:r>
            <a:r>
              <a:rPr lang="el-GR" dirty="0">
                <a:solidFill>
                  <a:schemeClr val="tx2"/>
                </a:solidFill>
              </a:rPr>
              <a:t>Άμεση </a:t>
            </a:r>
            <a:r>
              <a:rPr lang="el-GR" dirty="0" err="1">
                <a:solidFill>
                  <a:schemeClr val="tx2"/>
                </a:solidFill>
              </a:rPr>
              <a:t>προεγχειρητική</a:t>
            </a:r>
            <a:r>
              <a:rPr lang="el-GR" dirty="0">
                <a:solidFill>
                  <a:schemeClr val="tx2"/>
                </a:solidFill>
              </a:rPr>
              <a:t> ετοιμασία</a:t>
            </a:r>
          </a:p>
        </p:txBody>
      </p:sp>
      <p:sp>
        <p:nvSpPr>
          <p:cNvPr id="128" name="rectangle text box"/>
          <p:cNvSpPr/>
          <p:nvPr/>
        </p:nvSpPr>
        <p:spPr>
          <a:xfrm>
            <a:off x="6084168" y="415310"/>
            <a:ext cx="1532073" cy="1389271"/>
          </a:xfrm>
          <a:prstGeom prst="rect">
            <a:avLst/>
          </a:prstGeom>
          <a:solidFill>
            <a:schemeClr val="accent6">
              <a:lumMod val="20000"/>
              <a:lumOff val="80000"/>
            </a:schemeClr>
          </a:solidFill>
          <a:ln w="50800">
            <a:solidFill>
              <a:schemeClr val="bg1"/>
            </a:solidFill>
          </a:ln>
          <a:effectLst>
            <a:outerShdw blurRad="1143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a:solidFill>
                  <a:schemeClr val="tx2"/>
                </a:solidFill>
                <a:latin typeface="Franklin Gothic Medium"/>
              </a:rPr>
              <a:t>3. </a:t>
            </a:r>
            <a:r>
              <a:rPr lang="el-GR" dirty="0">
                <a:solidFill>
                  <a:schemeClr val="tx2"/>
                </a:solidFill>
              </a:rPr>
              <a:t>Ετοιμασία χειρουργικού πεδίου</a:t>
            </a:r>
            <a:endParaRPr lang="el-GR" b="1" dirty="0">
              <a:solidFill>
                <a:schemeClr val="tx2"/>
              </a:solidFill>
            </a:endParaRPr>
          </a:p>
        </p:txBody>
      </p:sp>
      <p:sp>
        <p:nvSpPr>
          <p:cNvPr id="126" name="rectangle text box"/>
          <p:cNvSpPr/>
          <p:nvPr/>
        </p:nvSpPr>
        <p:spPr>
          <a:xfrm>
            <a:off x="4166738" y="415310"/>
            <a:ext cx="1389271" cy="1389271"/>
          </a:xfrm>
          <a:prstGeom prst="rect">
            <a:avLst/>
          </a:prstGeom>
          <a:solidFill>
            <a:schemeClr val="accent6">
              <a:lumMod val="20000"/>
              <a:lumOff val="80000"/>
            </a:schemeClr>
          </a:solidFill>
          <a:ln w="50800">
            <a:solidFill>
              <a:schemeClr val="bg1"/>
            </a:solidFill>
          </a:ln>
          <a:effectLst>
            <a:outerShdw blurRad="1143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2"/>
                </a:solidFill>
                <a:latin typeface="Franklin Gothic Medium"/>
              </a:rPr>
              <a:t>2. </a:t>
            </a:r>
            <a:r>
              <a:rPr lang="el-GR" dirty="0">
                <a:solidFill>
                  <a:schemeClr val="tx2"/>
                </a:solidFill>
              </a:rPr>
              <a:t>Εξετάσεις</a:t>
            </a:r>
            <a:endParaRPr lang="en-US" dirty="0">
              <a:solidFill>
                <a:schemeClr val="tx2"/>
              </a:solidFill>
            </a:endParaRPr>
          </a:p>
        </p:txBody>
      </p:sp>
      <p:sp>
        <p:nvSpPr>
          <p:cNvPr id="2" name="rectangle text box"/>
          <p:cNvSpPr/>
          <p:nvPr/>
        </p:nvSpPr>
        <p:spPr>
          <a:xfrm>
            <a:off x="1979712" y="415310"/>
            <a:ext cx="1728192" cy="1389271"/>
          </a:xfrm>
          <a:prstGeom prst="rect">
            <a:avLst/>
          </a:prstGeom>
          <a:solidFill>
            <a:schemeClr val="accent6">
              <a:lumMod val="20000"/>
              <a:lumOff val="80000"/>
            </a:schemeClr>
          </a:solidFill>
          <a:ln w="50800">
            <a:solidFill>
              <a:schemeClr val="bg1"/>
            </a:solidFill>
          </a:ln>
          <a:effectLst>
            <a:outerShdw blurRad="114300" dist="635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2"/>
                </a:solidFill>
                <a:latin typeface="Franklin Gothic Medium"/>
              </a:rPr>
              <a:t>1</a:t>
            </a:r>
            <a:r>
              <a:rPr lang="en-US" b="1" dirty="0">
                <a:solidFill>
                  <a:schemeClr val="tx2"/>
                </a:solidFill>
              </a:rPr>
              <a:t>. </a:t>
            </a:r>
            <a:r>
              <a:rPr lang="el-GR" dirty="0">
                <a:solidFill>
                  <a:schemeClr val="tx2"/>
                </a:solidFill>
              </a:rPr>
              <a:t>Προσεκτική λήψη ιστορικού (χρόνια νοσήματα)</a:t>
            </a:r>
          </a:p>
        </p:txBody>
      </p:sp>
      <p:grpSp>
        <p:nvGrpSpPr>
          <p:cNvPr id="3" name="syringe"/>
          <p:cNvGrpSpPr/>
          <p:nvPr/>
        </p:nvGrpSpPr>
        <p:grpSpPr>
          <a:xfrm rot="20816360">
            <a:off x="786957" y="230914"/>
            <a:ext cx="922915" cy="3034028"/>
            <a:chOff x="773113" y="142875"/>
            <a:chExt cx="392113" cy="1289050"/>
          </a:xfrm>
          <a:effectLst>
            <a:outerShdw blurRad="101600" dist="88900" dir="2700000" algn="tl" rotWithShape="0">
              <a:schemeClr val="accent6">
                <a:lumMod val="50000"/>
                <a:alpha val="40000"/>
              </a:schemeClr>
            </a:outerShdw>
          </a:effectLst>
        </p:grpSpPr>
        <p:sp>
          <p:nvSpPr>
            <p:cNvPr id="85" name="syringe piece"/>
            <p:cNvSpPr>
              <a:spLocks/>
            </p:cNvSpPr>
            <p:nvPr/>
          </p:nvSpPr>
          <p:spPr bwMode="auto">
            <a:xfrm>
              <a:off x="773113" y="142875"/>
              <a:ext cx="392113" cy="1289050"/>
            </a:xfrm>
            <a:custGeom>
              <a:avLst/>
              <a:gdLst>
                <a:gd name="T0" fmla="*/ 109 w 113"/>
                <a:gd name="T1" fmla="*/ 19 h 372"/>
                <a:gd name="T2" fmla="*/ 113 w 113"/>
                <a:gd name="T3" fmla="*/ 15 h 372"/>
                <a:gd name="T4" fmla="*/ 113 w 113"/>
                <a:gd name="T5" fmla="*/ 4 h 372"/>
                <a:gd name="T6" fmla="*/ 109 w 113"/>
                <a:gd name="T7" fmla="*/ 0 h 372"/>
                <a:gd name="T8" fmla="*/ 4 w 113"/>
                <a:gd name="T9" fmla="*/ 0 h 372"/>
                <a:gd name="T10" fmla="*/ 0 w 113"/>
                <a:gd name="T11" fmla="*/ 4 h 372"/>
                <a:gd name="T12" fmla="*/ 0 w 113"/>
                <a:gd name="T13" fmla="*/ 15 h 372"/>
                <a:gd name="T14" fmla="*/ 4 w 113"/>
                <a:gd name="T15" fmla="*/ 19 h 372"/>
                <a:gd name="T16" fmla="*/ 25 w 113"/>
                <a:gd name="T17" fmla="*/ 19 h 372"/>
                <a:gd name="T18" fmla="*/ 25 w 113"/>
                <a:gd name="T19" fmla="*/ 55 h 372"/>
                <a:gd name="T20" fmla="*/ 4 w 113"/>
                <a:gd name="T21" fmla="*/ 55 h 372"/>
                <a:gd name="T22" fmla="*/ 0 w 113"/>
                <a:gd name="T23" fmla="*/ 59 h 372"/>
                <a:gd name="T24" fmla="*/ 0 w 113"/>
                <a:gd name="T25" fmla="*/ 294 h 372"/>
                <a:gd name="T26" fmla="*/ 4 w 113"/>
                <a:gd name="T27" fmla="*/ 298 h 372"/>
                <a:gd name="T28" fmla="*/ 31 w 113"/>
                <a:gd name="T29" fmla="*/ 298 h 372"/>
                <a:gd name="T30" fmla="*/ 31 w 113"/>
                <a:gd name="T31" fmla="*/ 311 h 372"/>
                <a:gd name="T32" fmla="*/ 35 w 113"/>
                <a:gd name="T33" fmla="*/ 315 h 372"/>
                <a:gd name="T34" fmla="*/ 52 w 113"/>
                <a:gd name="T35" fmla="*/ 315 h 372"/>
                <a:gd name="T36" fmla="*/ 52 w 113"/>
                <a:gd name="T37" fmla="*/ 368 h 372"/>
                <a:gd name="T38" fmla="*/ 56 w 113"/>
                <a:gd name="T39" fmla="*/ 372 h 372"/>
                <a:gd name="T40" fmla="*/ 60 w 113"/>
                <a:gd name="T41" fmla="*/ 368 h 372"/>
                <a:gd name="T42" fmla="*/ 60 w 113"/>
                <a:gd name="T43" fmla="*/ 315 h 372"/>
                <a:gd name="T44" fmla="*/ 77 w 113"/>
                <a:gd name="T45" fmla="*/ 315 h 372"/>
                <a:gd name="T46" fmla="*/ 81 w 113"/>
                <a:gd name="T47" fmla="*/ 311 h 372"/>
                <a:gd name="T48" fmla="*/ 81 w 113"/>
                <a:gd name="T49" fmla="*/ 298 h 372"/>
                <a:gd name="T50" fmla="*/ 109 w 113"/>
                <a:gd name="T51" fmla="*/ 298 h 372"/>
                <a:gd name="T52" fmla="*/ 113 w 113"/>
                <a:gd name="T53" fmla="*/ 294 h 372"/>
                <a:gd name="T54" fmla="*/ 113 w 113"/>
                <a:gd name="T55" fmla="*/ 59 h 372"/>
                <a:gd name="T56" fmla="*/ 109 w 113"/>
                <a:gd name="T57" fmla="*/ 55 h 372"/>
                <a:gd name="T58" fmla="*/ 88 w 113"/>
                <a:gd name="T59" fmla="*/ 55 h 372"/>
                <a:gd name="T60" fmla="*/ 88 w 113"/>
                <a:gd name="T61" fmla="*/ 19 h 372"/>
                <a:gd name="T62" fmla="*/ 109 w 113"/>
                <a:gd name="T63" fmla="*/ 19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372">
                  <a:moveTo>
                    <a:pt x="109" y="19"/>
                  </a:moveTo>
                  <a:cubicBezTo>
                    <a:pt x="111" y="19"/>
                    <a:pt x="113" y="17"/>
                    <a:pt x="113" y="15"/>
                  </a:cubicBezTo>
                  <a:cubicBezTo>
                    <a:pt x="113" y="4"/>
                    <a:pt x="113" y="4"/>
                    <a:pt x="113" y="4"/>
                  </a:cubicBezTo>
                  <a:cubicBezTo>
                    <a:pt x="113" y="2"/>
                    <a:pt x="111" y="0"/>
                    <a:pt x="109" y="0"/>
                  </a:cubicBezTo>
                  <a:cubicBezTo>
                    <a:pt x="4" y="0"/>
                    <a:pt x="4" y="0"/>
                    <a:pt x="4" y="0"/>
                  </a:cubicBezTo>
                  <a:cubicBezTo>
                    <a:pt x="2" y="0"/>
                    <a:pt x="0" y="2"/>
                    <a:pt x="0" y="4"/>
                  </a:cubicBezTo>
                  <a:cubicBezTo>
                    <a:pt x="0" y="15"/>
                    <a:pt x="0" y="15"/>
                    <a:pt x="0" y="15"/>
                  </a:cubicBezTo>
                  <a:cubicBezTo>
                    <a:pt x="0" y="17"/>
                    <a:pt x="2" y="19"/>
                    <a:pt x="4" y="19"/>
                  </a:cubicBezTo>
                  <a:cubicBezTo>
                    <a:pt x="25" y="19"/>
                    <a:pt x="25" y="19"/>
                    <a:pt x="25" y="19"/>
                  </a:cubicBezTo>
                  <a:cubicBezTo>
                    <a:pt x="25" y="55"/>
                    <a:pt x="25" y="55"/>
                    <a:pt x="25" y="55"/>
                  </a:cubicBezTo>
                  <a:cubicBezTo>
                    <a:pt x="4" y="55"/>
                    <a:pt x="4" y="55"/>
                    <a:pt x="4" y="55"/>
                  </a:cubicBezTo>
                  <a:cubicBezTo>
                    <a:pt x="2" y="55"/>
                    <a:pt x="0" y="57"/>
                    <a:pt x="0" y="59"/>
                  </a:cubicBezTo>
                  <a:cubicBezTo>
                    <a:pt x="0" y="294"/>
                    <a:pt x="0" y="294"/>
                    <a:pt x="0" y="294"/>
                  </a:cubicBezTo>
                  <a:cubicBezTo>
                    <a:pt x="0" y="296"/>
                    <a:pt x="2" y="298"/>
                    <a:pt x="4" y="298"/>
                  </a:cubicBezTo>
                  <a:cubicBezTo>
                    <a:pt x="31" y="298"/>
                    <a:pt x="31" y="298"/>
                    <a:pt x="31" y="298"/>
                  </a:cubicBezTo>
                  <a:cubicBezTo>
                    <a:pt x="31" y="311"/>
                    <a:pt x="31" y="311"/>
                    <a:pt x="31" y="311"/>
                  </a:cubicBezTo>
                  <a:cubicBezTo>
                    <a:pt x="31" y="313"/>
                    <a:pt x="33" y="315"/>
                    <a:pt x="35" y="315"/>
                  </a:cubicBezTo>
                  <a:cubicBezTo>
                    <a:pt x="52" y="315"/>
                    <a:pt x="52" y="315"/>
                    <a:pt x="52" y="315"/>
                  </a:cubicBezTo>
                  <a:cubicBezTo>
                    <a:pt x="52" y="368"/>
                    <a:pt x="52" y="368"/>
                    <a:pt x="52" y="368"/>
                  </a:cubicBezTo>
                  <a:cubicBezTo>
                    <a:pt x="52" y="371"/>
                    <a:pt x="54" y="372"/>
                    <a:pt x="56" y="372"/>
                  </a:cubicBezTo>
                  <a:cubicBezTo>
                    <a:pt x="59" y="372"/>
                    <a:pt x="60" y="371"/>
                    <a:pt x="60" y="368"/>
                  </a:cubicBezTo>
                  <a:cubicBezTo>
                    <a:pt x="60" y="315"/>
                    <a:pt x="60" y="315"/>
                    <a:pt x="60" y="315"/>
                  </a:cubicBezTo>
                  <a:cubicBezTo>
                    <a:pt x="77" y="315"/>
                    <a:pt x="77" y="315"/>
                    <a:pt x="77" y="315"/>
                  </a:cubicBezTo>
                  <a:cubicBezTo>
                    <a:pt x="80" y="315"/>
                    <a:pt x="81" y="313"/>
                    <a:pt x="81" y="311"/>
                  </a:cubicBezTo>
                  <a:cubicBezTo>
                    <a:pt x="81" y="298"/>
                    <a:pt x="81" y="298"/>
                    <a:pt x="81" y="298"/>
                  </a:cubicBezTo>
                  <a:cubicBezTo>
                    <a:pt x="109" y="298"/>
                    <a:pt x="109" y="298"/>
                    <a:pt x="109" y="298"/>
                  </a:cubicBezTo>
                  <a:cubicBezTo>
                    <a:pt x="111" y="298"/>
                    <a:pt x="113" y="296"/>
                    <a:pt x="113" y="294"/>
                  </a:cubicBezTo>
                  <a:cubicBezTo>
                    <a:pt x="113" y="59"/>
                    <a:pt x="113" y="59"/>
                    <a:pt x="113" y="59"/>
                  </a:cubicBezTo>
                  <a:cubicBezTo>
                    <a:pt x="113" y="57"/>
                    <a:pt x="111" y="55"/>
                    <a:pt x="109" y="55"/>
                  </a:cubicBezTo>
                  <a:cubicBezTo>
                    <a:pt x="88" y="55"/>
                    <a:pt x="88" y="55"/>
                    <a:pt x="88" y="55"/>
                  </a:cubicBezTo>
                  <a:cubicBezTo>
                    <a:pt x="88" y="19"/>
                    <a:pt x="88" y="19"/>
                    <a:pt x="88" y="19"/>
                  </a:cubicBezTo>
                  <a:lnTo>
                    <a:pt x="109" y="1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86" name="syringe piece"/>
            <p:cNvSpPr>
              <a:spLocks/>
            </p:cNvSpPr>
            <p:nvPr/>
          </p:nvSpPr>
          <p:spPr bwMode="auto">
            <a:xfrm>
              <a:off x="1027113" y="461963"/>
              <a:ext cx="106363" cy="26988"/>
            </a:xfrm>
            <a:custGeom>
              <a:avLst/>
              <a:gdLst>
                <a:gd name="T0" fmla="*/ 27 w 31"/>
                <a:gd name="T1" fmla="*/ 8 h 8"/>
                <a:gd name="T2" fmla="*/ 4 w 31"/>
                <a:gd name="T3" fmla="*/ 8 h 8"/>
                <a:gd name="T4" fmla="*/ 0 w 31"/>
                <a:gd name="T5" fmla="*/ 4 h 8"/>
                <a:gd name="T6" fmla="*/ 4 w 31"/>
                <a:gd name="T7" fmla="*/ 0 h 8"/>
                <a:gd name="T8" fmla="*/ 27 w 31"/>
                <a:gd name="T9" fmla="*/ 0 h 8"/>
                <a:gd name="T10" fmla="*/ 31 w 31"/>
                <a:gd name="T11" fmla="*/ 4 h 8"/>
                <a:gd name="T12" fmla="*/ 27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27" y="8"/>
                  </a:moveTo>
                  <a:cubicBezTo>
                    <a:pt x="4" y="8"/>
                    <a:pt x="4" y="8"/>
                    <a:pt x="4" y="8"/>
                  </a:cubicBezTo>
                  <a:cubicBezTo>
                    <a:pt x="1" y="8"/>
                    <a:pt x="0" y="6"/>
                    <a:pt x="0" y="4"/>
                  </a:cubicBezTo>
                  <a:cubicBezTo>
                    <a:pt x="0" y="1"/>
                    <a:pt x="1" y="0"/>
                    <a:pt x="4" y="0"/>
                  </a:cubicBezTo>
                  <a:cubicBezTo>
                    <a:pt x="27" y="0"/>
                    <a:pt x="27" y="0"/>
                    <a:pt x="27" y="0"/>
                  </a:cubicBezTo>
                  <a:cubicBezTo>
                    <a:pt x="29" y="0"/>
                    <a:pt x="31" y="1"/>
                    <a:pt x="31" y="4"/>
                  </a:cubicBezTo>
                  <a:cubicBezTo>
                    <a:pt x="31" y="6"/>
                    <a:pt x="29" y="8"/>
                    <a:pt x="27"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87" name="syringe piece"/>
            <p:cNvSpPr>
              <a:spLocks/>
            </p:cNvSpPr>
            <p:nvPr/>
          </p:nvSpPr>
          <p:spPr bwMode="auto">
            <a:xfrm>
              <a:off x="946150" y="541338"/>
              <a:ext cx="187325" cy="26988"/>
            </a:xfrm>
            <a:custGeom>
              <a:avLst/>
              <a:gdLst>
                <a:gd name="T0" fmla="*/ 50 w 54"/>
                <a:gd name="T1" fmla="*/ 8 h 8"/>
                <a:gd name="T2" fmla="*/ 4 w 54"/>
                <a:gd name="T3" fmla="*/ 8 h 8"/>
                <a:gd name="T4" fmla="*/ 0 w 54"/>
                <a:gd name="T5" fmla="*/ 4 h 8"/>
                <a:gd name="T6" fmla="*/ 4 w 54"/>
                <a:gd name="T7" fmla="*/ 0 h 8"/>
                <a:gd name="T8" fmla="*/ 50 w 54"/>
                <a:gd name="T9" fmla="*/ 0 h 8"/>
                <a:gd name="T10" fmla="*/ 54 w 54"/>
                <a:gd name="T11" fmla="*/ 4 h 8"/>
                <a:gd name="T12" fmla="*/ 50 w 5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4" h="8">
                  <a:moveTo>
                    <a:pt x="50" y="8"/>
                  </a:moveTo>
                  <a:cubicBezTo>
                    <a:pt x="4" y="8"/>
                    <a:pt x="4" y="8"/>
                    <a:pt x="4" y="8"/>
                  </a:cubicBezTo>
                  <a:cubicBezTo>
                    <a:pt x="1" y="8"/>
                    <a:pt x="0" y="6"/>
                    <a:pt x="0" y="4"/>
                  </a:cubicBezTo>
                  <a:cubicBezTo>
                    <a:pt x="0" y="1"/>
                    <a:pt x="1" y="0"/>
                    <a:pt x="4" y="0"/>
                  </a:cubicBezTo>
                  <a:cubicBezTo>
                    <a:pt x="50" y="0"/>
                    <a:pt x="50" y="0"/>
                    <a:pt x="50" y="0"/>
                  </a:cubicBezTo>
                  <a:cubicBezTo>
                    <a:pt x="52" y="0"/>
                    <a:pt x="54" y="1"/>
                    <a:pt x="54" y="4"/>
                  </a:cubicBezTo>
                  <a:cubicBezTo>
                    <a:pt x="54" y="6"/>
                    <a:pt x="52" y="8"/>
                    <a:pt x="50"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88" name="syringe piece"/>
            <p:cNvSpPr>
              <a:spLocks/>
            </p:cNvSpPr>
            <p:nvPr/>
          </p:nvSpPr>
          <p:spPr bwMode="auto">
            <a:xfrm>
              <a:off x="1027113" y="620713"/>
              <a:ext cx="106363" cy="28575"/>
            </a:xfrm>
            <a:custGeom>
              <a:avLst/>
              <a:gdLst>
                <a:gd name="T0" fmla="*/ 27 w 31"/>
                <a:gd name="T1" fmla="*/ 8 h 8"/>
                <a:gd name="T2" fmla="*/ 4 w 31"/>
                <a:gd name="T3" fmla="*/ 8 h 8"/>
                <a:gd name="T4" fmla="*/ 0 w 31"/>
                <a:gd name="T5" fmla="*/ 4 h 8"/>
                <a:gd name="T6" fmla="*/ 4 w 31"/>
                <a:gd name="T7" fmla="*/ 0 h 8"/>
                <a:gd name="T8" fmla="*/ 27 w 31"/>
                <a:gd name="T9" fmla="*/ 0 h 8"/>
                <a:gd name="T10" fmla="*/ 31 w 31"/>
                <a:gd name="T11" fmla="*/ 4 h 8"/>
                <a:gd name="T12" fmla="*/ 27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27" y="8"/>
                  </a:moveTo>
                  <a:cubicBezTo>
                    <a:pt x="4" y="8"/>
                    <a:pt x="4" y="8"/>
                    <a:pt x="4" y="8"/>
                  </a:cubicBezTo>
                  <a:cubicBezTo>
                    <a:pt x="1" y="8"/>
                    <a:pt x="0" y="6"/>
                    <a:pt x="0" y="4"/>
                  </a:cubicBezTo>
                  <a:cubicBezTo>
                    <a:pt x="0" y="1"/>
                    <a:pt x="1" y="0"/>
                    <a:pt x="4" y="0"/>
                  </a:cubicBezTo>
                  <a:cubicBezTo>
                    <a:pt x="27" y="0"/>
                    <a:pt x="27" y="0"/>
                    <a:pt x="27" y="0"/>
                  </a:cubicBezTo>
                  <a:cubicBezTo>
                    <a:pt x="29" y="0"/>
                    <a:pt x="31" y="1"/>
                    <a:pt x="31" y="4"/>
                  </a:cubicBezTo>
                  <a:cubicBezTo>
                    <a:pt x="31" y="6"/>
                    <a:pt x="29" y="8"/>
                    <a:pt x="27"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89" name="syringe piece"/>
            <p:cNvSpPr>
              <a:spLocks/>
            </p:cNvSpPr>
            <p:nvPr/>
          </p:nvSpPr>
          <p:spPr bwMode="auto">
            <a:xfrm>
              <a:off x="946150" y="700088"/>
              <a:ext cx="187325" cy="28575"/>
            </a:xfrm>
            <a:custGeom>
              <a:avLst/>
              <a:gdLst>
                <a:gd name="T0" fmla="*/ 50 w 54"/>
                <a:gd name="T1" fmla="*/ 8 h 8"/>
                <a:gd name="T2" fmla="*/ 4 w 54"/>
                <a:gd name="T3" fmla="*/ 8 h 8"/>
                <a:gd name="T4" fmla="*/ 0 w 54"/>
                <a:gd name="T5" fmla="*/ 4 h 8"/>
                <a:gd name="T6" fmla="*/ 4 w 54"/>
                <a:gd name="T7" fmla="*/ 0 h 8"/>
                <a:gd name="T8" fmla="*/ 50 w 54"/>
                <a:gd name="T9" fmla="*/ 0 h 8"/>
                <a:gd name="T10" fmla="*/ 54 w 54"/>
                <a:gd name="T11" fmla="*/ 4 h 8"/>
                <a:gd name="T12" fmla="*/ 50 w 5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4" h="8">
                  <a:moveTo>
                    <a:pt x="50" y="8"/>
                  </a:moveTo>
                  <a:cubicBezTo>
                    <a:pt x="4" y="8"/>
                    <a:pt x="4" y="8"/>
                    <a:pt x="4" y="8"/>
                  </a:cubicBezTo>
                  <a:cubicBezTo>
                    <a:pt x="1" y="8"/>
                    <a:pt x="0" y="6"/>
                    <a:pt x="0" y="4"/>
                  </a:cubicBezTo>
                  <a:cubicBezTo>
                    <a:pt x="0" y="1"/>
                    <a:pt x="1" y="0"/>
                    <a:pt x="4" y="0"/>
                  </a:cubicBezTo>
                  <a:cubicBezTo>
                    <a:pt x="50" y="0"/>
                    <a:pt x="50" y="0"/>
                    <a:pt x="50" y="0"/>
                  </a:cubicBezTo>
                  <a:cubicBezTo>
                    <a:pt x="52" y="0"/>
                    <a:pt x="54" y="1"/>
                    <a:pt x="54" y="4"/>
                  </a:cubicBezTo>
                  <a:cubicBezTo>
                    <a:pt x="54" y="6"/>
                    <a:pt x="52" y="8"/>
                    <a:pt x="50"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90" name="syringe piece"/>
            <p:cNvSpPr>
              <a:spLocks/>
            </p:cNvSpPr>
            <p:nvPr/>
          </p:nvSpPr>
          <p:spPr bwMode="auto">
            <a:xfrm>
              <a:off x="1027113" y="781050"/>
              <a:ext cx="106363" cy="26988"/>
            </a:xfrm>
            <a:custGeom>
              <a:avLst/>
              <a:gdLst>
                <a:gd name="T0" fmla="*/ 27 w 31"/>
                <a:gd name="T1" fmla="*/ 8 h 8"/>
                <a:gd name="T2" fmla="*/ 4 w 31"/>
                <a:gd name="T3" fmla="*/ 8 h 8"/>
                <a:gd name="T4" fmla="*/ 0 w 31"/>
                <a:gd name="T5" fmla="*/ 4 h 8"/>
                <a:gd name="T6" fmla="*/ 4 w 31"/>
                <a:gd name="T7" fmla="*/ 0 h 8"/>
                <a:gd name="T8" fmla="*/ 27 w 31"/>
                <a:gd name="T9" fmla="*/ 0 h 8"/>
                <a:gd name="T10" fmla="*/ 31 w 31"/>
                <a:gd name="T11" fmla="*/ 4 h 8"/>
                <a:gd name="T12" fmla="*/ 27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27" y="8"/>
                  </a:moveTo>
                  <a:cubicBezTo>
                    <a:pt x="4" y="8"/>
                    <a:pt x="4" y="8"/>
                    <a:pt x="4" y="8"/>
                  </a:cubicBezTo>
                  <a:cubicBezTo>
                    <a:pt x="1" y="8"/>
                    <a:pt x="0" y="6"/>
                    <a:pt x="0" y="4"/>
                  </a:cubicBezTo>
                  <a:cubicBezTo>
                    <a:pt x="0" y="2"/>
                    <a:pt x="1" y="0"/>
                    <a:pt x="4" y="0"/>
                  </a:cubicBezTo>
                  <a:cubicBezTo>
                    <a:pt x="27" y="0"/>
                    <a:pt x="27" y="0"/>
                    <a:pt x="27" y="0"/>
                  </a:cubicBezTo>
                  <a:cubicBezTo>
                    <a:pt x="29" y="0"/>
                    <a:pt x="31" y="2"/>
                    <a:pt x="31" y="4"/>
                  </a:cubicBezTo>
                  <a:cubicBezTo>
                    <a:pt x="31" y="6"/>
                    <a:pt x="29" y="8"/>
                    <a:pt x="27"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91" name="syringe piece"/>
            <p:cNvSpPr>
              <a:spLocks/>
            </p:cNvSpPr>
            <p:nvPr/>
          </p:nvSpPr>
          <p:spPr bwMode="auto">
            <a:xfrm>
              <a:off x="946150" y="860425"/>
              <a:ext cx="187325" cy="26988"/>
            </a:xfrm>
            <a:custGeom>
              <a:avLst/>
              <a:gdLst>
                <a:gd name="T0" fmla="*/ 50 w 54"/>
                <a:gd name="T1" fmla="*/ 8 h 8"/>
                <a:gd name="T2" fmla="*/ 4 w 54"/>
                <a:gd name="T3" fmla="*/ 8 h 8"/>
                <a:gd name="T4" fmla="*/ 0 w 54"/>
                <a:gd name="T5" fmla="*/ 4 h 8"/>
                <a:gd name="T6" fmla="*/ 4 w 54"/>
                <a:gd name="T7" fmla="*/ 0 h 8"/>
                <a:gd name="T8" fmla="*/ 50 w 54"/>
                <a:gd name="T9" fmla="*/ 0 h 8"/>
                <a:gd name="T10" fmla="*/ 54 w 54"/>
                <a:gd name="T11" fmla="*/ 4 h 8"/>
                <a:gd name="T12" fmla="*/ 50 w 5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4" h="8">
                  <a:moveTo>
                    <a:pt x="50" y="8"/>
                  </a:moveTo>
                  <a:cubicBezTo>
                    <a:pt x="4" y="8"/>
                    <a:pt x="4" y="8"/>
                    <a:pt x="4" y="8"/>
                  </a:cubicBezTo>
                  <a:cubicBezTo>
                    <a:pt x="1" y="8"/>
                    <a:pt x="0" y="6"/>
                    <a:pt x="0" y="4"/>
                  </a:cubicBezTo>
                  <a:cubicBezTo>
                    <a:pt x="0" y="2"/>
                    <a:pt x="1" y="0"/>
                    <a:pt x="4" y="0"/>
                  </a:cubicBezTo>
                  <a:cubicBezTo>
                    <a:pt x="50" y="0"/>
                    <a:pt x="50" y="0"/>
                    <a:pt x="50" y="0"/>
                  </a:cubicBezTo>
                  <a:cubicBezTo>
                    <a:pt x="52" y="0"/>
                    <a:pt x="54" y="2"/>
                    <a:pt x="54" y="4"/>
                  </a:cubicBezTo>
                  <a:cubicBezTo>
                    <a:pt x="54" y="6"/>
                    <a:pt x="52" y="8"/>
                    <a:pt x="50"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92" name="syringe piece"/>
            <p:cNvSpPr>
              <a:spLocks/>
            </p:cNvSpPr>
            <p:nvPr/>
          </p:nvSpPr>
          <p:spPr bwMode="auto">
            <a:xfrm>
              <a:off x="1027113" y="939800"/>
              <a:ext cx="106363" cy="28575"/>
            </a:xfrm>
            <a:custGeom>
              <a:avLst/>
              <a:gdLst>
                <a:gd name="T0" fmla="*/ 27 w 31"/>
                <a:gd name="T1" fmla="*/ 8 h 8"/>
                <a:gd name="T2" fmla="*/ 4 w 31"/>
                <a:gd name="T3" fmla="*/ 8 h 8"/>
                <a:gd name="T4" fmla="*/ 0 w 31"/>
                <a:gd name="T5" fmla="*/ 4 h 8"/>
                <a:gd name="T6" fmla="*/ 4 w 31"/>
                <a:gd name="T7" fmla="*/ 0 h 8"/>
                <a:gd name="T8" fmla="*/ 27 w 31"/>
                <a:gd name="T9" fmla="*/ 0 h 8"/>
                <a:gd name="T10" fmla="*/ 31 w 31"/>
                <a:gd name="T11" fmla="*/ 4 h 8"/>
                <a:gd name="T12" fmla="*/ 27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27" y="8"/>
                  </a:moveTo>
                  <a:cubicBezTo>
                    <a:pt x="4" y="8"/>
                    <a:pt x="4" y="8"/>
                    <a:pt x="4" y="8"/>
                  </a:cubicBezTo>
                  <a:cubicBezTo>
                    <a:pt x="1" y="8"/>
                    <a:pt x="0" y="6"/>
                    <a:pt x="0" y="4"/>
                  </a:cubicBezTo>
                  <a:cubicBezTo>
                    <a:pt x="0" y="2"/>
                    <a:pt x="1" y="0"/>
                    <a:pt x="4" y="0"/>
                  </a:cubicBezTo>
                  <a:cubicBezTo>
                    <a:pt x="27" y="0"/>
                    <a:pt x="27" y="0"/>
                    <a:pt x="27" y="0"/>
                  </a:cubicBezTo>
                  <a:cubicBezTo>
                    <a:pt x="29" y="0"/>
                    <a:pt x="31" y="2"/>
                    <a:pt x="31" y="4"/>
                  </a:cubicBezTo>
                  <a:cubicBezTo>
                    <a:pt x="31" y="6"/>
                    <a:pt x="29" y="8"/>
                    <a:pt x="27"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sp>
          <p:nvSpPr>
            <p:cNvPr id="93" name="syringe piece"/>
            <p:cNvSpPr>
              <a:spLocks/>
            </p:cNvSpPr>
            <p:nvPr/>
          </p:nvSpPr>
          <p:spPr bwMode="auto">
            <a:xfrm>
              <a:off x="946150" y="1019175"/>
              <a:ext cx="187325" cy="28575"/>
            </a:xfrm>
            <a:custGeom>
              <a:avLst/>
              <a:gdLst>
                <a:gd name="T0" fmla="*/ 50 w 54"/>
                <a:gd name="T1" fmla="*/ 8 h 8"/>
                <a:gd name="T2" fmla="*/ 4 w 54"/>
                <a:gd name="T3" fmla="*/ 8 h 8"/>
                <a:gd name="T4" fmla="*/ 0 w 54"/>
                <a:gd name="T5" fmla="*/ 4 h 8"/>
                <a:gd name="T6" fmla="*/ 4 w 54"/>
                <a:gd name="T7" fmla="*/ 0 h 8"/>
                <a:gd name="T8" fmla="*/ 50 w 54"/>
                <a:gd name="T9" fmla="*/ 0 h 8"/>
                <a:gd name="T10" fmla="*/ 54 w 54"/>
                <a:gd name="T11" fmla="*/ 4 h 8"/>
                <a:gd name="T12" fmla="*/ 50 w 54"/>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54" h="8">
                  <a:moveTo>
                    <a:pt x="50" y="8"/>
                  </a:moveTo>
                  <a:cubicBezTo>
                    <a:pt x="4" y="8"/>
                    <a:pt x="4" y="8"/>
                    <a:pt x="4" y="8"/>
                  </a:cubicBezTo>
                  <a:cubicBezTo>
                    <a:pt x="1" y="8"/>
                    <a:pt x="0" y="6"/>
                    <a:pt x="0" y="4"/>
                  </a:cubicBezTo>
                  <a:cubicBezTo>
                    <a:pt x="0" y="2"/>
                    <a:pt x="1" y="0"/>
                    <a:pt x="4" y="0"/>
                  </a:cubicBezTo>
                  <a:cubicBezTo>
                    <a:pt x="50" y="0"/>
                    <a:pt x="50" y="0"/>
                    <a:pt x="50" y="0"/>
                  </a:cubicBezTo>
                  <a:cubicBezTo>
                    <a:pt x="52" y="0"/>
                    <a:pt x="54" y="2"/>
                    <a:pt x="54" y="4"/>
                  </a:cubicBezTo>
                  <a:cubicBezTo>
                    <a:pt x="54" y="6"/>
                    <a:pt x="52" y="8"/>
                    <a:pt x="50" y="8"/>
                  </a:cubicBezTo>
                  <a:close/>
                </a:path>
              </a:pathLst>
            </a:custGeom>
            <a:solidFill>
              <a:schemeClr val="accent6">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solidFill>
                  <a:srgbClr val="CC1A1A"/>
                </a:solidFill>
              </a:endParaRPr>
            </a:p>
          </p:txBody>
        </p:sp>
      </p:grpSp>
      <p:grpSp>
        <p:nvGrpSpPr>
          <p:cNvPr id="4" name="clipboard"/>
          <p:cNvGrpSpPr/>
          <p:nvPr/>
        </p:nvGrpSpPr>
        <p:grpSpPr>
          <a:xfrm>
            <a:off x="6804248" y="3575749"/>
            <a:ext cx="1872208" cy="2664296"/>
            <a:chOff x="7639050" y="2005013"/>
            <a:chExt cx="796925" cy="1150938"/>
          </a:xfrm>
        </p:grpSpPr>
        <p:sp>
          <p:nvSpPr>
            <p:cNvPr id="54" name="clipboard piece"/>
            <p:cNvSpPr>
              <a:spLocks/>
            </p:cNvSpPr>
            <p:nvPr/>
          </p:nvSpPr>
          <p:spPr bwMode="auto">
            <a:xfrm>
              <a:off x="7639050" y="2039938"/>
              <a:ext cx="796925" cy="1116013"/>
            </a:xfrm>
            <a:custGeom>
              <a:avLst/>
              <a:gdLst>
                <a:gd name="T0" fmla="*/ 210 w 230"/>
                <a:gd name="T1" fmla="*/ 28 h 322"/>
                <a:gd name="T2" fmla="*/ 168 w 230"/>
                <a:gd name="T3" fmla="*/ 28 h 322"/>
                <a:gd name="T4" fmla="*/ 168 w 230"/>
                <a:gd name="T5" fmla="*/ 5 h 322"/>
                <a:gd name="T6" fmla="*/ 163 w 230"/>
                <a:gd name="T7" fmla="*/ 0 h 322"/>
                <a:gd name="T8" fmla="*/ 67 w 230"/>
                <a:gd name="T9" fmla="*/ 0 h 322"/>
                <a:gd name="T10" fmla="*/ 62 w 230"/>
                <a:gd name="T11" fmla="*/ 5 h 322"/>
                <a:gd name="T12" fmla="*/ 62 w 230"/>
                <a:gd name="T13" fmla="*/ 28 h 322"/>
                <a:gd name="T14" fmla="*/ 20 w 230"/>
                <a:gd name="T15" fmla="*/ 28 h 322"/>
                <a:gd name="T16" fmla="*/ 0 w 230"/>
                <a:gd name="T17" fmla="*/ 49 h 322"/>
                <a:gd name="T18" fmla="*/ 0 w 230"/>
                <a:gd name="T19" fmla="*/ 302 h 322"/>
                <a:gd name="T20" fmla="*/ 20 w 230"/>
                <a:gd name="T21" fmla="*/ 322 h 322"/>
                <a:gd name="T22" fmla="*/ 210 w 230"/>
                <a:gd name="T23" fmla="*/ 322 h 322"/>
                <a:gd name="T24" fmla="*/ 230 w 230"/>
                <a:gd name="T25" fmla="*/ 302 h 322"/>
                <a:gd name="T26" fmla="*/ 230 w 230"/>
                <a:gd name="T27" fmla="*/ 49 h 322"/>
                <a:gd name="T28" fmla="*/ 210 w 230"/>
                <a:gd name="T29" fmla="*/ 28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0" h="322">
                  <a:moveTo>
                    <a:pt x="210" y="28"/>
                  </a:moveTo>
                  <a:cubicBezTo>
                    <a:pt x="168" y="28"/>
                    <a:pt x="168" y="28"/>
                    <a:pt x="168" y="28"/>
                  </a:cubicBezTo>
                  <a:cubicBezTo>
                    <a:pt x="168" y="5"/>
                    <a:pt x="168" y="5"/>
                    <a:pt x="168" y="5"/>
                  </a:cubicBezTo>
                  <a:cubicBezTo>
                    <a:pt x="168" y="2"/>
                    <a:pt x="166" y="0"/>
                    <a:pt x="163" y="0"/>
                  </a:cubicBezTo>
                  <a:cubicBezTo>
                    <a:pt x="67" y="0"/>
                    <a:pt x="67" y="0"/>
                    <a:pt x="67" y="0"/>
                  </a:cubicBezTo>
                  <a:cubicBezTo>
                    <a:pt x="64" y="0"/>
                    <a:pt x="62" y="2"/>
                    <a:pt x="62" y="5"/>
                  </a:cubicBezTo>
                  <a:cubicBezTo>
                    <a:pt x="62" y="28"/>
                    <a:pt x="62" y="28"/>
                    <a:pt x="62" y="28"/>
                  </a:cubicBezTo>
                  <a:cubicBezTo>
                    <a:pt x="20" y="28"/>
                    <a:pt x="20" y="28"/>
                    <a:pt x="20" y="28"/>
                  </a:cubicBezTo>
                  <a:cubicBezTo>
                    <a:pt x="9" y="28"/>
                    <a:pt x="0" y="37"/>
                    <a:pt x="0" y="49"/>
                  </a:cubicBezTo>
                  <a:cubicBezTo>
                    <a:pt x="0" y="302"/>
                    <a:pt x="0" y="302"/>
                    <a:pt x="0" y="302"/>
                  </a:cubicBezTo>
                  <a:cubicBezTo>
                    <a:pt x="0" y="313"/>
                    <a:pt x="9" y="322"/>
                    <a:pt x="20" y="322"/>
                  </a:cubicBezTo>
                  <a:cubicBezTo>
                    <a:pt x="210" y="322"/>
                    <a:pt x="210" y="322"/>
                    <a:pt x="210" y="322"/>
                  </a:cubicBezTo>
                  <a:cubicBezTo>
                    <a:pt x="221" y="322"/>
                    <a:pt x="230" y="313"/>
                    <a:pt x="230" y="302"/>
                  </a:cubicBezTo>
                  <a:cubicBezTo>
                    <a:pt x="230" y="49"/>
                    <a:pt x="230" y="49"/>
                    <a:pt x="230" y="49"/>
                  </a:cubicBezTo>
                  <a:cubicBezTo>
                    <a:pt x="230" y="37"/>
                    <a:pt x="221" y="28"/>
                    <a:pt x="210"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clipboard piece"/>
            <p:cNvSpPr>
              <a:spLocks noChangeArrowheads="1"/>
            </p:cNvSpPr>
            <p:nvPr/>
          </p:nvSpPr>
          <p:spPr bwMode="auto">
            <a:xfrm>
              <a:off x="7964488" y="2022475"/>
              <a:ext cx="146050" cy="146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clipboard piece"/>
            <p:cNvSpPr>
              <a:spLocks noEditPoints="1"/>
            </p:cNvSpPr>
            <p:nvPr/>
          </p:nvSpPr>
          <p:spPr bwMode="auto">
            <a:xfrm>
              <a:off x="7951788" y="2005013"/>
              <a:ext cx="176213" cy="176213"/>
            </a:xfrm>
            <a:custGeom>
              <a:avLst/>
              <a:gdLst>
                <a:gd name="T0" fmla="*/ 25 w 51"/>
                <a:gd name="T1" fmla="*/ 51 h 51"/>
                <a:gd name="T2" fmla="*/ 0 w 51"/>
                <a:gd name="T3" fmla="*/ 26 h 51"/>
                <a:gd name="T4" fmla="*/ 25 w 51"/>
                <a:gd name="T5" fmla="*/ 0 h 51"/>
                <a:gd name="T6" fmla="*/ 51 w 51"/>
                <a:gd name="T7" fmla="*/ 26 h 51"/>
                <a:gd name="T8" fmla="*/ 25 w 51"/>
                <a:gd name="T9" fmla="*/ 51 h 51"/>
                <a:gd name="T10" fmla="*/ 25 w 51"/>
                <a:gd name="T11" fmla="*/ 9 h 51"/>
                <a:gd name="T12" fmla="*/ 8 w 51"/>
                <a:gd name="T13" fmla="*/ 26 h 51"/>
                <a:gd name="T14" fmla="*/ 25 w 51"/>
                <a:gd name="T15" fmla="*/ 43 h 51"/>
                <a:gd name="T16" fmla="*/ 42 w 51"/>
                <a:gd name="T17" fmla="*/ 26 h 51"/>
                <a:gd name="T18" fmla="*/ 25 w 51"/>
                <a:gd name="T19" fmla="*/ 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51">
                  <a:moveTo>
                    <a:pt x="25" y="51"/>
                  </a:moveTo>
                  <a:cubicBezTo>
                    <a:pt x="11" y="51"/>
                    <a:pt x="0" y="40"/>
                    <a:pt x="0" y="26"/>
                  </a:cubicBezTo>
                  <a:cubicBezTo>
                    <a:pt x="0" y="12"/>
                    <a:pt x="11" y="0"/>
                    <a:pt x="25" y="0"/>
                  </a:cubicBezTo>
                  <a:cubicBezTo>
                    <a:pt x="39" y="0"/>
                    <a:pt x="51" y="12"/>
                    <a:pt x="51" y="26"/>
                  </a:cubicBezTo>
                  <a:cubicBezTo>
                    <a:pt x="51" y="40"/>
                    <a:pt x="39" y="51"/>
                    <a:pt x="25" y="51"/>
                  </a:cubicBezTo>
                  <a:close/>
                  <a:moveTo>
                    <a:pt x="25" y="9"/>
                  </a:moveTo>
                  <a:cubicBezTo>
                    <a:pt x="16" y="9"/>
                    <a:pt x="8" y="17"/>
                    <a:pt x="8" y="26"/>
                  </a:cubicBezTo>
                  <a:cubicBezTo>
                    <a:pt x="8" y="35"/>
                    <a:pt x="16" y="43"/>
                    <a:pt x="25" y="43"/>
                  </a:cubicBezTo>
                  <a:cubicBezTo>
                    <a:pt x="34" y="43"/>
                    <a:pt x="42" y="35"/>
                    <a:pt x="42" y="26"/>
                  </a:cubicBezTo>
                  <a:cubicBezTo>
                    <a:pt x="42" y="17"/>
                    <a:pt x="34" y="9"/>
                    <a:pt x="25"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clipboard piece"/>
            <p:cNvSpPr>
              <a:spLocks/>
            </p:cNvSpPr>
            <p:nvPr/>
          </p:nvSpPr>
          <p:spPr bwMode="auto">
            <a:xfrm>
              <a:off x="7705725" y="2244725"/>
              <a:ext cx="665163" cy="849313"/>
            </a:xfrm>
            <a:custGeom>
              <a:avLst/>
              <a:gdLst>
                <a:gd name="T0" fmla="*/ 14 w 192"/>
                <a:gd name="T1" fmla="*/ 245 h 245"/>
                <a:gd name="T2" fmla="*/ 0 w 192"/>
                <a:gd name="T3" fmla="*/ 231 h 245"/>
                <a:gd name="T4" fmla="*/ 0 w 192"/>
                <a:gd name="T5" fmla="*/ 14 h 245"/>
                <a:gd name="T6" fmla="*/ 14 w 192"/>
                <a:gd name="T7" fmla="*/ 0 h 245"/>
                <a:gd name="T8" fmla="*/ 178 w 192"/>
                <a:gd name="T9" fmla="*/ 0 h 245"/>
                <a:gd name="T10" fmla="*/ 192 w 192"/>
                <a:gd name="T11" fmla="*/ 14 h 245"/>
                <a:gd name="T12" fmla="*/ 192 w 192"/>
                <a:gd name="T13" fmla="*/ 231 h 245"/>
                <a:gd name="T14" fmla="*/ 178 w 192"/>
                <a:gd name="T15" fmla="*/ 245 h 245"/>
                <a:gd name="T16" fmla="*/ 14 w 192"/>
                <a:gd name="T17" fmla="*/ 245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45">
                  <a:moveTo>
                    <a:pt x="14" y="245"/>
                  </a:moveTo>
                  <a:cubicBezTo>
                    <a:pt x="7" y="245"/>
                    <a:pt x="0" y="239"/>
                    <a:pt x="0" y="231"/>
                  </a:cubicBezTo>
                  <a:cubicBezTo>
                    <a:pt x="0" y="14"/>
                    <a:pt x="0" y="14"/>
                    <a:pt x="0" y="14"/>
                  </a:cubicBezTo>
                  <a:cubicBezTo>
                    <a:pt x="0" y="6"/>
                    <a:pt x="7" y="0"/>
                    <a:pt x="14" y="0"/>
                  </a:cubicBezTo>
                  <a:cubicBezTo>
                    <a:pt x="178" y="0"/>
                    <a:pt x="178" y="0"/>
                    <a:pt x="178" y="0"/>
                  </a:cubicBezTo>
                  <a:cubicBezTo>
                    <a:pt x="185" y="0"/>
                    <a:pt x="192" y="6"/>
                    <a:pt x="192" y="14"/>
                  </a:cubicBezTo>
                  <a:cubicBezTo>
                    <a:pt x="192" y="231"/>
                    <a:pt x="192" y="231"/>
                    <a:pt x="192" y="231"/>
                  </a:cubicBezTo>
                  <a:cubicBezTo>
                    <a:pt x="192" y="239"/>
                    <a:pt x="185" y="245"/>
                    <a:pt x="178" y="245"/>
                  </a:cubicBezTo>
                  <a:lnTo>
                    <a:pt x="14" y="24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clipboard piece"/>
            <p:cNvSpPr>
              <a:spLocks noEditPoints="1"/>
            </p:cNvSpPr>
            <p:nvPr/>
          </p:nvSpPr>
          <p:spPr bwMode="auto">
            <a:xfrm>
              <a:off x="7691438" y="2230438"/>
              <a:ext cx="693738" cy="877888"/>
            </a:xfrm>
            <a:custGeom>
              <a:avLst/>
              <a:gdLst>
                <a:gd name="T0" fmla="*/ 182 w 200"/>
                <a:gd name="T1" fmla="*/ 8 h 253"/>
                <a:gd name="T2" fmla="*/ 192 w 200"/>
                <a:gd name="T3" fmla="*/ 18 h 253"/>
                <a:gd name="T4" fmla="*/ 192 w 200"/>
                <a:gd name="T5" fmla="*/ 235 h 253"/>
                <a:gd name="T6" fmla="*/ 182 w 200"/>
                <a:gd name="T7" fmla="*/ 245 h 253"/>
                <a:gd name="T8" fmla="*/ 18 w 200"/>
                <a:gd name="T9" fmla="*/ 245 h 253"/>
                <a:gd name="T10" fmla="*/ 8 w 200"/>
                <a:gd name="T11" fmla="*/ 235 h 253"/>
                <a:gd name="T12" fmla="*/ 8 w 200"/>
                <a:gd name="T13" fmla="*/ 18 h 253"/>
                <a:gd name="T14" fmla="*/ 18 w 200"/>
                <a:gd name="T15" fmla="*/ 8 h 253"/>
                <a:gd name="T16" fmla="*/ 182 w 200"/>
                <a:gd name="T17" fmla="*/ 8 h 253"/>
                <a:gd name="T18" fmla="*/ 182 w 200"/>
                <a:gd name="T19" fmla="*/ 0 h 253"/>
                <a:gd name="T20" fmla="*/ 18 w 200"/>
                <a:gd name="T21" fmla="*/ 0 h 253"/>
                <a:gd name="T22" fmla="*/ 0 w 200"/>
                <a:gd name="T23" fmla="*/ 18 h 253"/>
                <a:gd name="T24" fmla="*/ 0 w 200"/>
                <a:gd name="T25" fmla="*/ 235 h 253"/>
                <a:gd name="T26" fmla="*/ 18 w 200"/>
                <a:gd name="T27" fmla="*/ 253 h 253"/>
                <a:gd name="T28" fmla="*/ 182 w 200"/>
                <a:gd name="T29" fmla="*/ 253 h 253"/>
                <a:gd name="T30" fmla="*/ 200 w 200"/>
                <a:gd name="T31" fmla="*/ 235 h 253"/>
                <a:gd name="T32" fmla="*/ 200 w 200"/>
                <a:gd name="T33" fmla="*/ 18 h 253"/>
                <a:gd name="T34" fmla="*/ 182 w 200"/>
                <a:gd name="T35"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53">
                  <a:moveTo>
                    <a:pt x="182" y="8"/>
                  </a:moveTo>
                  <a:cubicBezTo>
                    <a:pt x="187" y="8"/>
                    <a:pt x="192" y="12"/>
                    <a:pt x="192" y="18"/>
                  </a:cubicBezTo>
                  <a:cubicBezTo>
                    <a:pt x="192" y="235"/>
                    <a:pt x="192" y="235"/>
                    <a:pt x="192" y="235"/>
                  </a:cubicBezTo>
                  <a:cubicBezTo>
                    <a:pt x="192" y="240"/>
                    <a:pt x="187" y="245"/>
                    <a:pt x="182" y="245"/>
                  </a:cubicBezTo>
                  <a:cubicBezTo>
                    <a:pt x="18" y="245"/>
                    <a:pt x="18" y="245"/>
                    <a:pt x="18" y="245"/>
                  </a:cubicBezTo>
                  <a:cubicBezTo>
                    <a:pt x="13" y="245"/>
                    <a:pt x="8" y="240"/>
                    <a:pt x="8" y="235"/>
                  </a:cubicBezTo>
                  <a:cubicBezTo>
                    <a:pt x="8" y="18"/>
                    <a:pt x="8" y="18"/>
                    <a:pt x="8" y="18"/>
                  </a:cubicBezTo>
                  <a:cubicBezTo>
                    <a:pt x="8" y="12"/>
                    <a:pt x="13" y="8"/>
                    <a:pt x="18" y="8"/>
                  </a:cubicBezTo>
                  <a:cubicBezTo>
                    <a:pt x="182" y="8"/>
                    <a:pt x="182" y="8"/>
                    <a:pt x="182" y="8"/>
                  </a:cubicBezTo>
                  <a:moveTo>
                    <a:pt x="182" y="0"/>
                  </a:moveTo>
                  <a:cubicBezTo>
                    <a:pt x="18" y="0"/>
                    <a:pt x="18" y="0"/>
                    <a:pt x="18" y="0"/>
                  </a:cubicBezTo>
                  <a:cubicBezTo>
                    <a:pt x="8" y="0"/>
                    <a:pt x="0" y="8"/>
                    <a:pt x="0" y="18"/>
                  </a:cubicBezTo>
                  <a:cubicBezTo>
                    <a:pt x="0" y="235"/>
                    <a:pt x="0" y="235"/>
                    <a:pt x="0" y="235"/>
                  </a:cubicBezTo>
                  <a:cubicBezTo>
                    <a:pt x="0" y="245"/>
                    <a:pt x="8" y="253"/>
                    <a:pt x="18" y="253"/>
                  </a:cubicBezTo>
                  <a:cubicBezTo>
                    <a:pt x="182" y="253"/>
                    <a:pt x="182" y="253"/>
                    <a:pt x="182" y="253"/>
                  </a:cubicBezTo>
                  <a:cubicBezTo>
                    <a:pt x="192" y="253"/>
                    <a:pt x="200" y="245"/>
                    <a:pt x="200" y="235"/>
                  </a:cubicBezTo>
                  <a:cubicBezTo>
                    <a:pt x="200" y="18"/>
                    <a:pt x="200" y="18"/>
                    <a:pt x="200" y="18"/>
                  </a:cubicBezTo>
                  <a:cubicBezTo>
                    <a:pt x="200" y="8"/>
                    <a:pt x="192" y="0"/>
                    <a:pt x="182" y="0"/>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clipboard piece"/>
            <p:cNvSpPr>
              <a:spLocks noChangeArrowheads="1"/>
            </p:cNvSpPr>
            <p:nvPr/>
          </p:nvSpPr>
          <p:spPr bwMode="auto">
            <a:xfrm>
              <a:off x="7773988" y="2386013"/>
              <a:ext cx="58738" cy="63500"/>
            </a:xfrm>
            <a:prstGeom prst="ellipse">
              <a:avLst/>
            </a:pr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0" name="clipboard piece"/>
            <p:cNvSpPr>
              <a:spLocks/>
            </p:cNvSpPr>
            <p:nvPr/>
          </p:nvSpPr>
          <p:spPr bwMode="auto">
            <a:xfrm>
              <a:off x="7870825" y="2365375"/>
              <a:ext cx="415925" cy="28575"/>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9" y="0"/>
                    <a:pt x="120" y="2"/>
                    <a:pt x="120" y="4"/>
                  </a:cubicBezTo>
                  <a:cubicBezTo>
                    <a:pt x="120" y="6"/>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1" name="clipboard piece"/>
            <p:cNvSpPr>
              <a:spLocks/>
            </p:cNvSpPr>
            <p:nvPr/>
          </p:nvSpPr>
          <p:spPr bwMode="auto">
            <a:xfrm>
              <a:off x="7870825" y="2435225"/>
              <a:ext cx="415925" cy="26988"/>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1"/>
                    <a:pt x="2" y="0"/>
                    <a:pt x="4" y="0"/>
                  </a:cubicBezTo>
                  <a:cubicBezTo>
                    <a:pt x="116" y="0"/>
                    <a:pt x="116" y="0"/>
                    <a:pt x="116" y="0"/>
                  </a:cubicBezTo>
                  <a:cubicBezTo>
                    <a:pt x="119" y="0"/>
                    <a:pt x="120" y="1"/>
                    <a:pt x="120" y="4"/>
                  </a:cubicBezTo>
                  <a:cubicBezTo>
                    <a:pt x="120" y="6"/>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2" name="clipboard piece"/>
            <p:cNvSpPr>
              <a:spLocks noChangeArrowheads="1"/>
            </p:cNvSpPr>
            <p:nvPr/>
          </p:nvSpPr>
          <p:spPr bwMode="auto">
            <a:xfrm>
              <a:off x="7773988" y="2625725"/>
              <a:ext cx="58738" cy="58738"/>
            </a:xfrm>
            <a:prstGeom prst="ellipse">
              <a:avLst/>
            </a:pr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3" name="clipboard piece"/>
            <p:cNvSpPr>
              <a:spLocks/>
            </p:cNvSpPr>
            <p:nvPr/>
          </p:nvSpPr>
          <p:spPr bwMode="auto">
            <a:xfrm>
              <a:off x="7870825" y="2605088"/>
              <a:ext cx="415925" cy="26988"/>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9" y="0"/>
                    <a:pt x="120" y="2"/>
                    <a:pt x="120" y="4"/>
                  </a:cubicBezTo>
                  <a:cubicBezTo>
                    <a:pt x="120" y="6"/>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4" name="clipboard piece"/>
            <p:cNvSpPr>
              <a:spLocks/>
            </p:cNvSpPr>
            <p:nvPr/>
          </p:nvSpPr>
          <p:spPr bwMode="auto">
            <a:xfrm>
              <a:off x="7870825" y="2670175"/>
              <a:ext cx="415925" cy="28575"/>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7"/>
                    <a:pt x="0" y="4"/>
                  </a:cubicBezTo>
                  <a:cubicBezTo>
                    <a:pt x="0" y="2"/>
                    <a:pt x="2" y="0"/>
                    <a:pt x="4" y="0"/>
                  </a:cubicBezTo>
                  <a:cubicBezTo>
                    <a:pt x="116" y="0"/>
                    <a:pt x="116" y="0"/>
                    <a:pt x="116" y="0"/>
                  </a:cubicBezTo>
                  <a:cubicBezTo>
                    <a:pt x="119" y="0"/>
                    <a:pt x="120" y="2"/>
                    <a:pt x="120" y="4"/>
                  </a:cubicBezTo>
                  <a:cubicBezTo>
                    <a:pt x="120" y="7"/>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clipboard piece"/>
            <p:cNvSpPr>
              <a:spLocks noChangeArrowheads="1"/>
            </p:cNvSpPr>
            <p:nvPr/>
          </p:nvSpPr>
          <p:spPr bwMode="auto">
            <a:xfrm>
              <a:off x="7773988" y="2889250"/>
              <a:ext cx="58738" cy="58738"/>
            </a:xfrm>
            <a:prstGeom prst="ellipse">
              <a:avLst/>
            </a:pr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clipboard piece"/>
            <p:cNvSpPr>
              <a:spLocks/>
            </p:cNvSpPr>
            <p:nvPr/>
          </p:nvSpPr>
          <p:spPr bwMode="auto">
            <a:xfrm>
              <a:off x="7870825" y="2868613"/>
              <a:ext cx="415925" cy="26988"/>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6"/>
                    <a:pt x="0" y="4"/>
                  </a:cubicBezTo>
                  <a:cubicBezTo>
                    <a:pt x="0" y="2"/>
                    <a:pt x="2" y="0"/>
                    <a:pt x="4" y="0"/>
                  </a:cubicBezTo>
                  <a:cubicBezTo>
                    <a:pt x="116" y="0"/>
                    <a:pt x="116" y="0"/>
                    <a:pt x="116" y="0"/>
                  </a:cubicBezTo>
                  <a:cubicBezTo>
                    <a:pt x="119" y="0"/>
                    <a:pt x="120" y="2"/>
                    <a:pt x="120" y="4"/>
                  </a:cubicBezTo>
                  <a:cubicBezTo>
                    <a:pt x="120" y="6"/>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clipboard piece"/>
            <p:cNvSpPr>
              <a:spLocks/>
            </p:cNvSpPr>
            <p:nvPr/>
          </p:nvSpPr>
          <p:spPr bwMode="auto">
            <a:xfrm>
              <a:off x="7870825" y="2935288"/>
              <a:ext cx="415925" cy="26988"/>
            </a:xfrm>
            <a:custGeom>
              <a:avLst/>
              <a:gdLst>
                <a:gd name="T0" fmla="*/ 116 w 120"/>
                <a:gd name="T1" fmla="*/ 8 h 8"/>
                <a:gd name="T2" fmla="*/ 4 w 120"/>
                <a:gd name="T3" fmla="*/ 8 h 8"/>
                <a:gd name="T4" fmla="*/ 0 w 120"/>
                <a:gd name="T5" fmla="*/ 4 h 8"/>
                <a:gd name="T6" fmla="*/ 4 w 120"/>
                <a:gd name="T7" fmla="*/ 0 h 8"/>
                <a:gd name="T8" fmla="*/ 116 w 120"/>
                <a:gd name="T9" fmla="*/ 0 h 8"/>
                <a:gd name="T10" fmla="*/ 120 w 120"/>
                <a:gd name="T11" fmla="*/ 4 h 8"/>
                <a:gd name="T12" fmla="*/ 116 w 12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0" h="8">
                  <a:moveTo>
                    <a:pt x="116" y="8"/>
                  </a:moveTo>
                  <a:cubicBezTo>
                    <a:pt x="4" y="8"/>
                    <a:pt x="4" y="8"/>
                    <a:pt x="4" y="8"/>
                  </a:cubicBezTo>
                  <a:cubicBezTo>
                    <a:pt x="2" y="8"/>
                    <a:pt x="0" y="7"/>
                    <a:pt x="0" y="4"/>
                  </a:cubicBezTo>
                  <a:cubicBezTo>
                    <a:pt x="0" y="2"/>
                    <a:pt x="2" y="0"/>
                    <a:pt x="4" y="0"/>
                  </a:cubicBezTo>
                  <a:cubicBezTo>
                    <a:pt x="116" y="0"/>
                    <a:pt x="116" y="0"/>
                    <a:pt x="116" y="0"/>
                  </a:cubicBezTo>
                  <a:cubicBezTo>
                    <a:pt x="119" y="0"/>
                    <a:pt x="120" y="2"/>
                    <a:pt x="120" y="4"/>
                  </a:cubicBezTo>
                  <a:cubicBezTo>
                    <a:pt x="120" y="7"/>
                    <a:pt x="119" y="8"/>
                    <a:pt x="116" y="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282551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07"/>
                                        </p:tgtEl>
                                        <p:attrNameLst>
                                          <p:attrName>style.visibility</p:attrName>
                                        </p:attrNameLst>
                                      </p:cBhvr>
                                      <p:to>
                                        <p:strVal val="visible"/>
                                      </p:to>
                                    </p:set>
                                    <p:animEffect transition="in" filter="wipe(left)">
                                      <p:cBhvr>
                                        <p:cTn id="7" dur="500"/>
                                        <p:tgtEl>
                                          <p:spTgt spid="10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750"/>
                                        <p:tgtEl>
                                          <p:spTgt spid="2"/>
                                        </p:tgtEl>
                                      </p:cBhvr>
                                    </p:animEffect>
                                  </p:childTnLst>
                                </p:cTn>
                              </p:par>
                            </p:childTnLst>
                          </p:cTn>
                        </p:par>
                        <p:par>
                          <p:cTn id="12" fill="hold">
                            <p:stCondLst>
                              <p:cond delay="1750"/>
                            </p:stCondLst>
                            <p:childTnLst>
                              <p:par>
                                <p:cTn id="13" presetID="22" presetClass="entr" presetSubtype="8" fill="hold" grpId="0" nodeType="afterEffect">
                                  <p:stCondLst>
                                    <p:cond delay="500"/>
                                  </p:stCondLst>
                                  <p:childTnLst>
                                    <p:set>
                                      <p:cBhvr>
                                        <p:cTn id="14" dur="1" fill="hold">
                                          <p:stCondLst>
                                            <p:cond delay="0"/>
                                          </p:stCondLst>
                                        </p:cTn>
                                        <p:tgtEl>
                                          <p:spTgt spid="125"/>
                                        </p:tgtEl>
                                        <p:attrNameLst>
                                          <p:attrName>style.visibility</p:attrName>
                                        </p:attrNameLst>
                                      </p:cBhvr>
                                      <p:to>
                                        <p:strVal val="visible"/>
                                      </p:to>
                                    </p:set>
                                    <p:animEffect transition="in" filter="wipe(left)">
                                      <p:cBhvr>
                                        <p:cTn id="15" dur="250"/>
                                        <p:tgtEl>
                                          <p:spTgt spid="125"/>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126"/>
                                        </p:tgtEl>
                                        <p:attrNameLst>
                                          <p:attrName>style.visibility</p:attrName>
                                        </p:attrNameLst>
                                      </p:cBhvr>
                                      <p:to>
                                        <p:strVal val="visible"/>
                                      </p:to>
                                    </p:set>
                                    <p:animEffect transition="in" filter="fade">
                                      <p:cBhvr>
                                        <p:cTn id="19" dur="750"/>
                                        <p:tgtEl>
                                          <p:spTgt spid="126"/>
                                        </p:tgtEl>
                                      </p:cBhvr>
                                    </p:animEffect>
                                  </p:childTnLst>
                                </p:cTn>
                              </p:par>
                            </p:childTnLst>
                          </p:cTn>
                        </p:par>
                        <p:par>
                          <p:cTn id="20" fill="hold">
                            <p:stCondLst>
                              <p:cond delay="3250"/>
                            </p:stCondLst>
                            <p:childTnLst>
                              <p:par>
                                <p:cTn id="21" presetID="22" presetClass="entr" presetSubtype="8" fill="hold" grpId="0" nodeType="afterEffect">
                                  <p:stCondLst>
                                    <p:cond delay="500"/>
                                  </p:stCondLst>
                                  <p:childTnLst>
                                    <p:set>
                                      <p:cBhvr>
                                        <p:cTn id="22" dur="1" fill="hold">
                                          <p:stCondLst>
                                            <p:cond delay="0"/>
                                          </p:stCondLst>
                                        </p:cTn>
                                        <p:tgtEl>
                                          <p:spTgt spid="127"/>
                                        </p:tgtEl>
                                        <p:attrNameLst>
                                          <p:attrName>style.visibility</p:attrName>
                                        </p:attrNameLst>
                                      </p:cBhvr>
                                      <p:to>
                                        <p:strVal val="visible"/>
                                      </p:to>
                                    </p:set>
                                    <p:animEffect transition="in" filter="wipe(left)">
                                      <p:cBhvr>
                                        <p:cTn id="23" dur="250"/>
                                        <p:tgtEl>
                                          <p:spTgt spid="127"/>
                                        </p:tgtEl>
                                      </p:cBhvr>
                                    </p:animEffect>
                                  </p:childTnLst>
                                </p:cTn>
                              </p:par>
                            </p:childTnLst>
                          </p:cTn>
                        </p:par>
                        <p:par>
                          <p:cTn id="24" fill="hold">
                            <p:stCondLst>
                              <p:cond delay="4000"/>
                            </p:stCondLst>
                            <p:childTnLst>
                              <p:par>
                                <p:cTn id="25" presetID="10" presetClass="entr" presetSubtype="0" fill="hold" grpId="0" nodeType="afterEffect">
                                  <p:stCondLst>
                                    <p:cond delay="0"/>
                                  </p:stCondLst>
                                  <p:childTnLst>
                                    <p:set>
                                      <p:cBhvr>
                                        <p:cTn id="26" dur="1" fill="hold">
                                          <p:stCondLst>
                                            <p:cond delay="0"/>
                                          </p:stCondLst>
                                        </p:cTn>
                                        <p:tgtEl>
                                          <p:spTgt spid="128"/>
                                        </p:tgtEl>
                                        <p:attrNameLst>
                                          <p:attrName>style.visibility</p:attrName>
                                        </p:attrNameLst>
                                      </p:cBhvr>
                                      <p:to>
                                        <p:strVal val="visible"/>
                                      </p:to>
                                    </p:set>
                                    <p:animEffect transition="in" filter="fade">
                                      <p:cBhvr>
                                        <p:cTn id="27" dur="750"/>
                                        <p:tgtEl>
                                          <p:spTgt spid="128"/>
                                        </p:tgtEl>
                                      </p:cBhvr>
                                    </p:animEffect>
                                  </p:childTnLst>
                                </p:cTn>
                              </p:par>
                            </p:childTnLst>
                          </p:cTn>
                        </p:par>
                        <p:par>
                          <p:cTn id="28" fill="hold">
                            <p:stCondLst>
                              <p:cond delay="4750"/>
                            </p:stCondLst>
                            <p:childTnLst>
                              <p:par>
                                <p:cTn id="29" presetID="22" presetClass="entr" presetSubtype="1" fill="hold" grpId="0" nodeType="afterEffect">
                                  <p:stCondLst>
                                    <p:cond delay="500"/>
                                  </p:stCondLst>
                                  <p:childTnLst>
                                    <p:set>
                                      <p:cBhvr>
                                        <p:cTn id="30" dur="1" fill="hold">
                                          <p:stCondLst>
                                            <p:cond delay="0"/>
                                          </p:stCondLst>
                                        </p:cTn>
                                        <p:tgtEl>
                                          <p:spTgt spid="129"/>
                                        </p:tgtEl>
                                        <p:attrNameLst>
                                          <p:attrName>style.visibility</p:attrName>
                                        </p:attrNameLst>
                                      </p:cBhvr>
                                      <p:to>
                                        <p:strVal val="visible"/>
                                      </p:to>
                                    </p:set>
                                    <p:animEffect transition="in" filter="wipe(up)">
                                      <p:cBhvr>
                                        <p:cTn id="31" dur="250"/>
                                        <p:tgtEl>
                                          <p:spTgt spid="129"/>
                                        </p:tgtEl>
                                      </p:cBhvr>
                                    </p:animEffect>
                                  </p:childTnLst>
                                </p:cTn>
                              </p:par>
                            </p:childTnLst>
                          </p:cTn>
                        </p:par>
                        <p:par>
                          <p:cTn id="32" fill="hold">
                            <p:stCondLst>
                              <p:cond delay="5500"/>
                            </p:stCondLst>
                            <p:childTnLst>
                              <p:par>
                                <p:cTn id="33" presetID="10" presetClass="entr" presetSubtype="0" fill="hold" grpId="0" nodeType="afterEffect">
                                  <p:stCondLst>
                                    <p:cond delay="0"/>
                                  </p:stCondLst>
                                  <p:childTnLst>
                                    <p:set>
                                      <p:cBhvr>
                                        <p:cTn id="34" dur="1" fill="hold">
                                          <p:stCondLst>
                                            <p:cond delay="0"/>
                                          </p:stCondLst>
                                        </p:cTn>
                                        <p:tgtEl>
                                          <p:spTgt spid="130"/>
                                        </p:tgtEl>
                                        <p:attrNameLst>
                                          <p:attrName>style.visibility</p:attrName>
                                        </p:attrNameLst>
                                      </p:cBhvr>
                                      <p:to>
                                        <p:strVal val="visible"/>
                                      </p:to>
                                    </p:set>
                                    <p:animEffect transition="in" filter="fade">
                                      <p:cBhvr>
                                        <p:cTn id="35" dur="750"/>
                                        <p:tgtEl>
                                          <p:spTgt spid="130"/>
                                        </p:tgtEl>
                                      </p:cBhvr>
                                    </p:animEffect>
                                  </p:childTnLst>
                                </p:cTn>
                              </p:par>
                            </p:childTnLst>
                          </p:cTn>
                        </p:par>
                        <p:par>
                          <p:cTn id="36" fill="hold">
                            <p:stCondLst>
                              <p:cond delay="6250"/>
                            </p:stCondLst>
                            <p:childTnLst>
                              <p:par>
                                <p:cTn id="37" presetID="22" presetClass="entr" presetSubtype="2" fill="hold" grpId="0" nodeType="afterEffect">
                                  <p:stCondLst>
                                    <p:cond delay="250"/>
                                  </p:stCondLst>
                                  <p:childTnLst>
                                    <p:set>
                                      <p:cBhvr>
                                        <p:cTn id="38" dur="1" fill="hold">
                                          <p:stCondLst>
                                            <p:cond delay="0"/>
                                          </p:stCondLst>
                                        </p:cTn>
                                        <p:tgtEl>
                                          <p:spTgt spid="132"/>
                                        </p:tgtEl>
                                        <p:attrNameLst>
                                          <p:attrName>style.visibility</p:attrName>
                                        </p:attrNameLst>
                                      </p:cBhvr>
                                      <p:to>
                                        <p:strVal val="visible"/>
                                      </p:to>
                                    </p:set>
                                    <p:animEffect transition="in" filter="wipe(right)">
                                      <p:cBhvr>
                                        <p:cTn id="39" dur="250"/>
                                        <p:tgtEl>
                                          <p:spTgt spid="132"/>
                                        </p:tgtEl>
                                      </p:cBhvr>
                                    </p:animEffect>
                                  </p:childTnLst>
                                </p:cTn>
                              </p:par>
                            </p:childTnLst>
                          </p:cTn>
                        </p:par>
                        <p:par>
                          <p:cTn id="40" fill="hold">
                            <p:stCondLst>
                              <p:cond delay="6750"/>
                            </p:stCondLst>
                            <p:childTnLst>
                              <p:par>
                                <p:cTn id="41" presetID="10" presetClass="entr" presetSubtype="0" fill="hold" grpId="0" nodeType="afterEffect">
                                  <p:stCondLst>
                                    <p:cond delay="0"/>
                                  </p:stCondLst>
                                  <p:childTnLst>
                                    <p:set>
                                      <p:cBhvr>
                                        <p:cTn id="42" dur="1" fill="hold">
                                          <p:stCondLst>
                                            <p:cond delay="0"/>
                                          </p:stCondLst>
                                        </p:cTn>
                                        <p:tgtEl>
                                          <p:spTgt spid="131"/>
                                        </p:tgtEl>
                                        <p:attrNameLst>
                                          <p:attrName>style.visibility</p:attrName>
                                        </p:attrNameLst>
                                      </p:cBhvr>
                                      <p:to>
                                        <p:strVal val="visible"/>
                                      </p:to>
                                    </p:set>
                                    <p:animEffect transition="in" filter="fade">
                                      <p:cBhvr>
                                        <p:cTn id="43" dur="75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07" grpId="0" animBg="1"/>
      <p:bldP spid="125" grpId="0" animBg="1"/>
      <p:bldP spid="127" grpId="0" animBg="1"/>
      <p:bldP spid="132" grpId="0" animBg="1"/>
      <p:bldP spid="131" grpId="0" animBg="1"/>
      <p:bldP spid="130" grpId="0" animBg="1"/>
      <p:bldP spid="128" grpId="0" animBg="1"/>
      <p:bldP spid="126"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ΠΡΟΕΓΧΕΙΡΗΤΙΚΗ ΠΡΟΕΤΟΙΜΑΣΙΑ</a:t>
            </a:r>
          </a:p>
        </p:txBody>
      </p:sp>
      <p:sp>
        <p:nvSpPr>
          <p:cNvPr id="3" name="2 - Θέση περιεχομένου"/>
          <p:cNvSpPr>
            <a:spLocks noGrp="1"/>
          </p:cNvSpPr>
          <p:nvPr>
            <p:ph idx="1"/>
          </p:nvPr>
        </p:nvSpPr>
        <p:spPr/>
        <p:txBody>
          <a:bodyPr/>
          <a:lstStyle/>
          <a:p>
            <a:r>
              <a:rPr lang="el-GR" dirty="0"/>
              <a:t>α) τη </a:t>
            </a:r>
            <a:r>
              <a:rPr lang="el-GR" b="1" dirty="0"/>
              <a:t>φυσική εκτίμηση</a:t>
            </a:r>
            <a:r>
              <a:rPr lang="el-GR" dirty="0"/>
              <a:t>, </a:t>
            </a:r>
          </a:p>
          <a:p>
            <a:r>
              <a:rPr lang="el-GR" dirty="0"/>
              <a:t>β) τη </a:t>
            </a:r>
            <a:r>
              <a:rPr lang="el-GR" b="1" dirty="0"/>
              <a:t>φυσική προετοιμασία</a:t>
            </a:r>
            <a:r>
              <a:rPr lang="el-GR" dirty="0"/>
              <a:t> του ασθενή και </a:t>
            </a:r>
          </a:p>
          <a:p>
            <a:r>
              <a:rPr lang="el-GR" dirty="0"/>
              <a:t>γ) τη </a:t>
            </a:r>
            <a:r>
              <a:rPr lang="el-GR" b="1" dirty="0"/>
              <a:t>λήψη γραπτής συγκατάθεσης</a:t>
            </a:r>
            <a:r>
              <a:rPr lang="el-GR" dirty="0"/>
              <a:t> για τη χειρουργική επέμβαση από τον ασθενή ή από τον κηδεμόνα του. Όταν η επέμβαση είναι </a:t>
            </a:r>
            <a:r>
              <a:rPr lang="el-GR" dirty="0" err="1"/>
              <a:t>υπερεπείγουσα</a:t>
            </a:r>
            <a:r>
              <a:rPr lang="el-GR" dirty="0"/>
              <a:t>, τότε αυτή  μπορεί να γίνει χωρίς συγκατάθεση.</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lstStyle/>
          <a:p>
            <a:r>
              <a:rPr lang="el-GR" dirty="0"/>
              <a:t>ΦΥΣΙΚΗ ΕΚΤΙΜΗΣΗ</a:t>
            </a:r>
          </a:p>
        </p:txBody>
      </p:sp>
      <p:sp>
        <p:nvSpPr>
          <p:cNvPr id="3" name="2 - Θέση περιεχομένου"/>
          <p:cNvSpPr>
            <a:spLocks noGrp="1"/>
          </p:cNvSpPr>
          <p:nvPr>
            <p:ph idx="1"/>
          </p:nvPr>
        </p:nvSpPr>
        <p:spPr>
          <a:xfrm>
            <a:off x="457200" y="1500174"/>
            <a:ext cx="8229600" cy="5074362"/>
          </a:xfrm>
        </p:spPr>
        <p:txBody>
          <a:bodyPr>
            <a:normAutofit fontScale="77500" lnSpcReduction="20000"/>
          </a:bodyPr>
          <a:lstStyle/>
          <a:p>
            <a:pPr lvl="0">
              <a:buNone/>
            </a:pPr>
            <a:r>
              <a:rPr lang="el-GR" dirty="0"/>
              <a:t>Περιλαμβάνει:</a:t>
            </a:r>
          </a:p>
          <a:p>
            <a:pPr lvl="0"/>
            <a:r>
              <a:rPr lang="el-GR" dirty="0"/>
              <a:t>Την κλινική εξέταση</a:t>
            </a:r>
          </a:p>
          <a:p>
            <a:pPr lvl="0"/>
            <a:r>
              <a:rPr lang="el-GR" dirty="0"/>
              <a:t>Την εκτίμηση της γενικής κατάστασης</a:t>
            </a:r>
          </a:p>
          <a:p>
            <a:pPr lvl="0"/>
            <a:r>
              <a:rPr lang="el-GR" dirty="0"/>
              <a:t>Τη λήψη λεπτομερούς ιστορικού</a:t>
            </a:r>
          </a:p>
          <a:p>
            <a:pPr lvl="0"/>
            <a:r>
              <a:rPr lang="el-GR" dirty="0"/>
              <a:t>Την προηγούμενη λήψη φαρμάκων</a:t>
            </a:r>
          </a:p>
          <a:p>
            <a:pPr lvl="0"/>
            <a:r>
              <a:rPr lang="el-GR" dirty="0"/>
              <a:t>Τις αλλεργικές αντιδράσεις (σημειώνονται παντού με κόκκινο στυλό ή μαρκαδόρο)</a:t>
            </a:r>
          </a:p>
          <a:p>
            <a:pPr lvl="0"/>
            <a:r>
              <a:rPr lang="el-GR" dirty="0"/>
              <a:t>Τις απαραίτητες εργαστηριακές και  </a:t>
            </a:r>
            <a:r>
              <a:rPr lang="el-GR" dirty="0" err="1"/>
              <a:t>παρακλινικές</a:t>
            </a:r>
            <a:r>
              <a:rPr lang="el-GR" dirty="0"/>
              <a:t> εξετάσεις  </a:t>
            </a:r>
          </a:p>
          <a:p>
            <a:pPr lvl="0"/>
            <a:r>
              <a:rPr lang="el-GR" dirty="0"/>
              <a:t>Για μικρές επεμβάσεις(π.χ. </a:t>
            </a:r>
            <a:r>
              <a:rPr lang="el-GR" dirty="0" err="1"/>
              <a:t>σκωλικοειδεκτομή</a:t>
            </a:r>
            <a:r>
              <a:rPr lang="el-GR" dirty="0"/>
              <a:t>, κήλη </a:t>
            </a:r>
            <a:r>
              <a:rPr lang="el-GR" dirty="0" err="1"/>
              <a:t>κ.ά</a:t>
            </a:r>
            <a:r>
              <a:rPr lang="el-GR" dirty="0"/>
              <a:t>) γίνεται γενική εξέταση αίματος, ούρων, ουρία και σάκχαρο αίματος, εξετάσεις πηκτικότητας, ΗΚΓ και ακτινογραφία θώρακος.</a:t>
            </a:r>
          </a:p>
          <a:p>
            <a:pPr lvl="0"/>
            <a:r>
              <a:rPr lang="el-GR" dirty="0"/>
              <a:t>Για μέτριες και μεγάλες επεμβάσεις, γίνονται όλα τα παραπάνω και επιπλέον ομάδα αίματος και διασταύρωση.</a:t>
            </a:r>
          </a:p>
          <a:p>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ΕΥΑΙΣΘΗΤΟΙ ΑΣΘΕΝΕΙΣ</a:t>
            </a:r>
          </a:p>
        </p:txBody>
      </p:sp>
      <p:sp>
        <p:nvSpPr>
          <p:cNvPr id="3" name="2 - Θέση περιεχομένου"/>
          <p:cNvSpPr>
            <a:spLocks noGrp="1"/>
          </p:cNvSpPr>
          <p:nvPr>
            <p:ph idx="1"/>
          </p:nvPr>
        </p:nvSpPr>
        <p:spPr/>
        <p:txBody>
          <a:bodyPr/>
          <a:lstStyle/>
          <a:p>
            <a:r>
              <a:rPr lang="el-GR" dirty="0"/>
              <a:t>Ευαίσθητοι ασθενείς θεωρούνται  οι ηλικιωμένοι, οι παχύσαρκοι, τα μωρά, οι έγκυες γυναίκες, καχεκτικά άτομα και άτομα με ανοσολογική ανεπάρκεια ή συστηματικά νοσήματα.</a:t>
            </a:r>
          </a:p>
          <a:p>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lstStyle/>
          <a:p>
            <a:r>
              <a:rPr lang="el-GR" dirty="0"/>
              <a:t>ΦΥΣΙΚΗ ΠΡΟΕΤΟΙΜΑΣΙΑ</a:t>
            </a:r>
          </a:p>
        </p:txBody>
      </p:sp>
      <p:sp>
        <p:nvSpPr>
          <p:cNvPr id="3" name="2 - Θέση περιεχομένου"/>
          <p:cNvSpPr>
            <a:spLocks noGrp="1"/>
          </p:cNvSpPr>
          <p:nvPr>
            <p:ph idx="1"/>
          </p:nvPr>
        </p:nvSpPr>
        <p:spPr>
          <a:xfrm>
            <a:off x="457200" y="1285860"/>
            <a:ext cx="8229600" cy="5214975"/>
          </a:xfrm>
        </p:spPr>
        <p:txBody>
          <a:bodyPr>
            <a:normAutofit fontScale="85000" lnSpcReduction="20000"/>
          </a:bodyPr>
          <a:lstStyle/>
          <a:p>
            <a:pPr lvl="0">
              <a:buNone/>
            </a:pPr>
            <a:r>
              <a:rPr lang="el-GR" dirty="0"/>
              <a:t>Περιλαμβάνει:</a:t>
            </a:r>
          </a:p>
          <a:p>
            <a:pPr lvl="0"/>
            <a:r>
              <a:rPr lang="el-GR" dirty="0"/>
              <a:t>Τη διόρθωση της θρέψης και της ενυδάτωσης πριν την επέμβαση</a:t>
            </a:r>
          </a:p>
          <a:p>
            <a:pPr lvl="0"/>
            <a:r>
              <a:rPr lang="el-GR" dirty="0"/>
              <a:t>Την παρακολούθηση τυχόν συστηματικών νοσημάτων</a:t>
            </a:r>
          </a:p>
          <a:p>
            <a:pPr lvl="0"/>
            <a:r>
              <a:rPr lang="el-GR" dirty="0"/>
              <a:t>Τη διακοπή ή τον περιορισμό του καπνίσματος</a:t>
            </a:r>
          </a:p>
          <a:p>
            <a:pPr lvl="0"/>
            <a:r>
              <a:rPr lang="el-GR" dirty="0"/>
              <a:t>Τη διαιτητική προετοιμασία (λήψη στερεάς τροφής μέχρι 12 ώρες πριν την επέμβαση και υγρών μέχρι 8 ώρες). Σε επείγουσα επέμβαση μπορεί να γίνει πλύση στομάχου.</a:t>
            </a:r>
          </a:p>
          <a:p>
            <a:pPr lvl="0"/>
            <a:r>
              <a:rPr lang="el-GR" dirty="0"/>
              <a:t>Την προετοιμασία του εντέρου (χορήγηση </a:t>
            </a:r>
            <a:r>
              <a:rPr lang="el-GR" dirty="0" err="1"/>
              <a:t>ηπακτικών</a:t>
            </a:r>
            <a:r>
              <a:rPr lang="el-GR" dirty="0"/>
              <a:t> </a:t>
            </a:r>
            <a:r>
              <a:rPr lang="el-GR" dirty="0" err="1"/>
              <a:t>υποθέτων</a:t>
            </a:r>
            <a:r>
              <a:rPr lang="el-GR" dirty="0"/>
              <a:t>, </a:t>
            </a:r>
            <a:r>
              <a:rPr lang="el-GR" dirty="0" err="1"/>
              <a:t>υποκλισμών</a:t>
            </a:r>
            <a:r>
              <a:rPr lang="el-GR" dirty="0"/>
              <a:t> κλπ)</a:t>
            </a:r>
          </a:p>
          <a:p>
            <a:pPr lvl="0"/>
            <a:r>
              <a:rPr lang="el-GR" dirty="0"/>
              <a:t>Την ετοιμασία δέρματος του εγχειρητικού πεδίου, που περιλαμβάνει αποτρίχωση και τοπική αντισηψία, που γίνεται μετά το λουτρό καθαριότητας (στο τμήμα ή στο χειρουργείο)</a:t>
            </a:r>
          </a:p>
          <a:p>
            <a:pPr lvl="0"/>
            <a:r>
              <a:rPr lang="el-GR" dirty="0"/>
              <a:t>Το ντύσιμο του ασθενή με ειδική ρόμπα και σκουφάκι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00132"/>
          </a:xfrm>
        </p:spPr>
        <p:txBody>
          <a:bodyPr>
            <a:normAutofit fontScale="90000"/>
          </a:bodyPr>
          <a:lstStyle/>
          <a:p>
            <a:r>
              <a:rPr lang="el-GR" sz="3100" dirty="0"/>
              <a:t>ΤΥΠΟΙ ΕΠΕΜΒΑΣΕΩΝ ΑΝΑ ΛΟΓΑ ΜΕ ΤΗΝ ΠΕΡΙΠΤΩΣΗ ΤΟΥ ΑΣΘΕΝΗ</a:t>
            </a:r>
            <a:br>
              <a:rPr lang="el-GR" dirty="0"/>
            </a:br>
            <a:endParaRPr lang="el-GR" dirty="0"/>
          </a:p>
        </p:txBody>
      </p:sp>
      <p:graphicFrame>
        <p:nvGraphicFramePr>
          <p:cNvPr id="4" name="3 - Θέση περιεχομένου"/>
          <p:cNvGraphicFramePr>
            <a:graphicFrameLocks noGrp="1"/>
          </p:cNvGraphicFramePr>
          <p:nvPr>
            <p:ph idx="1"/>
          </p:nvPr>
        </p:nvGraphicFramePr>
        <p:xfrm>
          <a:off x="457200" y="1357299"/>
          <a:ext cx="8229600" cy="4967585"/>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1000131">
                <a:tc>
                  <a:txBody>
                    <a:bodyPr/>
                    <a:lstStyle/>
                    <a:p>
                      <a:r>
                        <a:rPr lang="el-GR" sz="2800" b="1" kern="1200" dirty="0">
                          <a:solidFill>
                            <a:schemeClr val="lt1"/>
                          </a:solidFill>
                          <a:latin typeface="+mn-lt"/>
                          <a:ea typeface="+mn-ea"/>
                          <a:cs typeface="+mn-cs"/>
                        </a:rPr>
                        <a:t>ΒΑΣΙΚΟΙ ΤΥΠΟΙ </a:t>
                      </a:r>
                      <a:endParaRPr lang="el-GR" sz="2800" dirty="0"/>
                    </a:p>
                  </a:txBody>
                  <a:tcPr/>
                </a:tc>
                <a:tc>
                  <a:txBody>
                    <a:bodyPr/>
                    <a:lstStyle/>
                    <a:p>
                      <a:r>
                        <a:rPr lang="el-GR" sz="2800" b="1" kern="1200" dirty="0">
                          <a:solidFill>
                            <a:schemeClr val="lt1"/>
                          </a:solidFill>
                          <a:latin typeface="+mn-lt"/>
                          <a:ea typeface="+mn-ea"/>
                          <a:cs typeface="+mn-cs"/>
                        </a:rPr>
                        <a:t>ΠΑΡΑΔΕΙΓΜΑΤΑ </a:t>
                      </a:r>
                      <a:endParaRPr lang="el-GR" sz="2800" dirty="0"/>
                    </a:p>
                  </a:txBody>
                  <a:tcPr/>
                </a:tc>
                <a:extLst>
                  <a:ext uri="{0D108BD9-81ED-4DB2-BD59-A6C34878D82A}">
                    <a16:rowId xmlns:a16="http://schemas.microsoft.com/office/drawing/2014/main" val="10000"/>
                  </a:ext>
                </a:extLst>
              </a:tr>
              <a:tr h="1267253">
                <a:tc>
                  <a:txBody>
                    <a:bodyPr/>
                    <a:lstStyle/>
                    <a:p>
                      <a:r>
                        <a:rPr lang="el-GR" sz="1800" b="1" kern="1200" dirty="0" err="1">
                          <a:solidFill>
                            <a:schemeClr val="dk1"/>
                          </a:solidFill>
                          <a:latin typeface="+mn-lt"/>
                          <a:ea typeface="+mn-ea"/>
                          <a:cs typeface="+mn-cs"/>
                        </a:rPr>
                        <a:t>Υπερεπείγουσα</a:t>
                      </a:r>
                      <a:endParaRPr lang="el-GR" sz="1800" b="1" kern="1200" dirty="0">
                        <a:solidFill>
                          <a:schemeClr val="dk1"/>
                        </a:solidFill>
                        <a:latin typeface="+mn-lt"/>
                        <a:ea typeface="+mn-ea"/>
                        <a:cs typeface="+mn-cs"/>
                      </a:endParaRPr>
                    </a:p>
                    <a:p>
                      <a:r>
                        <a:rPr lang="el-GR" sz="1800" kern="1200" dirty="0">
                          <a:solidFill>
                            <a:schemeClr val="dk1"/>
                          </a:solidFill>
                          <a:latin typeface="+mn-lt"/>
                          <a:ea typeface="+mn-ea"/>
                          <a:cs typeface="+mn-cs"/>
                        </a:rPr>
                        <a:t>(άμεση επέμβαση χωρίς αναβολή)</a:t>
                      </a:r>
                      <a:endParaRPr lang="el-GR" dirty="0"/>
                    </a:p>
                  </a:txBody>
                  <a:tcPr/>
                </a:tc>
                <a:tc>
                  <a:txBody>
                    <a:bodyPr/>
                    <a:lstStyle/>
                    <a:p>
                      <a:pPr lvl="0">
                        <a:buFont typeface="Arial" pitchFamily="34" charset="0"/>
                        <a:buChar char="•"/>
                      </a:pPr>
                      <a:r>
                        <a:rPr lang="el-GR" sz="1800" kern="1200" dirty="0">
                          <a:solidFill>
                            <a:schemeClr val="dk1"/>
                          </a:solidFill>
                          <a:latin typeface="+mn-lt"/>
                          <a:ea typeface="+mn-ea"/>
                          <a:cs typeface="+mn-cs"/>
                        </a:rPr>
                        <a:t>Ρήξη ανευρύσματος</a:t>
                      </a:r>
                    </a:p>
                    <a:p>
                      <a:pPr lvl="0">
                        <a:buFont typeface="Arial" pitchFamily="34" charset="0"/>
                        <a:buChar char="•"/>
                      </a:pPr>
                      <a:r>
                        <a:rPr lang="el-GR" sz="1800" kern="1200" dirty="0" err="1">
                          <a:solidFill>
                            <a:schemeClr val="dk1"/>
                          </a:solidFill>
                          <a:latin typeface="+mn-lt"/>
                          <a:ea typeface="+mn-ea"/>
                          <a:cs typeface="+mn-cs"/>
                        </a:rPr>
                        <a:t>Επισκληρίδιο</a:t>
                      </a:r>
                      <a:r>
                        <a:rPr lang="el-GR" sz="1800" kern="1200" dirty="0">
                          <a:solidFill>
                            <a:schemeClr val="dk1"/>
                          </a:solidFill>
                          <a:latin typeface="+mn-lt"/>
                          <a:ea typeface="+mn-ea"/>
                          <a:cs typeface="+mn-cs"/>
                        </a:rPr>
                        <a:t> αιμάτωμα</a:t>
                      </a:r>
                    </a:p>
                    <a:p>
                      <a:pPr>
                        <a:buFont typeface="Arial" pitchFamily="34" charset="0"/>
                        <a:buChar char="•"/>
                      </a:pPr>
                      <a:r>
                        <a:rPr lang="el-GR" sz="1800" kern="1200" dirty="0">
                          <a:solidFill>
                            <a:schemeClr val="dk1"/>
                          </a:solidFill>
                          <a:latin typeface="+mn-lt"/>
                          <a:ea typeface="+mn-ea"/>
                          <a:cs typeface="+mn-cs"/>
                        </a:rPr>
                        <a:t>Εξωμήτρια κύηση</a:t>
                      </a:r>
                      <a:endParaRPr lang="el-GR" dirty="0"/>
                    </a:p>
                  </a:txBody>
                  <a:tcPr/>
                </a:tc>
                <a:extLst>
                  <a:ext uri="{0D108BD9-81ED-4DB2-BD59-A6C34878D82A}">
                    <a16:rowId xmlns:a16="http://schemas.microsoft.com/office/drawing/2014/main" val="10001"/>
                  </a:ext>
                </a:extLst>
              </a:tr>
              <a:tr h="1267253">
                <a:tc>
                  <a:txBody>
                    <a:bodyPr/>
                    <a:lstStyle/>
                    <a:p>
                      <a:r>
                        <a:rPr lang="el-GR" sz="1800" b="1" kern="1200" dirty="0">
                          <a:solidFill>
                            <a:schemeClr val="dk1"/>
                          </a:solidFill>
                          <a:latin typeface="+mn-lt"/>
                          <a:ea typeface="+mn-ea"/>
                          <a:cs typeface="+mn-cs"/>
                        </a:rPr>
                        <a:t>Επείγουσα</a:t>
                      </a:r>
                      <a:r>
                        <a:rPr lang="el-GR" sz="1800" kern="1200" dirty="0">
                          <a:solidFill>
                            <a:schemeClr val="dk1"/>
                          </a:solidFill>
                          <a:latin typeface="+mn-lt"/>
                          <a:ea typeface="+mn-ea"/>
                          <a:cs typeface="+mn-cs"/>
                        </a:rPr>
                        <a:t> υπό συνεχή παρακολούθηση εντός 24-48 ωρών</a:t>
                      </a:r>
                      <a:endParaRPr lang="el-GR" dirty="0"/>
                    </a:p>
                  </a:txBody>
                  <a:tcPr/>
                </a:tc>
                <a:tc>
                  <a:txBody>
                    <a:bodyPr/>
                    <a:lstStyle/>
                    <a:p>
                      <a:pPr lvl="0">
                        <a:buFont typeface="Arial" pitchFamily="34" charset="0"/>
                        <a:buChar char="•"/>
                      </a:pPr>
                      <a:r>
                        <a:rPr lang="el-GR" sz="1800" kern="1200" dirty="0">
                          <a:solidFill>
                            <a:schemeClr val="dk1"/>
                          </a:solidFill>
                          <a:latin typeface="+mn-lt"/>
                          <a:ea typeface="+mn-ea"/>
                          <a:cs typeface="+mn-cs"/>
                        </a:rPr>
                        <a:t>Αιμορραγίες</a:t>
                      </a:r>
                    </a:p>
                    <a:p>
                      <a:pPr lvl="0">
                        <a:buFont typeface="Arial" pitchFamily="34" charset="0"/>
                        <a:buChar char="•"/>
                      </a:pPr>
                      <a:r>
                        <a:rPr lang="el-GR" sz="1800" kern="1200" dirty="0">
                          <a:solidFill>
                            <a:schemeClr val="dk1"/>
                          </a:solidFill>
                          <a:latin typeface="+mn-lt"/>
                          <a:ea typeface="+mn-ea"/>
                          <a:cs typeface="+mn-cs"/>
                        </a:rPr>
                        <a:t>Σοβαρά τραύματα οφθαλμού</a:t>
                      </a:r>
                    </a:p>
                    <a:p>
                      <a:pPr>
                        <a:buFont typeface="Arial" pitchFamily="34" charset="0"/>
                        <a:buChar char="•"/>
                      </a:pPr>
                      <a:r>
                        <a:rPr lang="el-GR" sz="1800" kern="1200" dirty="0">
                          <a:solidFill>
                            <a:schemeClr val="dk1"/>
                          </a:solidFill>
                          <a:latin typeface="+mn-lt"/>
                          <a:ea typeface="+mn-ea"/>
                          <a:cs typeface="+mn-cs"/>
                        </a:rPr>
                        <a:t>Περιτονίτιδα, ειλεός</a:t>
                      </a:r>
                      <a:endParaRPr lang="el-GR" dirty="0"/>
                    </a:p>
                  </a:txBody>
                  <a:tcPr/>
                </a:tc>
                <a:extLst>
                  <a:ext uri="{0D108BD9-81ED-4DB2-BD59-A6C34878D82A}">
                    <a16:rowId xmlns:a16="http://schemas.microsoft.com/office/drawing/2014/main" val="10002"/>
                  </a:ext>
                </a:extLst>
              </a:tr>
              <a:tr h="1432948">
                <a:tc>
                  <a:txBody>
                    <a:bodyPr/>
                    <a:lstStyle/>
                    <a:p>
                      <a:r>
                        <a:rPr lang="el-GR" sz="1800" b="1" kern="1200" dirty="0">
                          <a:solidFill>
                            <a:schemeClr val="dk1"/>
                          </a:solidFill>
                          <a:latin typeface="+mn-lt"/>
                          <a:ea typeface="+mn-ea"/>
                          <a:cs typeface="+mn-cs"/>
                        </a:rPr>
                        <a:t>Αναγκαία-προγραμματισμένη</a:t>
                      </a:r>
                      <a:r>
                        <a:rPr lang="el-GR" sz="1800" kern="1200" dirty="0">
                          <a:solidFill>
                            <a:schemeClr val="dk1"/>
                          </a:solidFill>
                          <a:latin typeface="+mn-lt"/>
                          <a:ea typeface="+mn-ea"/>
                          <a:cs typeface="+mn-cs"/>
                        </a:rPr>
                        <a:t> περίπτωση. Απαιτεί επέμβαση εντός ορισμένου χρονικού διαστήματος.</a:t>
                      </a:r>
                      <a:endParaRPr lang="el-GR" dirty="0"/>
                    </a:p>
                  </a:txBody>
                  <a:tcPr/>
                </a:tc>
                <a:tc>
                  <a:txBody>
                    <a:bodyPr/>
                    <a:lstStyle/>
                    <a:p>
                      <a:pPr lvl="0">
                        <a:buFont typeface="Arial" pitchFamily="34" charset="0"/>
                        <a:buChar char="•"/>
                      </a:pPr>
                      <a:r>
                        <a:rPr lang="el-GR" sz="1800" kern="1200" dirty="0">
                          <a:solidFill>
                            <a:schemeClr val="dk1"/>
                          </a:solidFill>
                          <a:latin typeface="+mn-lt"/>
                          <a:ea typeface="+mn-ea"/>
                          <a:cs typeface="+mn-cs"/>
                        </a:rPr>
                        <a:t>Υπερτροφία προστάτη χωρίς επίσχεση ούρων</a:t>
                      </a:r>
                    </a:p>
                    <a:p>
                      <a:pPr lvl="0">
                        <a:buFont typeface="Arial" pitchFamily="34" charset="0"/>
                        <a:buChar char="•"/>
                      </a:pPr>
                      <a:r>
                        <a:rPr lang="el-GR" sz="1800" kern="1200" dirty="0">
                          <a:solidFill>
                            <a:schemeClr val="dk1"/>
                          </a:solidFill>
                          <a:latin typeface="+mn-lt"/>
                          <a:ea typeface="+mn-ea"/>
                          <a:cs typeface="+mn-cs"/>
                        </a:rPr>
                        <a:t>Καταρράκτης</a:t>
                      </a:r>
                    </a:p>
                    <a:p>
                      <a:pPr>
                        <a:buFont typeface="Arial" pitchFamily="34" charset="0"/>
                        <a:buChar char="•"/>
                      </a:pPr>
                      <a:r>
                        <a:rPr lang="el-GR" sz="1800" kern="1200" dirty="0">
                          <a:solidFill>
                            <a:schemeClr val="dk1"/>
                          </a:solidFill>
                          <a:latin typeface="+mn-lt"/>
                          <a:ea typeface="+mn-ea"/>
                          <a:cs typeface="+mn-cs"/>
                        </a:rPr>
                        <a:t>χολολιθίαση</a:t>
                      </a:r>
                      <a:endParaRPr lang="el-GR"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p:cNvSpPr/>
          <p:nvPr/>
        </p:nvSpPr>
        <p:spPr>
          <a:xfrm>
            <a:off x="0" y="5877272"/>
            <a:ext cx="9144000" cy="9905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7" name="male body outline"/>
          <p:cNvSpPr>
            <a:spLocks/>
          </p:cNvSpPr>
          <p:nvPr/>
        </p:nvSpPr>
        <p:spPr bwMode="auto">
          <a:xfrm>
            <a:off x="689175" y="180287"/>
            <a:ext cx="2354135" cy="6462272"/>
          </a:xfrm>
          <a:custGeom>
            <a:avLst/>
            <a:gdLst>
              <a:gd name="T0" fmla="*/ 734 w 739"/>
              <a:gd name="T1" fmla="*/ 997 h 2033"/>
              <a:gd name="T2" fmla="*/ 733 w 739"/>
              <a:gd name="T3" fmla="*/ 803 h 2033"/>
              <a:gd name="T4" fmla="*/ 694 w 739"/>
              <a:gd name="T5" fmla="*/ 613 h 2033"/>
              <a:gd name="T6" fmla="*/ 677 w 739"/>
              <a:gd name="T7" fmla="*/ 545 h 2033"/>
              <a:gd name="T8" fmla="*/ 643 w 739"/>
              <a:gd name="T9" fmla="*/ 409 h 2033"/>
              <a:gd name="T10" fmla="*/ 502 w 739"/>
              <a:gd name="T11" fmla="*/ 330 h 2033"/>
              <a:gd name="T12" fmla="*/ 451 w 739"/>
              <a:gd name="T13" fmla="*/ 278 h 2033"/>
              <a:gd name="T14" fmla="*/ 472 w 739"/>
              <a:gd name="T15" fmla="*/ 191 h 2033"/>
              <a:gd name="T16" fmla="*/ 476 w 739"/>
              <a:gd name="T17" fmla="*/ 130 h 2033"/>
              <a:gd name="T18" fmla="*/ 449 w 739"/>
              <a:gd name="T19" fmla="*/ 33 h 2033"/>
              <a:gd name="T20" fmla="*/ 301 w 739"/>
              <a:gd name="T21" fmla="*/ 30 h 2033"/>
              <a:gd name="T22" fmla="*/ 273 w 739"/>
              <a:gd name="T23" fmla="*/ 132 h 2033"/>
              <a:gd name="T24" fmla="*/ 272 w 739"/>
              <a:gd name="T25" fmla="*/ 178 h 2033"/>
              <a:gd name="T26" fmla="*/ 285 w 739"/>
              <a:gd name="T27" fmla="*/ 324 h 2033"/>
              <a:gd name="T28" fmla="*/ 103 w 739"/>
              <a:gd name="T29" fmla="*/ 462 h 2033"/>
              <a:gd name="T30" fmla="*/ 77 w 739"/>
              <a:gd name="T31" fmla="*/ 588 h 2033"/>
              <a:gd name="T32" fmla="*/ 27 w 739"/>
              <a:gd name="T33" fmla="*/ 959 h 2033"/>
              <a:gd name="T34" fmla="*/ 12 w 739"/>
              <a:gd name="T35" fmla="*/ 1129 h 2033"/>
              <a:gd name="T36" fmla="*/ 69 w 739"/>
              <a:gd name="T37" fmla="*/ 1192 h 2033"/>
              <a:gd name="T38" fmla="*/ 65 w 739"/>
              <a:gd name="T39" fmla="*/ 1158 h 2033"/>
              <a:gd name="T40" fmla="*/ 62 w 739"/>
              <a:gd name="T41" fmla="*/ 1104 h 2033"/>
              <a:gd name="T42" fmla="*/ 94 w 739"/>
              <a:gd name="T43" fmla="*/ 1102 h 2033"/>
              <a:gd name="T44" fmla="*/ 93 w 739"/>
              <a:gd name="T45" fmla="*/ 1074 h 2033"/>
              <a:gd name="T46" fmla="*/ 85 w 739"/>
              <a:gd name="T47" fmla="*/ 981 h 2033"/>
              <a:gd name="T48" fmla="*/ 148 w 739"/>
              <a:gd name="T49" fmla="*/ 796 h 2033"/>
              <a:gd name="T50" fmla="*/ 192 w 739"/>
              <a:gd name="T51" fmla="*/ 624 h 2033"/>
              <a:gd name="T52" fmla="*/ 203 w 739"/>
              <a:gd name="T53" fmla="*/ 717 h 2033"/>
              <a:gd name="T54" fmla="*/ 157 w 739"/>
              <a:gd name="T55" fmla="*/ 1258 h 2033"/>
              <a:gd name="T56" fmla="*/ 139 w 739"/>
              <a:gd name="T57" fmla="*/ 1480 h 2033"/>
              <a:gd name="T58" fmla="*/ 127 w 739"/>
              <a:gd name="T59" fmla="*/ 1679 h 2033"/>
              <a:gd name="T60" fmla="*/ 110 w 739"/>
              <a:gd name="T61" fmla="*/ 1909 h 2033"/>
              <a:gd name="T62" fmla="*/ 27 w 739"/>
              <a:gd name="T63" fmla="*/ 1990 h 2033"/>
              <a:gd name="T64" fmla="*/ 123 w 739"/>
              <a:gd name="T65" fmla="*/ 2007 h 2033"/>
              <a:gd name="T66" fmla="*/ 158 w 739"/>
              <a:gd name="T67" fmla="*/ 1969 h 2033"/>
              <a:gd name="T68" fmla="*/ 205 w 739"/>
              <a:gd name="T69" fmla="*/ 1904 h 2033"/>
              <a:gd name="T70" fmla="*/ 232 w 739"/>
              <a:gd name="T71" fmla="*/ 1671 h 2033"/>
              <a:gd name="T72" fmla="*/ 274 w 739"/>
              <a:gd name="T73" fmla="*/ 1460 h 2033"/>
              <a:gd name="T74" fmla="*/ 314 w 739"/>
              <a:gd name="T75" fmla="*/ 1330 h 2033"/>
              <a:gd name="T76" fmla="*/ 391 w 739"/>
              <a:gd name="T77" fmla="*/ 1127 h 2033"/>
              <a:gd name="T78" fmla="*/ 410 w 739"/>
              <a:gd name="T79" fmla="*/ 1263 h 2033"/>
              <a:gd name="T80" fmla="*/ 476 w 739"/>
              <a:gd name="T81" fmla="*/ 1573 h 2033"/>
              <a:gd name="T82" fmla="*/ 502 w 739"/>
              <a:gd name="T83" fmla="*/ 1743 h 2033"/>
              <a:gd name="T84" fmla="*/ 511 w 739"/>
              <a:gd name="T85" fmla="*/ 1844 h 2033"/>
              <a:gd name="T86" fmla="*/ 505 w 739"/>
              <a:gd name="T87" fmla="*/ 1927 h 2033"/>
              <a:gd name="T88" fmla="*/ 572 w 739"/>
              <a:gd name="T89" fmla="*/ 1983 h 2033"/>
              <a:gd name="T90" fmla="*/ 642 w 739"/>
              <a:gd name="T91" fmla="*/ 2032 h 2033"/>
              <a:gd name="T92" fmla="*/ 686 w 739"/>
              <a:gd name="T93" fmla="*/ 1986 h 2033"/>
              <a:gd name="T94" fmla="*/ 642 w 739"/>
              <a:gd name="T95" fmla="*/ 1944 h 2033"/>
              <a:gd name="T96" fmla="*/ 587 w 739"/>
              <a:gd name="T97" fmla="*/ 1831 h 2033"/>
              <a:gd name="T98" fmla="*/ 588 w 739"/>
              <a:gd name="T99" fmla="*/ 1488 h 2033"/>
              <a:gd name="T100" fmla="*/ 570 w 739"/>
              <a:gd name="T101" fmla="*/ 1009 h 2033"/>
              <a:gd name="T102" fmla="*/ 542 w 739"/>
              <a:gd name="T103" fmla="*/ 692 h 2033"/>
              <a:gd name="T104" fmla="*/ 555 w 739"/>
              <a:gd name="T105" fmla="*/ 637 h 2033"/>
              <a:gd name="T106" fmla="*/ 589 w 739"/>
              <a:gd name="T107" fmla="*/ 640 h 2033"/>
              <a:gd name="T108" fmla="*/ 630 w 739"/>
              <a:gd name="T109" fmla="*/ 791 h 2033"/>
              <a:gd name="T110" fmla="*/ 662 w 739"/>
              <a:gd name="T111" fmla="*/ 1060 h 2033"/>
              <a:gd name="T112" fmla="*/ 647 w 739"/>
              <a:gd name="T113" fmla="*/ 1120 h 2033"/>
              <a:gd name="T114" fmla="*/ 660 w 739"/>
              <a:gd name="T115" fmla="*/ 1173 h 2033"/>
              <a:gd name="T116" fmla="*/ 685 w 739"/>
              <a:gd name="T117" fmla="*/ 1122 h 2033"/>
              <a:gd name="T118" fmla="*/ 692 w 739"/>
              <a:gd name="T119" fmla="*/ 1134 h 2033"/>
              <a:gd name="T120" fmla="*/ 651 w 739"/>
              <a:gd name="T121" fmla="*/ 1207 h 2033"/>
              <a:gd name="T122" fmla="*/ 722 w 739"/>
              <a:gd name="T123" fmla="*/ 1161 h 2033"/>
              <a:gd name="T124" fmla="*/ 733 w 739"/>
              <a:gd name="T125" fmla="*/ 1052 h 2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39" h="2033">
                <a:moveTo>
                  <a:pt x="733" y="1052"/>
                </a:moveTo>
                <a:cubicBezTo>
                  <a:pt x="733" y="1045"/>
                  <a:pt x="733" y="1037"/>
                  <a:pt x="733" y="1026"/>
                </a:cubicBezTo>
                <a:cubicBezTo>
                  <a:pt x="733" y="1021"/>
                  <a:pt x="734" y="1011"/>
                  <a:pt x="734" y="997"/>
                </a:cubicBezTo>
                <a:cubicBezTo>
                  <a:pt x="736" y="966"/>
                  <a:pt x="739" y="919"/>
                  <a:pt x="737" y="875"/>
                </a:cubicBezTo>
                <a:cubicBezTo>
                  <a:pt x="736" y="841"/>
                  <a:pt x="735" y="832"/>
                  <a:pt x="734" y="826"/>
                </a:cubicBezTo>
                <a:cubicBezTo>
                  <a:pt x="733" y="821"/>
                  <a:pt x="733" y="818"/>
                  <a:pt x="733" y="803"/>
                </a:cubicBezTo>
                <a:cubicBezTo>
                  <a:pt x="733" y="771"/>
                  <a:pt x="720" y="716"/>
                  <a:pt x="712" y="689"/>
                </a:cubicBezTo>
                <a:cubicBezTo>
                  <a:pt x="707" y="674"/>
                  <a:pt x="704" y="657"/>
                  <a:pt x="700" y="641"/>
                </a:cubicBezTo>
                <a:cubicBezTo>
                  <a:pt x="699" y="632"/>
                  <a:pt x="697" y="622"/>
                  <a:pt x="694" y="613"/>
                </a:cubicBezTo>
                <a:cubicBezTo>
                  <a:pt x="692" y="603"/>
                  <a:pt x="690" y="596"/>
                  <a:pt x="688" y="587"/>
                </a:cubicBezTo>
                <a:cubicBezTo>
                  <a:pt x="686" y="579"/>
                  <a:pt x="683" y="571"/>
                  <a:pt x="680" y="559"/>
                </a:cubicBezTo>
                <a:cubicBezTo>
                  <a:pt x="677" y="545"/>
                  <a:pt x="677" y="545"/>
                  <a:pt x="677" y="545"/>
                </a:cubicBezTo>
                <a:cubicBezTo>
                  <a:pt x="671" y="524"/>
                  <a:pt x="669" y="516"/>
                  <a:pt x="666" y="494"/>
                </a:cubicBezTo>
                <a:cubicBezTo>
                  <a:pt x="665" y="491"/>
                  <a:pt x="665" y="488"/>
                  <a:pt x="664" y="485"/>
                </a:cubicBezTo>
                <a:cubicBezTo>
                  <a:pt x="661" y="464"/>
                  <a:pt x="658" y="443"/>
                  <a:pt x="643" y="409"/>
                </a:cubicBezTo>
                <a:cubicBezTo>
                  <a:pt x="631" y="380"/>
                  <a:pt x="603" y="360"/>
                  <a:pt x="560" y="347"/>
                </a:cubicBezTo>
                <a:cubicBezTo>
                  <a:pt x="540" y="342"/>
                  <a:pt x="524" y="337"/>
                  <a:pt x="509" y="332"/>
                </a:cubicBezTo>
                <a:cubicBezTo>
                  <a:pt x="507" y="331"/>
                  <a:pt x="504" y="330"/>
                  <a:pt x="502" y="330"/>
                </a:cubicBezTo>
                <a:cubicBezTo>
                  <a:pt x="490" y="326"/>
                  <a:pt x="478" y="322"/>
                  <a:pt x="467" y="316"/>
                </a:cubicBezTo>
                <a:cubicBezTo>
                  <a:pt x="452" y="308"/>
                  <a:pt x="451" y="284"/>
                  <a:pt x="451" y="283"/>
                </a:cubicBezTo>
                <a:cubicBezTo>
                  <a:pt x="451" y="283"/>
                  <a:pt x="451" y="281"/>
                  <a:pt x="451" y="278"/>
                </a:cubicBezTo>
                <a:cubicBezTo>
                  <a:pt x="451" y="267"/>
                  <a:pt x="450" y="236"/>
                  <a:pt x="451" y="225"/>
                </a:cubicBezTo>
                <a:cubicBezTo>
                  <a:pt x="451" y="215"/>
                  <a:pt x="453" y="206"/>
                  <a:pt x="453" y="202"/>
                </a:cubicBezTo>
                <a:cubicBezTo>
                  <a:pt x="458" y="202"/>
                  <a:pt x="466" y="200"/>
                  <a:pt x="472" y="191"/>
                </a:cubicBezTo>
                <a:cubicBezTo>
                  <a:pt x="478" y="182"/>
                  <a:pt x="481" y="176"/>
                  <a:pt x="484" y="164"/>
                </a:cubicBezTo>
                <a:cubicBezTo>
                  <a:pt x="485" y="161"/>
                  <a:pt x="490" y="144"/>
                  <a:pt x="484" y="135"/>
                </a:cubicBezTo>
                <a:cubicBezTo>
                  <a:pt x="482" y="132"/>
                  <a:pt x="479" y="131"/>
                  <a:pt x="476" y="130"/>
                </a:cubicBezTo>
                <a:cubicBezTo>
                  <a:pt x="472" y="130"/>
                  <a:pt x="469" y="131"/>
                  <a:pt x="467" y="132"/>
                </a:cubicBezTo>
                <a:cubicBezTo>
                  <a:pt x="467" y="130"/>
                  <a:pt x="467" y="129"/>
                  <a:pt x="467" y="128"/>
                </a:cubicBezTo>
                <a:cubicBezTo>
                  <a:pt x="469" y="96"/>
                  <a:pt x="471" y="60"/>
                  <a:pt x="449" y="33"/>
                </a:cubicBezTo>
                <a:cubicBezTo>
                  <a:pt x="432" y="12"/>
                  <a:pt x="403" y="0"/>
                  <a:pt x="372" y="0"/>
                </a:cubicBezTo>
                <a:cubicBezTo>
                  <a:pt x="371" y="0"/>
                  <a:pt x="371" y="0"/>
                  <a:pt x="371" y="0"/>
                </a:cubicBezTo>
                <a:cubicBezTo>
                  <a:pt x="342" y="0"/>
                  <a:pt x="317" y="10"/>
                  <a:pt x="301" y="30"/>
                </a:cubicBezTo>
                <a:cubicBezTo>
                  <a:pt x="285" y="48"/>
                  <a:pt x="277" y="73"/>
                  <a:pt x="277" y="103"/>
                </a:cubicBezTo>
                <a:cubicBezTo>
                  <a:pt x="277" y="111"/>
                  <a:pt x="278" y="125"/>
                  <a:pt x="279" y="133"/>
                </a:cubicBezTo>
                <a:cubicBezTo>
                  <a:pt x="277" y="132"/>
                  <a:pt x="275" y="132"/>
                  <a:pt x="273" y="132"/>
                </a:cubicBezTo>
                <a:cubicBezTo>
                  <a:pt x="268" y="132"/>
                  <a:pt x="264" y="134"/>
                  <a:pt x="262" y="139"/>
                </a:cubicBezTo>
                <a:cubicBezTo>
                  <a:pt x="259" y="146"/>
                  <a:pt x="262" y="153"/>
                  <a:pt x="267" y="165"/>
                </a:cubicBezTo>
                <a:cubicBezTo>
                  <a:pt x="268" y="169"/>
                  <a:pt x="270" y="173"/>
                  <a:pt x="272" y="178"/>
                </a:cubicBezTo>
                <a:cubicBezTo>
                  <a:pt x="280" y="200"/>
                  <a:pt x="293" y="201"/>
                  <a:pt x="300" y="200"/>
                </a:cubicBezTo>
                <a:cubicBezTo>
                  <a:pt x="302" y="212"/>
                  <a:pt x="308" y="252"/>
                  <a:pt x="308" y="277"/>
                </a:cubicBezTo>
                <a:cubicBezTo>
                  <a:pt x="307" y="307"/>
                  <a:pt x="299" y="317"/>
                  <a:pt x="285" y="324"/>
                </a:cubicBezTo>
                <a:cubicBezTo>
                  <a:pt x="278" y="328"/>
                  <a:pt x="269" y="331"/>
                  <a:pt x="255" y="335"/>
                </a:cubicBezTo>
                <a:cubicBezTo>
                  <a:pt x="237" y="341"/>
                  <a:pt x="213" y="348"/>
                  <a:pt x="181" y="361"/>
                </a:cubicBezTo>
                <a:cubicBezTo>
                  <a:pt x="125" y="384"/>
                  <a:pt x="117" y="415"/>
                  <a:pt x="103" y="462"/>
                </a:cubicBezTo>
                <a:cubicBezTo>
                  <a:pt x="101" y="468"/>
                  <a:pt x="101" y="468"/>
                  <a:pt x="101" y="468"/>
                </a:cubicBezTo>
                <a:cubicBezTo>
                  <a:pt x="95" y="491"/>
                  <a:pt x="93" y="507"/>
                  <a:pt x="91" y="523"/>
                </a:cubicBezTo>
                <a:cubicBezTo>
                  <a:pt x="89" y="540"/>
                  <a:pt x="87" y="559"/>
                  <a:pt x="77" y="588"/>
                </a:cubicBezTo>
                <a:cubicBezTo>
                  <a:pt x="72" y="608"/>
                  <a:pt x="70" y="623"/>
                  <a:pt x="68" y="643"/>
                </a:cubicBezTo>
                <a:cubicBezTo>
                  <a:pt x="66" y="663"/>
                  <a:pt x="64" y="688"/>
                  <a:pt x="55" y="725"/>
                </a:cubicBezTo>
                <a:cubicBezTo>
                  <a:pt x="40" y="794"/>
                  <a:pt x="29" y="895"/>
                  <a:pt x="27" y="959"/>
                </a:cubicBezTo>
                <a:cubicBezTo>
                  <a:pt x="23" y="1002"/>
                  <a:pt x="23" y="1002"/>
                  <a:pt x="23" y="1002"/>
                </a:cubicBezTo>
                <a:cubicBezTo>
                  <a:pt x="19" y="1034"/>
                  <a:pt x="18" y="1040"/>
                  <a:pt x="9" y="1071"/>
                </a:cubicBezTo>
                <a:cubicBezTo>
                  <a:pt x="0" y="1102"/>
                  <a:pt x="8" y="1120"/>
                  <a:pt x="12" y="1129"/>
                </a:cubicBezTo>
                <a:cubicBezTo>
                  <a:pt x="13" y="1131"/>
                  <a:pt x="14" y="1133"/>
                  <a:pt x="14" y="1134"/>
                </a:cubicBezTo>
                <a:cubicBezTo>
                  <a:pt x="16" y="1143"/>
                  <a:pt x="24" y="1158"/>
                  <a:pt x="35" y="1170"/>
                </a:cubicBezTo>
                <a:cubicBezTo>
                  <a:pt x="42" y="1178"/>
                  <a:pt x="57" y="1192"/>
                  <a:pt x="69" y="1192"/>
                </a:cubicBezTo>
                <a:cubicBezTo>
                  <a:pt x="72" y="1192"/>
                  <a:pt x="74" y="1191"/>
                  <a:pt x="76" y="1190"/>
                </a:cubicBezTo>
                <a:cubicBezTo>
                  <a:pt x="79" y="1188"/>
                  <a:pt x="80" y="1186"/>
                  <a:pt x="81" y="1183"/>
                </a:cubicBezTo>
                <a:cubicBezTo>
                  <a:pt x="81" y="1177"/>
                  <a:pt x="77" y="1171"/>
                  <a:pt x="65" y="1158"/>
                </a:cubicBezTo>
                <a:cubicBezTo>
                  <a:pt x="46" y="1139"/>
                  <a:pt x="45" y="1132"/>
                  <a:pt x="47" y="1110"/>
                </a:cubicBezTo>
                <a:cubicBezTo>
                  <a:pt x="47" y="1106"/>
                  <a:pt x="52" y="1103"/>
                  <a:pt x="57" y="1103"/>
                </a:cubicBezTo>
                <a:cubicBezTo>
                  <a:pt x="59" y="1103"/>
                  <a:pt x="61" y="1103"/>
                  <a:pt x="62" y="1104"/>
                </a:cubicBezTo>
                <a:cubicBezTo>
                  <a:pt x="63" y="1105"/>
                  <a:pt x="63" y="1105"/>
                  <a:pt x="63" y="1106"/>
                </a:cubicBezTo>
                <a:cubicBezTo>
                  <a:pt x="63" y="1142"/>
                  <a:pt x="63" y="1152"/>
                  <a:pt x="77" y="1153"/>
                </a:cubicBezTo>
                <a:cubicBezTo>
                  <a:pt x="92" y="1154"/>
                  <a:pt x="93" y="1124"/>
                  <a:pt x="94" y="1102"/>
                </a:cubicBezTo>
                <a:cubicBezTo>
                  <a:pt x="94" y="1097"/>
                  <a:pt x="94" y="1097"/>
                  <a:pt x="94" y="1097"/>
                </a:cubicBezTo>
                <a:cubicBezTo>
                  <a:pt x="94" y="1094"/>
                  <a:pt x="94" y="1091"/>
                  <a:pt x="94" y="1090"/>
                </a:cubicBezTo>
                <a:cubicBezTo>
                  <a:pt x="95" y="1085"/>
                  <a:pt x="95" y="1083"/>
                  <a:pt x="93" y="1074"/>
                </a:cubicBezTo>
                <a:cubicBezTo>
                  <a:pt x="92" y="1066"/>
                  <a:pt x="89" y="1057"/>
                  <a:pt x="86" y="1049"/>
                </a:cubicBezTo>
                <a:cubicBezTo>
                  <a:pt x="83" y="1039"/>
                  <a:pt x="79" y="1029"/>
                  <a:pt x="80" y="1023"/>
                </a:cubicBezTo>
                <a:cubicBezTo>
                  <a:pt x="80" y="1023"/>
                  <a:pt x="82" y="992"/>
                  <a:pt x="85" y="981"/>
                </a:cubicBezTo>
                <a:cubicBezTo>
                  <a:pt x="87" y="971"/>
                  <a:pt x="100" y="931"/>
                  <a:pt x="100" y="930"/>
                </a:cubicBezTo>
                <a:cubicBezTo>
                  <a:pt x="103" y="923"/>
                  <a:pt x="107" y="914"/>
                  <a:pt x="111" y="903"/>
                </a:cubicBezTo>
                <a:cubicBezTo>
                  <a:pt x="124" y="873"/>
                  <a:pt x="141" y="831"/>
                  <a:pt x="148" y="796"/>
                </a:cubicBezTo>
                <a:cubicBezTo>
                  <a:pt x="153" y="766"/>
                  <a:pt x="157" y="751"/>
                  <a:pt x="161" y="731"/>
                </a:cubicBezTo>
                <a:cubicBezTo>
                  <a:pt x="164" y="721"/>
                  <a:pt x="166" y="711"/>
                  <a:pt x="169" y="697"/>
                </a:cubicBezTo>
                <a:cubicBezTo>
                  <a:pt x="181" y="643"/>
                  <a:pt x="189" y="626"/>
                  <a:pt x="192" y="624"/>
                </a:cubicBezTo>
                <a:cubicBezTo>
                  <a:pt x="196" y="629"/>
                  <a:pt x="198" y="657"/>
                  <a:pt x="200" y="679"/>
                </a:cubicBezTo>
                <a:cubicBezTo>
                  <a:pt x="201" y="691"/>
                  <a:pt x="202" y="704"/>
                  <a:pt x="203" y="716"/>
                </a:cubicBezTo>
                <a:cubicBezTo>
                  <a:pt x="203" y="717"/>
                  <a:pt x="203" y="717"/>
                  <a:pt x="203" y="717"/>
                </a:cubicBezTo>
                <a:cubicBezTo>
                  <a:pt x="207" y="755"/>
                  <a:pt x="213" y="809"/>
                  <a:pt x="194" y="902"/>
                </a:cubicBezTo>
                <a:cubicBezTo>
                  <a:pt x="178" y="984"/>
                  <a:pt x="167" y="1046"/>
                  <a:pt x="158" y="1100"/>
                </a:cubicBezTo>
                <a:cubicBezTo>
                  <a:pt x="147" y="1164"/>
                  <a:pt x="152" y="1221"/>
                  <a:pt x="157" y="1258"/>
                </a:cubicBezTo>
                <a:cubicBezTo>
                  <a:pt x="162" y="1288"/>
                  <a:pt x="157" y="1350"/>
                  <a:pt x="154" y="1391"/>
                </a:cubicBezTo>
                <a:cubicBezTo>
                  <a:pt x="153" y="1403"/>
                  <a:pt x="153" y="1413"/>
                  <a:pt x="152" y="1420"/>
                </a:cubicBezTo>
                <a:cubicBezTo>
                  <a:pt x="151" y="1442"/>
                  <a:pt x="146" y="1459"/>
                  <a:pt x="139" y="1480"/>
                </a:cubicBezTo>
                <a:cubicBezTo>
                  <a:pt x="135" y="1493"/>
                  <a:pt x="131" y="1506"/>
                  <a:pt x="128" y="1523"/>
                </a:cubicBezTo>
                <a:cubicBezTo>
                  <a:pt x="117" y="1570"/>
                  <a:pt x="120" y="1599"/>
                  <a:pt x="124" y="1647"/>
                </a:cubicBezTo>
                <a:cubicBezTo>
                  <a:pt x="125" y="1656"/>
                  <a:pt x="126" y="1667"/>
                  <a:pt x="127" y="1679"/>
                </a:cubicBezTo>
                <a:cubicBezTo>
                  <a:pt x="134" y="1756"/>
                  <a:pt x="138" y="1822"/>
                  <a:pt x="133" y="1853"/>
                </a:cubicBezTo>
                <a:cubicBezTo>
                  <a:pt x="132" y="1855"/>
                  <a:pt x="132" y="1855"/>
                  <a:pt x="132" y="1855"/>
                </a:cubicBezTo>
                <a:cubicBezTo>
                  <a:pt x="127" y="1885"/>
                  <a:pt x="125" y="1893"/>
                  <a:pt x="110" y="1909"/>
                </a:cubicBezTo>
                <a:cubicBezTo>
                  <a:pt x="94" y="1926"/>
                  <a:pt x="80" y="1938"/>
                  <a:pt x="62" y="1951"/>
                </a:cubicBezTo>
                <a:cubicBezTo>
                  <a:pt x="50" y="1960"/>
                  <a:pt x="42" y="1965"/>
                  <a:pt x="33" y="1977"/>
                </a:cubicBezTo>
                <a:cubicBezTo>
                  <a:pt x="32" y="1978"/>
                  <a:pt x="27" y="1984"/>
                  <a:pt x="27" y="1990"/>
                </a:cubicBezTo>
                <a:cubicBezTo>
                  <a:pt x="26" y="1999"/>
                  <a:pt x="29" y="2007"/>
                  <a:pt x="35" y="2013"/>
                </a:cubicBezTo>
                <a:cubicBezTo>
                  <a:pt x="44" y="2024"/>
                  <a:pt x="60" y="2027"/>
                  <a:pt x="70" y="2027"/>
                </a:cubicBezTo>
                <a:cubicBezTo>
                  <a:pt x="97" y="2027"/>
                  <a:pt x="114" y="2014"/>
                  <a:pt x="123" y="2007"/>
                </a:cubicBezTo>
                <a:cubicBezTo>
                  <a:pt x="123" y="2007"/>
                  <a:pt x="123" y="2007"/>
                  <a:pt x="123" y="2007"/>
                </a:cubicBezTo>
                <a:cubicBezTo>
                  <a:pt x="127" y="2004"/>
                  <a:pt x="131" y="1998"/>
                  <a:pt x="136" y="1992"/>
                </a:cubicBezTo>
                <a:cubicBezTo>
                  <a:pt x="143" y="1983"/>
                  <a:pt x="150" y="1974"/>
                  <a:pt x="158" y="1969"/>
                </a:cubicBezTo>
                <a:cubicBezTo>
                  <a:pt x="162" y="1967"/>
                  <a:pt x="167" y="1965"/>
                  <a:pt x="173" y="1963"/>
                </a:cubicBezTo>
                <a:cubicBezTo>
                  <a:pt x="186" y="1959"/>
                  <a:pt x="200" y="1954"/>
                  <a:pt x="207" y="1941"/>
                </a:cubicBezTo>
                <a:cubicBezTo>
                  <a:pt x="213" y="1929"/>
                  <a:pt x="209" y="1917"/>
                  <a:pt x="205" y="1904"/>
                </a:cubicBezTo>
                <a:cubicBezTo>
                  <a:pt x="202" y="1896"/>
                  <a:pt x="200" y="1887"/>
                  <a:pt x="199" y="1878"/>
                </a:cubicBezTo>
                <a:cubicBezTo>
                  <a:pt x="198" y="1855"/>
                  <a:pt x="209" y="1776"/>
                  <a:pt x="216" y="1740"/>
                </a:cubicBezTo>
                <a:cubicBezTo>
                  <a:pt x="219" y="1719"/>
                  <a:pt x="226" y="1693"/>
                  <a:pt x="232" y="1671"/>
                </a:cubicBezTo>
                <a:cubicBezTo>
                  <a:pt x="235" y="1659"/>
                  <a:pt x="238" y="1648"/>
                  <a:pt x="240" y="1640"/>
                </a:cubicBezTo>
                <a:cubicBezTo>
                  <a:pt x="245" y="1618"/>
                  <a:pt x="250" y="1559"/>
                  <a:pt x="252" y="1534"/>
                </a:cubicBezTo>
                <a:cubicBezTo>
                  <a:pt x="254" y="1514"/>
                  <a:pt x="259" y="1500"/>
                  <a:pt x="274" y="1460"/>
                </a:cubicBezTo>
                <a:cubicBezTo>
                  <a:pt x="280" y="1446"/>
                  <a:pt x="280" y="1446"/>
                  <a:pt x="280" y="1446"/>
                </a:cubicBezTo>
                <a:cubicBezTo>
                  <a:pt x="282" y="1441"/>
                  <a:pt x="284" y="1436"/>
                  <a:pt x="286" y="1431"/>
                </a:cubicBezTo>
                <a:cubicBezTo>
                  <a:pt x="295" y="1408"/>
                  <a:pt x="303" y="1388"/>
                  <a:pt x="314" y="1330"/>
                </a:cubicBezTo>
                <a:cubicBezTo>
                  <a:pt x="329" y="1257"/>
                  <a:pt x="360" y="1139"/>
                  <a:pt x="369" y="1126"/>
                </a:cubicBezTo>
                <a:cubicBezTo>
                  <a:pt x="371" y="1123"/>
                  <a:pt x="375" y="1121"/>
                  <a:pt x="380" y="1121"/>
                </a:cubicBezTo>
                <a:cubicBezTo>
                  <a:pt x="384" y="1121"/>
                  <a:pt x="389" y="1122"/>
                  <a:pt x="391" y="1127"/>
                </a:cubicBezTo>
                <a:cubicBezTo>
                  <a:pt x="392" y="1131"/>
                  <a:pt x="396" y="1162"/>
                  <a:pt x="399" y="1190"/>
                </a:cubicBezTo>
                <a:cubicBezTo>
                  <a:pt x="402" y="1216"/>
                  <a:pt x="406" y="1242"/>
                  <a:pt x="408" y="1252"/>
                </a:cubicBezTo>
                <a:cubicBezTo>
                  <a:pt x="410" y="1263"/>
                  <a:pt x="410" y="1263"/>
                  <a:pt x="410" y="1263"/>
                </a:cubicBezTo>
                <a:cubicBezTo>
                  <a:pt x="419" y="1315"/>
                  <a:pt x="437" y="1411"/>
                  <a:pt x="458" y="1460"/>
                </a:cubicBezTo>
                <a:cubicBezTo>
                  <a:pt x="476" y="1505"/>
                  <a:pt x="476" y="1518"/>
                  <a:pt x="476" y="1553"/>
                </a:cubicBezTo>
                <a:cubicBezTo>
                  <a:pt x="476" y="1559"/>
                  <a:pt x="476" y="1566"/>
                  <a:pt x="476" y="1573"/>
                </a:cubicBezTo>
                <a:cubicBezTo>
                  <a:pt x="476" y="1620"/>
                  <a:pt x="476" y="1622"/>
                  <a:pt x="487" y="1664"/>
                </a:cubicBezTo>
                <a:cubicBezTo>
                  <a:pt x="490" y="1678"/>
                  <a:pt x="490" y="1678"/>
                  <a:pt x="490" y="1678"/>
                </a:cubicBezTo>
                <a:cubicBezTo>
                  <a:pt x="499" y="1714"/>
                  <a:pt x="500" y="1721"/>
                  <a:pt x="502" y="1743"/>
                </a:cubicBezTo>
                <a:cubicBezTo>
                  <a:pt x="502" y="1747"/>
                  <a:pt x="503" y="1752"/>
                  <a:pt x="503" y="1757"/>
                </a:cubicBezTo>
                <a:cubicBezTo>
                  <a:pt x="504" y="1766"/>
                  <a:pt x="505" y="1775"/>
                  <a:pt x="506" y="1783"/>
                </a:cubicBezTo>
                <a:cubicBezTo>
                  <a:pt x="508" y="1803"/>
                  <a:pt x="511" y="1821"/>
                  <a:pt x="511" y="1844"/>
                </a:cubicBezTo>
                <a:cubicBezTo>
                  <a:pt x="510" y="1871"/>
                  <a:pt x="508" y="1899"/>
                  <a:pt x="506" y="1914"/>
                </a:cubicBezTo>
                <a:cubicBezTo>
                  <a:pt x="506" y="1921"/>
                  <a:pt x="505" y="1925"/>
                  <a:pt x="505" y="1926"/>
                </a:cubicBezTo>
                <a:cubicBezTo>
                  <a:pt x="505" y="1927"/>
                  <a:pt x="505" y="1927"/>
                  <a:pt x="505" y="1927"/>
                </a:cubicBezTo>
                <a:cubicBezTo>
                  <a:pt x="505" y="1937"/>
                  <a:pt x="505" y="1950"/>
                  <a:pt x="525" y="1965"/>
                </a:cubicBezTo>
                <a:cubicBezTo>
                  <a:pt x="533" y="1970"/>
                  <a:pt x="541" y="1974"/>
                  <a:pt x="551" y="1975"/>
                </a:cubicBezTo>
                <a:cubicBezTo>
                  <a:pt x="560" y="1976"/>
                  <a:pt x="566" y="1977"/>
                  <a:pt x="572" y="1983"/>
                </a:cubicBezTo>
                <a:cubicBezTo>
                  <a:pt x="577" y="1987"/>
                  <a:pt x="581" y="1992"/>
                  <a:pt x="585" y="1997"/>
                </a:cubicBezTo>
                <a:cubicBezTo>
                  <a:pt x="590" y="2004"/>
                  <a:pt x="597" y="2012"/>
                  <a:pt x="605" y="2017"/>
                </a:cubicBezTo>
                <a:cubicBezTo>
                  <a:pt x="620" y="2026"/>
                  <a:pt x="625" y="2029"/>
                  <a:pt x="642" y="2032"/>
                </a:cubicBezTo>
                <a:cubicBezTo>
                  <a:pt x="644" y="2033"/>
                  <a:pt x="647" y="2033"/>
                  <a:pt x="649" y="2033"/>
                </a:cubicBezTo>
                <a:cubicBezTo>
                  <a:pt x="662" y="2033"/>
                  <a:pt x="675" y="2028"/>
                  <a:pt x="683" y="2020"/>
                </a:cubicBezTo>
                <a:cubicBezTo>
                  <a:pt x="693" y="2011"/>
                  <a:pt x="694" y="1997"/>
                  <a:pt x="686" y="1986"/>
                </a:cubicBezTo>
                <a:cubicBezTo>
                  <a:pt x="680" y="1978"/>
                  <a:pt x="676" y="1973"/>
                  <a:pt x="668" y="1966"/>
                </a:cubicBezTo>
                <a:cubicBezTo>
                  <a:pt x="663" y="1961"/>
                  <a:pt x="657" y="1956"/>
                  <a:pt x="652" y="1952"/>
                </a:cubicBezTo>
                <a:cubicBezTo>
                  <a:pt x="642" y="1944"/>
                  <a:pt x="642" y="1944"/>
                  <a:pt x="642" y="1944"/>
                </a:cubicBezTo>
                <a:cubicBezTo>
                  <a:pt x="628" y="1932"/>
                  <a:pt x="613" y="1920"/>
                  <a:pt x="599" y="1907"/>
                </a:cubicBezTo>
                <a:cubicBezTo>
                  <a:pt x="580" y="1891"/>
                  <a:pt x="582" y="1874"/>
                  <a:pt x="585" y="1849"/>
                </a:cubicBezTo>
                <a:cubicBezTo>
                  <a:pt x="586" y="1843"/>
                  <a:pt x="587" y="1837"/>
                  <a:pt x="587" y="1831"/>
                </a:cubicBezTo>
                <a:cubicBezTo>
                  <a:pt x="590" y="1793"/>
                  <a:pt x="595" y="1736"/>
                  <a:pt x="601" y="1676"/>
                </a:cubicBezTo>
                <a:cubicBezTo>
                  <a:pt x="606" y="1616"/>
                  <a:pt x="602" y="1584"/>
                  <a:pt x="593" y="1522"/>
                </a:cubicBezTo>
                <a:cubicBezTo>
                  <a:pt x="591" y="1509"/>
                  <a:pt x="589" y="1498"/>
                  <a:pt x="588" y="1488"/>
                </a:cubicBezTo>
                <a:cubicBezTo>
                  <a:pt x="582" y="1451"/>
                  <a:pt x="579" y="1432"/>
                  <a:pt x="577" y="1390"/>
                </a:cubicBezTo>
                <a:cubicBezTo>
                  <a:pt x="574" y="1335"/>
                  <a:pt x="579" y="1292"/>
                  <a:pt x="585" y="1249"/>
                </a:cubicBezTo>
                <a:cubicBezTo>
                  <a:pt x="591" y="1202"/>
                  <a:pt x="575" y="1048"/>
                  <a:pt x="570" y="1009"/>
                </a:cubicBezTo>
                <a:cubicBezTo>
                  <a:pt x="567" y="985"/>
                  <a:pt x="562" y="958"/>
                  <a:pt x="556" y="930"/>
                </a:cubicBezTo>
                <a:cubicBezTo>
                  <a:pt x="550" y="895"/>
                  <a:pt x="542" y="856"/>
                  <a:pt x="537" y="815"/>
                </a:cubicBezTo>
                <a:cubicBezTo>
                  <a:pt x="531" y="763"/>
                  <a:pt x="530" y="745"/>
                  <a:pt x="542" y="692"/>
                </a:cubicBezTo>
                <a:cubicBezTo>
                  <a:pt x="549" y="666"/>
                  <a:pt x="550" y="659"/>
                  <a:pt x="551" y="656"/>
                </a:cubicBezTo>
                <a:cubicBezTo>
                  <a:pt x="552" y="652"/>
                  <a:pt x="552" y="652"/>
                  <a:pt x="555" y="639"/>
                </a:cubicBezTo>
                <a:cubicBezTo>
                  <a:pt x="555" y="637"/>
                  <a:pt x="555" y="637"/>
                  <a:pt x="555" y="637"/>
                </a:cubicBezTo>
                <a:cubicBezTo>
                  <a:pt x="558" y="627"/>
                  <a:pt x="561" y="612"/>
                  <a:pt x="568" y="612"/>
                </a:cubicBezTo>
                <a:cubicBezTo>
                  <a:pt x="569" y="612"/>
                  <a:pt x="571" y="613"/>
                  <a:pt x="572" y="614"/>
                </a:cubicBezTo>
                <a:cubicBezTo>
                  <a:pt x="578" y="617"/>
                  <a:pt x="583" y="628"/>
                  <a:pt x="589" y="640"/>
                </a:cubicBezTo>
                <a:cubicBezTo>
                  <a:pt x="591" y="646"/>
                  <a:pt x="591" y="646"/>
                  <a:pt x="591" y="646"/>
                </a:cubicBezTo>
                <a:cubicBezTo>
                  <a:pt x="597" y="659"/>
                  <a:pt x="620" y="729"/>
                  <a:pt x="623" y="759"/>
                </a:cubicBezTo>
                <a:cubicBezTo>
                  <a:pt x="625" y="771"/>
                  <a:pt x="627" y="780"/>
                  <a:pt x="630" y="791"/>
                </a:cubicBezTo>
                <a:cubicBezTo>
                  <a:pt x="635" y="808"/>
                  <a:pt x="640" y="830"/>
                  <a:pt x="649" y="881"/>
                </a:cubicBezTo>
                <a:cubicBezTo>
                  <a:pt x="664" y="964"/>
                  <a:pt x="669" y="1019"/>
                  <a:pt x="669" y="1043"/>
                </a:cubicBezTo>
                <a:cubicBezTo>
                  <a:pt x="669" y="1049"/>
                  <a:pt x="666" y="1054"/>
                  <a:pt x="662" y="1060"/>
                </a:cubicBezTo>
                <a:cubicBezTo>
                  <a:pt x="659" y="1066"/>
                  <a:pt x="655" y="1073"/>
                  <a:pt x="653" y="1081"/>
                </a:cubicBezTo>
                <a:cubicBezTo>
                  <a:pt x="649" y="1096"/>
                  <a:pt x="648" y="1104"/>
                  <a:pt x="647" y="1116"/>
                </a:cubicBezTo>
                <a:cubicBezTo>
                  <a:pt x="647" y="1120"/>
                  <a:pt x="647" y="1120"/>
                  <a:pt x="647" y="1120"/>
                </a:cubicBezTo>
                <a:cubicBezTo>
                  <a:pt x="645" y="1141"/>
                  <a:pt x="644" y="1161"/>
                  <a:pt x="651" y="1169"/>
                </a:cubicBezTo>
                <a:cubicBezTo>
                  <a:pt x="653" y="1171"/>
                  <a:pt x="655" y="1172"/>
                  <a:pt x="658" y="1172"/>
                </a:cubicBezTo>
                <a:cubicBezTo>
                  <a:pt x="659" y="1172"/>
                  <a:pt x="659" y="1173"/>
                  <a:pt x="660" y="1173"/>
                </a:cubicBezTo>
                <a:cubicBezTo>
                  <a:pt x="661" y="1173"/>
                  <a:pt x="662" y="1173"/>
                  <a:pt x="663" y="1173"/>
                </a:cubicBezTo>
                <a:cubicBezTo>
                  <a:pt x="673" y="1173"/>
                  <a:pt x="676" y="1164"/>
                  <a:pt x="676" y="1128"/>
                </a:cubicBezTo>
                <a:cubicBezTo>
                  <a:pt x="677" y="1124"/>
                  <a:pt x="682" y="1122"/>
                  <a:pt x="685" y="1122"/>
                </a:cubicBezTo>
                <a:cubicBezTo>
                  <a:pt x="688" y="1122"/>
                  <a:pt x="690" y="1123"/>
                  <a:pt x="692" y="1124"/>
                </a:cubicBezTo>
                <a:cubicBezTo>
                  <a:pt x="692" y="1125"/>
                  <a:pt x="693" y="1126"/>
                  <a:pt x="693" y="1127"/>
                </a:cubicBezTo>
                <a:cubicBezTo>
                  <a:pt x="693" y="1129"/>
                  <a:pt x="692" y="1131"/>
                  <a:pt x="692" y="1134"/>
                </a:cubicBezTo>
                <a:cubicBezTo>
                  <a:pt x="691" y="1154"/>
                  <a:pt x="691" y="1169"/>
                  <a:pt x="670" y="1179"/>
                </a:cubicBezTo>
                <a:cubicBezTo>
                  <a:pt x="656" y="1184"/>
                  <a:pt x="648" y="1192"/>
                  <a:pt x="647" y="1199"/>
                </a:cubicBezTo>
                <a:cubicBezTo>
                  <a:pt x="647" y="1202"/>
                  <a:pt x="648" y="1205"/>
                  <a:pt x="651" y="1207"/>
                </a:cubicBezTo>
                <a:cubicBezTo>
                  <a:pt x="653" y="1209"/>
                  <a:pt x="656" y="1210"/>
                  <a:pt x="660" y="1210"/>
                </a:cubicBezTo>
                <a:cubicBezTo>
                  <a:pt x="672" y="1210"/>
                  <a:pt x="689" y="1202"/>
                  <a:pt x="697" y="1194"/>
                </a:cubicBezTo>
                <a:cubicBezTo>
                  <a:pt x="710" y="1183"/>
                  <a:pt x="719" y="1169"/>
                  <a:pt x="722" y="1161"/>
                </a:cubicBezTo>
                <a:cubicBezTo>
                  <a:pt x="723" y="1159"/>
                  <a:pt x="723" y="1158"/>
                  <a:pt x="724" y="1156"/>
                </a:cubicBezTo>
                <a:cubicBezTo>
                  <a:pt x="729" y="1147"/>
                  <a:pt x="737" y="1128"/>
                  <a:pt x="734" y="1099"/>
                </a:cubicBezTo>
                <a:cubicBezTo>
                  <a:pt x="732" y="1077"/>
                  <a:pt x="732" y="1067"/>
                  <a:pt x="733" y="1052"/>
                </a:cubicBezTo>
                <a:close/>
              </a:path>
            </a:pathLst>
          </a:custGeom>
          <a:solidFill>
            <a:schemeClr val="accent6">
              <a:lumMod val="50000"/>
            </a:schemeClr>
          </a:solidFill>
          <a:ln>
            <a:noFill/>
          </a:ln>
          <a:effectLst/>
          <a:scene3d>
            <a:camera prst="orthographicFront">
              <a:rot lat="0" lon="0" rev="0"/>
            </a:camera>
            <a:lightRig rig="contrasting" dir="t">
              <a:rot lat="0" lon="0" rev="7800000"/>
            </a:lightRig>
          </a:scene3d>
          <a:sp3d>
            <a:bevelT w="139700" h="139700"/>
          </a:sp3d>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cxnSp>
        <p:nvCxnSpPr>
          <p:cNvPr id="10" name="line"/>
          <p:cNvCxnSpPr/>
          <p:nvPr/>
        </p:nvCxnSpPr>
        <p:spPr>
          <a:xfrm>
            <a:off x="1909801" y="717755"/>
            <a:ext cx="2957167" cy="0"/>
          </a:xfrm>
          <a:prstGeom prst="line">
            <a:avLst/>
          </a:prstGeom>
          <a:ln w="31750" cap="rnd">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line"/>
          <p:cNvCxnSpPr/>
          <p:nvPr/>
        </p:nvCxnSpPr>
        <p:spPr>
          <a:xfrm>
            <a:off x="2025445" y="2187176"/>
            <a:ext cx="2841523" cy="0"/>
          </a:xfrm>
          <a:prstGeom prst="line">
            <a:avLst/>
          </a:prstGeom>
          <a:ln w="31750" cap="rnd">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line"/>
          <p:cNvCxnSpPr/>
          <p:nvPr/>
        </p:nvCxnSpPr>
        <p:spPr>
          <a:xfrm>
            <a:off x="2930013" y="3656597"/>
            <a:ext cx="1936955" cy="0"/>
          </a:xfrm>
          <a:prstGeom prst="line">
            <a:avLst/>
          </a:prstGeom>
          <a:ln w="31750" cap="rnd">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line"/>
          <p:cNvCxnSpPr/>
          <p:nvPr/>
        </p:nvCxnSpPr>
        <p:spPr>
          <a:xfrm>
            <a:off x="2418735" y="5126019"/>
            <a:ext cx="2448233" cy="0"/>
          </a:xfrm>
          <a:prstGeom prst="line">
            <a:avLst/>
          </a:prstGeom>
          <a:ln w="31750" cap="rnd">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nvGrpSpPr>
          <p:cNvPr id="2" name="bandage icon"/>
          <p:cNvGrpSpPr/>
          <p:nvPr/>
        </p:nvGrpSpPr>
        <p:grpSpPr>
          <a:xfrm>
            <a:off x="3430137" y="3138705"/>
            <a:ext cx="1062475" cy="1065734"/>
            <a:chOff x="7407275" y="114300"/>
            <a:chExt cx="1552575" cy="1557338"/>
          </a:xfrm>
          <a:blipFill>
            <a:blip r:embed="rId2"/>
            <a:stretch>
              <a:fillRect/>
            </a:stretch>
          </a:blipFill>
        </p:grpSpPr>
        <p:sp>
          <p:nvSpPr>
            <p:cNvPr id="20" name="circle"/>
            <p:cNvSpPr>
              <a:spLocks noChangeArrowheads="1"/>
            </p:cNvSpPr>
            <p:nvPr/>
          </p:nvSpPr>
          <p:spPr bwMode="auto">
            <a:xfrm>
              <a:off x="7407275" y="114300"/>
              <a:ext cx="1552575" cy="1557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nvGrpSpPr>
            <p:cNvPr id="3" name="bandage"/>
            <p:cNvGrpSpPr/>
            <p:nvPr/>
          </p:nvGrpSpPr>
          <p:grpSpPr>
            <a:xfrm>
              <a:off x="7920038" y="287338"/>
              <a:ext cx="527050" cy="1214438"/>
              <a:chOff x="7920038" y="287338"/>
              <a:chExt cx="527050" cy="1214438"/>
            </a:xfrm>
            <a:grpFill/>
          </p:grpSpPr>
          <p:sp>
            <p:nvSpPr>
              <p:cNvPr id="22" name="bandage piece"/>
              <p:cNvSpPr>
                <a:spLocks/>
              </p:cNvSpPr>
              <p:nvPr/>
            </p:nvSpPr>
            <p:spPr bwMode="auto">
              <a:xfrm>
                <a:off x="7920038" y="287338"/>
                <a:ext cx="527050" cy="1214438"/>
              </a:xfrm>
              <a:custGeom>
                <a:avLst/>
                <a:gdLst>
                  <a:gd name="T0" fmla="*/ 106 w 152"/>
                  <a:gd name="T1" fmla="*/ 0 h 350"/>
                  <a:gd name="T2" fmla="*/ 46 w 152"/>
                  <a:gd name="T3" fmla="*/ 0 h 350"/>
                  <a:gd name="T4" fmla="*/ 0 w 152"/>
                  <a:gd name="T5" fmla="*/ 46 h 350"/>
                  <a:gd name="T6" fmla="*/ 0 w 152"/>
                  <a:gd name="T7" fmla="*/ 304 h 350"/>
                  <a:gd name="T8" fmla="*/ 46 w 152"/>
                  <a:gd name="T9" fmla="*/ 350 h 350"/>
                  <a:gd name="T10" fmla="*/ 106 w 152"/>
                  <a:gd name="T11" fmla="*/ 350 h 350"/>
                  <a:gd name="T12" fmla="*/ 152 w 152"/>
                  <a:gd name="T13" fmla="*/ 304 h 350"/>
                  <a:gd name="T14" fmla="*/ 152 w 152"/>
                  <a:gd name="T15" fmla="*/ 46 h 350"/>
                  <a:gd name="T16" fmla="*/ 106 w 152"/>
                  <a:gd name="T17" fmla="*/ 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350">
                    <a:moveTo>
                      <a:pt x="106" y="0"/>
                    </a:moveTo>
                    <a:cubicBezTo>
                      <a:pt x="46" y="0"/>
                      <a:pt x="46" y="0"/>
                      <a:pt x="46" y="0"/>
                    </a:cubicBezTo>
                    <a:cubicBezTo>
                      <a:pt x="21" y="0"/>
                      <a:pt x="0" y="20"/>
                      <a:pt x="0" y="46"/>
                    </a:cubicBezTo>
                    <a:cubicBezTo>
                      <a:pt x="0" y="304"/>
                      <a:pt x="0" y="304"/>
                      <a:pt x="0" y="304"/>
                    </a:cubicBezTo>
                    <a:cubicBezTo>
                      <a:pt x="0" y="329"/>
                      <a:pt x="21" y="350"/>
                      <a:pt x="46" y="350"/>
                    </a:cubicBezTo>
                    <a:cubicBezTo>
                      <a:pt x="106" y="350"/>
                      <a:pt x="106" y="350"/>
                      <a:pt x="106" y="350"/>
                    </a:cubicBezTo>
                    <a:cubicBezTo>
                      <a:pt x="131" y="350"/>
                      <a:pt x="152" y="329"/>
                      <a:pt x="152" y="304"/>
                    </a:cubicBezTo>
                    <a:cubicBezTo>
                      <a:pt x="152" y="46"/>
                      <a:pt x="152" y="46"/>
                      <a:pt x="152" y="46"/>
                    </a:cubicBezTo>
                    <a:cubicBezTo>
                      <a:pt x="152" y="20"/>
                      <a:pt x="131" y="0"/>
                      <a:pt x="10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3" name="bandage piece"/>
              <p:cNvSpPr>
                <a:spLocks noChangeArrowheads="1"/>
              </p:cNvSpPr>
              <p:nvPr/>
            </p:nvSpPr>
            <p:spPr bwMode="auto">
              <a:xfrm>
                <a:off x="8002588" y="3635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4" name="bandage piece"/>
              <p:cNvSpPr>
                <a:spLocks noChangeArrowheads="1"/>
              </p:cNvSpPr>
              <p:nvPr/>
            </p:nvSpPr>
            <p:spPr bwMode="auto">
              <a:xfrm>
                <a:off x="8110538" y="3635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5" name="bandage piece"/>
              <p:cNvSpPr>
                <a:spLocks noChangeArrowheads="1"/>
              </p:cNvSpPr>
              <p:nvPr/>
            </p:nvSpPr>
            <p:spPr bwMode="auto">
              <a:xfrm>
                <a:off x="8221663" y="3635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6" name="bandage piece"/>
              <p:cNvSpPr>
                <a:spLocks noChangeArrowheads="1"/>
              </p:cNvSpPr>
              <p:nvPr/>
            </p:nvSpPr>
            <p:spPr bwMode="auto">
              <a:xfrm>
                <a:off x="8329613" y="36353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7" name="bandage piece"/>
              <p:cNvSpPr>
                <a:spLocks noChangeArrowheads="1"/>
              </p:cNvSpPr>
              <p:nvPr/>
            </p:nvSpPr>
            <p:spPr bwMode="auto">
              <a:xfrm>
                <a:off x="8058150" y="415925"/>
                <a:ext cx="34925" cy="3810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8" name="bandage piece"/>
              <p:cNvSpPr>
                <a:spLocks noChangeArrowheads="1"/>
              </p:cNvSpPr>
              <p:nvPr/>
            </p:nvSpPr>
            <p:spPr bwMode="auto">
              <a:xfrm>
                <a:off x="8166100" y="415925"/>
                <a:ext cx="34925" cy="3810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29" name="bandage piece"/>
              <p:cNvSpPr>
                <a:spLocks noChangeArrowheads="1"/>
              </p:cNvSpPr>
              <p:nvPr/>
            </p:nvSpPr>
            <p:spPr bwMode="auto">
              <a:xfrm>
                <a:off x="8274050" y="415925"/>
                <a:ext cx="34925" cy="3810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0" name="bandage piece"/>
              <p:cNvSpPr>
                <a:spLocks noChangeArrowheads="1"/>
              </p:cNvSpPr>
              <p:nvPr/>
            </p:nvSpPr>
            <p:spPr bwMode="auto">
              <a:xfrm>
                <a:off x="8002588" y="4714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1" name="bandage piece"/>
              <p:cNvSpPr>
                <a:spLocks noChangeArrowheads="1"/>
              </p:cNvSpPr>
              <p:nvPr/>
            </p:nvSpPr>
            <p:spPr bwMode="auto">
              <a:xfrm>
                <a:off x="8110538" y="4714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2" name="bandage piece"/>
              <p:cNvSpPr>
                <a:spLocks noChangeArrowheads="1"/>
              </p:cNvSpPr>
              <p:nvPr/>
            </p:nvSpPr>
            <p:spPr bwMode="auto">
              <a:xfrm>
                <a:off x="8221663" y="4714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3" name="bandage piece"/>
              <p:cNvSpPr>
                <a:spLocks noChangeArrowheads="1"/>
              </p:cNvSpPr>
              <p:nvPr/>
            </p:nvSpPr>
            <p:spPr bwMode="auto">
              <a:xfrm>
                <a:off x="8329613" y="4714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4" name="bandage piece"/>
              <p:cNvSpPr>
                <a:spLocks noChangeArrowheads="1"/>
              </p:cNvSpPr>
              <p:nvPr/>
            </p:nvSpPr>
            <p:spPr bwMode="auto">
              <a:xfrm>
                <a:off x="8058150" y="5238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5" name="bandage piece"/>
              <p:cNvSpPr>
                <a:spLocks noChangeArrowheads="1"/>
              </p:cNvSpPr>
              <p:nvPr/>
            </p:nvSpPr>
            <p:spPr bwMode="auto">
              <a:xfrm>
                <a:off x="8166100" y="5238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6" name="bandage piece"/>
              <p:cNvSpPr>
                <a:spLocks noChangeArrowheads="1"/>
              </p:cNvSpPr>
              <p:nvPr/>
            </p:nvSpPr>
            <p:spPr bwMode="auto">
              <a:xfrm>
                <a:off x="8274050" y="5238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7" name="bandage piece"/>
              <p:cNvSpPr>
                <a:spLocks noChangeArrowheads="1"/>
              </p:cNvSpPr>
              <p:nvPr/>
            </p:nvSpPr>
            <p:spPr bwMode="auto">
              <a:xfrm>
                <a:off x="8002588" y="576263"/>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8" name="bandage piece"/>
              <p:cNvSpPr>
                <a:spLocks noChangeArrowheads="1"/>
              </p:cNvSpPr>
              <p:nvPr/>
            </p:nvSpPr>
            <p:spPr bwMode="auto">
              <a:xfrm>
                <a:off x="8110538" y="576263"/>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39" name="bandage piece"/>
              <p:cNvSpPr>
                <a:spLocks noChangeArrowheads="1"/>
              </p:cNvSpPr>
              <p:nvPr/>
            </p:nvSpPr>
            <p:spPr bwMode="auto">
              <a:xfrm>
                <a:off x="8221663" y="576263"/>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0" name="bandage piece"/>
              <p:cNvSpPr>
                <a:spLocks noChangeArrowheads="1"/>
              </p:cNvSpPr>
              <p:nvPr/>
            </p:nvSpPr>
            <p:spPr bwMode="auto">
              <a:xfrm>
                <a:off x="8329613" y="576263"/>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1" name="bandage piece"/>
              <p:cNvSpPr>
                <a:spLocks noChangeArrowheads="1"/>
              </p:cNvSpPr>
              <p:nvPr/>
            </p:nvSpPr>
            <p:spPr bwMode="auto">
              <a:xfrm>
                <a:off x="8058150" y="62706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2" name="bandage piece"/>
              <p:cNvSpPr>
                <a:spLocks noChangeArrowheads="1"/>
              </p:cNvSpPr>
              <p:nvPr/>
            </p:nvSpPr>
            <p:spPr bwMode="auto">
              <a:xfrm>
                <a:off x="8166100" y="62706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3" name="bandage piece"/>
              <p:cNvSpPr>
                <a:spLocks noChangeArrowheads="1"/>
              </p:cNvSpPr>
              <p:nvPr/>
            </p:nvSpPr>
            <p:spPr bwMode="auto">
              <a:xfrm>
                <a:off x="8274050" y="62706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4" name="bandage piece"/>
              <p:cNvSpPr>
                <a:spLocks noChangeArrowheads="1"/>
              </p:cNvSpPr>
              <p:nvPr/>
            </p:nvSpPr>
            <p:spPr bwMode="auto">
              <a:xfrm>
                <a:off x="8002588" y="112712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5" name="bandage piece"/>
              <p:cNvSpPr>
                <a:spLocks noChangeArrowheads="1"/>
              </p:cNvSpPr>
              <p:nvPr/>
            </p:nvSpPr>
            <p:spPr bwMode="auto">
              <a:xfrm>
                <a:off x="8110538" y="112712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6" name="bandage piece"/>
              <p:cNvSpPr>
                <a:spLocks noChangeArrowheads="1"/>
              </p:cNvSpPr>
              <p:nvPr/>
            </p:nvSpPr>
            <p:spPr bwMode="auto">
              <a:xfrm>
                <a:off x="8221663" y="112712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7" name="bandage piece"/>
              <p:cNvSpPr>
                <a:spLocks noChangeArrowheads="1"/>
              </p:cNvSpPr>
              <p:nvPr/>
            </p:nvSpPr>
            <p:spPr bwMode="auto">
              <a:xfrm>
                <a:off x="8329613" y="112712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8" name="bandage piece"/>
              <p:cNvSpPr>
                <a:spLocks noChangeArrowheads="1"/>
              </p:cNvSpPr>
              <p:nvPr/>
            </p:nvSpPr>
            <p:spPr bwMode="auto">
              <a:xfrm>
                <a:off x="8058150" y="117951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49" name="bandage piece"/>
              <p:cNvSpPr>
                <a:spLocks noChangeArrowheads="1"/>
              </p:cNvSpPr>
              <p:nvPr/>
            </p:nvSpPr>
            <p:spPr bwMode="auto">
              <a:xfrm>
                <a:off x="8166100" y="117951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0" name="bandage piece"/>
              <p:cNvSpPr>
                <a:spLocks noChangeArrowheads="1"/>
              </p:cNvSpPr>
              <p:nvPr/>
            </p:nvSpPr>
            <p:spPr bwMode="auto">
              <a:xfrm>
                <a:off x="8274050" y="1179513"/>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1" name="bandage piece"/>
              <p:cNvSpPr>
                <a:spLocks noChangeArrowheads="1"/>
              </p:cNvSpPr>
              <p:nvPr/>
            </p:nvSpPr>
            <p:spPr bwMode="auto">
              <a:xfrm>
                <a:off x="8002588" y="1231900"/>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2" name="bandage piece"/>
              <p:cNvSpPr>
                <a:spLocks noChangeArrowheads="1"/>
              </p:cNvSpPr>
              <p:nvPr/>
            </p:nvSpPr>
            <p:spPr bwMode="auto">
              <a:xfrm>
                <a:off x="8110538" y="1231900"/>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3" name="bandage piece"/>
              <p:cNvSpPr>
                <a:spLocks noChangeArrowheads="1"/>
              </p:cNvSpPr>
              <p:nvPr/>
            </p:nvSpPr>
            <p:spPr bwMode="auto">
              <a:xfrm>
                <a:off x="8221663" y="1231900"/>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4" name="bandage piece"/>
              <p:cNvSpPr>
                <a:spLocks noChangeArrowheads="1"/>
              </p:cNvSpPr>
              <p:nvPr/>
            </p:nvSpPr>
            <p:spPr bwMode="auto">
              <a:xfrm>
                <a:off x="8329613" y="1231900"/>
                <a:ext cx="34925" cy="33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5" name="bandage piece"/>
              <p:cNvSpPr>
                <a:spLocks noChangeArrowheads="1"/>
              </p:cNvSpPr>
              <p:nvPr/>
            </p:nvSpPr>
            <p:spPr bwMode="auto">
              <a:xfrm>
                <a:off x="8058150" y="1282700"/>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6" name="bandage piece"/>
              <p:cNvSpPr>
                <a:spLocks noChangeArrowheads="1"/>
              </p:cNvSpPr>
              <p:nvPr/>
            </p:nvSpPr>
            <p:spPr bwMode="auto">
              <a:xfrm>
                <a:off x="8166100" y="1282700"/>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7" name="bandage piece"/>
              <p:cNvSpPr>
                <a:spLocks noChangeArrowheads="1"/>
              </p:cNvSpPr>
              <p:nvPr/>
            </p:nvSpPr>
            <p:spPr bwMode="auto">
              <a:xfrm>
                <a:off x="8274050" y="1282700"/>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8" name="bandage piece"/>
              <p:cNvSpPr>
                <a:spLocks noChangeArrowheads="1"/>
              </p:cNvSpPr>
              <p:nvPr/>
            </p:nvSpPr>
            <p:spPr bwMode="auto">
              <a:xfrm>
                <a:off x="8002588" y="13350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59" name="bandage piece"/>
              <p:cNvSpPr>
                <a:spLocks noChangeArrowheads="1"/>
              </p:cNvSpPr>
              <p:nvPr/>
            </p:nvSpPr>
            <p:spPr bwMode="auto">
              <a:xfrm>
                <a:off x="8110538" y="13350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0" name="bandage piece"/>
              <p:cNvSpPr>
                <a:spLocks noChangeArrowheads="1"/>
              </p:cNvSpPr>
              <p:nvPr/>
            </p:nvSpPr>
            <p:spPr bwMode="auto">
              <a:xfrm>
                <a:off x="8221663" y="13350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1" name="bandage piece"/>
              <p:cNvSpPr>
                <a:spLocks noChangeArrowheads="1"/>
              </p:cNvSpPr>
              <p:nvPr/>
            </p:nvSpPr>
            <p:spPr bwMode="auto">
              <a:xfrm>
                <a:off x="8329613" y="1335088"/>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2" name="bandage piece"/>
              <p:cNvSpPr>
                <a:spLocks noChangeArrowheads="1"/>
              </p:cNvSpPr>
              <p:nvPr/>
            </p:nvSpPr>
            <p:spPr bwMode="auto">
              <a:xfrm>
                <a:off x="8058150" y="13874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3" name="bandage piece"/>
              <p:cNvSpPr>
                <a:spLocks noChangeArrowheads="1"/>
              </p:cNvSpPr>
              <p:nvPr/>
            </p:nvSpPr>
            <p:spPr bwMode="auto">
              <a:xfrm>
                <a:off x="8166100" y="13874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4" name="bandage piece"/>
              <p:cNvSpPr>
                <a:spLocks noChangeArrowheads="1"/>
              </p:cNvSpPr>
              <p:nvPr/>
            </p:nvSpPr>
            <p:spPr bwMode="auto">
              <a:xfrm>
                <a:off x="8274050" y="1387475"/>
                <a:ext cx="34925" cy="34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65" name="bandage piece"/>
              <p:cNvSpPr>
                <a:spLocks noEditPoints="1"/>
              </p:cNvSpPr>
              <p:nvPr/>
            </p:nvSpPr>
            <p:spPr bwMode="auto">
              <a:xfrm>
                <a:off x="7993063" y="700088"/>
                <a:ext cx="384175" cy="385763"/>
              </a:xfrm>
              <a:custGeom>
                <a:avLst/>
                <a:gdLst>
                  <a:gd name="T0" fmla="*/ 91 w 111"/>
                  <a:gd name="T1" fmla="*/ 111 h 111"/>
                  <a:gd name="T2" fmla="*/ 19 w 111"/>
                  <a:gd name="T3" fmla="*/ 111 h 111"/>
                  <a:gd name="T4" fmla="*/ 0 w 111"/>
                  <a:gd name="T5" fmla="*/ 92 h 111"/>
                  <a:gd name="T6" fmla="*/ 0 w 111"/>
                  <a:gd name="T7" fmla="*/ 19 h 111"/>
                  <a:gd name="T8" fmla="*/ 19 w 111"/>
                  <a:gd name="T9" fmla="*/ 0 h 111"/>
                  <a:gd name="T10" fmla="*/ 91 w 111"/>
                  <a:gd name="T11" fmla="*/ 0 h 111"/>
                  <a:gd name="T12" fmla="*/ 111 w 111"/>
                  <a:gd name="T13" fmla="*/ 19 h 111"/>
                  <a:gd name="T14" fmla="*/ 111 w 111"/>
                  <a:gd name="T15" fmla="*/ 92 h 111"/>
                  <a:gd name="T16" fmla="*/ 91 w 111"/>
                  <a:gd name="T17" fmla="*/ 111 h 111"/>
                  <a:gd name="T18" fmla="*/ 19 w 111"/>
                  <a:gd name="T19" fmla="*/ 8 h 111"/>
                  <a:gd name="T20" fmla="*/ 8 w 111"/>
                  <a:gd name="T21" fmla="*/ 19 h 111"/>
                  <a:gd name="T22" fmla="*/ 8 w 111"/>
                  <a:gd name="T23" fmla="*/ 92 h 111"/>
                  <a:gd name="T24" fmla="*/ 19 w 111"/>
                  <a:gd name="T25" fmla="*/ 103 h 111"/>
                  <a:gd name="T26" fmla="*/ 91 w 111"/>
                  <a:gd name="T27" fmla="*/ 103 h 111"/>
                  <a:gd name="T28" fmla="*/ 103 w 111"/>
                  <a:gd name="T29" fmla="*/ 92 h 111"/>
                  <a:gd name="T30" fmla="*/ 103 w 111"/>
                  <a:gd name="T31" fmla="*/ 19 h 111"/>
                  <a:gd name="T32" fmla="*/ 91 w 111"/>
                  <a:gd name="T33" fmla="*/ 8 h 111"/>
                  <a:gd name="T34" fmla="*/ 19 w 111"/>
                  <a:gd name="T35" fmla="*/ 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 h="111">
                    <a:moveTo>
                      <a:pt x="91" y="111"/>
                    </a:moveTo>
                    <a:cubicBezTo>
                      <a:pt x="19" y="111"/>
                      <a:pt x="19" y="111"/>
                      <a:pt x="19" y="111"/>
                    </a:cubicBezTo>
                    <a:cubicBezTo>
                      <a:pt x="8" y="111"/>
                      <a:pt x="0" y="103"/>
                      <a:pt x="0" y="92"/>
                    </a:cubicBezTo>
                    <a:cubicBezTo>
                      <a:pt x="0" y="19"/>
                      <a:pt x="0" y="19"/>
                      <a:pt x="0" y="19"/>
                    </a:cubicBezTo>
                    <a:cubicBezTo>
                      <a:pt x="0" y="9"/>
                      <a:pt x="8" y="0"/>
                      <a:pt x="19" y="0"/>
                    </a:cubicBezTo>
                    <a:cubicBezTo>
                      <a:pt x="91" y="0"/>
                      <a:pt x="91" y="0"/>
                      <a:pt x="91" y="0"/>
                    </a:cubicBezTo>
                    <a:cubicBezTo>
                      <a:pt x="102" y="0"/>
                      <a:pt x="111" y="9"/>
                      <a:pt x="111" y="19"/>
                    </a:cubicBezTo>
                    <a:cubicBezTo>
                      <a:pt x="111" y="92"/>
                      <a:pt x="111" y="92"/>
                      <a:pt x="111" y="92"/>
                    </a:cubicBezTo>
                    <a:cubicBezTo>
                      <a:pt x="111" y="103"/>
                      <a:pt x="102" y="111"/>
                      <a:pt x="91" y="111"/>
                    </a:cubicBezTo>
                    <a:close/>
                    <a:moveTo>
                      <a:pt x="19" y="8"/>
                    </a:moveTo>
                    <a:cubicBezTo>
                      <a:pt x="13" y="8"/>
                      <a:pt x="8" y="13"/>
                      <a:pt x="8" y="19"/>
                    </a:cubicBezTo>
                    <a:cubicBezTo>
                      <a:pt x="8" y="92"/>
                      <a:pt x="8" y="92"/>
                      <a:pt x="8" y="92"/>
                    </a:cubicBezTo>
                    <a:cubicBezTo>
                      <a:pt x="8" y="98"/>
                      <a:pt x="13" y="103"/>
                      <a:pt x="19" y="103"/>
                    </a:cubicBezTo>
                    <a:cubicBezTo>
                      <a:pt x="91" y="103"/>
                      <a:pt x="91" y="103"/>
                      <a:pt x="91" y="103"/>
                    </a:cubicBezTo>
                    <a:cubicBezTo>
                      <a:pt x="98" y="103"/>
                      <a:pt x="103" y="98"/>
                      <a:pt x="103" y="92"/>
                    </a:cubicBezTo>
                    <a:cubicBezTo>
                      <a:pt x="103" y="19"/>
                      <a:pt x="103" y="19"/>
                      <a:pt x="103" y="19"/>
                    </a:cubicBezTo>
                    <a:cubicBezTo>
                      <a:pt x="103" y="13"/>
                      <a:pt x="98" y="8"/>
                      <a:pt x="91" y="8"/>
                    </a:cubicBezTo>
                    <a:lnTo>
                      <a:pt x="19" y="8"/>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grpSp>
      <p:grpSp>
        <p:nvGrpSpPr>
          <p:cNvPr id="4" name="medicine icon"/>
          <p:cNvGrpSpPr/>
          <p:nvPr/>
        </p:nvGrpSpPr>
        <p:grpSpPr>
          <a:xfrm>
            <a:off x="3203849" y="179445"/>
            <a:ext cx="1292024" cy="1066821"/>
            <a:chOff x="5360988" y="1789113"/>
            <a:chExt cx="1557338" cy="1558925"/>
          </a:xfrm>
          <a:blipFill>
            <a:blip r:embed="rId3"/>
            <a:stretch>
              <a:fillRect/>
            </a:stretch>
          </a:blipFill>
        </p:grpSpPr>
        <p:sp>
          <p:nvSpPr>
            <p:cNvPr id="67" name="circle"/>
            <p:cNvSpPr>
              <a:spLocks noChangeArrowheads="1"/>
            </p:cNvSpPr>
            <p:nvPr/>
          </p:nvSpPr>
          <p:spPr bwMode="auto">
            <a:xfrm>
              <a:off x="5360988" y="1789113"/>
              <a:ext cx="1557338" cy="1558925"/>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nvGrpSpPr>
            <p:cNvPr id="5" name="medicine"/>
            <p:cNvGrpSpPr/>
            <p:nvPr/>
          </p:nvGrpSpPr>
          <p:grpSpPr>
            <a:xfrm>
              <a:off x="5727700" y="2028825"/>
              <a:ext cx="825500" cy="1082675"/>
              <a:chOff x="5727700" y="2028825"/>
              <a:chExt cx="825500" cy="1082675"/>
            </a:xfrm>
            <a:grpFill/>
          </p:grpSpPr>
          <p:sp>
            <p:nvSpPr>
              <p:cNvPr id="69" name="medicine piece"/>
              <p:cNvSpPr>
                <a:spLocks/>
              </p:cNvSpPr>
              <p:nvPr/>
            </p:nvSpPr>
            <p:spPr bwMode="auto">
              <a:xfrm>
                <a:off x="5738813" y="2473325"/>
                <a:ext cx="541338" cy="606425"/>
              </a:xfrm>
              <a:custGeom>
                <a:avLst/>
                <a:gdLst>
                  <a:gd name="T0" fmla="*/ 53 w 156"/>
                  <a:gd name="T1" fmla="*/ 0 h 175"/>
                  <a:gd name="T2" fmla="*/ 12 w 156"/>
                  <a:gd name="T3" fmla="*/ 90 h 175"/>
                  <a:gd name="T4" fmla="*/ 37 w 156"/>
                  <a:gd name="T5" fmla="*/ 159 h 175"/>
                  <a:gd name="T6" fmla="*/ 46 w 156"/>
                  <a:gd name="T7" fmla="*/ 163 h 175"/>
                  <a:gd name="T8" fmla="*/ 114 w 156"/>
                  <a:gd name="T9" fmla="*/ 137 h 175"/>
                  <a:gd name="T10" fmla="*/ 156 w 156"/>
                  <a:gd name="T11" fmla="*/ 47 h 175"/>
                  <a:gd name="T12" fmla="*/ 53 w 156"/>
                  <a:gd name="T13" fmla="*/ 0 h 175"/>
                </a:gdLst>
                <a:ahLst/>
                <a:cxnLst>
                  <a:cxn ang="0">
                    <a:pos x="T0" y="T1"/>
                  </a:cxn>
                  <a:cxn ang="0">
                    <a:pos x="T2" y="T3"/>
                  </a:cxn>
                  <a:cxn ang="0">
                    <a:pos x="T4" y="T5"/>
                  </a:cxn>
                  <a:cxn ang="0">
                    <a:pos x="T6" y="T7"/>
                  </a:cxn>
                  <a:cxn ang="0">
                    <a:pos x="T8" y="T9"/>
                  </a:cxn>
                  <a:cxn ang="0">
                    <a:pos x="T10" y="T11"/>
                  </a:cxn>
                  <a:cxn ang="0">
                    <a:pos x="T12" y="T13"/>
                  </a:cxn>
                </a:cxnLst>
                <a:rect l="0" t="0" r="r" b="b"/>
                <a:pathLst>
                  <a:path w="156" h="175">
                    <a:moveTo>
                      <a:pt x="53" y="0"/>
                    </a:moveTo>
                    <a:cubicBezTo>
                      <a:pt x="12" y="90"/>
                      <a:pt x="12" y="90"/>
                      <a:pt x="12" y="90"/>
                    </a:cubicBezTo>
                    <a:cubicBezTo>
                      <a:pt x="0" y="116"/>
                      <a:pt x="11" y="147"/>
                      <a:pt x="37" y="159"/>
                    </a:cubicBezTo>
                    <a:cubicBezTo>
                      <a:pt x="46" y="163"/>
                      <a:pt x="46" y="163"/>
                      <a:pt x="46" y="163"/>
                    </a:cubicBezTo>
                    <a:cubicBezTo>
                      <a:pt x="71" y="175"/>
                      <a:pt x="102" y="163"/>
                      <a:pt x="114" y="137"/>
                    </a:cubicBezTo>
                    <a:cubicBezTo>
                      <a:pt x="156" y="47"/>
                      <a:pt x="156" y="47"/>
                      <a:pt x="156" y="47"/>
                    </a:cubicBezTo>
                    <a:lnTo>
                      <a:pt x="53"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0" name="medicin piece"/>
              <p:cNvSpPr>
                <a:spLocks noEditPoints="1"/>
              </p:cNvSpPr>
              <p:nvPr/>
            </p:nvSpPr>
            <p:spPr bwMode="auto">
              <a:xfrm>
                <a:off x="5727700" y="2028825"/>
                <a:ext cx="766763" cy="1050925"/>
              </a:xfrm>
              <a:custGeom>
                <a:avLst/>
                <a:gdLst>
                  <a:gd name="T0" fmla="*/ 178 w 221"/>
                  <a:gd name="T1" fmla="*/ 10 h 303"/>
                  <a:gd name="T2" fmla="*/ 169 w 221"/>
                  <a:gd name="T3" fmla="*/ 5 h 303"/>
                  <a:gd name="T4" fmla="*/ 145 w 221"/>
                  <a:gd name="T5" fmla="*/ 0 h 303"/>
                  <a:gd name="T6" fmla="*/ 90 w 221"/>
                  <a:gd name="T7" fmla="*/ 35 h 303"/>
                  <a:gd name="T8" fmla="*/ 52 w 221"/>
                  <a:gd name="T9" fmla="*/ 117 h 303"/>
                  <a:gd name="T10" fmla="*/ 52 w 221"/>
                  <a:gd name="T11" fmla="*/ 117 h 303"/>
                  <a:gd name="T12" fmla="*/ 7 w 221"/>
                  <a:gd name="T13" fmla="*/ 215 h 303"/>
                  <a:gd name="T14" fmla="*/ 6 w 221"/>
                  <a:gd name="T15" fmla="*/ 260 h 303"/>
                  <a:gd name="T16" fmla="*/ 36 w 221"/>
                  <a:gd name="T17" fmla="*/ 294 h 303"/>
                  <a:gd name="T18" fmla="*/ 45 w 221"/>
                  <a:gd name="T19" fmla="*/ 298 h 303"/>
                  <a:gd name="T20" fmla="*/ 70 w 221"/>
                  <a:gd name="T21" fmla="*/ 303 h 303"/>
                  <a:gd name="T22" fmla="*/ 124 w 221"/>
                  <a:gd name="T23" fmla="*/ 269 h 303"/>
                  <a:gd name="T24" fmla="*/ 162 w 221"/>
                  <a:gd name="T25" fmla="*/ 186 h 303"/>
                  <a:gd name="T26" fmla="*/ 162 w 221"/>
                  <a:gd name="T27" fmla="*/ 186 h 303"/>
                  <a:gd name="T28" fmla="*/ 207 w 221"/>
                  <a:gd name="T29" fmla="*/ 89 h 303"/>
                  <a:gd name="T30" fmla="*/ 178 w 221"/>
                  <a:gd name="T31" fmla="*/ 10 h 303"/>
                  <a:gd name="T32" fmla="*/ 148 w 221"/>
                  <a:gd name="T33" fmla="*/ 179 h 303"/>
                  <a:gd name="T34" fmla="*/ 110 w 221"/>
                  <a:gd name="T35" fmla="*/ 262 h 303"/>
                  <a:gd name="T36" fmla="*/ 70 w 221"/>
                  <a:gd name="T37" fmla="*/ 287 h 303"/>
                  <a:gd name="T38" fmla="*/ 52 w 221"/>
                  <a:gd name="T39" fmla="*/ 283 h 303"/>
                  <a:gd name="T40" fmla="*/ 43 w 221"/>
                  <a:gd name="T41" fmla="*/ 279 h 303"/>
                  <a:gd name="T42" fmla="*/ 21 w 221"/>
                  <a:gd name="T43" fmla="*/ 255 h 303"/>
                  <a:gd name="T44" fmla="*/ 22 w 221"/>
                  <a:gd name="T45" fmla="*/ 222 h 303"/>
                  <a:gd name="T46" fmla="*/ 60 w 221"/>
                  <a:gd name="T47" fmla="*/ 139 h 303"/>
                  <a:gd name="T48" fmla="*/ 104 w 221"/>
                  <a:gd name="T49" fmla="*/ 159 h 303"/>
                  <a:gd name="T50" fmla="*/ 148 w 221"/>
                  <a:gd name="T51" fmla="*/ 179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1" h="303">
                    <a:moveTo>
                      <a:pt x="178" y="10"/>
                    </a:moveTo>
                    <a:cubicBezTo>
                      <a:pt x="169" y="5"/>
                      <a:pt x="169" y="5"/>
                      <a:pt x="169" y="5"/>
                    </a:cubicBezTo>
                    <a:cubicBezTo>
                      <a:pt x="161" y="2"/>
                      <a:pt x="153" y="0"/>
                      <a:pt x="145" y="0"/>
                    </a:cubicBezTo>
                    <a:cubicBezTo>
                      <a:pt x="121" y="0"/>
                      <a:pt x="100" y="14"/>
                      <a:pt x="90" y="35"/>
                    </a:cubicBezTo>
                    <a:cubicBezTo>
                      <a:pt x="52" y="117"/>
                      <a:pt x="52" y="117"/>
                      <a:pt x="52" y="117"/>
                    </a:cubicBezTo>
                    <a:cubicBezTo>
                      <a:pt x="52" y="117"/>
                      <a:pt x="52" y="117"/>
                      <a:pt x="52" y="117"/>
                    </a:cubicBezTo>
                    <a:cubicBezTo>
                      <a:pt x="7" y="215"/>
                      <a:pt x="7" y="215"/>
                      <a:pt x="7" y="215"/>
                    </a:cubicBezTo>
                    <a:cubicBezTo>
                      <a:pt x="1" y="229"/>
                      <a:pt x="0" y="245"/>
                      <a:pt x="6" y="260"/>
                    </a:cubicBezTo>
                    <a:cubicBezTo>
                      <a:pt x="11" y="275"/>
                      <a:pt x="22" y="287"/>
                      <a:pt x="36" y="294"/>
                    </a:cubicBezTo>
                    <a:cubicBezTo>
                      <a:pt x="45" y="298"/>
                      <a:pt x="45" y="298"/>
                      <a:pt x="45" y="298"/>
                    </a:cubicBezTo>
                    <a:cubicBezTo>
                      <a:pt x="53" y="302"/>
                      <a:pt x="61" y="303"/>
                      <a:pt x="70" y="303"/>
                    </a:cubicBezTo>
                    <a:cubicBezTo>
                      <a:pt x="93" y="303"/>
                      <a:pt x="115" y="290"/>
                      <a:pt x="124" y="269"/>
                    </a:cubicBezTo>
                    <a:cubicBezTo>
                      <a:pt x="162" y="186"/>
                      <a:pt x="162" y="186"/>
                      <a:pt x="162" y="186"/>
                    </a:cubicBezTo>
                    <a:cubicBezTo>
                      <a:pt x="162" y="186"/>
                      <a:pt x="162" y="186"/>
                      <a:pt x="162" y="186"/>
                    </a:cubicBezTo>
                    <a:cubicBezTo>
                      <a:pt x="207" y="89"/>
                      <a:pt x="207" y="89"/>
                      <a:pt x="207" y="89"/>
                    </a:cubicBezTo>
                    <a:cubicBezTo>
                      <a:pt x="221" y="59"/>
                      <a:pt x="208" y="23"/>
                      <a:pt x="178" y="10"/>
                    </a:cubicBezTo>
                    <a:close/>
                    <a:moveTo>
                      <a:pt x="148" y="179"/>
                    </a:moveTo>
                    <a:cubicBezTo>
                      <a:pt x="110" y="262"/>
                      <a:pt x="110" y="262"/>
                      <a:pt x="110" y="262"/>
                    </a:cubicBezTo>
                    <a:cubicBezTo>
                      <a:pt x="103" y="277"/>
                      <a:pt x="87" y="287"/>
                      <a:pt x="70" y="287"/>
                    </a:cubicBezTo>
                    <a:cubicBezTo>
                      <a:pt x="64" y="287"/>
                      <a:pt x="58" y="286"/>
                      <a:pt x="52" y="283"/>
                    </a:cubicBezTo>
                    <a:cubicBezTo>
                      <a:pt x="43" y="279"/>
                      <a:pt x="43" y="279"/>
                      <a:pt x="43" y="279"/>
                    </a:cubicBezTo>
                    <a:cubicBezTo>
                      <a:pt x="33" y="274"/>
                      <a:pt x="25" y="266"/>
                      <a:pt x="21" y="255"/>
                    </a:cubicBezTo>
                    <a:cubicBezTo>
                      <a:pt x="16" y="244"/>
                      <a:pt x="17" y="232"/>
                      <a:pt x="22" y="222"/>
                    </a:cubicBezTo>
                    <a:cubicBezTo>
                      <a:pt x="60" y="139"/>
                      <a:pt x="60" y="139"/>
                      <a:pt x="60" y="139"/>
                    </a:cubicBezTo>
                    <a:cubicBezTo>
                      <a:pt x="104" y="159"/>
                      <a:pt x="104" y="159"/>
                      <a:pt x="104" y="159"/>
                    </a:cubicBezTo>
                    <a:lnTo>
                      <a:pt x="148" y="17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1" name="medicine piece"/>
              <p:cNvSpPr>
                <a:spLocks/>
              </p:cNvSpPr>
              <p:nvPr/>
            </p:nvSpPr>
            <p:spPr bwMode="auto">
              <a:xfrm>
                <a:off x="6022975" y="2584450"/>
                <a:ext cx="527050" cy="527050"/>
              </a:xfrm>
              <a:custGeom>
                <a:avLst/>
                <a:gdLst>
                  <a:gd name="T0" fmla="*/ 134 w 152"/>
                  <a:gd name="T1" fmla="*/ 109 h 152"/>
                  <a:gd name="T2" fmla="*/ 43 w 152"/>
                  <a:gd name="T3" fmla="*/ 134 h 152"/>
                  <a:gd name="T4" fmla="*/ 18 w 152"/>
                  <a:gd name="T5" fmla="*/ 43 h 152"/>
                  <a:gd name="T6" fmla="*/ 109 w 152"/>
                  <a:gd name="T7" fmla="*/ 18 h 152"/>
                  <a:gd name="T8" fmla="*/ 134 w 152"/>
                  <a:gd name="T9" fmla="*/ 109 h 152"/>
                </a:gdLst>
                <a:ahLst/>
                <a:cxnLst>
                  <a:cxn ang="0">
                    <a:pos x="T0" y="T1"/>
                  </a:cxn>
                  <a:cxn ang="0">
                    <a:pos x="T2" y="T3"/>
                  </a:cxn>
                  <a:cxn ang="0">
                    <a:pos x="T4" y="T5"/>
                  </a:cxn>
                  <a:cxn ang="0">
                    <a:pos x="T6" y="T7"/>
                  </a:cxn>
                  <a:cxn ang="0">
                    <a:pos x="T8" y="T9"/>
                  </a:cxn>
                </a:cxnLst>
                <a:rect l="0" t="0" r="r" b="b"/>
                <a:pathLst>
                  <a:path w="152" h="152">
                    <a:moveTo>
                      <a:pt x="134" y="109"/>
                    </a:moveTo>
                    <a:cubicBezTo>
                      <a:pt x="116" y="141"/>
                      <a:pt x="75" y="152"/>
                      <a:pt x="43" y="134"/>
                    </a:cubicBezTo>
                    <a:cubicBezTo>
                      <a:pt x="11" y="116"/>
                      <a:pt x="0" y="75"/>
                      <a:pt x="18" y="43"/>
                    </a:cubicBezTo>
                    <a:cubicBezTo>
                      <a:pt x="36" y="11"/>
                      <a:pt x="77" y="0"/>
                      <a:pt x="109" y="18"/>
                    </a:cubicBezTo>
                    <a:cubicBezTo>
                      <a:pt x="141" y="36"/>
                      <a:pt x="152" y="77"/>
                      <a:pt x="134" y="10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2" name="medicine piece"/>
              <p:cNvSpPr>
                <a:spLocks noEditPoints="1"/>
              </p:cNvSpPr>
              <p:nvPr/>
            </p:nvSpPr>
            <p:spPr bwMode="auto">
              <a:xfrm>
                <a:off x="5991225" y="2587625"/>
                <a:ext cx="561975" cy="517525"/>
              </a:xfrm>
              <a:custGeom>
                <a:avLst/>
                <a:gdLst>
                  <a:gd name="T0" fmla="*/ 85 w 162"/>
                  <a:gd name="T1" fmla="*/ 149 h 149"/>
                  <a:gd name="T2" fmla="*/ 48 w 162"/>
                  <a:gd name="T3" fmla="*/ 140 h 149"/>
                  <a:gd name="T4" fmla="*/ 20 w 162"/>
                  <a:gd name="T5" fmla="*/ 38 h 149"/>
                  <a:gd name="T6" fmla="*/ 85 w 162"/>
                  <a:gd name="T7" fmla="*/ 0 h 149"/>
                  <a:gd name="T8" fmla="*/ 122 w 162"/>
                  <a:gd name="T9" fmla="*/ 10 h 149"/>
                  <a:gd name="T10" fmla="*/ 157 w 162"/>
                  <a:gd name="T11" fmla="*/ 55 h 149"/>
                  <a:gd name="T12" fmla="*/ 150 w 162"/>
                  <a:gd name="T13" fmla="*/ 112 h 149"/>
                  <a:gd name="T14" fmla="*/ 85 w 162"/>
                  <a:gd name="T15" fmla="*/ 149 h 149"/>
                  <a:gd name="T16" fmla="*/ 85 w 162"/>
                  <a:gd name="T17" fmla="*/ 16 h 149"/>
                  <a:gd name="T18" fmla="*/ 34 w 162"/>
                  <a:gd name="T19" fmla="*/ 46 h 149"/>
                  <a:gd name="T20" fmla="*/ 56 w 162"/>
                  <a:gd name="T21" fmla="*/ 126 h 149"/>
                  <a:gd name="T22" fmla="*/ 85 w 162"/>
                  <a:gd name="T23" fmla="*/ 133 h 149"/>
                  <a:gd name="T24" fmla="*/ 136 w 162"/>
                  <a:gd name="T25" fmla="*/ 104 h 149"/>
                  <a:gd name="T26" fmla="*/ 141 w 162"/>
                  <a:gd name="T27" fmla="*/ 59 h 149"/>
                  <a:gd name="T28" fmla="*/ 114 w 162"/>
                  <a:gd name="T29" fmla="*/ 24 h 149"/>
                  <a:gd name="T30" fmla="*/ 85 w 162"/>
                  <a:gd name="T31" fmla="*/ 1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49">
                    <a:moveTo>
                      <a:pt x="85" y="149"/>
                    </a:moveTo>
                    <a:cubicBezTo>
                      <a:pt x="72" y="149"/>
                      <a:pt x="60" y="146"/>
                      <a:pt x="48" y="140"/>
                    </a:cubicBezTo>
                    <a:cubicBezTo>
                      <a:pt x="13" y="120"/>
                      <a:pt x="0" y="74"/>
                      <a:pt x="20" y="38"/>
                    </a:cubicBezTo>
                    <a:cubicBezTo>
                      <a:pt x="33" y="15"/>
                      <a:pt x="58" y="0"/>
                      <a:pt x="85" y="0"/>
                    </a:cubicBezTo>
                    <a:cubicBezTo>
                      <a:pt x="98" y="0"/>
                      <a:pt x="111" y="4"/>
                      <a:pt x="122" y="10"/>
                    </a:cubicBezTo>
                    <a:cubicBezTo>
                      <a:pt x="139" y="20"/>
                      <a:pt x="152" y="36"/>
                      <a:pt x="157" y="55"/>
                    </a:cubicBezTo>
                    <a:cubicBezTo>
                      <a:pt x="162" y="74"/>
                      <a:pt x="160" y="94"/>
                      <a:pt x="150" y="112"/>
                    </a:cubicBezTo>
                    <a:cubicBezTo>
                      <a:pt x="137" y="135"/>
                      <a:pt x="112" y="149"/>
                      <a:pt x="85" y="149"/>
                    </a:cubicBezTo>
                    <a:close/>
                    <a:moveTo>
                      <a:pt x="85" y="16"/>
                    </a:moveTo>
                    <a:cubicBezTo>
                      <a:pt x="64" y="16"/>
                      <a:pt x="45" y="28"/>
                      <a:pt x="34" y="46"/>
                    </a:cubicBezTo>
                    <a:cubicBezTo>
                      <a:pt x="18" y="74"/>
                      <a:pt x="28" y="110"/>
                      <a:pt x="56" y="126"/>
                    </a:cubicBezTo>
                    <a:cubicBezTo>
                      <a:pt x="65" y="131"/>
                      <a:pt x="75" y="133"/>
                      <a:pt x="85" y="133"/>
                    </a:cubicBezTo>
                    <a:cubicBezTo>
                      <a:pt x="106" y="133"/>
                      <a:pt x="126" y="122"/>
                      <a:pt x="136" y="104"/>
                    </a:cubicBezTo>
                    <a:cubicBezTo>
                      <a:pt x="144" y="90"/>
                      <a:pt x="146" y="74"/>
                      <a:pt x="141" y="59"/>
                    </a:cubicBezTo>
                    <a:cubicBezTo>
                      <a:pt x="137" y="44"/>
                      <a:pt x="127" y="32"/>
                      <a:pt x="114" y="24"/>
                    </a:cubicBezTo>
                    <a:cubicBezTo>
                      <a:pt x="105" y="19"/>
                      <a:pt x="95" y="16"/>
                      <a:pt x="85"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3" name="medicine piece"/>
              <p:cNvSpPr>
                <a:spLocks/>
              </p:cNvSpPr>
              <p:nvPr/>
            </p:nvSpPr>
            <p:spPr bwMode="auto">
              <a:xfrm>
                <a:off x="6127750" y="2743200"/>
                <a:ext cx="311150" cy="201613"/>
              </a:xfrm>
              <a:custGeom>
                <a:avLst/>
                <a:gdLst>
                  <a:gd name="T0" fmla="*/ 81 w 90"/>
                  <a:gd name="T1" fmla="*/ 58 h 58"/>
                  <a:gd name="T2" fmla="*/ 77 w 90"/>
                  <a:gd name="T3" fmla="*/ 57 h 58"/>
                  <a:gd name="T4" fmla="*/ 6 w 90"/>
                  <a:gd name="T5" fmla="*/ 16 h 58"/>
                  <a:gd name="T6" fmla="*/ 3 w 90"/>
                  <a:gd name="T7" fmla="*/ 5 h 58"/>
                  <a:gd name="T8" fmla="*/ 13 w 90"/>
                  <a:gd name="T9" fmla="*/ 2 h 58"/>
                  <a:gd name="T10" fmla="*/ 85 w 90"/>
                  <a:gd name="T11" fmla="*/ 43 h 58"/>
                  <a:gd name="T12" fmla="*/ 88 w 90"/>
                  <a:gd name="T13" fmla="*/ 54 h 58"/>
                  <a:gd name="T14" fmla="*/ 81 w 90"/>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58">
                    <a:moveTo>
                      <a:pt x="81" y="58"/>
                    </a:moveTo>
                    <a:cubicBezTo>
                      <a:pt x="79" y="58"/>
                      <a:pt x="78" y="57"/>
                      <a:pt x="77" y="57"/>
                    </a:cubicBezTo>
                    <a:cubicBezTo>
                      <a:pt x="6" y="16"/>
                      <a:pt x="6" y="16"/>
                      <a:pt x="6" y="16"/>
                    </a:cubicBezTo>
                    <a:cubicBezTo>
                      <a:pt x="2" y="14"/>
                      <a:pt x="0" y="9"/>
                      <a:pt x="3" y="5"/>
                    </a:cubicBezTo>
                    <a:cubicBezTo>
                      <a:pt x="5" y="1"/>
                      <a:pt x="10" y="0"/>
                      <a:pt x="13" y="2"/>
                    </a:cubicBezTo>
                    <a:cubicBezTo>
                      <a:pt x="85" y="43"/>
                      <a:pt x="85" y="43"/>
                      <a:pt x="85" y="43"/>
                    </a:cubicBezTo>
                    <a:cubicBezTo>
                      <a:pt x="89" y="45"/>
                      <a:pt x="90" y="50"/>
                      <a:pt x="88" y="54"/>
                    </a:cubicBezTo>
                    <a:cubicBezTo>
                      <a:pt x="86" y="56"/>
                      <a:pt x="84" y="58"/>
                      <a:pt x="81"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grpSp>
      <p:grpSp>
        <p:nvGrpSpPr>
          <p:cNvPr id="6" name="heart beat icon"/>
          <p:cNvGrpSpPr/>
          <p:nvPr/>
        </p:nvGrpSpPr>
        <p:grpSpPr>
          <a:xfrm>
            <a:off x="3430137" y="1659618"/>
            <a:ext cx="1063562" cy="1065735"/>
            <a:chOff x="263525" y="3441700"/>
            <a:chExt cx="1554163" cy="1557338"/>
          </a:xfrm>
          <a:blipFill>
            <a:blip r:embed="rId4"/>
            <a:stretch>
              <a:fillRect/>
            </a:stretch>
          </a:blipFill>
        </p:grpSpPr>
        <p:sp>
          <p:nvSpPr>
            <p:cNvPr id="75" name="circle"/>
            <p:cNvSpPr>
              <a:spLocks noChangeArrowheads="1"/>
            </p:cNvSpPr>
            <p:nvPr/>
          </p:nvSpPr>
          <p:spPr bwMode="auto">
            <a:xfrm>
              <a:off x="263525" y="3441700"/>
              <a:ext cx="1554163" cy="1557338"/>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nvGrpSpPr>
            <p:cNvPr id="9" name="heart beat"/>
            <p:cNvGrpSpPr/>
            <p:nvPr/>
          </p:nvGrpSpPr>
          <p:grpSpPr>
            <a:xfrm>
              <a:off x="500063" y="3808413"/>
              <a:ext cx="1077913" cy="947738"/>
              <a:chOff x="500063" y="3808413"/>
              <a:chExt cx="1077913" cy="947738"/>
            </a:xfrm>
            <a:grpFill/>
          </p:grpSpPr>
          <p:sp>
            <p:nvSpPr>
              <p:cNvPr id="77" name="heart beat piece"/>
              <p:cNvSpPr>
                <a:spLocks/>
              </p:cNvSpPr>
              <p:nvPr/>
            </p:nvSpPr>
            <p:spPr bwMode="auto">
              <a:xfrm>
                <a:off x="500063" y="3808413"/>
                <a:ext cx="1077913" cy="534988"/>
              </a:xfrm>
              <a:custGeom>
                <a:avLst/>
                <a:gdLst>
                  <a:gd name="T0" fmla="*/ 143 w 311"/>
                  <a:gd name="T1" fmla="*/ 83 h 154"/>
                  <a:gd name="T2" fmla="*/ 151 w 311"/>
                  <a:gd name="T3" fmla="*/ 79 h 154"/>
                  <a:gd name="T4" fmla="*/ 158 w 311"/>
                  <a:gd name="T5" fmla="*/ 84 h 154"/>
                  <a:gd name="T6" fmla="*/ 180 w 311"/>
                  <a:gd name="T7" fmla="*/ 154 h 154"/>
                  <a:gd name="T8" fmla="*/ 187 w 311"/>
                  <a:gd name="T9" fmla="*/ 131 h 154"/>
                  <a:gd name="T10" fmla="*/ 195 w 311"/>
                  <a:gd name="T11" fmla="*/ 126 h 154"/>
                  <a:gd name="T12" fmla="*/ 306 w 311"/>
                  <a:gd name="T13" fmla="*/ 126 h 154"/>
                  <a:gd name="T14" fmla="*/ 311 w 311"/>
                  <a:gd name="T15" fmla="*/ 89 h 154"/>
                  <a:gd name="T16" fmla="*/ 250 w 311"/>
                  <a:gd name="T17" fmla="*/ 8 h 154"/>
                  <a:gd name="T18" fmla="*/ 155 w 311"/>
                  <a:gd name="T19" fmla="*/ 45 h 154"/>
                  <a:gd name="T20" fmla="*/ 61 w 311"/>
                  <a:gd name="T21" fmla="*/ 8 h 154"/>
                  <a:gd name="T22" fmla="*/ 0 w 311"/>
                  <a:gd name="T23" fmla="*/ 89 h 154"/>
                  <a:gd name="T24" fmla="*/ 5 w 311"/>
                  <a:gd name="T25" fmla="*/ 127 h 154"/>
                  <a:gd name="T26" fmla="*/ 121 w 311"/>
                  <a:gd name="T27" fmla="*/ 127 h 154"/>
                  <a:gd name="T28" fmla="*/ 143 w 311"/>
                  <a:gd name="T29" fmla="*/ 83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1" h="154">
                    <a:moveTo>
                      <a:pt x="143" y="83"/>
                    </a:moveTo>
                    <a:cubicBezTo>
                      <a:pt x="144" y="80"/>
                      <a:pt x="147" y="78"/>
                      <a:pt x="151" y="79"/>
                    </a:cubicBezTo>
                    <a:cubicBezTo>
                      <a:pt x="154" y="79"/>
                      <a:pt x="157" y="81"/>
                      <a:pt x="158" y="84"/>
                    </a:cubicBezTo>
                    <a:cubicBezTo>
                      <a:pt x="180" y="154"/>
                      <a:pt x="180" y="154"/>
                      <a:pt x="180" y="154"/>
                    </a:cubicBezTo>
                    <a:cubicBezTo>
                      <a:pt x="187" y="131"/>
                      <a:pt x="187" y="131"/>
                      <a:pt x="187" y="131"/>
                    </a:cubicBezTo>
                    <a:cubicBezTo>
                      <a:pt x="189" y="128"/>
                      <a:pt x="192" y="126"/>
                      <a:pt x="195" y="126"/>
                    </a:cubicBezTo>
                    <a:cubicBezTo>
                      <a:pt x="306" y="126"/>
                      <a:pt x="306" y="126"/>
                      <a:pt x="306" y="126"/>
                    </a:cubicBezTo>
                    <a:cubicBezTo>
                      <a:pt x="309" y="114"/>
                      <a:pt x="311" y="102"/>
                      <a:pt x="311" y="89"/>
                    </a:cubicBezTo>
                    <a:cubicBezTo>
                      <a:pt x="311" y="62"/>
                      <a:pt x="294" y="17"/>
                      <a:pt x="250" y="8"/>
                    </a:cubicBezTo>
                    <a:cubicBezTo>
                      <a:pt x="209" y="0"/>
                      <a:pt x="176" y="13"/>
                      <a:pt x="155" y="45"/>
                    </a:cubicBezTo>
                    <a:cubicBezTo>
                      <a:pt x="135" y="13"/>
                      <a:pt x="102" y="0"/>
                      <a:pt x="61" y="8"/>
                    </a:cubicBezTo>
                    <a:cubicBezTo>
                      <a:pt x="16" y="17"/>
                      <a:pt x="0" y="62"/>
                      <a:pt x="0" y="89"/>
                    </a:cubicBezTo>
                    <a:cubicBezTo>
                      <a:pt x="0" y="102"/>
                      <a:pt x="2" y="115"/>
                      <a:pt x="5" y="127"/>
                    </a:cubicBezTo>
                    <a:cubicBezTo>
                      <a:pt x="121" y="127"/>
                      <a:pt x="121" y="127"/>
                      <a:pt x="121" y="127"/>
                    </a:cubicBezTo>
                    <a:lnTo>
                      <a:pt x="143" y="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8" name="heart beat piece"/>
              <p:cNvSpPr>
                <a:spLocks/>
              </p:cNvSpPr>
              <p:nvPr/>
            </p:nvSpPr>
            <p:spPr bwMode="auto">
              <a:xfrm>
                <a:off x="538163" y="4183063"/>
                <a:ext cx="1001713" cy="573088"/>
              </a:xfrm>
              <a:custGeom>
                <a:avLst/>
                <a:gdLst>
                  <a:gd name="T0" fmla="*/ 177 w 289"/>
                  <a:gd name="T1" fmla="*/ 75 h 165"/>
                  <a:gd name="T2" fmla="*/ 169 w 289"/>
                  <a:gd name="T3" fmla="*/ 81 h 165"/>
                  <a:gd name="T4" fmla="*/ 169 w 289"/>
                  <a:gd name="T5" fmla="*/ 81 h 165"/>
                  <a:gd name="T6" fmla="*/ 162 w 289"/>
                  <a:gd name="T7" fmla="*/ 75 h 165"/>
                  <a:gd name="T8" fmla="*/ 138 w 289"/>
                  <a:gd name="T9" fmla="*/ 0 h 165"/>
                  <a:gd name="T10" fmla="*/ 122 w 289"/>
                  <a:gd name="T11" fmla="*/ 30 h 165"/>
                  <a:gd name="T12" fmla="*/ 115 w 289"/>
                  <a:gd name="T13" fmla="*/ 35 h 165"/>
                  <a:gd name="T14" fmla="*/ 0 w 289"/>
                  <a:gd name="T15" fmla="*/ 35 h 165"/>
                  <a:gd name="T16" fmla="*/ 128 w 289"/>
                  <a:gd name="T17" fmla="*/ 154 h 165"/>
                  <a:gd name="T18" fmla="*/ 144 w 289"/>
                  <a:gd name="T19" fmla="*/ 165 h 165"/>
                  <a:gd name="T20" fmla="*/ 160 w 289"/>
                  <a:gd name="T21" fmla="*/ 154 h 165"/>
                  <a:gd name="T22" fmla="*/ 289 w 289"/>
                  <a:gd name="T23" fmla="*/ 34 h 165"/>
                  <a:gd name="T24" fmla="*/ 190 w 289"/>
                  <a:gd name="T25" fmla="*/ 34 h 165"/>
                  <a:gd name="T26" fmla="*/ 177 w 289"/>
                  <a:gd name="T27" fmla="*/ 7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9" h="165">
                    <a:moveTo>
                      <a:pt x="177" y="75"/>
                    </a:moveTo>
                    <a:cubicBezTo>
                      <a:pt x="176" y="79"/>
                      <a:pt x="173" y="81"/>
                      <a:pt x="169" y="81"/>
                    </a:cubicBezTo>
                    <a:cubicBezTo>
                      <a:pt x="169" y="81"/>
                      <a:pt x="169" y="81"/>
                      <a:pt x="169" y="81"/>
                    </a:cubicBezTo>
                    <a:cubicBezTo>
                      <a:pt x="166" y="81"/>
                      <a:pt x="163" y="79"/>
                      <a:pt x="162" y="75"/>
                    </a:cubicBezTo>
                    <a:cubicBezTo>
                      <a:pt x="138" y="0"/>
                      <a:pt x="138" y="0"/>
                      <a:pt x="138" y="0"/>
                    </a:cubicBezTo>
                    <a:cubicBezTo>
                      <a:pt x="122" y="30"/>
                      <a:pt x="122" y="30"/>
                      <a:pt x="122" y="30"/>
                    </a:cubicBezTo>
                    <a:cubicBezTo>
                      <a:pt x="121" y="33"/>
                      <a:pt x="118" y="35"/>
                      <a:pt x="115" y="35"/>
                    </a:cubicBezTo>
                    <a:cubicBezTo>
                      <a:pt x="0" y="35"/>
                      <a:pt x="0" y="35"/>
                      <a:pt x="0" y="35"/>
                    </a:cubicBezTo>
                    <a:cubicBezTo>
                      <a:pt x="21" y="83"/>
                      <a:pt x="70" y="115"/>
                      <a:pt x="128" y="154"/>
                    </a:cubicBezTo>
                    <a:cubicBezTo>
                      <a:pt x="144" y="165"/>
                      <a:pt x="144" y="165"/>
                      <a:pt x="144" y="165"/>
                    </a:cubicBezTo>
                    <a:cubicBezTo>
                      <a:pt x="160" y="154"/>
                      <a:pt x="160" y="154"/>
                      <a:pt x="160" y="154"/>
                    </a:cubicBezTo>
                    <a:cubicBezTo>
                      <a:pt x="219" y="115"/>
                      <a:pt x="268" y="82"/>
                      <a:pt x="289" y="34"/>
                    </a:cubicBezTo>
                    <a:cubicBezTo>
                      <a:pt x="190" y="34"/>
                      <a:pt x="190" y="34"/>
                      <a:pt x="190" y="34"/>
                    </a:cubicBezTo>
                    <a:lnTo>
                      <a:pt x="177"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79" name="heart beat piece"/>
              <p:cNvSpPr>
                <a:spLocks/>
              </p:cNvSpPr>
              <p:nvPr/>
            </p:nvSpPr>
            <p:spPr bwMode="auto">
              <a:xfrm>
                <a:off x="517525" y="4079875"/>
                <a:ext cx="1042988" cy="384175"/>
              </a:xfrm>
              <a:custGeom>
                <a:avLst/>
                <a:gdLst>
                  <a:gd name="T0" fmla="*/ 190 w 301"/>
                  <a:gd name="T1" fmla="*/ 48 h 111"/>
                  <a:gd name="T2" fmla="*/ 182 w 301"/>
                  <a:gd name="T3" fmla="*/ 53 h 111"/>
                  <a:gd name="T4" fmla="*/ 175 w 301"/>
                  <a:gd name="T5" fmla="*/ 76 h 111"/>
                  <a:gd name="T6" fmla="*/ 153 w 301"/>
                  <a:gd name="T7" fmla="*/ 6 h 111"/>
                  <a:gd name="T8" fmla="*/ 146 w 301"/>
                  <a:gd name="T9" fmla="*/ 1 h 111"/>
                  <a:gd name="T10" fmla="*/ 138 w 301"/>
                  <a:gd name="T11" fmla="*/ 5 h 111"/>
                  <a:gd name="T12" fmla="*/ 116 w 301"/>
                  <a:gd name="T13" fmla="*/ 49 h 111"/>
                  <a:gd name="T14" fmla="*/ 0 w 301"/>
                  <a:gd name="T15" fmla="*/ 49 h 111"/>
                  <a:gd name="T16" fmla="*/ 6 w 301"/>
                  <a:gd name="T17" fmla="*/ 65 h 111"/>
                  <a:gd name="T18" fmla="*/ 121 w 301"/>
                  <a:gd name="T19" fmla="*/ 65 h 111"/>
                  <a:gd name="T20" fmla="*/ 128 w 301"/>
                  <a:gd name="T21" fmla="*/ 60 h 111"/>
                  <a:gd name="T22" fmla="*/ 144 w 301"/>
                  <a:gd name="T23" fmla="*/ 30 h 111"/>
                  <a:gd name="T24" fmla="*/ 168 w 301"/>
                  <a:gd name="T25" fmla="*/ 105 h 111"/>
                  <a:gd name="T26" fmla="*/ 175 w 301"/>
                  <a:gd name="T27" fmla="*/ 111 h 111"/>
                  <a:gd name="T28" fmla="*/ 175 w 301"/>
                  <a:gd name="T29" fmla="*/ 111 h 111"/>
                  <a:gd name="T30" fmla="*/ 183 w 301"/>
                  <a:gd name="T31" fmla="*/ 105 h 111"/>
                  <a:gd name="T32" fmla="*/ 196 w 301"/>
                  <a:gd name="T33" fmla="*/ 64 h 111"/>
                  <a:gd name="T34" fmla="*/ 295 w 301"/>
                  <a:gd name="T35" fmla="*/ 64 h 111"/>
                  <a:gd name="T36" fmla="*/ 301 w 301"/>
                  <a:gd name="T37" fmla="*/ 48 h 111"/>
                  <a:gd name="T38" fmla="*/ 190 w 301"/>
                  <a:gd name="T39" fmla="*/ 48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1" h="111">
                    <a:moveTo>
                      <a:pt x="190" y="48"/>
                    </a:moveTo>
                    <a:cubicBezTo>
                      <a:pt x="187" y="48"/>
                      <a:pt x="184" y="50"/>
                      <a:pt x="182" y="53"/>
                    </a:cubicBezTo>
                    <a:cubicBezTo>
                      <a:pt x="175" y="76"/>
                      <a:pt x="175" y="76"/>
                      <a:pt x="175" y="76"/>
                    </a:cubicBezTo>
                    <a:cubicBezTo>
                      <a:pt x="153" y="6"/>
                      <a:pt x="153" y="6"/>
                      <a:pt x="153" y="6"/>
                    </a:cubicBezTo>
                    <a:cubicBezTo>
                      <a:pt x="152" y="3"/>
                      <a:pt x="149" y="1"/>
                      <a:pt x="146" y="1"/>
                    </a:cubicBezTo>
                    <a:cubicBezTo>
                      <a:pt x="142" y="0"/>
                      <a:pt x="139" y="2"/>
                      <a:pt x="138" y="5"/>
                    </a:cubicBezTo>
                    <a:cubicBezTo>
                      <a:pt x="116" y="49"/>
                      <a:pt x="116" y="49"/>
                      <a:pt x="116" y="49"/>
                    </a:cubicBezTo>
                    <a:cubicBezTo>
                      <a:pt x="0" y="49"/>
                      <a:pt x="0" y="49"/>
                      <a:pt x="0" y="49"/>
                    </a:cubicBezTo>
                    <a:cubicBezTo>
                      <a:pt x="2" y="54"/>
                      <a:pt x="3" y="60"/>
                      <a:pt x="6" y="65"/>
                    </a:cubicBezTo>
                    <a:cubicBezTo>
                      <a:pt x="121" y="65"/>
                      <a:pt x="121" y="65"/>
                      <a:pt x="121" y="65"/>
                    </a:cubicBezTo>
                    <a:cubicBezTo>
                      <a:pt x="124" y="65"/>
                      <a:pt x="127" y="63"/>
                      <a:pt x="128" y="60"/>
                    </a:cubicBezTo>
                    <a:cubicBezTo>
                      <a:pt x="144" y="30"/>
                      <a:pt x="144" y="30"/>
                      <a:pt x="144" y="30"/>
                    </a:cubicBezTo>
                    <a:cubicBezTo>
                      <a:pt x="168" y="105"/>
                      <a:pt x="168" y="105"/>
                      <a:pt x="168" y="105"/>
                    </a:cubicBezTo>
                    <a:cubicBezTo>
                      <a:pt x="169" y="109"/>
                      <a:pt x="172" y="111"/>
                      <a:pt x="175" y="111"/>
                    </a:cubicBezTo>
                    <a:cubicBezTo>
                      <a:pt x="175" y="111"/>
                      <a:pt x="175" y="111"/>
                      <a:pt x="175" y="111"/>
                    </a:cubicBezTo>
                    <a:cubicBezTo>
                      <a:pt x="179" y="111"/>
                      <a:pt x="182" y="109"/>
                      <a:pt x="183" y="105"/>
                    </a:cubicBezTo>
                    <a:cubicBezTo>
                      <a:pt x="196" y="64"/>
                      <a:pt x="196" y="64"/>
                      <a:pt x="196" y="64"/>
                    </a:cubicBezTo>
                    <a:cubicBezTo>
                      <a:pt x="295" y="64"/>
                      <a:pt x="295" y="64"/>
                      <a:pt x="295" y="64"/>
                    </a:cubicBezTo>
                    <a:cubicBezTo>
                      <a:pt x="297" y="59"/>
                      <a:pt x="299" y="53"/>
                      <a:pt x="301" y="48"/>
                    </a:cubicBezTo>
                    <a:lnTo>
                      <a:pt x="190" y="48"/>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grpSp>
      <p:grpSp>
        <p:nvGrpSpPr>
          <p:cNvPr id="11" name="blood drop icon"/>
          <p:cNvGrpSpPr/>
          <p:nvPr/>
        </p:nvGrpSpPr>
        <p:grpSpPr>
          <a:xfrm>
            <a:off x="3203849" y="4617791"/>
            <a:ext cx="1230100" cy="1003811"/>
            <a:chOff x="1603375" y="481013"/>
            <a:chExt cx="1466850" cy="1466850"/>
          </a:xfrm>
          <a:blipFill>
            <a:blip r:embed="rId5"/>
            <a:stretch>
              <a:fillRect/>
            </a:stretch>
          </a:blipFill>
        </p:grpSpPr>
        <p:sp>
          <p:nvSpPr>
            <p:cNvPr id="81" name="circle"/>
            <p:cNvSpPr>
              <a:spLocks noChangeArrowheads="1"/>
            </p:cNvSpPr>
            <p:nvPr/>
          </p:nvSpPr>
          <p:spPr bwMode="auto">
            <a:xfrm>
              <a:off x="1603375" y="481013"/>
              <a:ext cx="1466850" cy="146685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nvGrpSpPr>
            <p:cNvPr id="15" name="blood drop"/>
            <p:cNvGrpSpPr/>
            <p:nvPr/>
          </p:nvGrpSpPr>
          <p:grpSpPr>
            <a:xfrm>
              <a:off x="1978819" y="636588"/>
              <a:ext cx="715963" cy="1150938"/>
              <a:chOff x="1979613" y="636588"/>
              <a:chExt cx="715963" cy="1150938"/>
            </a:xfrm>
            <a:grpFill/>
          </p:grpSpPr>
          <p:sp>
            <p:nvSpPr>
              <p:cNvPr id="83" name="blood drop piece"/>
              <p:cNvSpPr>
                <a:spLocks/>
              </p:cNvSpPr>
              <p:nvPr/>
            </p:nvSpPr>
            <p:spPr bwMode="auto">
              <a:xfrm>
                <a:off x="1979613" y="636588"/>
                <a:ext cx="715963" cy="1150938"/>
              </a:xfrm>
              <a:custGeom>
                <a:avLst/>
                <a:gdLst>
                  <a:gd name="T0" fmla="*/ 111 w 219"/>
                  <a:gd name="T1" fmla="*/ 1 h 352"/>
                  <a:gd name="T2" fmla="*/ 108 w 219"/>
                  <a:gd name="T3" fmla="*/ 1 h 352"/>
                  <a:gd name="T4" fmla="*/ 0 w 219"/>
                  <a:gd name="T5" fmla="*/ 243 h 352"/>
                  <a:gd name="T6" fmla="*/ 110 w 219"/>
                  <a:gd name="T7" fmla="*/ 352 h 352"/>
                  <a:gd name="T8" fmla="*/ 219 w 219"/>
                  <a:gd name="T9" fmla="*/ 243 h 352"/>
                  <a:gd name="T10" fmla="*/ 111 w 219"/>
                  <a:gd name="T11" fmla="*/ 1 h 352"/>
                </a:gdLst>
                <a:ahLst/>
                <a:cxnLst>
                  <a:cxn ang="0">
                    <a:pos x="T0" y="T1"/>
                  </a:cxn>
                  <a:cxn ang="0">
                    <a:pos x="T2" y="T3"/>
                  </a:cxn>
                  <a:cxn ang="0">
                    <a:pos x="T4" y="T5"/>
                  </a:cxn>
                  <a:cxn ang="0">
                    <a:pos x="T6" y="T7"/>
                  </a:cxn>
                  <a:cxn ang="0">
                    <a:pos x="T8" y="T9"/>
                  </a:cxn>
                  <a:cxn ang="0">
                    <a:pos x="T10" y="T11"/>
                  </a:cxn>
                </a:cxnLst>
                <a:rect l="0" t="0" r="r" b="b"/>
                <a:pathLst>
                  <a:path w="219" h="352">
                    <a:moveTo>
                      <a:pt x="111" y="1"/>
                    </a:moveTo>
                    <a:cubicBezTo>
                      <a:pt x="111" y="0"/>
                      <a:pt x="109" y="0"/>
                      <a:pt x="108" y="1"/>
                    </a:cubicBezTo>
                    <a:cubicBezTo>
                      <a:pt x="103" y="9"/>
                      <a:pt x="0" y="184"/>
                      <a:pt x="0" y="243"/>
                    </a:cubicBezTo>
                    <a:cubicBezTo>
                      <a:pt x="0" y="303"/>
                      <a:pt x="49" y="352"/>
                      <a:pt x="110" y="352"/>
                    </a:cubicBezTo>
                    <a:cubicBezTo>
                      <a:pt x="170" y="352"/>
                      <a:pt x="219" y="303"/>
                      <a:pt x="219" y="243"/>
                    </a:cubicBezTo>
                    <a:cubicBezTo>
                      <a:pt x="219" y="184"/>
                      <a:pt x="116" y="9"/>
                      <a:pt x="11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sp>
            <p:nvSpPr>
              <p:cNvPr id="84" name="blood drop piece"/>
              <p:cNvSpPr>
                <a:spLocks/>
              </p:cNvSpPr>
              <p:nvPr/>
            </p:nvSpPr>
            <p:spPr bwMode="auto">
              <a:xfrm>
                <a:off x="2120900" y="1192213"/>
                <a:ext cx="433388" cy="434975"/>
              </a:xfrm>
              <a:custGeom>
                <a:avLst/>
                <a:gdLst>
                  <a:gd name="T0" fmla="*/ 131 w 133"/>
                  <a:gd name="T1" fmla="*/ 42 h 133"/>
                  <a:gd name="T2" fmla="*/ 91 w 133"/>
                  <a:gd name="T3" fmla="*/ 42 h 133"/>
                  <a:gd name="T4" fmla="*/ 91 w 133"/>
                  <a:gd name="T5" fmla="*/ 2 h 133"/>
                  <a:gd name="T6" fmla="*/ 89 w 133"/>
                  <a:gd name="T7" fmla="*/ 0 h 133"/>
                  <a:gd name="T8" fmla="*/ 44 w 133"/>
                  <a:gd name="T9" fmla="*/ 0 h 133"/>
                  <a:gd name="T10" fmla="*/ 42 w 133"/>
                  <a:gd name="T11" fmla="*/ 2 h 133"/>
                  <a:gd name="T12" fmla="*/ 42 w 133"/>
                  <a:gd name="T13" fmla="*/ 42 h 133"/>
                  <a:gd name="T14" fmla="*/ 2 w 133"/>
                  <a:gd name="T15" fmla="*/ 42 h 133"/>
                  <a:gd name="T16" fmla="*/ 0 w 133"/>
                  <a:gd name="T17" fmla="*/ 44 h 133"/>
                  <a:gd name="T18" fmla="*/ 0 w 133"/>
                  <a:gd name="T19" fmla="*/ 89 h 133"/>
                  <a:gd name="T20" fmla="*/ 2 w 133"/>
                  <a:gd name="T21" fmla="*/ 91 h 133"/>
                  <a:gd name="T22" fmla="*/ 42 w 133"/>
                  <a:gd name="T23" fmla="*/ 91 h 133"/>
                  <a:gd name="T24" fmla="*/ 42 w 133"/>
                  <a:gd name="T25" fmla="*/ 131 h 133"/>
                  <a:gd name="T26" fmla="*/ 44 w 133"/>
                  <a:gd name="T27" fmla="*/ 133 h 133"/>
                  <a:gd name="T28" fmla="*/ 89 w 133"/>
                  <a:gd name="T29" fmla="*/ 133 h 133"/>
                  <a:gd name="T30" fmla="*/ 91 w 133"/>
                  <a:gd name="T31" fmla="*/ 131 h 133"/>
                  <a:gd name="T32" fmla="*/ 91 w 133"/>
                  <a:gd name="T33" fmla="*/ 91 h 133"/>
                  <a:gd name="T34" fmla="*/ 131 w 133"/>
                  <a:gd name="T35" fmla="*/ 91 h 133"/>
                  <a:gd name="T36" fmla="*/ 133 w 133"/>
                  <a:gd name="T37" fmla="*/ 89 h 133"/>
                  <a:gd name="T38" fmla="*/ 133 w 133"/>
                  <a:gd name="T39" fmla="*/ 44 h 133"/>
                  <a:gd name="T40" fmla="*/ 131 w 133"/>
                  <a:gd name="T41" fmla="*/ 4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3" h="133">
                    <a:moveTo>
                      <a:pt x="131" y="42"/>
                    </a:moveTo>
                    <a:cubicBezTo>
                      <a:pt x="91" y="42"/>
                      <a:pt x="91" y="42"/>
                      <a:pt x="91" y="42"/>
                    </a:cubicBezTo>
                    <a:cubicBezTo>
                      <a:pt x="91" y="2"/>
                      <a:pt x="91" y="2"/>
                      <a:pt x="91" y="2"/>
                    </a:cubicBezTo>
                    <a:cubicBezTo>
                      <a:pt x="91" y="1"/>
                      <a:pt x="90" y="0"/>
                      <a:pt x="89" y="0"/>
                    </a:cubicBezTo>
                    <a:cubicBezTo>
                      <a:pt x="44" y="0"/>
                      <a:pt x="44" y="0"/>
                      <a:pt x="44" y="0"/>
                    </a:cubicBezTo>
                    <a:cubicBezTo>
                      <a:pt x="43" y="0"/>
                      <a:pt x="42" y="1"/>
                      <a:pt x="42" y="2"/>
                    </a:cubicBezTo>
                    <a:cubicBezTo>
                      <a:pt x="42" y="42"/>
                      <a:pt x="42" y="42"/>
                      <a:pt x="42" y="42"/>
                    </a:cubicBezTo>
                    <a:cubicBezTo>
                      <a:pt x="2" y="42"/>
                      <a:pt x="2" y="42"/>
                      <a:pt x="2" y="42"/>
                    </a:cubicBezTo>
                    <a:cubicBezTo>
                      <a:pt x="1" y="42"/>
                      <a:pt x="0" y="43"/>
                      <a:pt x="0" y="44"/>
                    </a:cubicBezTo>
                    <a:cubicBezTo>
                      <a:pt x="0" y="89"/>
                      <a:pt x="0" y="89"/>
                      <a:pt x="0" y="89"/>
                    </a:cubicBezTo>
                    <a:cubicBezTo>
                      <a:pt x="0" y="90"/>
                      <a:pt x="1" y="91"/>
                      <a:pt x="2" y="91"/>
                    </a:cubicBezTo>
                    <a:cubicBezTo>
                      <a:pt x="42" y="91"/>
                      <a:pt x="42" y="91"/>
                      <a:pt x="42" y="91"/>
                    </a:cubicBezTo>
                    <a:cubicBezTo>
                      <a:pt x="42" y="131"/>
                      <a:pt x="42" y="131"/>
                      <a:pt x="42" y="131"/>
                    </a:cubicBezTo>
                    <a:cubicBezTo>
                      <a:pt x="42" y="132"/>
                      <a:pt x="43" y="133"/>
                      <a:pt x="44" y="133"/>
                    </a:cubicBezTo>
                    <a:cubicBezTo>
                      <a:pt x="89" y="133"/>
                      <a:pt x="89" y="133"/>
                      <a:pt x="89" y="133"/>
                    </a:cubicBezTo>
                    <a:cubicBezTo>
                      <a:pt x="90" y="133"/>
                      <a:pt x="91" y="132"/>
                      <a:pt x="91" y="131"/>
                    </a:cubicBezTo>
                    <a:cubicBezTo>
                      <a:pt x="91" y="91"/>
                      <a:pt x="91" y="91"/>
                      <a:pt x="91" y="91"/>
                    </a:cubicBezTo>
                    <a:cubicBezTo>
                      <a:pt x="131" y="91"/>
                      <a:pt x="131" y="91"/>
                      <a:pt x="131" y="91"/>
                    </a:cubicBezTo>
                    <a:cubicBezTo>
                      <a:pt x="132" y="91"/>
                      <a:pt x="133" y="90"/>
                      <a:pt x="133" y="89"/>
                    </a:cubicBezTo>
                    <a:cubicBezTo>
                      <a:pt x="133" y="44"/>
                      <a:pt x="133" y="44"/>
                      <a:pt x="133" y="44"/>
                    </a:cubicBezTo>
                    <a:cubicBezTo>
                      <a:pt x="133" y="43"/>
                      <a:pt x="132" y="42"/>
                      <a:pt x="131"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dirty="0">
                  <a:solidFill>
                    <a:srgbClr val="003366"/>
                  </a:solidFill>
                </a:endParaRPr>
              </a:p>
            </p:txBody>
          </p:sp>
        </p:grpSp>
      </p:grpSp>
      <p:sp>
        <p:nvSpPr>
          <p:cNvPr id="98" name="assessment four"/>
          <p:cNvSpPr txBox="1"/>
          <p:nvPr/>
        </p:nvSpPr>
        <p:spPr>
          <a:xfrm>
            <a:off x="4911258" y="4846299"/>
            <a:ext cx="3527862" cy="707886"/>
          </a:xfrm>
          <a:prstGeom prst="rect">
            <a:avLst/>
          </a:prstGeom>
          <a:noFill/>
        </p:spPr>
        <p:txBody>
          <a:bodyPr wrap="square" rtlCol="0">
            <a:spAutoFit/>
          </a:bodyPr>
          <a:lstStyle/>
          <a:p>
            <a:r>
              <a:rPr lang="el-GR" sz="2000" b="1" dirty="0">
                <a:solidFill>
                  <a:srgbClr val="68868C">
                    <a:lumMod val="50000"/>
                  </a:srgbClr>
                </a:solidFill>
                <a:latin typeface="Franklin Gothic Medium"/>
              </a:rPr>
              <a:t>Δίαιτα Ελαφρά (Νερό Μέχρι και 4 Ώρες πριν την Επέμβαση)</a:t>
            </a:r>
          </a:p>
        </p:txBody>
      </p:sp>
      <p:sp>
        <p:nvSpPr>
          <p:cNvPr id="97" name="assessment three"/>
          <p:cNvSpPr txBox="1"/>
          <p:nvPr/>
        </p:nvSpPr>
        <p:spPr>
          <a:xfrm>
            <a:off x="4911258" y="3378812"/>
            <a:ext cx="3527862" cy="400110"/>
          </a:xfrm>
          <a:prstGeom prst="rect">
            <a:avLst/>
          </a:prstGeom>
          <a:noFill/>
        </p:spPr>
        <p:txBody>
          <a:bodyPr wrap="square" rtlCol="0">
            <a:spAutoFit/>
          </a:bodyPr>
          <a:lstStyle/>
          <a:p>
            <a:r>
              <a:rPr lang="el-GR" sz="2000" b="1" dirty="0">
                <a:solidFill>
                  <a:srgbClr val="68868C">
                    <a:lumMod val="50000"/>
                  </a:srgbClr>
                </a:solidFill>
                <a:latin typeface="Franklin Gothic Medium"/>
              </a:rPr>
              <a:t>Υγιεινή</a:t>
            </a:r>
          </a:p>
        </p:txBody>
      </p:sp>
      <p:sp>
        <p:nvSpPr>
          <p:cNvPr id="96" name="assessment two"/>
          <p:cNvSpPr txBox="1"/>
          <p:nvPr/>
        </p:nvSpPr>
        <p:spPr>
          <a:xfrm>
            <a:off x="4911258" y="1911686"/>
            <a:ext cx="3527862" cy="707886"/>
          </a:xfrm>
          <a:prstGeom prst="rect">
            <a:avLst/>
          </a:prstGeom>
          <a:noFill/>
        </p:spPr>
        <p:txBody>
          <a:bodyPr wrap="square" rtlCol="0">
            <a:spAutoFit/>
          </a:bodyPr>
          <a:lstStyle/>
          <a:p>
            <a:r>
              <a:rPr lang="el-GR" sz="2000" b="1" dirty="0">
                <a:solidFill>
                  <a:srgbClr val="68868C">
                    <a:lumMod val="50000"/>
                  </a:srgbClr>
                </a:solidFill>
                <a:latin typeface="Franklin Gothic Medium"/>
              </a:rPr>
              <a:t>Προετοιμασία του Εντέρου και της Ουροδόχου Κύστης</a:t>
            </a:r>
          </a:p>
        </p:txBody>
      </p:sp>
      <p:sp>
        <p:nvSpPr>
          <p:cNvPr id="85" name="assessment one"/>
          <p:cNvSpPr txBox="1"/>
          <p:nvPr/>
        </p:nvSpPr>
        <p:spPr>
          <a:xfrm>
            <a:off x="4911258" y="433599"/>
            <a:ext cx="3527862" cy="707886"/>
          </a:xfrm>
          <a:prstGeom prst="rect">
            <a:avLst/>
          </a:prstGeom>
          <a:noFill/>
        </p:spPr>
        <p:txBody>
          <a:bodyPr wrap="square" rtlCol="0">
            <a:spAutoFit/>
          </a:bodyPr>
          <a:lstStyle/>
          <a:p>
            <a:r>
              <a:rPr lang="el-GR" sz="2000" b="1" dirty="0">
                <a:solidFill>
                  <a:srgbClr val="68868C">
                    <a:lumMod val="50000"/>
                  </a:srgbClr>
                </a:solidFill>
                <a:latin typeface="Franklin Gothic Medium"/>
              </a:rPr>
              <a:t>Διατήρηση Καλής Κατάστασης Θρέψης</a:t>
            </a:r>
          </a:p>
        </p:txBody>
      </p:sp>
      <p:sp>
        <p:nvSpPr>
          <p:cNvPr id="86" name="assessment icons"/>
          <p:cNvSpPr txBox="1"/>
          <p:nvPr/>
        </p:nvSpPr>
        <p:spPr>
          <a:xfrm>
            <a:off x="3059832" y="5805264"/>
            <a:ext cx="6084168" cy="1077218"/>
          </a:xfrm>
          <a:prstGeom prst="rect">
            <a:avLst/>
          </a:prstGeom>
          <a:noFill/>
        </p:spPr>
        <p:txBody>
          <a:bodyPr wrap="square" rtlCol="0">
            <a:spAutoFit/>
          </a:bodyPr>
          <a:lstStyle/>
          <a:p>
            <a:r>
              <a:rPr lang="el-GR" sz="2800" b="1" dirty="0">
                <a:solidFill>
                  <a:srgbClr val="68868C">
                    <a:lumMod val="40000"/>
                    <a:lumOff val="60000"/>
                  </a:srgbClr>
                </a:solidFill>
                <a:latin typeface="Franklin Gothic Medium"/>
              </a:rPr>
              <a:t>Άμεση </a:t>
            </a:r>
            <a:r>
              <a:rPr lang="el-GR" sz="2800" b="1" dirty="0" err="1">
                <a:solidFill>
                  <a:srgbClr val="68868C">
                    <a:lumMod val="40000"/>
                    <a:lumOff val="60000"/>
                  </a:srgbClr>
                </a:solidFill>
                <a:latin typeface="Franklin Gothic Medium"/>
              </a:rPr>
              <a:t>προεγχειρητική</a:t>
            </a:r>
            <a:r>
              <a:rPr lang="en-US" sz="2800" b="1" dirty="0">
                <a:solidFill>
                  <a:srgbClr val="68868C">
                    <a:lumMod val="40000"/>
                    <a:lumOff val="60000"/>
                  </a:srgbClr>
                </a:solidFill>
                <a:latin typeface="Franklin Gothic Medium"/>
              </a:rPr>
              <a:t>.</a:t>
            </a:r>
            <a:r>
              <a:rPr lang="el-GR" sz="2800" b="1" dirty="0">
                <a:solidFill>
                  <a:srgbClr val="68868C">
                    <a:lumMod val="40000"/>
                    <a:lumOff val="60000"/>
                  </a:srgbClr>
                </a:solidFill>
                <a:latin typeface="Franklin Gothic Medium"/>
              </a:rPr>
              <a:t> </a:t>
            </a:r>
            <a:r>
              <a:rPr lang="el-GR" dirty="0">
                <a:solidFill>
                  <a:srgbClr val="68868C">
                    <a:lumMod val="40000"/>
                    <a:lumOff val="60000"/>
                  </a:srgbClr>
                </a:solidFill>
                <a:latin typeface="Franklin Gothic Medium"/>
              </a:rPr>
              <a:t>Αφορά το χρονικό διάστημα από τη παραμονή της επέμβασης μέχρι την ώρα που φεύγει ο ασθενής για το χειρουργείο. Περιλαμβάνει:</a:t>
            </a:r>
            <a:endParaRPr lang="en-US" dirty="0">
              <a:solidFill>
                <a:srgbClr val="68868C">
                  <a:lumMod val="40000"/>
                  <a:lumOff val="60000"/>
                </a:srgbClr>
              </a:solidFill>
              <a:latin typeface="Franklin Gothic Medium"/>
            </a:endParaRPr>
          </a:p>
        </p:txBody>
      </p:sp>
    </p:spTree>
    <p:extLst>
      <p:ext uri="{BB962C8B-B14F-4D97-AF65-F5344CB8AC3E}">
        <p14:creationId xmlns:p14="http://schemas.microsoft.com/office/powerpoint/2010/main" val="1701749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85"/>
                                        </p:tgtEl>
                                        <p:attrNameLst>
                                          <p:attrName>style.visibility</p:attrName>
                                        </p:attrNameLst>
                                      </p:cBhvr>
                                      <p:to>
                                        <p:strVal val="visible"/>
                                      </p:to>
                                    </p:set>
                                    <p:animEffect transition="in" filter="fade">
                                      <p:cBhvr>
                                        <p:cTn id="10" dur="500"/>
                                        <p:tgtEl>
                                          <p:spTgt spid="85"/>
                                        </p:tgtEl>
                                      </p:cBhvr>
                                    </p:animEffect>
                                  </p:childTnLst>
                                </p:cTn>
                              </p:par>
                              <p:par>
                                <p:cTn id="11" presetID="10" presetClass="entr" presetSubtype="0" fill="hold" nodeType="withEffect">
                                  <p:stCondLst>
                                    <p:cond delay="100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500"/>
                            </p:stCondLst>
                            <p:childTnLst>
                              <p:par>
                                <p:cTn id="15" presetID="22" presetClass="entr" presetSubtype="8" fill="hold" nodeType="after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96"/>
                                        </p:tgtEl>
                                        <p:attrNameLst>
                                          <p:attrName>style.visibility</p:attrName>
                                        </p:attrNameLst>
                                      </p:cBhvr>
                                      <p:to>
                                        <p:strVal val="visible"/>
                                      </p:to>
                                    </p:set>
                                    <p:animEffect transition="in" filter="fade">
                                      <p:cBhvr>
                                        <p:cTn id="20" dur="500"/>
                                        <p:tgtEl>
                                          <p:spTgt spid="96"/>
                                        </p:tgtEl>
                                      </p:cBhvr>
                                    </p:animEffect>
                                  </p:childTnLst>
                                </p:cTn>
                              </p:par>
                              <p:par>
                                <p:cTn id="21" presetID="10" presetClass="entr" presetSubtype="0" fill="hold" nodeType="with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3000"/>
                            </p:stCondLst>
                            <p:childTnLst>
                              <p:par>
                                <p:cTn id="25" presetID="22" presetClass="entr" presetSubtype="8" fill="hold" nodeType="afterEffect">
                                  <p:stCondLst>
                                    <p:cond delay="50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par>
                                <p:cTn id="28" presetID="10" presetClass="entr" presetSubtype="0" fill="hold" grpId="0" nodeType="withEffect">
                                  <p:stCondLst>
                                    <p:cond delay="100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par>
                                <p:cTn id="31" presetID="10" presetClass="entr" presetSubtype="0" fill="hold" nodeType="withEffect">
                                  <p:stCondLst>
                                    <p:cond delay="100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cTn>
                              </p:par>
                            </p:childTnLst>
                          </p:cTn>
                        </p:par>
                        <p:par>
                          <p:cTn id="34" fill="hold">
                            <p:stCondLst>
                              <p:cond delay="4500"/>
                            </p:stCondLst>
                            <p:childTnLst>
                              <p:par>
                                <p:cTn id="35" presetID="22" presetClass="entr" presetSubtype="8" fill="hold" nodeType="afterEffect">
                                  <p:stCondLst>
                                    <p:cond delay="50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par>
                                <p:cTn id="38" presetID="10" presetClass="entr" presetSubtype="0" fill="hold" grpId="0" nodeType="withEffect">
                                  <p:stCondLst>
                                    <p:cond delay="1000"/>
                                  </p:stCondLst>
                                  <p:childTnLst>
                                    <p:set>
                                      <p:cBhvr>
                                        <p:cTn id="39" dur="1" fill="hold">
                                          <p:stCondLst>
                                            <p:cond delay="0"/>
                                          </p:stCondLst>
                                        </p:cTn>
                                        <p:tgtEl>
                                          <p:spTgt spid="98"/>
                                        </p:tgtEl>
                                        <p:attrNameLst>
                                          <p:attrName>style.visibility</p:attrName>
                                        </p:attrNameLst>
                                      </p:cBhvr>
                                      <p:to>
                                        <p:strVal val="visible"/>
                                      </p:to>
                                    </p:set>
                                    <p:animEffect transition="in" filter="fade">
                                      <p:cBhvr>
                                        <p:cTn id="40" dur="500"/>
                                        <p:tgtEl>
                                          <p:spTgt spid="98"/>
                                        </p:tgtEl>
                                      </p:cBhvr>
                                    </p:animEffect>
                                  </p:childTnLst>
                                </p:cTn>
                              </p:par>
                              <p:par>
                                <p:cTn id="41" presetID="10" presetClass="entr" presetSubtype="0" fill="hold" nodeType="withEffect">
                                  <p:stCondLst>
                                    <p:cond delay="100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P spid="97" grpId="0"/>
      <p:bldP spid="96" grpId="0"/>
      <p:bldP spid="8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857256"/>
          </a:xfrm>
        </p:spPr>
        <p:txBody>
          <a:bodyPr/>
          <a:lstStyle/>
          <a:p>
            <a:r>
              <a:rPr lang="el-GR" dirty="0"/>
              <a:t>ΦΥΣΙΚΗ ΠΡΟΕΤΟΙΜΑΣΙΑ</a:t>
            </a:r>
          </a:p>
        </p:txBody>
      </p:sp>
      <p:sp>
        <p:nvSpPr>
          <p:cNvPr id="3" name="2 - Θέση περιεχομένου"/>
          <p:cNvSpPr>
            <a:spLocks noGrp="1"/>
          </p:cNvSpPr>
          <p:nvPr>
            <p:ph idx="1"/>
          </p:nvPr>
        </p:nvSpPr>
        <p:spPr>
          <a:xfrm>
            <a:off x="457200" y="1428736"/>
            <a:ext cx="8229600" cy="5000659"/>
          </a:xfrm>
        </p:spPr>
        <p:txBody>
          <a:bodyPr>
            <a:normAutofit fontScale="70000" lnSpcReduction="20000"/>
          </a:bodyPr>
          <a:lstStyle/>
          <a:p>
            <a:pPr lvl="0"/>
            <a:r>
              <a:rPr lang="el-GR" dirty="0"/>
              <a:t>Την αφαίρεση κοσμημάτων</a:t>
            </a:r>
          </a:p>
          <a:p>
            <a:pPr lvl="0"/>
            <a:r>
              <a:rPr lang="el-GR" dirty="0"/>
              <a:t>Την αφαίρεση τεχνητών οδοντοστοιχιών και άλλων πρόσθετων τεχνητών μελών</a:t>
            </a:r>
          </a:p>
          <a:p>
            <a:pPr lvl="0"/>
            <a:r>
              <a:rPr lang="el-GR" dirty="0"/>
              <a:t>Την αφαίρεση </a:t>
            </a:r>
            <a:r>
              <a:rPr lang="el-GR" dirty="0" err="1"/>
              <a:t>βερνυκιού</a:t>
            </a:r>
            <a:r>
              <a:rPr lang="el-GR" dirty="0"/>
              <a:t> νυχιών</a:t>
            </a:r>
          </a:p>
          <a:p>
            <a:pPr lvl="0"/>
            <a:r>
              <a:rPr lang="el-GR" dirty="0"/>
              <a:t>Τον έλεγχο ταυτότητας του ασθενή (πρέπει να φέρει οπωσδήποτε ειδικό βραχιόλι ασθενή που αναγράφεται ονοματεπώνυμο, πατρώνυμο, αριθμός μητρώου, ΑΜΚΑ)</a:t>
            </a:r>
          </a:p>
          <a:p>
            <a:pPr lvl="0"/>
            <a:r>
              <a:rPr lang="el-GR" dirty="0"/>
              <a:t>Την κένωση της ουροδόχου κύστης</a:t>
            </a:r>
          </a:p>
          <a:p>
            <a:pPr lvl="0"/>
            <a:r>
              <a:rPr lang="el-GR" dirty="0"/>
              <a:t>Τη χορήγηση </a:t>
            </a:r>
            <a:r>
              <a:rPr lang="el-GR" dirty="0" err="1"/>
              <a:t>προνάρκωσης</a:t>
            </a:r>
            <a:r>
              <a:rPr lang="el-GR" dirty="0"/>
              <a:t>, αν υπάρχει οδηγία από τον αναισθησιολόγο.  Συνήθως, χορηγούνται οπιούχα (π.χ. μορφίνη) για καταπραϋντική δράση, παράγωγα μπελαντόνας (π.χ. </a:t>
            </a:r>
            <a:r>
              <a:rPr lang="el-GR" dirty="0" err="1"/>
              <a:t>ατροπίνη</a:t>
            </a:r>
            <a:r>
              <a:rPr lang="el-GR" dirty="0"/>
              <a:t>) για τη ρύθμιση σιέλου και βρογχικών εκκρίσεων, βαρβιτουρικά (π.χ. </a:t>
            </a:r>
            <a:r>
              <a:rPr lang="el-GR" dirty="0" err="1"/>
              <a:t>διαζεπάμη</a:t>
            </a:r>
            <a:r>
              <a:rPr lang="el-GR" dirty="0"/>
              <a:t>) για την απαλλαγή από το άγχος και την αγωνία και τη μείωση της απαιτούμενης δόσης αναισθητικού.</a:t>
            </a:r>
          </a:p>
          <a:p>
            <a:pPr lvl="0"/>
            <a:r>
              <a:rPr lang="el-GR" dirty="0"/>
              <a:t>Τον ιατρονοσηλευτικό φάκελο του ασθενή, που μαζί με τις εξετάσεις και τις ακτινογραφίες θα συνοδέψουν τον ασθενή στο χειρουργείο.</a:t>
            </a:r>
          </a:p>
          <a:p>
            <a:r>
              <a:rPr lang="el-GR" dirty="0"/>
              <a:t>Τέλος, πριν τη μεταφορά του ασθενή από το τμήμα στο χειρουργείο, συμπληρώνεται το έντυπο </a:t>
            </a:r>
            <a:r>
              <a:rPr lang="el-GR" dirty="0" err="1"/>
              <a:t>προεγχειρητικής</a:t>
            </a:r>
            <a:r>
              <a:rPr lang="el-GR" dirty="0"/>
              <a:t> προετοιμασίας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00132"/>
          </a:xfrm>
        </p:spPr>
        <p:txBody>
          <a:bodyPr/>
          <a:lstStyle/>
          <a:p>
            <a:r>
              <a:rPr lang="el-GR" dirty="0"/>
              <a:t>ΠΡΟΕΓΧΕΙΡΗΤΙΚΗ ΔΙΔΑΣΚΑΛΙΑ</a:t>
            </a:r>
          </a:p>
        </p:txBody>
      </p:sp>
      <p:sp>
        <p:nvSpPr>
          <p:cNvPr id="3" name="2 - Θέση περιεχομένου"/>
          <p:cNvSpPr>
            <a:spLocks noGrp="1"/>
          </p:cNvSpPr>
          <p:nvPr>
            <p:ph idx="1"/>
          </p:nvPr>
        </p:nvSpPr>
        <p:spPr>
          <a:xfrm>
            <a:off x="457200" y="1643050"/>
            <a:ext cx="8229600" cy="4931486"/>
          </a:xfrm>
        </p:spPr>
        <p:txBody>
          <a:bodyPr>
            <a:normAutofit fontScale="92500" lnSpcReduction="20000"/>
          </a:bodyPr>
          <a:lstStyle/>
          <a:p>
            <a:r>
              <a:rPr lang="el-GR" dirty="0"/>
              <a:t>Η </a:t>
            </a:r>
            <a:r>
              <a:rPr lang="el-GR" dirty="0" err="1"/>
              <a:t>προεγχειρητική</a:t>
            </a:r>
            <a:r>
              <a:rPr lang="el-GR" dirty="0"/>
              <a:t> </a:t>
            </a:r>
            <a:r>
              <a:rPr lang="el-GR" b="1" dirty="0"/>
              <a:t>διδασκαλία </a:t>
            </a:r>
            <a:r>
              <a:rPr lang="el-GR" dirty="0"/>
              <a:t>του ασθενή περιλαμβάνει τη σύσταση και επίδειξη πώς να παίρνει βαθιές αναπνοές και να βήχει αποτελεσματικά για την πρόληψη πνευμονικών επιπλοκών, ιδιαίτερα τις πρώτες μετεγχειρητικές ημέρες. </a:t>
            </a:r>
          </a:p>
          <a:p>
            <a:r>
              <a:rPr lang="el-GR" dirty="0"/>
              <a:t>Σκοπός τους είναι η αποβολή του αναισθητικού φαρμάκου, η πρόληψη του </a:t>
            </a:r>
            <a:r>
              <a:rPr lang="en-US" dirty="0" err="1"/>
              <a:t>collapsus</a:t>
            </a:r>
            <a:r>
              <a:rPr lang="en-US" dirty="0"/>
              <a:t> </a:t>
            </a:r>
            <a:r>
              <a:rPr lang="el-GR" dirty="0"/>
              <a:t>των κυψελίδων και η αποκόλληση και αποβολή των εκκρίσεων από τους βρόγχους για την αποφυγή  πιθανής πνευμονίας. Πρέπει να τονίζεται ότι οι αναπνευστικές ασκήσεις πρέπει να γίνονται συχνά και σε διάφορες θέσεις, για την </a:t>
            </a:r>
            <a:r>
              <a:rPr lang="el-GR" dirty="0" err="1"/>
              <a:t>έκπτυξη</a:t>
            </a:r>
            <a:r>
              <a:rPr lang="el-GR" dirty="0"/>
              <a:t> των πνευμόνων και την καλύτερη οξυγόνωσή τους. </a:t>
            </a:r>
          </a:p>
          <a:p>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normAutofit fontScale="90000"/>
          </a:bodyPr>
          <a:lstStyle/>
          <a:p>
            <a:r>
              <a:rPr lang="el-GR" sz="3600" b="1" dirty="0"/>
              <a:t>3)Μεταφορά του ασθενή από το νοσηλευτικό τμήμα στο χειρουργείο</a:t>
            </a:r>
            <a:br>
              <a:rPr lang="el-GR" dirty="0"/>
            </a:br>
            <a:endParaRPr lang="el-GR" dirty="0"/>
          </a:p>
        </p:txBody>
      </p:sp>
      <p:sp>
        <p:nvSpPr>
          <p:cNvPr id="3" name="2 - Θέση περιεχομένου"/>
          <p:cNvSpPr>
            <a:spLocks noGrp="1"/>
          </p:cNvSpPr>
          <p:nvPr>
            <p:ph idx="1"/>
          </p:nvPr>
        </p:nvSpPr>
        <p:spPr>
          <a:xfrm>
            <a:off x="457200" y="1643050"/>
            <a:ext cx="8229600" cy="4714907"/>
          </a:xfrm>
        </p:spPr>
        <p:txBody>
          <a:bodyPr>
            <a:normAutofit fontScale="77500" lnSpcReduction="20000"/>
          </a:bodyPr>
          <a:lstStyle/>
          <a:p>
            <a:r>
              <a:rPr lang="el-GR" dirty="0"/>
              <a:t>Ο ασθενής μεταφέρεται στο χειρουργείο με φορείο από τον τραυματιοφορέα του χειρουργείου. </a:t>
            </a:r>
          </a:p>
          <a:p>
            <a:r>
              <a:rPr lang="el-GR" dirty="0"/>
              <a:t>Τοποθετείται στο φορείο με τη βοήθεια του τραυματιοφορέα και υπό την εποπτεία του νοσηλευτή του τμήματος.</a:t>
            </a:r>
          </a:p>
          <a:p>
            <a:r>
              <a:rPr lang="el-GR" dirty="0"/>
              <a:t>Αντιμετωπίζεται με απόλυτο σεβασμό προς την προσωπικότητά του, τα προβλήματα υγείας που αντιμετωπίζει και εξασφαλίζεται η </a:t>
            </a:r>
            <a:r>
              <a:rPr lang="el-GR" dirty="0" err="1"/>
              <a:t>ιδιωτικότητά</a:t>
            </a:r>
            <a:r>
              <a:rPr lang="el-GR" dirty="0"/>
              <a:t> του με τον κατάλληλο ιματισμό, που τον προστατεύει καθ’ </a:t>
            </a:r>
            <a:r>
              <a:rPr lang="el-GR" dirty="0" err="1"/>
              <a:t>οδόν</a:t>
            </a:r>
            <a:r>
              <a:rPr lang="el-GR" dirty="0"/>
              <a:t> για το χειρουργείο.</a:t>
            </a:r>
          </a:p>
          <a:p>
            <a:r>
              <a:rPr lang="el-GR" dirty="0"/>
              <a:t>Τόσο η τοποθέτησή του στο φορείο γίνεται με ήπιες κινήσεις, όσο και ο χειρισμός του φορείου κατά τη διαδρομή προς το χειρουργείο.</a:t>
            </a:r>
          </a:p>
          <a:p>
            <a:r>
              <a:rPr lang="el-GR" dirty="0"/>
              <a:t>Η μεταφορά πρέπει να γίνει με προσοχή και αφού έχει ενημερωθεί το χειρουργείο, για να υποδεχτεί τον ασθενή.</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857256"/>
          </a:xfrm>
        </p:spPr>
        <p:txBody>
          <a:bodyPr>
            <a:normAutofit fontScale="90000"/>
          </a:bodyPr>
          <a:lstStyle/>
          <a:p>
            <a:r>
              <a:rPr lang="el-GR" sz="2700" b="1" dirty="0"/>
              <a:t>4) Υποδοχή του ασθενή και προετοιμασία στο τμήμα </a:t>
            </a:r>
            <a:r>
              <a:rPr lang="el-GR" sz="2700" b="1" dirty="0" err="1"/>
              <a:t>προεγχειρητικής</a:t>
            </a:r>
            <a:r>
              <a:rPr lang="el-GR" sz="2700" b="1" dirty="0"/>
              <a:t> προετοιμασίας του χειρουργείου</a:t>
            </a:r>
            <a:br>
              <a:rPr lang="el-GR" dirty="0"/>
            </a:br>
            <a:endParaRPr lang="el-GR" dirty="0"/>
          </a:p>
        </p:txBody>
      </p:sp>
      <p:sp>
        <p:nvSpPr>
          <p:cNvPr id="3" name="2 - Θέση περιεχομένου"/>
          <p:cNvSpPr>
            <a:spLocks noGrp="1"/>
          </p:cNvSpPr>
          <p:nvPr>
            <p:ph idx="1"/>
          </p:nvPr>
        </p:nvSpPr>
        <p:spPr>
          <a:xfrm>
            <a:off x="500034" y="1428736"/>
            <a:ext cx="8229600" cy="4740277"/>
          </a:xfrm>
        </p:spPr>
        <p:txBody>
          <a:bodyPr>
            <a:normAutofit fontScale="77500" lnSpcReduction="20000"/>
          </a:bodyPr>
          <a:lstStyle/>
          <a:p>
            <a:pPr>
              <a:lnSpc>
                <a:spcPct val="120000"/>
              </a:lnSpc>
            </a:pPr>
            <a:r>
              <a:rPr lang="el-GR" dirty="0"/>
              <a:t>Στο χειρουργείο, τον ασθενή παραλαμβάνει ο νοσηλευτής του χειρουργείου που έχει αναλάβει τη φροντίδα του. Η στιγμή αυτή είναι πολύ σημαντική για τον ασθενή, καθώς ανήσυχος και φοβισμένος όπως είναι, παρακολουθεί τα πάντα και τους πάντες γύρω του  και διαμορφώνει την πρώτη, ίσως και η τελευταία, εντύπωση της χειρουργικής του εμπειρίας από τον τρόπο υποδοχής που θα τύχει μπαίνοντας στο χώρο. </a:t>
            </a:r>
          </a:p>
          <a:p>
            <a:pPr>
              <a:lnSpc>
                <a:spcPct val="120000"/>
              </a:lnSpc>
            </a:pPr>
            <a:r>
              <a:rPr lang="el-GR" dirty="0"/>
              <a:t>Ο νοσηλευτής του χειρουργείου εκτός από τον ασθενή παραλαμβάνει τον ιατρονοσηλευτικό του φάκελο, ελέγχει την ταυτότητά του και το έντυπο </a:t>
            </a:r>
            <a:r>
              <a:rPr lang="el-GR" dirty="0" err="1"/>
              <a:t>προεγχειρητικής</a:t>
            </a:r>
            <a:r>
              <a:rPr lang="el-GR" dirty="0"/>
              <a:t> προετοιμασίας, τα ζωτικά του σημεία και τη γενική του κατάσταση.</a:t>
            </a:r>
          </a:p>
          <a:p>
            <a:pPr>
              <a:lnSpc>
                <a:spcPct val="120000"/>
              </a:lnSpc>
            </a:pPr>
            <a:r>
              <a:rPr lang="el-GR" dirty="0"/>
              <a:t>Στη συνέχεια, παραδίδει τον ασθενή στο νοσηλευτή του Αναισθησιολογικού τμήματος και τον ενημερώνει σχετικά.</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ΑΝΑΙΣΘΗΣΙΟΛΟΓΙΚΟ ΤΜΗΜΑ</a:t>
            </a:r>
          </a:p>
        </p:txBody>
      </p:sp>
      <p:sp>
        <p:nvSpPr>
          <p:cNvPr id="3" name="2 - Θέση περιεχομένου"/>
          <p:cNvSpPr>
            <a:spLocks noGrp="1"/>
          </p:cNvSpPr>
          <p:nvPr>
            <p:ph idx="1"/>
          </p:nvPr>
        </p:nvSpPr>
        <p:spPr/>
        <p:txBody>
          <a:bodyPr>
            <a:normAutofit/>
          </a:bodyPr>
          <a:lstStyle/>
          <a:p>
            <a:r>
              <a:rPr lang="el-GR" dirty="0"/>
              <a:t>Ο ασθενής θα παραμείνει στο Αναισθησιολογικό τμήμα μέχρι την ώρα της επέμβασης και εκεί θα γίνει η τελική εκτίμηση, όποια ειδική προετοιμασία χρειάζεται και </a:t>
            </a:r>
            <a:r>
              <a:rPr lang="el-GR" dirty="0" err="1"/>
              <a:t>ό,τι</a:t>
            </a:r>
            <a:r>
              <a:rPr lang="el-GR" dirty="0"/>
              <a:t> τυχόν δεν έχει γίνει στο νοσηλευτικό τμήμα.</a:t>
            </a:r>
          </a:p>
          <a:p>
            <a:r>
              <a:rPr lang="el-GR" dirty="0"/>
              <a:t>Στο τμήμα αυτό ο νοσηλευτής δημιουργεί ένα φιλικό και ζεστό περιβάλλον προκειμένου να μειωθεί το άγχος του ασθενή, να αισθανθεί άνετα και να χαλαρώσει.</a:t>
            </a:r>
          </a:p>
          <a:p>
            <a:pPr>
              <a:buNone/>
            </a:pPr>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928694"/>
          </a:xfrm>
        </p:spPr>
        <p:txBody>
          <a:bodyPr/>
          <a:lstStyle/>
          <a:p>
            <a:r>
              <a:rPr lang="el-GR" dirty="0"/>
              <a:t>ΑΝΑΙΣΘΗΣΙΟΛΟΓΙΚΟ ΤΜΗΜΑ</a:t>
            </a:r>
          </a:p>
        </p:txBody>
      </p:sp>
      <p:pic>
        <p:nvPicPr>
          <p:cNvPr id="1026" name="Picture 2" descr="C:\Users\apapakosta\Desktop\index1.jpg"/>
          <p:cNvPicPr>
            <a:picLocks noGrp="1" noChangeAspect="1" noChangeArrowheads="1"/>
          </p:cNvPicPr>
          <p:nvPr>
            <p:ph idx="1"/>
          </p:nvPr>
        </p:nvPicPr>
        <p:blipFill>
          <a:blip r:embed="rId2"/>
          <a:srcRect/>
          <a:stretch>
            <a:fillRect/>
          </a:stretch>
        </p:blipFill>
        <p:spPr bwMode="auto">
          <a:xfrm>
            <a:off x="785786" y="2000240"/>
            <a:ext cx="7429552" cy="450059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a:bodyPr>
          <a:lstStyle/>
          <a:p>
            <a:r>
              <a:rPr lang="el-GR" sz="3600" b="1" dirty="0"/>
              <a:t>ΝΟΣΗΛΕΥΤΗΣ ΑΝΑΙΣΘΗΣΙΟΛΟΓΙΚΟΥ</a:t>
            </a:r>
          </a:p>
        </p:txBody>
      </p:sp>
      <p:sp>
        <p:nvSpPr>
          <p:cNvPr id="3" name="2 - Θέση περιεχομένου"/>
          <p:cNvSpPr>
            <a:spLocks noGrp="1"/>
          </p:cNvSpPr>
          <p:nvPr>
            <p:ph idx="1"/>
          </p:nvPr>
        </p:nvSpPr>
        <p:spPr>
          <a:xfrm>
            <a:off x="457200" y="1142984"/>
            <a:ext cx="8229600" cy="5357850"/>
          </a:xfrm>
        </p:spPr>
        <p:txBody>
          <a:bodyPr>
            <a:normAutofit fontScale="47500" lnSpcReduction="20000"/>
          </a:bodyPr>
          <a:lstStyle/>
          <a:p>
            <a:pPr>
              <a:buNone/>
            </a:pPr>
            <a:r>
              <a:rPr lang="el-GR" dirty="0"/>
              <a:t>Ο </a:t>
            </a:r>
            <a:r>
              <a:rPr lang="el-GR" sz="4000" dirty="0"/>
              <a:t>νοσηλευτής του Αναισθησιολογικού ελέγχει και καταγράφει τα εξής:</a:t>
            </a:r>
          </a:p>
          <a:p>
            <a:pPr lvl="0">
              <a:lnSpc>
                <a:spcPct val="120000"/>
              </a:lnSpc>
            </a:pPr>
            <a:r>
              <a:rPr lang="el-GR" sz="4300" dirty="0"/>
              <a:t>Το βραχιόλι-ταυτότητα του ασθενή</a:t>
            </a:r>
          </a:p>
          <a:p>
            <a:pPr lvl="0">
              <a:lnSpc>
                <a:spcPct val="120000"/>
              </a:lnSpc>
            </a:pPr>
            <a:r>
              <a:rPr lang="el-GR" sz="4300" dirty="0"/>
              <a:t>Το είδος της επέμβασης που θα κάνει ο ασθενής</a:t>
            </a:r>
          </a:p>
          <a:p>
            <a:pPr lvl="0">
              <a:lnSpc>
                <a:spcPct val="120000"/>
              </a:lnSpc>
            </a:pPr>
            <a:r>
              <a:rPr lang="el-GR" sz="4300" dirty="0"/>
              <a:t>Το σημείο του σώματος, στο οποίο θα γίνει η επέμβαση</a:t>
            </a:r>
          </a:p>
          <a:p>
            <a:pPr lvl="0">
              <a:lnSpc>
                <a:spcPct val="120000"/>
              </a:lnSpc>
            </a:pPr>
            <a:r>
              <a:rPr lang="el-GR" sz="4300" dirty="0"/>
              <a:t>Αν υπάρχουν αλλεργίες</a:t>
            </a:r>
          </a:p>
          <a:p>
            <a:pPr lvl="0">
              <a:lnSpc>
                <a:spcPct val="120000"/>
              </a:lnSpc>
            </a:pPr>
            <a:r>
              <a:rPr lang="el-GR" sz="4300" dirty="0"/>
              <a:t>Αν πήρε φάρμακα, ποια και πότε</a:t>
            </a:r>
          </a:p>
          <a:p>
            <a:pPr lvl="0">
              <a:lnSpc>
                <a:spcPct val="120000"/>
              </a:lnSpc>
            </a:pPr>
            <a:r>
              <a:rPr lang="el-GR" sz="4300" dirty="0"/>
              <a:t>Αν χορηγήθηκε </a:t>
            </a:r>
            <a:r>
              <a:rPr lang="el-GR" sz="4300" dirty="0" err="1"/>
              <a:t>προνάρκωση</a:t>
            </a:r>
            <a:endParaRPr lang="el-GR" sz="4300" dirty="0"/>
          </a:p>
          <a:p>
            <a:pPr lvl="0">
              <a:lnSpc>
                <a:spcPct val="120000"/>
              </a:lnSpc>
            </a:pPr>
            <a:r>
              <a:rPr lang="el-GR" sz="4300" dirty="0"/>
              <a:t>Αν έχει γίνει καθαρισμός δέρματος</a:t>
            </a:r>
          </a:p>
          <a:p>
            <a:pPr lvl="0">
              <a:lnSpc>
                <a:spcPct val="120000"/>
              </a:lnSpc>
            </a:pPr>
            <a:r>
              <a:rPr lang="el-GR" sz="4300" dirty="0"/>
              <a:t>Αν είναι σωστά ντυμένος</a:t>
            </a:r>
          </a:p>
          <a:p>
            <a:pPr lvl="0">
              <a:lnSpc>
                <a:spcPct val="120000"/>
              </a:lnSpc>
            </a:pPr>
            <a:r>
              <a:rPr lang="el-GR" sz="4300" dirty="0"/>
              <a:t>Αν υπάρχει γραπτή συγκατάθεση</a:t>
            </a:r>
          </a:p>
          <a:p>
            <a:pPr lvl="0">
              <a:lnSpc>
                <a:spcPct val="120000"/>
              </a:lnSpc>
            </a:pPr>
            <a:r>
              <a:rPr lang="el-GR" sz="4300" dirty="0"/>
              <a:t>Αν χρειάζονται </a:t>
            </a:r>
            <a:r>
              <a:rPr lang="el-GR" sz="4300" dirty="0" err="1"/>
              <a:t>αντιεμβολικές</a:t>
            </a:r>
            <a:r>
              <a:rPr lang="el-GR" sz="4300" dirty="0"/>
              <a:t> κάλτσες</a:t>
            </a:r>
          </a:p>
          <a:p>
            <a:pPr lvl="0">
              <a:lnSpc>
                <a:spcPct val="120000"/>
              </a:lnSpc>
            </a:pPr>
            <a:r>
              <a:rPr lang="el-GR" sz="4300" dirty="0"/>
              <a:t>Ελέγχει το φάκελο του ασθενή, αν εμπεριέχει όλες τις πληροφορίες, τις απαντήσεις των εξετάσεων και την ομάδα αίματος και </a:t>
            </a:r>
            <a:r>
              <a:rPr lang="en-US" sz="4300" dirty="0"/>
              <a:t>Rhesus</a:t>
            </a:r>
            <a:r>
              <a:rPr lang="el-GR" sz="4300" dirty="0"/>
              <a:t>.</a:t>
            </a:r>
          </a:p>
          <a:p>
            <a:pPr lvl="0">
              <a:lnSpc>
                <a:spcPct val="120000"/>
              </a:lnSpc>
            </a:pPr>
            <a:r>
              <a:rPr lang="el-GR" sz="4300" dirty="0"/>
              <a:t>Αν υπάρχουν ιατρικές οδηγίες (χειρουργού, αναισθησιολόγου)</a:t>
            </a:r>
          </a:p>
          <a:p>
            <a:pPr lvl="0">
              <a:lnSpc>
                <a:spcPct val="120000"/>
              </a:lnSpc>
            </a:pPr>
            <a:r>
              <a:rPr lang="el-GR" sz="4300" dirty="0"/>
              <a:t>Ελέγχει τα ζωτικά σημεία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2050" name="Picture 2" descr="C:\Users\apapakosta\Desktop\index2.jpg"/>
          <p:cNvPicPr>
            <a:picLocks noGrp="1" noChangeAspect="1" noChangeArrowheads="1"/>
          </p:cNvPicPr>
          <p:nvPr>
            <p:ph idx="1"/>
          </p:nvPr>
        </p:nvPicPr>
        <p:blipFill>
          <a:blip r:embed="rId2"/>
          <a:srcRect/>
          <a:stretch>
            <a:fillRect/>
          </a:stretch>
        </p:blipFill>
        <p:spPr bwMode="auto">
          <a:xfrm>
            <a:off x="1000100" y="1571612"/>
            <a:ext cx="7215238" cy="500066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ΑΝΑΙΣΘΗΣΙΟΛΟΓΙΚΟ ΤΜΗΜΑ</a:t>
            </a:r>
          </a:p>
        </p:txBody>
      </p:sp>
      <p:sp>
        <p:nvSpPr>
          <p:cNvPr id="3" name="2 - Θέση περιεχομένου"/>
          <p:cNvSpPr>
            <a:spLocks noGrp="1"/>
          </p:cNvSpPr>
          <p:nvPr>
            <p:ph idx="1"/>
          </p:nvPr>
        </p:nvSpPr>
        <p:spPr/>
        <p:txBody>
          <a:bodyPr/>
          <a:lstStyle/>
          <a:p>
            <a:pPr>
              <a:buNone/>
            </a:pPr>
            <a:r>
              <a:rPr lang="el-GR" dirty="0"/>
              <a:t>Στο χώρο του Αναισθησιολογικού γίνονται επίσης:</a:t>
            </a:r>
          </a:p>
          <a:p>
            <a:pPr lvl="0"/>
            <a:r>
              <a:rPr lang="el-GR" dirty="0"/>
              <a:t>Τοποθέτηση </a:t>
            </a:r>
            <a:r>
              <a:rPr lang="el-GR" dirty="0" err="1"/>
              <a:t>φλεβοκαθετήρων</a:t>
            </a:r>
            <a:r>
              <a:rPr lang="el-GR" dirty="0"/>
              <a:t> </a:t>
            </a:r>
          </a:p>
          <a:p>
            <a:pPr lvl="0"/>
            <a:r>
              <a:rPr lang="el-GR" dirty="0"/>
              <a:t>Τοποθέτηση καθετήρα ουροδόχου κύστεως </a:t>
            </a:r>
            <a:r>
              <a:rPr lang="en-US" dirty="0"/>
              <a:t>Foley </a:t>
            </a:r>
            <a:r>
              <a:rPr lang="el-GR" dirty="0"/>
              <a:t>(αν χρειάζεται)</a:t>
            </a:r>
          </a:p>
          <a:p>
            <a:pPr lvl="0"/>
            <a:r>
              <a:rPr lang="el-GR" dirty="0"/>
              <a:t>Τοποθέτηση καθετήρα αιμοδυναμικής παρακολούθησης (αν χρειάζεται)</a:t>
            </a:r>
          </a:p>
          <a:p>
            <a:pPr lvl="0"/>
            <a:r>
              <a:rPr lang="el-GR" dirty="0"/>
              <a:t>Χορήγηση </a:t>
            </a:r>
            <a:r>
              <a:rPr lang="el-GR" dirty="0" err="1"/>
              <a:t>προνάρκωσης</a:t>
            </a:r>
            <a:endParaRPr lang="el-GR" dirty="0"/>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lstStyle/>
          <a:p>
            <a:r>
              <a:rPr lang="el-GR" dirty="0"/>
              <a:t>ΠΛΗΡΟΦΟΡΙΕΣ ΓΙΑ ΤΟ ΝΟΣΗΛΕΥΤΗ</a:t>
            </a:r>
          </a:p>
        </p:txBody>
      </p:sp>
      <p:sp>
        <p:nvSpPr>
          <p:cNvPr id="3" name="2 - Θέση περιεχομένου"/>
          <p:cNvSpPr>
            <a:spLocks noGrp="1"/>
          </p:cNvSpPr>
          <p:nvPr>
            <p:ph idx="1"/>
          </p:nvPr>
        </p:nvSpPr>
        <p:spPr>
          <a:xfrm>
            <a:off x="457200" y="1571612"/>
            <a:ext cx="8229600" cy="5002924"/>
          </a:xfrm>
        </p:spPr>
        <p:txBody>
          <a:bodyPr>
            <a:normAutofit/>
          </a:bodyPr>
          <a:lstStyle/>
          <a:p>
            <a:pPr lvl="0"/>
            <a:r>
              <a:rPr lang="el-GR" dirty="0"/>
              <a:t>Τη νόσο και τη φύση των προβλημάτων που οδηγούν τον ασθενή στο χειρουργείο</a:t>
            </a:r>
          </a:p>
          <a:p>
            <a:pPr lvl="0"/>
            <a:r>
              <a:rPr lang="el-GR" dirty="0"/>
              <a:t>Τις αντιδράσεις του ασθενή στη </a:t>
            </a:r>
            <a:r>
              <a:rPr lang="el-GR" dirty="0" err="1"/>
              <a:t>στρεσογόνο</a:t>
            </a:r>
            <a:r>
              <a:rPr lang="el-GR" dirty="0"/>
              <a:t> αυτή κατάσταση</a:t>
            </a:r>
          </a:p>
          <a:p>
            <a:pPr lvl="0"/>
            <a:r>
              <a:rPr lang="el-GR" dirty="0"/>
              <a:t>Τα διαγνωστικά αποτελέσματα που προέκυψαν για τη νόσο</a:t>
            </a:r>
          </a:p>
          <a:p>
            <a:pPr lvl="0"/>
            <a:r>
              <a:rPr lang="el-GR" dirty="0"/>
              <a:t>Τους πιθανούς μετεγχειρητικούς κινδύνους και τις επιπλοκές που μπορεί να παρουσιασθούν.</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b="1" dirty="0"/>
              <a:t>5)Φροντίδα σχετικά με την αναισθησία</a:t>
            </a:r>
            <a:br>
              <a:rPr lang="el-GR" dirty="0"/>
            </a:br>
            <a:endParaRPr lang="el-GR" dirty="0"/>
          </a:p>
        </p:txBody>
      </p:sp>
      <p:sp>
        <p:nvSpPr>
          <p:cNvPr id="3" name="2 - Θέση περιεχομένου"/>
          <p:cNvSpPr>
            <a:spLocks noGrp="1"/>
          </p:cNvSpPr>
          <p:nvPr>
            <p:ph idx="1"/>
          </p:nvPr>
        </p:nvSpPr>
        <p:spPr/>
        <p:txBody>
          <a:bodyPr/>
          <a:lstStyle/>
          <a:p>
            <a:r>
              <a:rPr lang="el-GR" dirty="0"/>
              <a:t>Η φροντίδα για τη χορήγηση αναισθησίας αρχίζει από την </a:t>
            </a:r>
            <a:r>
              <a:rPr lang="el-GR" dirty="0" err="1"/>
              <a:t>προεγχειρητική</a:t>
            </a:r>
            <a:r>
              <a:rPr lang="el-GR" dirty="0"/>
              <a:t> φάση με την κατάλληλη εκτίμηση της κατάστασης του ασθενή και των αναγκών του, την επικοινωνία μαζί του, το σχεδιασμό της φροντίδας, τον έλεγχο και την καταγραφή μέτρων προστασίας.</a:t>
            </a:r>
          </a:p>
          <a:p>
            <a:pPr>
              <a:buNone/>
            </a:pP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3074" name="Picture 2" descr="C:\Users\apapakosta\Desktop\images.jpg"/>
          <p:cNvPicPr>
            <a:picLocks noGrp="1" noChangeAspect="1" noChangeArrowheads="1"/>
          </p:cNvPicPr>
          <p:nvPr>
            <p:ph idx="1"/>
          </p:nvPr>
        </p:nvPicPr>
        <p:blipFill>
          <a:blip r:embed="rId2"/>
          <a:srcRect/>
          <a:stretch>
            <a:fillRect/>
          </a:stretch>
        </p:blipFill>
        <p:spPr bwMode="auto">
          <a:xfrm>
            <a:off x="1071538" y="1428736"/>
            <a:ext cx="7000923" cy="4857783"/>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pPr algn="ctr"/>
            <a:r>
              <a:rPr lang="el-GR" dirty="0"/>
              <a:t>ΔΙΕΓΧΕΙΡΗΤΙΚΗ ΦΑΣΗ</a:t>
            </a:r>
          </a:p>
        </p:txBody>
      </p:sp>
      <p:sp>
        <p:nvSpPr>
          <p:cNvPr id="3" name="2 - Θέση περιεχομένου"/>
          <p:cNvSpPr>
            <a:spLocks noGrp="1"/>
          </p:cNvSpPr>
          <p:nvPr>
            <p:ph idx="1"/>
          </p:nvPr>
        </p:nvSpPr>
        <p:spPr>
          <a:xfrm>
            <a:off x="457200" y="1428736"/>
            <a:ext cx="8229600" cy="5145800"/>
          </a:xfrm>
        </p:spPr>
        <p:txBody>
          <a:bodyPr>
            <a:normAutofit fontScale="92500" lnSpcReduction="10000"/>
          </a:bodyPr>
          <a:lstStyle/>
          <a:p>
            <a:r>
              <a:rPr lang="el-GR" dirty="0"/>
              <a:t>Η </a:t>
            </a:r>
            <a:r>
              <a:rPr lang="el-GR" dirty="0" err="1"/>
              <a:t>διεγχειρητική</a:t>
            </a:r>
            <a:r>
              <a:rPr lang="el-GR" dirty="0"/>
              <a:t> φάση ξεκινάει από τη στιγμή που ο ασθενής μεταφέρεται στη χειρουργική αίθουσα.</a:t>
            </a:r>
          </a:p>
          <a:p>
            <a:r>
              <a:rPr lang="el-GR" dirty="0"/>
              <a:t>Ο νοσηλευτής κυκλοφορίας (όπως αναφέρεται ο υπεύθυνος για την εποπτεία της συγκεκριμένης χειρουργικής αίθουσας, που θα γίνει η επέμβαση) επιβλέπει την ασφαλή τοποθέτηση του ασθενή στο χειρουργικό τραπέζι, υποστηρίζει ψυχολογικά τον ασθενή και οργανώνει τη χειρουργική ομάδα. Εφοδιάζει σωστά και τροφοδοτεί τον </a:t>
            </a:r>
            <a:r>
              <a:rPr lang="el-GR" dirty="0" err="1"/>
              <a:t>εργαλειοδότη</a:t>
            </a:r>
            <a:r>
              <a:rPr lang="el-GR" dirty="0"/>
              <a:t> με υλικά, ανταποκρίνεται στις ανάγκες της ομάδας, παρατηρεί τη θέση και την κατάσταση του ασθενή, καταμετρά τα υλικά, αντιμετωπίζει επιπλοκές και διατηρεί την ασφάλεια και την ομαλή πορεία της εκτέλεσης της επέμβασης.</a:t>
            </a:r>
          </a:p>
          <a:p>
            <a:pPr>
              <a:buNone/>
            </a:pPr>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85818"/>
          </a:xfrm>
        </p:spPr>
        <p:txBody>
          <a:bodyPr/>
          <a:lstStyle/>
          <a:p>
            <a:r>
              <a:rPr lang="el-GR" dirty="0"/>
              <a:t>ΦΡΟΝΤΙΔΑ ΑΝΑΙΣΘΗΣΙΑΣ</a:t>
            </a:r>
          </a:p>
        </p:txBody>
      </p:sp>
      <p:sp>
        <p:nvSpPr>
          <p:cNvPr id="3" name="2 - Θέση περιεχομένου"/>
          <p:cNvSpPr>
            <a:spLocks noGrp="1"/>
          </p:cNvSpPr>
          <p:nvPr>
            <p:ph idx="1"/>
          </p:nvPr>
        </p:nvSpPr>
        <p:spPr>
          <a:xfrm>
            <a:off x="457200" y="1428736"/>
            <a:ext cx="8229600" cy="4786346"/>
          </a:xfrm>
        </p:spPr>
        <p:txBody>
          <a:bodyPr>
            <a:normAutofit fontScale="85000" lnSpcReduction="20000"/>
          </a:bodyPr>
          <a:lstStyle/>
          <a:p>
            <a:pPr>
              <a:buNone/>
            </a:pPr>
            <a:r>
              <a:rPr lang="el-GR" dirty="0"/>
              <a:t>Όταν ο ασθενής μπει στη χειρουργική αίθουσα, θα γίνει η χορήγηση της αναισθησίας, η φροντίδα της οποίας </a:t>
            </a:r>
            <a:r>
              <a:rPr lang="el-GR" b="1" dirty="0"/>
              <a:t>περιλαμβάνει</a:t>
            </a:r>
            <a:r>
              <a:rPr lang="el-GR" dirty="0"/>
              <a:t>:</a:t>
            </a:r>
          </a:p>
          <a:p>
            <a:pPr lvl="0"/>
            <a:r>
              <a:rPr lang="el-GR" dirty="0"/>
              <a:t>Την προστασία των ματιών του ασθενή</a:t>
            </a:r>
          </a:p>
          <a:p>
            <a:pPr lvl="0"/>
            <a:r>
              <a:rPr lang="el-GR" dirty="0"/>
              <a:t>Την τοποθέτησή του στη σωστή θέση</a:t>
            </a:r>
          </a:p>
          <a:p>
            <a:pPr lvl="0"/>
            <a:r>
              <a:rPr lang="el-GR" dirty="0"/>
              <a:t>Την τοποθέτηση </a:t>
            </a:r>
            <a:r>
              <a:rPr lang="el-GR" dirty="0" err="1"/>
              <a:t>φλεβοκαθετήρα</a:t>
            </a:r>
            <a:r>
              <a:rPr lang="el-GR" dirty="0"/>
              <a:t> σε περιφερικό αγγείο και τη χορήγηση των φαρμάκων</a:t>
            </a:r>
          </a:p>
          <a:p>
            <a:pPr lvl="0"/>
            <a:r>
              <a:rPr lang="el-GR" dirty="0"/>
              <a:t>Την παρακολούθηση του προσωπικού του χειρουργείου και τη συνεργασία μαζί του</a:t>
            </a:r>
          </a:p>
          <a:p>
            <a:pPr lvl="0"/>
            <a:r>
              <a:rPr lang="el-GR" dirty="0"/>
              <a:t>Την προετοιμασία του αναισθησιολογικού εξοπλισμού</a:t>
            </a:r>
          </a:p>
          <a:p>
            <a:pPr lvl="0"/>
            <a:r>
              <a:rPr lang="el-GR" dirty="0"/>
              <a:t>Την εφαρμογή του ηλεκτρονικού πιεσόμετρου, τη σύνδεση με ΗΚΓ και περιφερικό οξύμετρο για την παρακολούθηση των ζωτικών σημείων</a:t>
            </a:r>
          </a:p>
          <a:p>
            <a:pPr lvl="0"/>
            <a:r>
              <a:rPr lang="el-GR" dirty="0"/>
              <a:t>Το συντονισμό και την ιεράρχηση ενεργειών ανάλογα με τον ασθενή, την κατάστασή του και την επέμβαση.</a:t>
            </a:r>
          </a:p>
          <a:p>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ΕΙΔΗ ΑΝΑΙΣΘΗΣΙΑΣ</a:t>
            </a:r>
          </a:p>
        </p:txBody>
      </p:sp>
      <p:sp>
        <p:nvSpPr>
          <p:cNvPr id="3" name="2 - Θέση περιεχομένου"/>
          <p:cNvSpPr>
            <a:spLocks noGrp="1"/>
          </p:cNvSpPr>
          <p:nvPr>
            <p:ph idx="1"/>
          </p:nvPr>
        </p:nvSpPr>
        <p:spPr/>
        <p:txBody>
          <a:bodyPr/>
          <a:lstStyle/>
          <a:p>
            <a:pPr>
              <a:buNone/>
            </a:pPr>
            <a:r>
              <a:rPr lang="el-GR" dirty="0"/>
              <a:t>Τα είδη αναισθησίας είναι:</a:t>
            </a:r>
          </a:p>
          <a:p>
            <a:pPr lvl="0">
              <a:lnSpc>
                <a:spcPct val="200000"/>
              </a:lnSpc>
            </a:pPr>
            <a:r>
              <a:rPr lang="el-GR" dirty="0"/>
              <a:t>Η γενική αναισθησία</a:t>
            </a:r>
          </a:p>
          <a:p>
            <a:pPr lvl="0">
              <a:lnSpc>
                <a:spcPct val="200000"/>
              </a:lnSpc>
            </a:pPr>
            <a:r>
              <a:rPr lang="el-GR" dirty="0"/>
              <a:t>Η </a:t>
            </a:r>
            <a:r>
              <a:rPr lang="el-GR" dirty="0" err="1"/>
              <a:t>περιοχική</a:t>
            </a:r>
            <a:r>
              <a:rPr lang="el-GR" dirty="0"/>
              <a:t> αναισθησία</a:t>
            </a:r>
          </a:p>
          <a:p>
            <a:pPr lvl="0">
              <a:lnSpc>
                <a:spcPct val="200000"/>
              </a:lnSpc>
            </a:pPr>
            <a:r>
              <a:rPr lang="el-GR" dirty="0"/>
              <a:t>Η συνδυασμένη</a:t>
            </a:r>
          </a:p>
          <a:p>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71570"/>
          </a:xfrm>
        </p:spPr>
        <p:txBody>
          <a:bodyPr/>
          <a:lstStyle/>
          <a:p>
            <a:r>
              <a:rPr lang="el-GR" dirty="0"/>
              <a:t>ΓΕΝΙΚΗ ΑΝΑΙΣΘΗΣΙΑ</a:t>
            </a:r>
          </a:p>
        </p:txBody>
      </p:sp>
      <p:sp>
        <p:nvSpPr>
          <p:cNvPr id="3" name="2 - Θέση περιεχομένου"/>
          <p:cNvSpPr>
            <a:spLocks noGrp="1"/>
          </p:cNvSpPr>
          <p:nvPr>
            <p:ph idx="1"/>
          </p:nvPr>
        </p:nvSpPr>
        <p:spPr>
          <a:xfrm>
            <a:off x="457200" y="1500174"/>
            <a:ext cx="8229600" cy="5074362"/>
          </a:xfrm>
        </p:spPr>
        <p:txBody>
          <a:bodyPr>
            <a:normAutofit/>
          </a:bodyPr>
          <a:lstStyle/>
          <a:p>
            <a:r>
              <a:rPr lang="el-GR" b="1" dirty="0"/>
              <a:t>Γενική αναισθησία</a:t>
            </a:r>
            <a:r>
              <a:rPr lang="el-GR" dirty="0"/>
              <a:t> είναι η χορήγηση φαρμάκων που έχουν ως αποτέλεσμα την απώλεια συνείδησης του ασθενή ο οποίος δεν έχει αντίληψη του πόνου. Έτσι, δεν θα υπάρχει αντίδραση κατά τη διαγνωστική ή θεραπευτική διαδικασία της επέμβασης.</a:t>
            </a:r>
          </a:p>
          <a:p>
            <a:r>
              <a:rPr lang="el-GR" dirty="0"/>
              <a:t>Γίνεται με ενδοφλέβια χορήγηση φαρμάκων (</a:t>
            </a:r>
            <a:r>
              <a:rPr lang="el-GR" dirty="0" err="1"/>
              <a:t>πεντοθάλη</a:t>
            </a:r>
            <a:r>
              <a:rPr lang="el-GR" dirty="0"/>
              <a:t>, νατριούχο </a:t>
            </a:r>
            <a:r>
              <a:rPr lang="el-GR" dirty="0" err="1"/>
              <a:t>μεθοεξιτόνη</a:t>
            </a:r>
            <a:r>
              <a:rPr lang="el-GR" dirty="0"/>
              <a:t>, </a:t>
            </a:r>
            <a:r>
              <a:rPr lang="el-GR" dirty="0" err="1"/>
              <a:t>προποφόλη</a:t>
            </a:r>
            <a:r>
              <a:rPr lang="el-GR" dirty="0"/>
              <a:t>, </a:t>
            </a:r>
            <a:r>
              <a:rPr lang="el-GR" dirty="0" err="1"/>
              <a:t>κεταμίνη</a:t>
            </a:r>
            <a:r>
              <a:rPr lang="el-GR" dirty="0"/>
              <a:t>, </a:t>
            </a:r>
            <a:r>
              <a:rPr lang="el-GR" dirty="0" err="1"/>
              <a:t>διαζεπάμη</a:t>
            </a:r>
            <a:r>
              <a:rPr lang="el-GR" dirty="0"/>
              <a:t> κ.ά.) σε συνδυασμό με αναισθητικά </a:t>
            </a:r>
            <a:r>
              <a:rPr lang="el-GR" dirty="0" err="1"/>
              <a:t>αέριοα</a:t>
            </a:r>
            <a:r>
              <a:rPr lang="el-GR" dirty="0"/>
              <a:t> (πρωτοξείδιο του αζώτου Ν2Ο ή </a:t>
            </a:r>
            <a:r>
              <a:rPr lang="el-GR" dirty="0" err="1"/>
              <a:t>αλοθάνιο</a:t>
            </a:r>
            <a:r>
              <a:rPr lang="el-GR" dirty="0"/>
              <a:t> και οξυγόνο).</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lstStyle/>
          <a:p>
            <a:r>
              <a:rPr lang="el-GR" dirty="0"/>
              <a:t>ΚΑΤΗΓΟΡΙΕΣ ΓΕΝΙΚΗΣ ΑΝΑΙΣΘΗΣΙΑΣ</a:t>
            </a:r>
          </a:p>
        </p:txBody>
      </p:sp>
      <p:sp>
        <p:nvSpPr>
          <p:cNvPr id="3" name="2 - Θέση περιεχομένου"/>
          <p:cNvSpPr>
            <a:spLocks noGrp="1"/>
          </p:cNvSpPr>
          <p:nvPr>
            <p:ph idx="1"/>
          </p:nvPr>
        </p:nvSpPr>
        <p:spPr>
          <a:xfrm>
            <a:off x="457200" y="1500174"/>
            <a:ext cx="8229600" cy="5074362"/>
          </a:xfrm>
        </p:spPr>
        <p:txBody>
          <a:bodyPr>
            <a:normAutofit fontScale="92500" lnSpcReduction="20000"/>
          </a:bodyPr>
          <a:lstStyle/>
          <a:p>
            <a:pPr>
              <a:buNone/>
            </a:pPr>
            <a:r>
              <a:rPr lang="el-GR" dirty="0"/>
              <a:t>Μπορεί να χωριστεί σε δύο κατηγορίες:</a:t>
            </a:r>
          </a:p>
          <a:p>
            <a:pPr lvl="0">
              <a:buFont typeface="Wingdings" pitchFamily="2" charset="2"/>
              <a:buChar char="Ø"/>
            </a:pPr>
            <a:r>
              <a:rPr lang="el-GR" dirty="0"/>
              <a:t>Γενική αναισθησία χωρίς </a:t>
            </a:r>
            <a:r>
              <a:rPr lang="el-GR" dirty="0" err="1"/>
              <a:t>ενδοτραχειακό</a:t>
            </a:r>
            <a:r>
              <a:rPr lang="el-GR" dirty="0"/>
              <a:t> σωλήνα, όπου ο ασθενής διατηρεί τη δική του αναπνοή και εισπνέει τα αέρια μέσα από μάσκα.</a:t>
            </a:r>
          </a:p>
          <a:p>
            <a:pPr lvl="0">
              <a:buFont typeface="Wingdings" pitchFamily="2" charset="2"/>
              <a:buChar char="Ø"/>
            </a:pPr>
            <a:r>
              <a:rPr lang="el-GR" dirty="0"/>
              <a:t>Γενική αναισθησία με </a:t>
            </a:r>
            <a:r>
              <a:rPr lang="el-GR" dirty="0" err="1"/>
              <a:t>ενδοτραχειακό</a:t>
            </a:r>
            <a:r>
              <a:rPr lang="el-GR" dirty="0"/>
              <a:t> σωλήνα, όπου ο ασθενής α)διατηρεί τη δική του αναπνοή, β)βοηθείται από αναπνευστήρα και γ) ελέγχεται η αναπνοή του πλήρως από το μηχανικό αναπνευστήρα.</a:t>
            </a:r>
          </a:p>
          <a:p>
            <a:r>
              <a:rPr lang="el-GR" dirty="0"/>
              <a:t>Ο αναισθησιολόγος και/ή ο νοσηλευτής αναισθησιολογικού πρέπει να παραμένουν συνέχεια κοντά στον ασθενή για παρακολούθηση, χορήγηση αερίων ή φαρμάκων και καταγραφή της πορείας της αναισθησίας σε ειδικό έντυπο.</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dirty="0"/>
              <a:t>ΠΕΡΙΟΧΙΚΗ ΑΝΑΙΣΘΗΣΙΑ</a:t>
            </a:r>
          </a:p>
        </p:txBody>
      </p:sp>
      <p:sp>
        <p:nvSpPr>
          <p:cNvPr id="3" name="2 - Θέση περιεχομένου"/>
          <p:cNvSpPr>
            <a:spLocks noGrp="1"/>
          </p:cNvSpPr>
          <p:nvPr>
            <p:ph idx="1"/>
          </p:nvPr>
        </p:nvSpPr>
        <p:spPr>
          <a:xfrm>
            <a:off x="457200" y="1500174"/>
            <a:ext cx="8229600" cy="5074362"/>
          </a:xfrm>
        </p:spPr>
        <p:txBody>
          <a:bodyPr>
            <a:normAutofit fontScale="92500" lnSpcReduction="10000"/>
          </a:bodyPr>
          <a:lstStyle/>
          <a:p>
            <a:pPr>
              <a:buNone/>
            </a:pPr>
            <a:r>
              <a:rPr lang="el-GR" b="1" dirty="0" err="1"/>
              <a:t>Περιοχική</a:t>
            </a:r>
            <a:r>
              <a:rPr lang="el-GR" b="1" dirty="0"/>
              <a:t> αναισθησία</a:t>
            </a:r>
            <a:r>
              <a:rPr lang="el-GR" dirty="0"/>
              <a:t> γίνεται με δύο τρόπους:</a:t>
            </a:r>
          </a:p>
          <a:p>
            <a:pPr lvl="0"/>
            <a:r>
              <a:rPr lang="el-GR" dirty="0"/>
              <a:t>Τοπική διήθηση των ιστών (με ένεση, ψεκασμό των βλεννογόνων ή έγχυση του τοπικού αναισθητικού σε κοιλότητα ή όργανο του σώματος).</a:t>
            </a:r>
          </a:p>
          <a:p>
            <a:pPr lvl="0"/>
            <a:r>
              <a:rPr lang="el-GR" dirty="0" err="1"/>
              <a:t>Περιοχική</a:t>
            </a:r>
            <a:r>
              <a:rPr lang="el-GR" dirty="0"/>
              <a:t> αναισθησία, που γίνεται με :</a:t>
            </a:r>
          </a:p>
          <a:p>
            <a:pPr lvl="0">
              <a:buFont typeface="Wingdings" pitchFamily="2" charset="2"/>
              <a:buChar char="Ø"/>
            </a:pPr>
            <a:r>
              <a:rPr lang="el-GR" dirty="0"/>
              <a:t>Ραχιαία παρακέντηση για επεμβάσεις κοιλιάς, λεκάνης και κάτω άκρων.</a:t>
            </a:r>
          </a:p>
          <a:p>
            <a:pPr lvl="0">
              <a:buFont typeface="Wingdings" pitchFamily="2" charset="2"/>
              <a:buChar char="Ø"/>
            </a:pPr>
            <a:r>
              <a:rPr lang="el-GR" dirty="0" err="1"/>
              <a:t>Επισκληρίδια</a:t>
            </a:r>
            <a:r>
              <a:rPr lang="el-GR" dirty="0"/>
              <a:t> ένεση (στη σκληρά μήνιγγα στο κάτω μέρος της σπονδυλικής στήλης), για επεμβάσεις κάτω άκρων, </a:t>
            </a:r>
            <a:r>
              <a:rPr lang="el-GR" dirty="0" err="1"/>
              <a:t>περίνεου</a:t>
            </a:r>
            <a:r>
              <a:rPr lang="el-GR" dirty="0"/>
              <a:t>.</a:t>
            </a:r>
          </a:p>
          <a:p>
            <a:pPr lvl="0">
              <a:buFont typeface="Wingdings" pitchFamily="2" charset="2"/>
              <a:buChar char="Ø"/>
            </a:pPr>
            <a:r>
              <a:rPr lang="el-GR" dirty="0" err="1"/>
              <a:t>Ουριαία</a:t>
            </a:r>
            <a:r>
              <a:rPr lang="el-GR" dirty="0"/>
              <a:t> ένεση για εγχείρηση κύστης κόκκυγα.</a:t>
            </a:r>
          </a:p>
          <a:p>
            <a:pPr lvl="0">
              <a:buFont typeface="Wingdings" pitchFamily="2" charset="2"/>
              <a:buChar char="Ø"/>
            </a:pPr>
            <a:r>
              <a:rPr lang="el-GR" dirty="0" err="1"/>
              <a:t>Στελεχιαία</a:t>
            </a:r>
            <a:r>
              <a:rPr lang="el-GR" dirty="0"/>
              <a:t> ένεση σε </a:t>
            </a:r>
            <a:r>
              <a:rPr lang="el-GR" dirty="0" err="1"/>
              <a:t>στελεχιαία</a:t>
            </a:r>
            <a:r>
              <a:rPr lang="el-GR" dirty="0"/>
              <a:t> νεύρα (για άκρα, δόντια κ.ά.)</a:t>
            </a:r>
          </a:p>
          <a:p>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71570"/>
          </a:xfrm>
        </p:spPr>
        <p:txBody>
          <a:bodyPr>
            <a:normAutofit/>
          </a:bodyPr>
          <a:lstStyle/>
          <a:p>
            <a:r>
              <a:rPr lang="el-GR" dirty="0"/>
              <a:t>ΕΠΙΣΚΛΗΡΙΔΙΟΣ ΕΝΕΣΗ</a:t>
            </a:r>
          </a:p>
        </p:txBody>
      </p:sp>
      <p:pic>
        <p:nvPicPr>
          <p:cNvPr id="5122" name="Picture 2" descr="C:\Users\apapakosta\Desktop\index1.jpg"/>
          <p:cNvPicPr>
            <a:picLocks noGrp="1" noChangeAspect="1" noChangeArrowheads="1"/>
          </p:cNvPicPr>
          <p:nvPr>
            <p:ph idx="1"/>
          </p:nvPr>
        </p:nvPicPr>
        <p:blipFill>
          <a:blip r:embed="rId2"/>
          <a:srcRect/>
          <a:stretch>
            <a:fillRect/>
          </a:stretch>
        </p:blipFill>
        <p:spPr bwMode="auto">
          <a:xfrm>
            <a:off x="1214414" y="1928802"/>
            <a:ext cx="7143799" cy="4429156"/>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928670"/>
            <a:ext cx="8229600" cy="1071570"/>
          </a:xfrm>
        </p:spPr>
        <p:txBody>
          <a:bodyPr/>
          <a:lstStyle/>
          <a:p>
            <a:r>
              <a:rPr lang="el-GR" dirty="0"/>
              <a:t>ΕΠΙΣΚΛΗΡΙΔΙΟΣ ΕΝΕΣΗ</a:t>
            </a:r>
          </a:p>
        </p:txBody>
      </p:sp>
      <p:pic>
        <p:nvPicPr>
          <p:cNvPr id="6146" name="Picture 2" descr="C:\Users\apapakosta\Desktop\index.jpg"/>
          <p:cNvPicPr>
            <a:picLocks noGrp="1" noChangeAspect="1" noChangeArrowheads="1"/>
          </p:cNvPicPr>
          <p:nvPr>
            <p:ph idx="1"/>
          </p:nvPr>
        </p:nvPicPr>
        <p:blipFill>
          <a:blip r:embed="rId2"/>
          <a:srcRect/>
          <a:stretch>
            <a:fillRect/>
          </a:stretch>
        </p:blipFill>
        <p:spPr bwMode="auto">
          <a:xfrm>
            <a:off x="1000100" y="2214554"/>
            <a:ext cx="7143800" cy="4429156"/>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b="1" dirty="0"/>
              <a:t>ΣΚΟΠΟΣ ΠΕΡΙΕΓΧΕΙΡΗΤΙΚΗΣ ΝΟΣΗΛΕΥΤΙΚΗΣ ΦΡΟΝΤΙΔΑΣ</a:t>
            </a:r>
            <a:br>
              <a:rPr lang="el-GR" dirty="0"/>
            </a:br>
            <a:endParaRPr lang="el-GR" dirty="0"/>
          </a:p>
        </p:txBody>
      </p:sp>
      <p:sp>
        <p:nvSpPr>
          <p:cNvPr id="3" name="2 - Θέση περιεχομένου"/>
          <p:cNvSpPr>
            <a:spLocks noGrp="1"/>
          </p:cNvSpPr>
          <p:nvPr>
            <p:ph idx="1"/>
          </p:nvPr>
        </p:nvSpPr>
        <p:spPr/>
        <p:txBody>
          <a:bodyPr/>
          <a:lstStyle/>
          <a:p>
            <a:pPr lvl="0"/>
            <a:r>
              <a:rPr lang="el-GR" dirty="0"/>
              <a:t>Η καλύτερη δυνατή εξασφάλιση ψυχολογικής, σωματικής και φυσικής </a:t>
            </a:r>
            <a:r>
              <a:rPr lang="el-GR" dirty="0" err="1"/>
              <a:t>προεγχειρητικής</a:t>
            </a:r>
            <a:r>
              <a:rPr lang="el-GR" dirty="0"/>
              <a:t> κατάστασης του ασθενή.</a:t>
            </a:r>
          </a:p>
          <a:p>
            <a:pPr lvl="0"/>
            <a:r>
              <a:rPr lang="el-GR" dirty="0"/>
              <a:t>Η ελάττωση του κινδύνου των λοιμώξεων με τη μείωση των πηγών μόλυνσης και ενίσχυση της αντίστασης του οργανισμού του ασθενή</a:t>
            </a:r>
          </a:p>
          <a:p>
            <a:pPr lvl="0"/>
            <a:r>
              <a:rPr lang="el-GR" dirty="0"/>
              <a:t>Η πρόληψη επιπλοκών και η επιτάχυνση της ανάρρωσής του.</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1000132"/>
          </a:xfrm>
        </p:spPr>
        <p:txBody>
          <a:bodyPr/>
          <a:lstStyle/>
          <a:p>
            <a:r>
              <a:rPr lang="el-GR" dirty="0"/>
              <a:t>ΣΤΕΛΕΧΙΑΙΑ ΑΝΑΣΙΣΘΗΣΙΑ </a:t>
            </a:r>
          </a:p>
        </p:txBody>
      </p:sp>
      <p:pic>
        <p:nvPicPr>
          <p:cNvPr id="8194" name="Picture 2" descr="C:\Users\apapakosta\Desktop\hqdefault.jpg"/>
          <p:cNvPicPr>
            <a:picLocks noGrp="1" noChangeAspect="1" noChangeArrowheads="1"/>
          </p:cNvPicPr>
          <p:nvPr>
            <p:ph idx="1"/>
          </p:nvPr>
        </p:nvPicPr>
        <p:blipFill>
          <a:blip r:embed="rId2"/>
          <a:srcRect/>
          <a:stretch>
            <a:fillRect/>
          </a:stretch>
        </p:blipFill>
        <p:spPr bwMode="auto">
          <a:xfrm>
            <a:off x="285720" y="1571612"/>
            <a:ext cx="3500462" cy="2714644"/>
          </a:xfrm>
          <a:prstGeom prst="rect">
            <a:avLst/>
          </a:prstGeom>
          <a:noFill/>
        </p:spPr>
      </p:pic>
      <p:pic>
        <p:nvPicPr>
          <p:cNvPr id="8195" name="Picture 3" descr="C:\Users\apapakosta\Desktop\index2.jpg"/>
          <p:cNvPicPr>
            <a:picLocks noChangeAspect="1" noChangeArrowheads="1"/>
          </p:cNvPicPr>
          <p:nvPr/>
        </p:nvPicPr>
        <p:blipFill>
          <a:blip r:embed="rId3"/>
          <a:srcRect/>
          <a:stretch>
            <a:fillRect/>
          </a:stretch>
        </p:blipFill>
        <p:spPr bwMode="auto">
          <a:xfrm>
            <a:off x="5072066" y="1500174"/>
            <a:ext cx="3038479" cy="2143140"/>
          </a:xfrm>
          <a:prstGeom prst="rect">
            <a:avLst/>
          </a:prstGeom>
          <a:noFill/>
        </p:spPr>
      </p:pic>
      <p:pic>
        <p:nvPicPr>
          <p:cNvPr id="8196" name="Picture 4" descr="C:\Users\apapakosta\Desktop\index4.jpg"/>
          <p:cNvPicPr>
            <a:picLocks noChangeAspect="1" noChangeArrowheads="1"/>
          </p:cNvPicPr>
          <p:nvPr/>
        </p:nvPicPr>
        <p:blipFill>
          <a:blip r:embed="rId4"/>
          <a:srcRect/>
          <a:stretch>
            <a:fillRect/>
          </a:stretch>
        </p:blipFill>
        <p:spPr bwMode="auto">
          <a:xfrm>
            <a:off x="4357686" y="3786190"/>
            <a:ext cx="3357586" cy="285752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lstStyle/>
          <a:p>
            <a:r>
              <a:rPr lang="el-GR" dirty="0"/>
              <a:t>ΠΕΡΙΟΧΙΚΗ ΑΝΑΙΣΘΗΣΙΑ</a:t>
            </a:r>
          </a:p>
        </p:txBody>
      </p:sp>
      <p:sp>
        <p:nvSpPr>
          <p:cNvPr id="3" name="2 - Θέση περιεχομένου"/>
          <p:cNvSpPr>
            <a:spLocks noGrp="1"/>
          </p:cNvSpPr>
          <p:nvPr>
            <p:ph idx="1"/>
          </p:nvPr>
        </p:nvSpPr>
        <p:spPr>
          <a:xfrm>
            <a:off x="457200" y="1571612"/>
            <a:ext cx="8229600" cy="5002924"/>
          </a:xfrm>
        </p:spPr>
        <p:txBody>
          <a:bodyPr>
            <a:normAutofit/>
          </a:bodyPr>
          <a:lstStyle/>
          <a:p>
            <a:r>
              <a:rPr lang="el-GR" dirty="0"/>
              <a:t>Η προετοιμασία για </a:t>
            </a:r>
            <a:r>
              <a:rPr lang="el-GR" dirty="0" err="1"/>
              <a:t>περιοχική</a:t>
            </a:r>
            <a:r>
              <a:rPr lang="el-GR" dirty="0"/>
              <a:t> αναισθησία απαιτεί τη προετοιμασία ειδικών δίσκων που πρέπει να έχει έτοιμους ο νοσηλευτής, με ειδικές βελόνες </a:t>
            </a:r>
            <a:r>
              <a:rPr lang="el-GR" dirty="0" err="1"/>
              <a:t>επισκληρίδιας</a:t>
            </a:r>
            <a:r>
              <a:rPr lang="el-GR" dirty="0"/>
              <a:t> ή ραχιαίας αναισθησίας και το φάρμακο της αναισθησίας (π.χ. </a:t>
            </a:r>
            <a:r>
              <a:rPr lang="el-GR" dirty="0" err="1"/>
              <a:t>λιδοκαϊνη</a:t>
            </a:r>
            <a:r>
              <a:rPr lang="el-GR" dirty="0"/>
              <a:t>).</a:t>
            </a:r>
          </a:p>
          <a:p>
            <a:r>
              <a:rPr lang="el-GR" dirty="0"/>
              <a:t>Η παρακολούθηση του ασθενή, κατά τη διάρκεια της χορήγησης αναισθησίας γίνεται από τον αναισθησιολόγο και το νοσηλευτή και περιλαμβάνει την παρατήρηση και καταγραφή της φροντίδας του ασθενή κατά την αναισθησία.</a:t>
            </a:r>
          </a:p>
          <a:p>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285884"/>
          </a:xfrm>
        </p:spPr>
        <p:txBody>
          <a:bodyPr/>
          <a:lstStyle/>
          <a:p>
            <a:endParaRPr lang="el-GR" dirty="0"/>
          </a:p>
        </p:txBody>
      </p:sp>
      <p:pic>
        <p:nvPicPr>
          <p:cNvPr id="7170" name="Picture 2" descr="C:\Users\apapakosta\Desktop\index2.jpg"/>
          <p:cNvPicPr>
            <a:picLocks noGrp="1" noChangeAspect="1" noChangeArrowheads="1"/>
          </p:cNvPicPr>
          <p:nvPr>
            <p:ph idx="1"/>
          </p:nvPr>
        </p:nvPicPr>
        <p:blipFill>
          <a:blip r:embed="rId2"/>
          <a:srcRect/>
          <a:stretch>
            <a:fillRect/>
          </a:stretch>
        </p:blipFill>
        <p:spPr bwMode="auto">
          <a:xfrm>
            <a:off x="1071538" y="2285992"/>
            <a:ext cx="7072362" cy="4071966"/>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71570"/>
          </a:xfrm>
        </p:spPr>
        <p:txBody>
          <a:bodyPr>
            <a:normAutofit fontScale="90000"/>
          </a:bodyPr>
          <a:lstStyle/>
          <a:p>
            <a:r>
              <a:rPr lang="el-GR" dirty="0"/>
              <a:t>ΘΕΣΗ ΑΣΘΕΝΗ ΣΤΟ ΧΕΙΡΟΥΡΓΙΚΟ ΤΡΑΠΕΖΙ</a:t>
            </a:r>
          </a:p>
        </p:txBody>
      </p:sp>
      <p:sp>
        <p:nvSpPr>
          <p:cNvPr id="3" name="2 - Θέση περιεχομένου"/>
          <p:cNvSpPr>
            <a:spLocks noGrp="1"/>
          </p:cNvSpPr>
          <p:nvPr>
            <p:ph idx="1"/>
          </p:nvPr>
        </p:nvSpPr>
        <p:spPr>
          <a:xfrm>
            <a:off x="457200" y="1643050"/>
            <a:ext cx="8229600" cy="4931486"/>
          </a:xfrm>
        </p:spPr>
        <p:txBody>
          <a:bodyPr>
            <a:normAutofit fontScale="85000" lnSpcReduction="10000"/>
          </a:bodyPr>
          <a:lstStyle/>
          <a:p>
            <a:pPr>
              <a:buNone/>
            </a:pPr>
            <a:r>
              <a:rPr lang="el-GR" dirty="0"/>
              <a:t>Η θέση του ασθενή στο χειρουργικό τραπέζι εξαρτάται από:</a:t>
            </a:r>
          </a:p>
          <a:p>
            <a:pPr lvl="0">
              <a:buFont typeface="Wingdings" pitchFamily="2" charset="2"/>
              <a:buChar char="ü"/>
            </a:pPr>
            <a:r>
              <a:rPr lang="el-GR" dirty="0"/>
              <a:t>Το είδος της επέμβασης</a:t>
            </a:r>
          </a:p>
          <a:p>
            <a:pPr lvl="0">
              <a:buFont typeface="Wingdings" pitchFamily="2" charset="2"/>
              <a:buChar char="ü"/>
            </a:pPr>
            <a:r>
              <a:rPr lang="el-GR" dirty="0"/>
              <a:t>Το είδος της χορηγούμενης αναισθησίας</a:t>
            </a:r>
          </a:p>
          <a:p>
            <a:pPr lvl="0">
              <a:buFont typeface="Wingdings" pitchFamily="2" charset="2"/>
              <a:buChar char="ü"/>
            </a:pPr>
            <a:r>
              <a:rPr lang="el-GR" dirty="0"/>
              <a:t>Την ηλικία, το ύψος και τη γενική κατάσταση του ασθενή</a:t>
            </a:r>
          </a:p>
          <a:p>
            <a:pPr lvl="0">
              <a:buFont typeface="Wingdings" pitchFamily="2" charset="2"/>
              <a:buChar char="ü"/>
            </a:pPr>
            <a:r>
              <a:rPr lang="el-GR" dirty="0"/>
              <a:t>Τη θέση που θα έχει ο χειρουργός κατά τη διάρκεια της επέμβασης.</a:t>
            </a:r>
          </a:p>
          <a:p>
            <a:r>
              <a:rPr lang="el-GR" dirty="0"/>
              <a:t>Το χειρουργικό τραπέζι είναι κατασκευασμένο έτσι ώστε να ρυθμίζεται για την κατάλληλη θέση του ασθενή.</a:t>
            </a:r>
          </a:p>
          <a:p>
            <a:r>
              <a:rPr lang="el-GR" dirty="0"/>
              <a:t>Προληπτικά μέτρα πρέπει να λαμβάνονται για την αποφυγή παράλυσης νεύρου, κατακλίσεων ή τραυματισμού του ασθενή κατά την τοποθέτησή του σε κάποια θέση για την επέμβαση.</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lstStyle/>
          <a:p>
            <a:r>
              <a:rPr lang="el-GR" dirty="0"/>
              <a:t>ΟΙ ΣΥΝΗΘΕΣΤΕΡΕΣ ΘΕΣΕΙΣ</a:t>
            </a:r>
          </a:p>
        </p:txBody>
      </p:sp>
      <p:sp>
        <p:nvSpPr>
          <p:cNvPr id="3" name="2 - Θέση περιεχομένου"/>
          <p:cNvSpPr>
            <a:spLocks noGrp="1"/>
          </p:cNvSpPr>
          <p:nvPr>
            <p:ph idx="1"/>
          </p:nvPr>
        </p:nvSpPr>
        <p:spPr>
          <a:xfrm>
            <a:off x="457200" y="1142984"/>
            <a:ext cx="8229600" cy="4983179"/>
          </a:xfrm>
        </p:spPr>
        <p:txBody>
          <a:bodyPr/>
          <a:lstStyle/>
          <a:p>
            <a:pPr lvl="0"/>
            <a:r>
              <a:rPr lang="el-GR" b="1" dirty="0"/>
              <a:t>Ύπτια θέση</a:t>
            </a:r>
            <a:r>
              <a:rPr lang="el-GR" dirty="0"/>
              <a:t> για λαπαροτομία, επεμβάσεις ήπατος, χολής στομάχου. Συχνά γίνεται </a:t>
            </a:r>
            <a:r>
              <a:rPr lang="el-GR" dirty="0" err="1"/>
              <a:t>γωνίωση</a:t>
            </a:r>
            <a:r>
              <a:rPr lang="el-GR" dirty="0"/>
              <a:t> του τραπεζιού στη μέση, για να προβάλει το ήπαρ και η χοληδόχος κύστη.</a:t>
            </a:r>
          </a:p>
          <a:p>
            <a:pPr>
              <a:buNone/>
            </a:pPr>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00132"/>
          </a:xfrm>
        </p:spPr>
        <p:txBody>
          <a:bodyPr/>
          <a:lstStyle/>
          <a:p>
            <a:r>
              <a:rPr lang="el-GR" dirty="0"/>
              <a:t>ΥΠΤΙΑ ΘΕΣΗ</a:t>
            </a:r>
          </a:p>
        </p:txBody>
      </p:sp>
      <p:pic>
        <p:nvPicPr>
          <p:cNvPr id="1026" name="Picture 2" descr="C:\Users\apapakosta\Desktop\ΕΙΚ..jpg"/>
          <p:cNvPicPr>
            <a:picLocks noGrp="1" noChangeAspect="1" noChangeArrowheads="1"/>
          </p:cNvPicPr>
          <p:nvPr>
            <p:ph idx="1"/>
          </p:nvPr>
        </p:nvPicPr>
        <p:blipFill>
          <a:blip r:embed="rId2"/>
          <a:srcRect/>
          <a:stretch>
            <a:fillRect/>
          </a:stretch>
        </p:blipFill>
        <p:spPr bwMode="auto">
          <a:xfrm>
            <a:off x="1428728" y="1857364"/>
            <a:ext cx="5929354" cy="4214842"/>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lvl="0"/>
            <a:r>
              <a:rPr lang="el-GR" b="1" dirty="0"/>
              <a:t>Πρηνής θέση</a:t>
            </a:r>
            <a:r>
              <a:rPr lang="el-GR" dirty="0"/>
              <a:t> για επεμβάσεις σπονδυλικής στήλης και ράχης. Υποστηρίζονται η λεκάνη και ο θώρακας με μαξιλάρια, για να μην πιέζεται η κοιλιακή αορτή ενώ μπαίνει ένα μικρό μαξιλαράκι στους αστραγάλους, για να αποφεύγεται η πίεση. Το κεφάλι τοποθετείται στο πλάι, για διευκόλυνση της αναπνευστικής λειτουργίας.</a:t>
            </a:r>
          </a:p>
          <a:p>
            <a:pPr>
              <a:buNone/>
            </a:pP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lstStyle/>
          <a:p>
            <a:r>
              <a:rPr lang="el-GR" dirty="0"/>
              <a:t>ΠΡΗΝΗΣ ΘΕΣΗ</a:t>
            </a:r>
          </a:p>
        </p:txBody>
      </p:sp>
      <p:pic>
        <p:nvPicPr>
          <p:cNvPr id="2050" name="Picture 2" descr="C:\Users\apapakosta\Desktop\ΠΡΗΝ.jpg"/>
          <p:cNvPicPr>
            <a:picLocks noGrp="1" noChangeAspect="1" noChangeArrowheads="1"/>
          </p:cNvPicPr>
          <p:nvPr>
            <p:ph idx="1"/>
          </p:nvPr>
        </p:nvPicPr>
        <p:blipFill>
          <a:blip r:embed="rId2"/>
          <a:srcRect/>
          <a:stretch>
            <a:fillRect/>
          </a:stretch>
        </p:blipFill>
        <p:spPr bwMode="auto">
          <a:xfrm>
            <a:off x="1785918" y="1714488"/>
            <a:ext cx="5286412" cy="4429156"/>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428612"/>
          </a:xfrm>
        </p:spPr>
        <p:txBody>
          <a:bodyPr>
            <a:normAutofit fontScale="90000"/>
          </a:bodyPr>
          <a:lstStyle/>
          <a:p>
            <a:endParaRPr lang="el-GR" dirty="0"/>
          </a:p>
        </p:txBody>
      </p:sp>
      <p:sp>
        <p:nvSpPr>
          <p:cNvPr id="3" name="2 - Θέση περιεχομένου"/>
          <p:cNvSpPr>
            <a:spLocks noGrp="1"/>
          </p:cNvSpPr>
          <p:nvPr>
            <p:ph idx="1"/>
          </p:nvPr>
        </p:nvSpPr>
        <p:spPr>
          <a:xfrm>
            <a:off x="457200" y="1857364"/>
            <a:ext cx="8229600" cy="4717172"/>
          </a:xfrm>
        </p:spPr>
        <p:txBody>
          <a:bodyPr>
            <a:normAutofit fontScale="92500" lnSpcReduction="10000"/>
          </a:bodyPr>
          <a:lstStyle/>
          <a:p>
            <a:pPr lvl="0"/>
            <a:r>
              <a:rPr lang="el-GR" b="1" dirty="0"/>
              <a:t>Θέση </a:t>
            </a:r>
            <a:r>
              <a:rPr lang="en-US" b="1" dirty="0" err="1"/>
              <a:t>Trendelenburg</a:t>
            </a:r>
            <a:r>
              <a:rPr lang="en-US" dirty="0"/>
              <a:t> </a:t>
            </a:r>
            <a:r>
              <a:rPr lang="el-GR" dirty="0"/>
              <a:t>για επεμβάσεις λεκάνης και ελάσσονος πυέλου. Ο ασθενής σε ύπτια θέση με τα πόδια ψηλότερα από το σώμα σε γωνία 60</a:t>
            </a:r>
            <a:r>
              <a:rPr lang="el-GR" baseline="30000" dirty="0"/>
              <a:t>ο</a:t>
            </a:r>
            <a:r>
              <a:rPr lang="el-GR" dirty="0"/>
              <a:t> και τα γόνατα ελαφρά λυγισμένα. Υποστηρίζεται το σώμα στους ώμους για την πρόληψη παράλυσης του </a:t>
            </a:r>
            <a:r>
              <a:rPr lang="el-GR" dirty="0" err="1"/>
              <a:t>βραχιόνιου</a:t>
            </a:r>
            <a:r>
              <a:rPr lang="el-GR" dirty="0"/>
              <a:t> πλέγματος.</a:t>
            </a:r>
          </a:p>
          <a:p>
            <a:r>
              <a:rPr lang="el-GR" b="1" dirty="0"/>
              <a:t>Ανάστροφη θέση </a:t>
            </a:r>
            <a:r>
              <a:rPr lang="en-US" b="1" dirty="0" err="1"/>
              <a:t>Trendelenburg</a:t>
            </a:r>
            <a:r>
              <a:rPr lang="el-GR" dirty="0"/>
              <a:t> για επεμβάσεις τραχήλου και κεφαλής. Ο ασθενής είναι σε ύπτια θέση με τα πόδια προς τα κάτω. Στηρίζονται τα πέλματα για να μην γλιστρά ο ασθενής και συνήθως τοποθετείται ένα μαξιλάρι κάτω από τον τράχηλο για υπερέκταση της κεφαλής.</a:t>
            </a:r>
          </a:p>
          <a:p>
            <a:pPr lvl="0">
              <a:buNone/>
            </a:pPr>
            <a:endParaRPr lang="el-GR" dirty="0"/>
          </a:p>
          <a:p>
            <a:pPr>
              <a:buNone/>
            </a:pP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Θέση </a:t>
            </a:r>
            <a:r>
              <a:rPr lang="en-US" b="1" dirty="0" err="1"/>
              <a:t>Trendelenburg</a:t>
            </a:r>
            <a:r>
              <a:rPr lang="el-GR" b="1" dirty="0"/>
              <a:t> και</a:t>
            </a:r>
            <a:r>
              <a:rPr lang="en-US" b="1" dirty="0"/>
              <a:t>    </a:t>
            </a:r>
            <a:r>
              <a:rPr lang="el-GR" b="1" dirty="0"/>
              <a:t> ανάστροφη Θέση </a:t>
            </a:r>
            <a:r>
              <a:rPr lang="en-US" b="1" dirty="0" err="1"/>
              <a:t>Trendelenburg</a:t>
            </a:r>
            <a:r>
              <a:rPr lang="en-US" dirty="0"/>
              <a:t> </a:t>
            </a:r>
            <a:endParaRPr lang="el-GR" dirty="0"/>
          </a:p>
        </p:txBody>
      </p:sp>
      <p:pic>
        <p:nvPicPr>
          <p:cNvPr id="3074" name="Picture 2" descr="C:\Users\apapakosta\Desktop\Picture1-2-768x768.jpg"/>
          <p:cNvPicPr>
            <a:picLocks noGrp="1" noChangeAspect="1" noChangeArrowheads="1"/>
          </p:cNvPicPr>
          <p:nvPr>
            <p:ph idx="1"/>
          </p:nvPr>
        </p:nvPicPr>
        <p:blipFill>
          <a:blip r:embed="rId2"/>
          <a:stretch>
            <a:fillRect/>
          </a:stretch>
        </p:blipFill>
        <p:spPr bwMode="auto">
          <a:xfrm>
            <a:off x="2409825" y="2249488"/>
            <a:ext cx="4324350" cy="43243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p:cNvSpPr/>
          <p:nvPr/>
        </p:nvSpPr>
        <p:spPr>
          <a:xfrm>
            <a:off x="0" y="5987844"/>
            <a:ext cx="9144000" cy="87998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7" name="rectangle"/>
          <p:cNvSpPr/>
          <p:nvPr/>
        </p:nvSpPr>
        <p:spPr>
          <a:xfrm>
            <a:off x="158646" y="4869160"/>
            <a:ext cx="2397130" cy="155610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9" name="rectangle"/>
          <p:cNvSpPr/>
          <p:nvPr/>
        </p:nvSpPr>
        <p:spPr>
          <a:xfrm>
            <a:off x="3131840" y="4869159"/>
            <a:ext cx="2448272" cy="155610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1" name="rectangle"/>
          <p:cNvSpPr/>
          <p:nvPr/>
        </p:nvSpPr>
        <p:spPr>
          <a:xfrm>
            <a:off x="6156176" y="4869159"/>
            <a:ext cx="2448272" cy="155610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2" name="medical 3"/>
          <p:cNvSpPr txBox="1"/>
          <p:nvPr/>
        </p:nvSpPr>
        <p:spPr>
          <a:xfrm>
            <a:off x="6199866" y="5013176"/>
            <a:ext cx="2332574" cy="830997"/>
          </a:xfrm>
          <a:prstGeom prst="rect">
            <a:avLst/>
          </a:prstGeom>
          <a:noFill/>
        </p:spPr>
        <p:txBody>
          <a:bodyPr wrap="square" rtlCol="0">
            <a:spAutoFit/>
          </a:bodyPr>
          <a:lstStyle/>
          <a:p>
            <a:pPr algn="ctr"/>
            <a:r>
              <a:rPr lang="el-GR" sz="2400" b="1" dirty="0">
                <a:solidFill>
                  <a:srgbClr val="68868C">
                    <a:lumMod val="50000"/>
                  </a:srgbClr>
                </a:solidFill>
                <a:latin typeface="Franklin Gothic Medium"/>
              </a:rPr>
              <a:t>ΜΕΤΑ (μετεγχειρητικά)</a:t>
            </a:r>
            <a:endParaRPr lang="en-US" sz="2400" b="1" dirty="0">
              <a:solidFill>
                <a:srgbClr val="68868C">
                  <a:lumMod val="50000"/>
                </a:srgbClr>
              </a:solidFill>
              <a:latin typeface="Franklin Gothic Medium"/>
            </a:endParaRPr>
          </a:p>
        </p:txBody>
      </p:sp>
      <p:sp>
        <p:nvSpPr>
          <p:cNvPr id="30" name="medical 2"/>
          <p:cNvSpPr txBox="1"/>
          <p:nvPr/>
        </p:nvSpPr>
        <p:spPr>
          <a:xfrm>
            <a:off x="3104130" y="5013176"/>
            <a:ext cx="2520280" cy="1200329"/>
          </a:xfrm>
          <a:prstGeom prst="rect">
            <a:avLst/>
          </a:prstGeom>
          <a:noFill/>
        </p:spPr>
        <p:txBody>
          <a:bodyPr wrap="square" rtlCol="0">
            <a:spAutoFit/>
          </a:bodyPr>
          <a:lstStyle/>
          <a:p>
            <a:pPr algn="ctr"/>
            <a:r>
              <a:rPr lang="el-GR" sz="2400" b="1" dirty="0">
                <a:solidFill>
                  <a:srgbClr val="68868C">
                    <a:lumMod val="50000"/>
                  </a:srgbClr>
                </a:solidFill>
                <a:latin typeface="Franklin Gothic Medium"/>
              </a:rPr>
              <a:t>ΚΑΤΑ ΤΗΝ ΔΙΑΡΚΕΙΑ (</a:t>
            </a:r>
            <a:r>
              <a:rPr lang="el-GR" sz="2400" b="1" dirty="0" err="1">
                <a:solidFill>
                  <a:srgbClr val="68868C">
                    <a:lumMod val="50000"/>
                  </a:srgbClr>
                </a:solidFill>
                <a:latin typeface="Franklin Gothic Medium"/>
              </a:rPr>
              <a:t>διεγχειρητικά</a:t>
            </a:r>
            <a:r>
              <a:rPr lang="el-GR" sz="2400" b="1" dirty="0">
                <a:solidFill>
                  <a:srgbClr val="68868C">
                    <a:lumMod val="50000"/>
                  </a:srgbClr>
                </a:solidFill>
                <a:latin typeface="Franklin Gothic Medium"/>
              </a:rPr>
              <a:t>)</a:t>
            </a:r>
            <a:endParaRPr lang="en-US" sz="2400" b="1" dirty="0">
              <a:solidFill>
                <a:srgbClr val="68868C">
                  <a:lumMod val="50000"/>
                </a:srgbClr>
              </a:solidFill>
              <a:latin typeface="Franklin Gothic Medium"/>
            </a:endParaRPr>
          </a:p>
        </p:txBody>
      </p:sp>
      <p:sp>
        <p:nvSpPr>
          <p:cNvPr id="28" name="medical 1"/>
          <p:cNvSpPr txBox="1"/>
          <p:nvPr/>
        </p:nvSpPr>
        <p:spPr>
          <a:xfrm>
            <a:off x="107504" y="4964975"/>
            <a:ext cx="2498904" cy="830997"/>
          </a:xfrm>
          <a:prstGeom prst="rect">
            <a:avLst/>
          </a:prstGeom>
          <a:noFill/>
        </p:spPr>
        <p:txBody>
          <a:bodyPr wrap="square" rtlCol="0">
            <a:spAutoFit/>
          </a:bodyPr>
          <a:lstStyle/>
          <a:p>
            <a:pPr algn="ctr"/>
            <a:r>
              <a:rPr lang="el-GR" sz="2400" b="1" dirty="0">
                <a:solidFill>
                  <a:srgbClr val="68868C">
                    <a:lumMod val="50000"/>
                  </a:srgbClr>
                </a:solidFill>
                <a:latin typeface="Franklin Gothic Medium"/>
              </a:rPr>
              <a:t>ΠΡΙΝ (</a:t>
            </a:r>
            <a:r>
              <a:rPr lang="el-GR" sz="2400" b="1" dirty="0" err="1">
                <a:solidFill>
                  <a:srgbClr val="68868C">
                    <a:lumMod val="50000"/>
                  </a:srgbClr>
                </a:solidFill>
                <a:latin typeface="Franklin Gothic Medium"/>
              </a:rPr>
              <a:t>προεγχειρητικά</a:t>
            </a:r>
            <a:r>
              <a:rPr lang="el-GR" sz="2400" b="1" dirty="0">
                <a:solidFill>
                  <a:srgbClr val="68868C">
                    <a:lumMod val="50000"/>
                  </a:srgbClr>
                </a:solidFill>
                <a:latin typeface="Franklin Gothic Medium"/>
              </a:rPr>
              <a:t>)</a:t>
            </a:r>
            <a:endParaRPr lang="en-US" sz="1600" dirty="0">
              <a:solidFill>
                <a:srgbClr val="68868C">
                  <a:lumMod val="50000"/>
                </a:srgbClr>
              </a:solidFill>
            </a:endParaRPr>
          </a:p>
        </p:txBody>
      </p:sp>
      <p:pic>
        <p:nvPicPr>
          <p:cNvPr id="2051" name="Picture 3" descr="C:\Users\christine\Downloads\surgeon_icon_1600_clr_8477.png"/>
          <p:cNvPicPr>
            <a:picLocks noChangeAspect="1" noChangeArrowheads="1"/>
          </p:cNvPicPr>
          <p:nvPr/>
        </p:nvPicPr>
        <p:blipFill>
          <a:blip r:embed="rId2" cstate="print"/>
          <a:srcRect/>
          <a:stretch>
            <a:fillRect/>
          </a:stretch>
        </p:blipFill>
        <p:spPr bwMode="auto">
          <a:xfrm>
            <a:off x="2403974" y="1772816"/>
            <a:ext cx="3923928" cy="3923928"/>
          </a:xfrm>
          <a:prstGeom prst="rect">
            <a:avLst/>
          </a:prstGeom>
          <a:noFill/>
        </p:spPr>
      </p:pic>
      <p:pic>
        <p:nvPicPr>
          <p:cNvPr id="2052" name="Picture 4" descr="C:\Users\christine\Downloads\nurse_icon_1600_clr_8175.png"/>
          <p:cNvPicPr>
            <a:picLocks noChangeAspect="1" noChangeArrowheads="1"/>
          </p:cNvPicPr>
          <p:nvPr/>
        </p:nvPicPr>
        <p:blipFill>
          <a:blip r:embed="rId3" cstate="print"/>
          <a:srcRect/>
          <a:stretch>
            <a:fillRect/>
          </a:stretch>
        </p:blipFill>
        <p:spPr bwMode="auto">
          <a:xfrm>
            <a:off x="5743707" y="2169368"/>
            <a:ext cx="3275856" cy="3275856"/>
          </a:xfrm>
          <a:prstGeom prst="rect">
            <a:avLst/>
          </a:prstGeom>
          <a:noFill/>
        </p:spPr>
      </p:pic>
      <p:pic>
        <p:nvPicPr>
          <p:cNvPr id="2053" name="Picture 5" descr="C:\Users\christine\Downloads\nurse_charting_pc_1600_clr_4344.png"/>
          <p:cNvPicPr>
            <a:picLocks noChangeAspect="1" noChangeArrowheads="1"/>
          </p:cNvPicPr>
          <p:nvPr/>
        </p:nvPicPr>
        <p:blipFill>
          <a:blip r:embed="rId4" cstate="print"/>
          <a:srcRect/>
          <a:stretch>
            <a:fillRect/>
          </a:stretch>
        </p:blipFill>
        <p:spPr bwMode="auto">
          <a:xfrm>
            <a:off x="433678" y="2005428"/>
            <a:ext cx="1607001" cy="3541600"/>
          </a:xfrm>
          <a:prstGeom prst="rect">
            <a:avLst/>
          </a:prstGeom>
          <a:noFill/>
        </p:spPr>
      </p:pic>
      <p:sp>
        <p:nvSpPr>
          <p:cNvPr id="37" name="1 - Τίτλος"/>
          <p:cNvSpPr txBox="1">
            <a:spLocks/>
          </p:cNvSpPr>
          <p:nvPr/>
        </p:nvSpPr>
        <p:spPr>
          <a:xfrm>
            <a:off x="457200" y="274638"/>
            <a:ext cx="8229600" cy="1354162"/>
          </a:xfrm>
          <a:prstGeom prst="rect">
            <a:avLst/>
          </a:prstGeom>
        </p:spPr>
        <p:txBody>
          <a:bodyPr vert="horz" lIns="91440" tIns="45720" rIns="91440" bIns="45720" rtlCol="0" anchor="t">
            <a:normAutofit fontScale="97500"/>
          </a:bodyPr>
          <a:lstStyle/>
          <a:p>
            <a:pPr marL="0" marR="0" lvl="0" indent="0" defTabSz="914400" rtl="0" eaLnBrk="1" fontAlgn="auto" latinLnBrk="0" hangingPunct="1">
              <a:lnSpc>
                <a:spcPct val="90000"/>
              </a:lnSpc>
              <a:spcBef>
                <a:spcPct val="0"/>
              </a:spcBef>
              <a:spcAft>
                <a:spcPts val="0"/>
              </a:spcAft>
              <a:buClrTx/>
              <a:buSzTx/>
              <a:buFontTx/>
              <a:buNone/>
              <a:tabLst/>
              <a:defRPr/>
            </a:pPr>
            <a:r>
              <a:rPr lang="el-GR" sz="2800" b="1" dirty="0">
                <a:solidFill>
                  <a:schemeClr val="bg1"/>
                </a:solidFill>
                <a:latin typeface="Franklin Gothic Medium"/>
              </a:rPr>
              <a:t>Η </a:t>
            </a:r>
            <a:r>
              <a:rPr lang="el-GR" sz="2800" b="1" dirty="0" err="1">
                <a:solidFill>
                  <a:schemeClr val="bg1"/>
                </a:solidFill>
                <a:latin typeface="Franklin Gothic Medium"/>
              </a:rPr>
              <a:t>περιεγχειρητική</a:t>
            </a:r>
            <a:r>
              <a:rPr lang="el-GR" sz="2800" b="1" dirty="0">
                <a:solidFill>
                  <a:schemeClr val="bg1"/>
                </a:solidFill>
                <a:latin typeface="Franklin Gothic Medium"/>
              </a:rPr>
              <a:t> νοσηλευτική φροντίδα περιλαμβάνει</a:t>
            </a:r>
            <a:r>
              <a:rPr lang="en-US" sz="2800" b="1" dirty="0">
                <a:solidFill>
                  <a:schemeClr val="bg1"/>
                </a:solidFill>
                <a:latin typeface="Franklin Gothic Medium"/>
              </a:rPr>
              <a:t> </a:t>
            </a:r>
            <a:r>
              <a:rPr lang="el-GR" sz="2800" b="1" dirty="0">
                <a:solidFill>
                  <a:schemeClr val="bg1"/>
                </a:solidFill>
                <a:latin typeface="Franklin Gothic Medium"/>
              </a:rPr>
              <a:t>τη νοσηλευτική φροντίδα που παρέχεται στον ασθενή:  </a:t>
            </a:r>
          </a:p>
        </p:txBody>
      </p:sp>
    </p:spTree>
    <p:extLst>
      <p:ext uri="{BB962C8B-B14F-4D97-AF65-F5344CB8AC3E}">
        <p14:creationId xmlns:p14="http://schemas.microsoft.com/office/powerpoint/2010/main" val="1116715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053"/>
                                        </p:tgtEl>
                                        <p:attrNameLst>
                                          <p:attrName>style.visibility</p:attrName>
                                        </p:attrNameLst>
                                      </p:cBhvr>
                                      <p:to>
                                        <p:strVal val="visible"/>
                                      </p:to>
                                    </p:set>
                                    <p:animEffect transition="in" filter="wipe(up)">
                                      <p:cBhvr>
                                        <p:cTn id="11" dur="500"/>
                                        <p:tgtEl>
                                          <p:spTgt spid="2053"/>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wipe(down)">
                                      <p:cBhvr>
                                        <p:cTn id="14" dur="500"/>
                                        <p:tgtEl>
                                          <p:spTgt spid="27"/>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par>
                          <p:cTn id="19" fill="hold">
                            <p:stCondLst>
                              <p:cond delay="1500"/>
                            </p:stCondLst>
                            <p:childTnLst>
                              <p:par>
                                <p:cTn id="20" presetID="22" presetClass="entr" presetSubtype="1" fill="hold" nodeType="afterEffect">
                                  <p:stCondLst>
                                    <p:cond delay="0"/>
                                  </p:stCondLst>
                                  <p:childTnLst>
                                    <p:set>
                                      <p:cBhvr>
                                        <p:cTn id="21" dur="1" fill="hold">
                                          <p:stCondLst>
                                            <p:cond delay="0"/>
                                          </p:stCondLst>
                                        </p:cTn>
                                        <p:tgtEl>
                                          <p:spTgt spid="2051"/>
                                        </p:tgtEl>
                                        <p:attrNameLst>
                                          <p:attrName>style.visibility</p:attrName>
                                        </p:attrNameLst>
                                      </p:cBhvr>
                                      <p:to>
                                        <p:strVal val="visible"/>
                                      </p:to>
                                    </p:set>
                                    <p:animEffect transition="in" filter="wipe(up)">
                                      <p:cBhvr>
                                        <p:cTn id="22" dur="500"/>
                                        <p:tgtEl>
                                          <p:spTgt spid="2051"/>
                                        </p:tgtEl>
                                      </p:cBhvr>
                                    </p:animEffect>
                                  </p:childTnLst>
                                </p:cTn>
                              </p:par>
                            </p:childTnLst>
                          </p:cTn>
                        </p:par>
                        <p:par>
                          <p:cTn id="23" fill="hold">
                            <p:stCondLst>
                              <p:cond delay="2000"/>
                            </p:stCondLst>
                            <p:childTnLst>
                              <p:par>
                                <p:cTn id="24" presetID="22" presetClass="entr" presetSubtype="4"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down)">
                                      <p:cBhvr>
                                        <p:cTn id="26" dur="500"/>
                                        <p:tgtEl>
                                          <p:spTgt spid="29"/>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par>
                          <p:cTn id="31" fill="hold">
                            <p:stCondLst>
                              <p:cond delay="3000"/>
                            </p:stCondLst>
                            <p:childTnLst>
                              <p:par>
                                <p:cTn id="32" presetID="22" presetClass="entr" presetSubtype="1" fill="hold" nodeType="afterEffect">
                                  <p:stCondLst>
                                    <p:cond delay="0"/>
                                  </p:stCondLst>
                                  <p:childTnLst>
                                    <p:set>
                                      <p:cBhvr>
                                        <p:cTn id="33" dur="1" fill="hold">
                                          <p:stCondLst>
                                            <p:cond delay="0"/>
                                          </p:stCondLst>
                                        </p:cTn>
                                        <p:tgtEl>
                                          <p:spTgt spid="2052"/>
                                        </p:tgtEl>
                                        <p:attrNameLst>
                                          <p:attrName>style.visibility</p:attrName>
                                        </p:attrNameLst>
                                      </p:cBhvr>
                                      <p:to>
                                        <p:strVal val="visible"/>
                                      </p:to>
                                    </p:set>
                                    <p:animEffect transition="in" filter="wipe(up)">
                                      <p:cBhvr>
                                        <p:cTn id="34" dur="500"/>
                                        <p:tgtEl>
                                          <p:spTgt spid="2052"/>
                                        </p:tgtEl>
                                      </p:cBhvr>
                                    </p:animEffect>
                                  </p:childTnLst>
                                </p:cTn>
                              </p:par>
                            </p:childTnLst>
                          </p:cTn>
                        </p:par>
                        <p:par>
                          <p:cTn id="35" fill="hold">
                            <p:stCondLst>
                              <p:cond delay="3500"/>
                            </p:stCondLst>
                            <p:childTnLst>
                              <p:par>
                                <p:cTn id="36" presetID="22" presetClass="entr" presetSubtype="4"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down)">
                                      <p:cBhvr>
                                        <p:cTn id="38" dur="500"/>
                                        <p:tgtEl>
                                          <p:spTgt spid="31"/>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fade">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1" grpId="0" animBg="1"/>
      <p:bldP spid="32" grpId="0"/>
      <p:bldP spid="30" grpId="0"/>
      <p:bldP spid="28" grpId="0"/>
      <p:bldP spid="3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pPr lvl="0"/>
            <a:r>
              <a:rPr lang="el-GR" b="1" dirty="0"/>
              <a:t>Πλάγια θέση</a:t>
            </a:r>
            <a:r>
              <a:rPr lang="el-GR" dirty="0"/>
              <a:t> για επεμβάσεις νεφρού και θώρακα. Το πάνω πόδι είναι λυγισμένο και ακουμπάει στο κάτω με ένα μαξιλάρι ανάμεσά τους, για την αποφυγή πίεσης. Ελέγχεται συχνά η ασφάλεια του ασθενή.</a:t>
            </a:r>
          </a:p>
          <a:p>
            <a:pPr>
              <a:buNone/>
            </a:pPr>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857256"/>
          </a:xfrm>
        </p:spPr>
        <p:txBody>
          <a:bodyPr/>
          <a:lstStyle/>
          <a:p>
            <a:r>
              <a:rPr lang="el-GR" dirty="0"/>
              <a:t>ΠΛΑΓΙΑ ΘΕΣΗ</a:t>
            </a:r>
          </a:p>
        </p:txBody>
      </p:sp>
      <p:pic>
        <p:nvPicPr>
          <p:cNvPr id="4098" name="Picture 2" descr="C:\Users\apapakosta\Desktop\Picture3.jpg"/>
          <p:cNvPicPr>
            <a:picLocks noGrp="1" noChangeAspect="1" noChangeArrowheads="1"/>
          </p:cNvPicPr>
          <p:nvPr>
            <p:ph idx="1"/>
          </p:nvPr>
        </p:nvPicPr>
        <p:blipFill>
          <a:blip r:embed="rId2"/>
          <a:srcRect/>
          <a:stretch>
            <a:fillRect/>
          </a:stretch>
        </p:blipFill>
        <p:spPr bwMode="auto">
          <a:xfrm>
            <a:off x="1214414" y="1857364"/>
            <a:ext cx="6429420" cy="4500594"/>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428612"/>
          </a:xfrm>
        </p:spPr>
        <p:txBody>
          <a:bodyPr>
            <a:normAutofit fontScale="90000"/>
          </a:bodyPr>
          <a:lstStyle/>
          <a:p>
            <a:endParaRPr lang="el-GR" dirty="0"/>
          </a:p>
        </p:txBody>
      </p:sp>
      <p:sp>
        <p:nvSpPr>
          <p:cNvPr id="3" name="2 - Θέση περιεχομένου"/>
          <p:cNvSpPr>
            <a:spLocks noGrp="1"/>
          </p:cNvSpPr>
          <p:nvPr>
            <p:ph idx="1"/>
          </p:nvPr>
        </p:nvSpPr>
        <p:spPr>
          <a:xfrm>
            <a:off x="457200" y="1571612"/>
            <a:ext cx="8229600" cy="5002924"/>
          </a:xfrm>
        </p:spPr>
        <p:txBody>
          <a:bodyPr>
            <a:normAutofit/>
          </a:bodyPr>
          <a:lstStyle/>
          <a:p>
            <a:pPr lvl="0"/>
            <a:r>
              <a:rPr lang="el-GR" b="1" dirty="0"/>
              <a:t>Γυναικολογική θέση</a:t>
            </a:r>
            <a:r>
              <a:rPr lang="el-GR" dirty="0"/>
              <a:t> για επεμβάσεις </a:t>
            </a:r>
            <a:r>
              <a:rPr lang="el-GR" dirty="0" err="1"/>
              <a:t>περίνεου</a:t>
            </a:r>
            <a:r>
              <a:rPr lang="el-GR" dirty="0"/>
              <a:t>, </a:t>
            </a:r>
            <a:r>
              <a:rPr lang="el-GR" dirty="0" err="1"/>
              <a:t>αιμορροείδων</a:t>
            </a:r>
            <a:r>
              <a:rPr lang="el-GR" dirty="0"/>
              <a:t> και γεννητικών οργάνων. Ο ασθενής σε ύπτια θέση με τους γλουτούς να προεξέχουν από το μεσαίο τμήμα του τραπεζιού, τα πόδια ανοιχτά και ανασηκωμένα με τα γόνατα και τα ισχία σε κάμψη. Τα πόδια υποστηρίζονται με ζώνες.</a:t>
            </a:r>
          </a:p>
          <a:p>
            <a:pPr>
              <a:buNone/>
            </a:pPr>
            <a:r>
              <a:rPr lang="el-GR" dirty="0"/>
              <a:t>Μετά την επέμβαση, πολλές φορές πριν τη συρραφή του τραύματος, το σώμα επανέρχεται σε ύπτια θέση. Ο νοσηλευτής ελέγχει τα σημεία πίεσης και την κατάσταση του δέρματος.</a:t>
            </a:r>
          </a:p>
          <a:p>
            <a:pPr>
              <a:buNone/>
            </a:pP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ΓΥΝΑΙΚΟΛΟΓΙΚΗ ΘΕΣΗ</a:t>
            </a:r>
          </a:p>
        </p:txBody>
      </p:sp>
      <p:pic>
        <p:nvPicPr>
          <p:cNvPr id="5122" name="Picture 2" descr="C:\Users\apapakosta\Desktop\images.jpg"/>
          <p:cNvPicPr>
            <a:picLocks noGrp="1" noChangeAspect="1" noChangeArrowheads="1"/>
          </p:cNvPicPr>
          <p:nvPr>
            <p:ph idx="1"/>
          </p:nvPr>
        </p:nvPicPr>
        <p:blipFill>
          <a:blip r:embed="rId2"/>
          <a:srcRect/>
          <a:stretch>
            <a:fillRect/>
          </a:stretch>
        </p:blipFill>
        <p:spPr bwMode="auto">
          <a:xfrm>
            <a:off x="1785918" y="1857364"/>
            <a:ext cx="5357849" cy="4643469"/>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lstStyle/>
          <a:p>
            <a:r>
              <a:rPr lang="el-GR" dirty="0"/>
              <a:t>ΓΥΝΑΙΚΟΛΟΓΙΚΗ ΘΕΣΗ</a:t>
            </a:r>
          </a:p>
        </p:txBody>
      </p:sp>
      <p:pic>
        <p:nvPicPr>
          <p:cNvPr id="9218" name="Picture 2" descr="C:\Users\apapakosta\Desktop\index5.jpg"/>
          <p:cNvPicPr>
            <a:picLocks noGrp="1" noChangeAspect="1" noChangeArrowheads="1"/>
          </p:cNvPicPr>
          <p:nvPr>
            <p:ph idx="1"/>
          </p:nvPr>
        </p:nvPicPr>
        <p:blipFill>
          <a:blip r:embed="rId2"/>
          <a:srcRect/>
          <a:stretch>
            <a:fillRect/>
          </a:stretch>
        </p:blipFill>
        <p:spPr bwMode="auto">
          <a:xfrm>
            <a:off x="928662" y="1571612"/>
            <a:ext cx="7000924" cy="464347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85818"/>
          </a:xfrm>
        </p:spPr>
        <p:txBody>
          <a:bodyPr>
            <a:normAutofit/>
          </a:bodyPr>
          <a:lstStyle/>
          <a:p>
            <a:pPr algn="ctr"/>
            <a:r>
              <a:rPr lang="el-GR" dirty="0"/>
              <a:t>ΜΕΤΕΓΧΕΙΡΗΤΙΚΗ ΦΑΣΗ</a:t>
            </a:r>
          </a:p>
        </p:txBody>
      </p:sp>
      <p:sp>
        <p:nvSpPr>
          <p:cNvPr id="3" name="2 - Θέση περιεχομένου"/>
          <p:cNvSpPr>
            <a:spLocks noGrp="1"/>
          </p:cNvSpPr>
          <p:nvPr>
            <p:ph idx="1"/>
          </p:nvPr>
        </p:nvSpPr>
        <p:spPr>
          <a:xfrm>
            <a:off x="457200" y="1142984"/>
            <a:ext cx="8229600" cy="5431552"/>
          </a:xfrm>
        </p:spPr>
        <p:txBody>
          <a:bodyPr>
            <a:normAutofit lnSpcReduction="10000"/>
          </a:bodyPr>
          <a:lstStyle/>
          <a:p>
            <a:r>
              <a:rPr lang="el-GR" dirty="0"/>
              <a:t>Η μετεγχειρητική φάση ξεκινάει από τη στιγμή που ο ασθενής μεταφέρεται από τη χειρουργική αίθουσα , στην αίθουσα Ανάνηψης, με τη συνοδεία του νοσηλευτή , ο οποίος παραδίδει το σχετικό έντυπο της επέμβασης, όπως και τον ιατρονοσηλευτικό φάκελο του ασθενή, στο νοσηλευτικό προσωπικό της Ανάνηψης. </a:t>
            </a:r>
          </a:p>
          <a:p>
            <a:r>
              <a:rPr lang="el-GR" dirty="0"/>
              <a:t>Εξηγεί τα συμβάντα κατά τη διάρκεια της επέμβασης, την ύπαρξη και παρακολούθηση των παροχετεύσεων, ορών, καθετήρων και εφιστά την προσοχή σε ιδιαίτερες ανάγκες του ασθενή, έτσι ώστε να εξασφαλιστεί η κατάλληλη παροχή φροντίδας στο τμήμα της Ανάνηψης.</a:t>
            </a:r>
          </a:p>
          <a:p>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00132"/>
          </a:xfrm>
        </p:spPr>
        <p:txBody>
          <a:bodyPr/>
          <a:lstStyle/>
          <a:p>
            <a:r>
              <a:rPr lang="el-GR" dirty="0"/>
              <a:t>ΣΚΟΠΟΣ</a:t>
            </a:r>
          </a:p>
        </p:txBody>
      </p:sp>
      <p:sp>
        <p:nvSpPr>
          <p:cNvPr id="3" name="2 - Θέση περιεχομένου"/>
          <p:cNvSpPr>
            <a:spLocks noGrp="1"/>
          </p:cNvSpPr>
          <p:nvPr>
            <p:ph idx="1"/>
          </p:nvPr>
        </p:nvSpPr>
        <p:spPr>
          <a:xfrm>
            <a:off x="457200" y="1500174"/>
            <a:ext cx="8229600" cy="5074362"/>
          </a:xfrm>
        </p:spPr>
        <p:txBody>
          <a:bodyPr>
            <a:normAutofit/>
          </a:bodyPr>
          <a:lstStyle/>
          <a:p>
            <a:pPr>
              <a:buNone/>
            </a:pPr>
            <a:r>
              <a:rPr lang="el-GR" dirty="0"/>
              <a:t>Σκοπός της μετεγχειρητικής φροντίδας είναι:</a:t>
            </a:r>
          </a:p>
          <a:p>
            <a:pPr lvl="0">
              <a:buFont typeface="Wingdings" pitchFamily="2" charset="2"/>
              <a:buChar char="Ø"/>
            </a:pPr>
            <a:r>
              <a:rPr lang="el-GR" dirty="0"/>
              <a:t>Να προλάβει και να ανιχνεύσει εγκαίρως τυχόν μετεγχειρητικές επιπλοκές</a:t>
            </a:r>
          </a:p>
          <a:p>
            <a:pPr lvl="0">
              <a:buFont typeface="Wingdings" pitchFamily="2" charset="2"/>
              <a:buChar char="Ø"/>
            </a:pPr>
            <a:r>
              <a:rPr lang="el-GR" dirty="0"/>
              <a:t>Να διορθώσει τυχόν μετεγχειρητικές επιπλοκές</a:t>
            </a:r>
          </a:p>
          <a:p>
            <a:pPr lvl="0">
              <a:buFont typeface="Wingdings" pitchFamily="2" charset="2"/>
              <a:buChar char="Ø"/>
            </a:pPr>
            <a:r>
              <a:rPr lang="el-GR" dirty="0"/>
              <a:t>Να ανανήψει ομαλά ο ασθενής από την αναισθησία</a:t>
            </a:r>
          </a:p>
          <a:p>
            <a:pPr lvl="0">
              <a:buFont typeface="Wingdings" pitchFamily="2" charset="2"/>
              <a:buChar char="Ø"/>
            </a:pPr>
            <a:r>
              <a:rPr lang="el-GR" dirty="0"/>
              <a:t>Να βοηθήσει στην ανακούφιση ή τη μείωση του πόνου</a:t>
            </a:r>
          </a:p>
          <a:p>
            <a:pPr lvl="0">
              <a:buFont typeface="Wingdings" pitchFamily="2" charset="2"/>
              <a:buChar char="Ø"/>
            </a:pPr>
            <a:r>
              <a:rPr lang="el-GR" dirty="0"/>
              <a:t>Να βοηθήσει τον ασθενή να επανακτήσει τις φυσιολογικές του λειτουργίες και τις αισθήσεις του.</a:t>
            </a:r>
          </a:p>
          <a:p>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1071570"/>
          </a:xfrm>
        </p:spPr>
        <p:txBody>
          <a:bodyPr/>
          <a:lstStyle/>
          <a:p>
            <a:r>
              <a:rPr lang="el-GR" dirty="0"/>
              <a:t>ΜΕΡΙΜΝΑ ΝΟΣΗΛΕΥΤΩΝ</a:t>
            </a:r>
          </a:p>
        </p:txBody>
      </p:sp>
      <p:sp>
        <p:nvSpPr>
          <p:cNvPr id="3" name="2 - Θέση περιεχομένου"/>
          <p:cNvSpPr>
            <a:spLocks noGrp="1"/>
          </p:cNvSpPr>
          <p:nvPr>
            <p:ph idx="1"/>
          </p:nvPr>
        </p:nvSpPr>
        <p:spPr>
          <a:xfrm>
            <a:off x="457200" y="1500174"/>
            <a:ext cx="8229600" cy="5074362"/>
          </a:xfrm>
        </p:spPr>
        <p:txBody>
          <a:bodyPr>
            <a:normAutofit/>
          </a:bodyPr>
          <a:lstStyle/>
          <a:p>
            <a:pPr>
              <a:buNone/>
            </a:pPr>
            <a:r>
              <a:rPr lang="el-GR" dirty="0"/>
              <a:t>Ο νοσηλευτής του χειρουργείου μαζί με το νοσηλευτή της ανάνηψης πρέπει να βεβαιωθούν ότι:</a:t>
            </a:r>
          </a:p>
          <a:p>
            <a:pPr lvl="0">
              <a:buFont typeface="Wingdings" pitchFamily="2" charset="2"/>
              <a:buChar char="ü"/>
            </a:pPr>
            <a:r>
              <a:rPr lang="el-GR" dirty="0"/>
              <a:t>ο ασθενής είναι σωστά τοποθετημένος</a:t>
            </a:r>
          </a:p>
          <a:p>
            <a:pPr lvl="0">
              <a:buFont typeface="Wingdings" pitchFamily="2" charset="2"/>
              <a:buChar char="ü"/>
            </a:pPr>
            <a:r>
              <a:rPr lang="el-GR" dirty="0"/>
              <a:t>ο ασθενής είναι ασφαλής (π.χ. τα προστατευτικά κάγκελα είναι ανεβασμένα)</a:t>
            </a:r>
          </a:p>
          <a:p>
            <a:pPr lvl="0">
              <a:buFont typeface="Wingdings" pitchFamily="2" charset="2"/>
              <a:buChar char="ü"/>
            </a:pPr>
            <a:r>
              <a:rPr lang="el-GR" dirty="0"/>
              <a:t>ο ασθενής είναι καλά σκεπασμένος</a:t>
            </a:r>
          </a:p>
          <a:p>
            <a:pPr lvl="0">
              <a:buFont typeface="Wingdings" pitchFamily="2" charset="2"/>
              <a:buChar char="ü"/>
            </a:pPr>
            <a:r>
              <a:rPr lang="el-GR" dirty="0"/>
              <a:t>υπάρχει δυνατότητα χορήγησης οξυγόνου, όταν χρειαστεί</a:t>
            </a:r>
          </a:p>
          <a:p>
            <a:pPr lvl="0">
              <a:buFont typeface="Wingdings" pitchFamily="2" charset="2"/>
              <a:buChar char="ü"/>
            </a:pPr>
            <a:r>
              <a:rPr lang="el-GR" dirty="0"/>
              <a:t>η ομάδα βρίσκεται σε ετοιμότητα να αντιμετωπίσει επιπλοκές.</a:t>
            </a:r>
          </a:p>
          <a:p>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714380"/>
          </a:xfrm>
        </p:spPr>
        <p:txBody>
          <a:bodyPr/>
          <a:lstStyle/>
          <a:p>
            <a:r>
              <a:rPr lang="el-GR" dirty="0"/>
              <a:t>ΑΝΤΙΚΕΙΜΕΝΟ Μ.Φ.</a:t>
            </a:r>
          </a:p>
        </p:txBody>
      </p:sp>
      <p:sp>
        <p:nvSpPr>
          <p:cNvPr id="3" name="2 - Θέση περιεχομένου"/>
          <p:cNvSpPr>
            <a:spLocks noGrp="1"/>
          </p:cNvSpPr>
          <p:nvPr>
            <p:ph idx="1"/>
          </p:nvPr>
        </p:nvSpPr>
        <p:spPr>
          <a:xfrm>
            <a:off x="457200" y="1285860"/>
            <a:ext cx="8229600" cy="5288676"/>
          </a:xfrm>
        </p:spPr>
        <p:txBody>
          <a:bodyPr>
            <a:normAutofit fontScale="77500" lnSpcReduction="20000"/>
          </a:bodyPr>
          <a:lstStyle/>
          <a:p>
            <a:pPr>
              <a:buNone/>
            </a:pPr>
            <a:r>
              <a:rPr lang="el-GR" dirty="0"/>
              <a:t>Η μετεγχειρητική φροντίδα περιλαμβάνει:</a:t>
            </a:r>
          </a:p>
          <a:p>
            <a:pPr lvl="0">
              <a:buFont typeface="Wingdings" pitchFamily="2" charset="2"/>
              <a:buChar char="§"/>
            </a:pPr>
            <a:r>
              <a:rPr lang="el-GR" dirty="0"/>
              <a:t>Ψυχολογική και συναισθηματική υποστήριξη του ασθενή</a:t>
            </a:r>
          </a:p>
          <a:p>
            <a:pPr lvl="0">
              <a:buFont typeface="Wingdings" pitchFamily="2" charset="2"/>
              <a:buChar char="§"/>
            </a:pPr>
            <a:r>
              <a:rPr lang="el-GR" dirty="0"/>
              <a:t>Λήψη μέτρων ασφαλείας ιδιαίτερα αν ο ασθενής είναι διεγερτικός μετά την αναισθησία</a:t>
            </a:r>
          </a:p>
          <a:p>
            <a:pPr lvl="0">
              <a:buFont typeface="Wingdings" pitchFamily="2" charset="2"/>
              <a:buChar char="§"/>
            </a:pPr>
            <a:r>
              <a:rPr lang="el-GR" dirty="0"/>
              <a:t>Συνεχή παρατήρηση της αναπνευστικής λειτουργίας και καταγραφή των ζωτικών σημείων και της καρδιακής λειτουργίας</a:t>
            </a:r>
          </a:p>
          <a:p>
            <a:pPr lvl="0">
              <a:buFont typeface="Wingdings" pitchFamily="2" charset="2"/>
              <a:buChar char="§"/>
            </a:pPr>
            <a:r>
              <a:rPr lang="el-GR" dirty="0"/>
              <a:t>Παρακολούθηση του τραύματος και των παροχετεύσεων για τυχόν αιμορραγία</a:t>
            </a:r>
          </a:p>
          <a:p>
            <a:pPr lvl="0">
              <a:buFont typeface="Wingdings" pitchFamily="2" charset="2"/>
              <a:buChar char="§"/>
            </a:pPr>
            <a:r>
              <a:rPr lang="el-GR" dirty="0"/>
              <a:t>Μέτρηση του ισοζυγίου υγρών</a:t>
            </a:r>
          </a:p>
          <a:p>
            <a:pPr lvl="0">
              <a:buFont typeface="Wingdings" pitchFamily="2" charset="2"/>
              <a:buChar char="§"/>
            </a:pPr>
            <a:r>
              <a:rPr lang="el-GR" dirty="0"/>
              <a:t>Παρατήρηση της κινητικότητας του ασθενή</a:t>
            </a:r>
          </a:p>
          <a:p>
            <a:pPr lvl="0">
              <a:buFont typeface="Wingdings" pitchFamily="2" charset="2"/>
              <a:buChar char="§"/>
            </a:pPr>
            <a:r>
              <a:rPr lang="el-GR" dirty="0"/>
              <a:t>Παρακολούθηση και καταγραφή του επιπέδου συνείδησης και προσανατολισμού του ασθενή</a:t>
            </a:r>
          </a:p>
          <a:p>
            <a:pPr lvl="0">
              <a:buFont typeface="Wingdings" pitchFamily="2" charset="2"/>
              <a:buChar char="§"/>
            </a:pPr>
            <a:r>
              <a:rPr lang="el-GR" dirty="0"/>
              <a:t>Παρακολούθηση του ασθενή για πόνο</a:t>
            </a:r>
          </a:p>
          <a:p>
            <a:pPr lvl="0">
              <a:buFont typeface="Wingdings" pitchFamily="2" charset="2"/>
              <a:buChar char="§"/>
            </a:pPr>
            <a:r>
              <a:rPr lang="el-GR" dirty="0"/>
              <a:t>Παρακολούθηση για τυχόν μετεγχειρητικές επιπλοκές</a:t>
            </a:r>
          </a:p>
          <a:p>
            <a:pPr lvl="0">
              <a:buFont typeface="Wingdings" pitchFamily="2" charset="2"/>
              <a:buChar char="§"/>
            </a:pPr>
            <a:r>
              <a:rPr lang="el-GR" dirty="0"/>
              <a:t>Προστασία του ασθενή από υποθερμία</a:t>
            </a:r>
          </a:p>
          <a:p>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57158" y="571480"/>
            <a:ext cx="8501122" cy="928694"/>
          </a:xfrm>
        </p:spPr>
        <p:txBody>
          <a:bodyPr>
            <a:normAutofit fontScale="90000"/>
          </a:bodyPr>
          <a:lstStyle/>
          <a:p>
            <a:r>
              <a:rPr lang="el-GR" dirty="0"/>
              <a:t>ΕΠΙΣΤΡΟΦΗ ΑΣΘΕΝΗ ΣΤΟ ΝΟΣΗΛΕΥΤΙΚΟ ΤΜΗΜΑ</a:t>
            </a:r>
          </a:p>
        </p:txBody>
      </p:sp>
      <p:sp>
        <p:nvSpPr>
          <p:cNvPr id="3" name="2 - Θέση περιεχομένου"/>
          <p:cNvSpPr>
            <a:spLocks noGrp="1"/>
          </p:cNvSpPr>
          <p:nvPr>
            <p:ph idx="1"/>
          </p:nvPr>
        </p:nvSpPr>
        <p:spPr>
          <a:xfrm>
            <a:off x="457200" y="1714488"/>
            <a:ext cx="8229600" cy="4860048"/>
          </a:xfrm>
        </p:spPr>
        <p:txBody>
          <a:bodyPr>
            <a:normAutofit fontScale="92500" lnSpcReduction="10000"/>
          </a:bodyPr>
          <a:lstStyle/>
          <a:p>
            <a:pPr>
              <a:buNone/>
            </a:pPr>
            <a:r>
              <a:rPr lang="el-GR" dirty="0"/>
              <a:t>Ο ασθενής μπορεί να μεταφερθεί από τη μονάδα ανάνηψης στο νοσηλευτικό τμήμα όταν:</a:t>
            </a:r>
          </a:p>
          <a:p>
            <a:pPr lvl="0">
              <a:buFont typeface="Wingdings" pitchFamily="2" charset="2"/>
              <a:buChar char="ü"/>
            </a:pPr>
            <a:r>
              <a:rPr lang="el-GR" dirty="0"/>
              <a:t>Έχει καλό επίπεδο συνείδησης</a:t>
            </a:r>
          </a:p>
          <a:p>
            <a:pPr lvl="0">
              <a:buFont typeface="Wingdings" pitchFamily="2" charset="2"/>
              <a:buChar char="ü"/>
            </a:pPr>
            <a:r>
              <a:rPr lang="el-GR" dirty="0"/>
              <a:t>Μπορεί να διατηρεί ανοιχτό αεραγωγό</a:t>
            </a:r>
          </a:p>
          <a:p>
            <a:pPr lvl="0">
              <a:buFont typeface="Wingdings" pitchFamily="2" charset="2"/>
              <a:buChar char="ü"/>
            </a:pPr>
            <a:r>
              <a:rPr lang="el-GR" dirty="0"/>
              <a:t>Αναπνέει φυσιολογικά και οξυγονώνεται ικανοποιητικά </a:t>
            </a:r>
          </a:p>
          <a:p>
            <a:pPr lvl="0">
              <a:buFont typeface="Wingdings" pitchFamily="2" charset="2"/>
              <a:buChar char="ü"/>
            </a:pPr>
            <a:r>
              <a:rPr lang="el-GR" dirty="0"/>
              <a:t>Έχουν επανέλθει τα αντανακλαστικά του</a:t>
            </a:r>
          </a:p>
          <a:p>
            <a:pPr lvl="0">
              <a:buFont typeface="Wingdings" pitchFamily="2" charset="2"/>
              <a:buChar char="ü"/>
            </a:pPr>
            <a:r>
              <a:rPr lang="el-GR" dirty="0"/>
              <a:t>Έχει σταθερά ζωτικά σημεία</a:t>
            </a:r>
          </a:p>
          <a:p>
            <a:pPr lvl="0">
              <a:buFont typeface="Wingdings" pitchFamily="2" charset="2"/>
              <a:buChar char="ü"/>
            </a:pPr>
            <a:r>
              <a:rPr lang="el-GR" dirty="0"/>
              <a:t>Έχει γίνει έλεγχος των μετεγχειρητικών οδηγιών και όλου του φακέλου με τις πληροφορίες για την επέμβαση, που θα μεταφερθεί μαζί με τον ασθενή στο νοσηλευτικό τμήμα.</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600" b="1" dirty="0"/>
              <a:t>ΦΑΣΕΙΣ ΠΕΡΙΕΓΧΕΙΡΗΤΙΚΗΣ ΦΡΟΝΤΙΔΑΣ</a:t>
            </a:r>
          </a:p>
        </p:txBody>
      </p:sp>
      <p:sp>
        <p:nvSpPr>
          <p:cNvPr id="3" name="2 - Θέση περιεχομένου"/>
          <p:cNvSpPr>
            <a:spLocks noGrp="1"/>
          </p:cNvSpPr>
          <p:nvPr>
            <p:ph idx="1"/>
          </p:nvPr>
        </p:nvSpPr>
        <p:spPr/>
        <p:txBody>
          <a:bodyPr/>
          <a:lstStyle/>
          <a:p>
            <a:pPr lvl="0">
              <a:lnSpc>
                <a:spcPct val="200000"/>
              </a:lnSpc>
              <a:buFont typeface="Wingdings" pitchFamily="2" charset="2"/>
              <a:buChar char="Ø"/>
            </a:pPr>
            <a:r>
              <a:rPr lang="el-GR" sz="3600" dirty="0"/>
              <a:t>Την </a:t>
            </a:r>
            <a:r>
              <a:rPr lang="el-GR" sz="3600" dirty="0" err="1"/>
              <a:t>προεγχειρητική</a:t>
            </a:r>
            <a:r>
              <a:rPr lang="el-GR" sz="3600" dirty="0"/>
              <a:t> φάση</a:t>
            </a:r>
          </a:p>
          <a:p>
            <a:pPr lvl="0">
              <a:lnSpc>
                <a:spcPct val="200000"/>
              </a:lnSpc>
              <a:buFont typeface="Wingdings" pitchFamily="2" charset="2"/>
              <a:buChar char="Ø"/>
            </a:pPr>
            <a:r>
              <a:rPr lang="el-GR" sz="3600" dirty="0"/>
              <a:t>Τη </a:t>
            </a:r>
            <a:r>
              <a:rPr lang="el-GR" sz="3600" dirty="0" err="1"/>
              <a:t>διεγχειρητική</a:t>
            </a:r>
            <a:r>
              <a:rPr lang="el-GR" sz="3600" dirty="0"/>
              <a:t> φάση και</a:t>
            </a:r>
          </a:p>
          <a:p>
            <a:pPr lvl="0">
              <a:lnSpc>
                <a:spcPct val="200000"/>
              </a:lnSpc>
              <a:buFont typeface="Wingdings" pitchFamily="2" charset="2"/>
              <a:buChar char="Ø"/>
            </a:pPr>
            <a:r>
              <a:rPr lang="el-GR" sz="3600" dirty="0"/>
              <a:t>Τη μετεγχειρητική φάση</a:t>
            </a:r>
          </a:p>
          <a:p>
            <a:pPr>
              <a:buNone/>
            </a:pPr>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lstStyle/>
          <a:p>
            <a:r>
              <a:rPr lang="el-GR" dirty="0"/>
              <a:t>ΜΕΤΕΓΧΕΙΡΗΤΙΚΕΣ ΕΠΙΠΛΟΚΕΣ</a:t>
            </a:r>
          </a:p>
        </p:txBody>
      </p:sp>
      <p:sp>
        <p:nvSpPr>
          <p:cNvPr id="3" name="2 - Θέση περιεχομένου"/>
          <p:cNvSpPr>
            <a:spLocks noGrp="1"/>
          </p:cNvSpPr>
          <p:nvPr>
            <p:ph idx="1"/>
          </p:nvPr>
        </p:nvSpPr>
        <p:spPr>
          <a:xfrm>
            <a:off x="457200" y="1928802"/>
            <a:ext cx="8229600" cy="4645734"/>
          </a:xfrm>
        </p:spPr>
        <p:txBody>
          <a:bodyPr/>
          <a:lstStyle/>
          <a:p>
            <a:r>
              <a:rPr lang="el-GR" dirty="0"/>
              <a:t>Μετά την επέμβαση, μέσα στην Ανάνηψη ή ακόμη και μετά τη μεταφορά του ασθενή στο νοσηλευτικό τμήμα, μπορεί να εμφανιστούν μετεγχειρητικά και </a:t>
            </a:r>
            <a:r>
              <a:rPr lang="el-GR" dirty="0" err="1"/>
              <a:t>μεταναισθητικά</a:t>
            </a:r>
            <a:r>
              <a:rPr lang="el-GR" dirty="0"/>
              <a:t> προβλήματα και επιπλοκές.</a:t>
            </a:r>
          </a:p>
          <a:p>
            <a:r>
              <a:rPr lang="el-GR" dirty="0"/>
              <a:t>Οι επιπλοκές μπορεί να καθυστερήσουν την ανάνηψη του ασθενή ή, αν είναι σοβαρές, να τον οδηγήσουν στη Μονάδα Εντατικής Θεραπείας ή και στο θάνατο. </a:t>
            </a:r>
          </a:p>
          <a:p>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857256"/>
          </a:xfrm>
        </p:spPr>
        <p:txBody>
          <a:bodyPr/>
          <a:lstStyle/>
          <a:p>
            <a:r>
              <a:rPr lang="el-GR" dirty="0"/>
              <a:t>ΜΕΤΕΓΧΕΙΡΗΤΙΚΕΣ ΕΠΙΠΛΟΚΕΣ</a:t>
            </a:r>
          </a:p>
        </p:txBody>
      </p:sp>
      <p:sp>
        <p:nvSpPr>
          <p:cNvPr id="3" name="2 - Θέση περιεχομένου"/>
          <p:cNvSpPr>
            <a:spLocks noGrp="1"/>
          </p:cNvSpPr>
          <p:nvPr>
            <p:ph idx="1"/>
          </p:nvPr>
        </p:nvSpPr>
        <p:spPr>
          <a:xfrm>
            <a:off x="571472" y="1285860"/>
            <a:ext cx="8229600" cy="5286412"/>
          </a:xfrm>
        </p:spPr>
        <p:txBody>
          <a:bodyPr>
            <a:normAutofit fontScale="70000" lnSpcReduction="20000"/>
          </a:bodyPr>
          <a:lstStyle/>
          <a:p>
            <a:pPr>
              <a:buNone/>
            </a:pPr>
            <a:r>
              <a:rPr lang="el-GR" dirty="0"/>
              <a:t>Αυτές μπορεί να είναι οι εξής:</a:t>
            </a:r>
          </a:p>
          <a:p>
            <a:pPr lvl="0">
              <a:buFont typeface="Wingdings" pitchFamily="2" charset="2"/>
              <a:buChar char="Ø"/>
            </a:pPr>
            <a:r>
              <a:rPr lang="el-GR" b="1" dirty="0"/>
              <a:t>διαταραχές αναπνοής</a:t>
            </a:r>
            <a:r>
              <a:rPr lang="el-GR" dirty="0"/>
              <a:t>, που οφείλονται σε:</a:t>
            </a:r>
          </a:p>
          <a:p>
            <a:pPr lvl="0">
              <a:buNone/>
            </a:pPr>
            <a:r>
              <a:rPr lang="el-GR" dirty="0"/>
              <a:t>απόφραξη του αεραγωγού λόγω εκκρίσεων, πτώσης της γλώσσας, </a:t>
            </a:r>
            <a:r>
              <a:rPr lang="el-GR" dirty="0" err="1"/>
              <a:t>λαρυγγόσπασμου</a:t>
            </a:r>
            <a:r>
              <a:rPr lang="el-GR" dirty="0"/>
              <a:t>, εμέτου, οίδημα λάρυγγα κ.ά.</a:t>
            </a:r>
          </a:p>
          <a:p>
            <a:pPr>
              <a:buNone/>
            </a:pPr>
            <a:r>
              <a:rPr lang="el-GR" dirty="0"/>
              <a:t>μέτρα: τοποθέτηση ασθενή στο πλάι, αναρρόφηση και χορήγηση Ο2.</a:t>
            </a:r>
          </a:p>
          <a:p>
            <a:pPr lvl="0">
              <a:buNone/>
            </a:pPr>
            <a:r>
              <a:rPr lang="el-GR" dirty="0"/>
              <a:t>παρενέργειες αναισθησίας </a:t>
            </a:r>
          </a:p>
          <a:p>
            <a:r>
              <a:rPr lang="el-GR" u="sng" dirty="0"/>
              <a:t>Μέτρα: </a:t>
            </a:r>
            <a:r>
              <a:rPr lang="el-GR" dirty="0"/>
              <a:t>χορήγηση κατασταλτικών φαρμάκων κεντρικού νευρικού συστήματος, παρακολούθηση αερίων αίματος.</a:t>
            </a:r>
          </a:p>
          <a:p>
            <a:pPr lvl="0">
              <a:buFont typeface="Wingdings" pitchFamily="2" charset="2"/>
              <a:buChar char="Ø"/>
            </a:pPr>
            <a:r>
              <a:rPr lang="el-GR" b="1" dirty="0"/>
              <a:t>Διαταραχή υγρών και ηλεκτρολυτών</a:t>
            </a:r>
            <a:r>
              <a:rPr lang="el-GR" dirty="0"/>
              <a:t> που μπορεί να είναι:</a:t>
            </a:r>
          </a:p>
          <a:p>
            <a:pPr lvl="0"/>
            <a:r>
              <a:rPr lang="el-GR" dirty="0" err="1"/>
              <a:t>Κολαψάρισμα</a:t>
            </a:r>
            <a:r>
              <a:rPr lang="el-GR" dirty="0"/>
              <a:t> ή </a:t>
            </a:r>
            <a:r>
              <a:rPr lang="en-US" dirty="0"/>
              <a:t>shock </a:t>
            </a:r>
            <a:r>
              <a:rPr lang="el-GR" dirty="0"/>
              <a:t>λόγω </a:t>
            </a:r>
            <a:r>
              <a:rPr lang="el-GR" dirty="0" err="1"/>
              <a:t>υπογκαιμίας</a:t>
            </a:r>
            <a:r>
              <a:rPr lang="el-GR" dirty="0"/>
              <a:t>, αιμορραγίας ή </a:t>
            </a:r>
            <a:r>
              <a:rPr lang="el-GR" dirty="0" err="1"/>
              <a:t>αναφυλακτικής</a:t>
            </a:r>
            <a:r>
              <a:rPr lang="el-GR" dirty="0"/>
              <a:t> αντίδρασης.</a:t>
            </a:r>
          </a:p>
          <a:p>
            <a:r>
              <a:rPr lang="el-GR" u="sng" dirty="0"/>
              <a:t>Μέτρα: </a:t>
            </a:r>
            <a:r>
              <a:rPr lang="el-GR" dirty="0"/>
              <a:t>σταμάτημα αιμορραγίας, αποκατάσταση των χαμένων υγρών και αίματος, παρακολούθηση τραύματος. Σε </a:t>
            </a:r>
            <a:r>
              <a:rPr lang="el-GR" dirty="0" err="1"/>
              <a:t>αναφυλακτική</a:t>
            </a:r>
            <a:r>
              <a:rPr lang="el-GR" dirty="0"/>
              <a:t> αντίδραση, χορήγηση ειδικών φαρμάκων (</a:t>
            </a:r>
            <a:r>
              <a:rPr lang="el-GR" dirty="0" err="1"/>
              <a:t>αντισταμινικά</a:t>
            </a:r>
            <a:r>
              <a:rPr lang="el-GR" dirty="0"/>
              <a:t>)</a:t>
            </a:r>
          </a:p>
          <a:p>
            <a:pPr lvl="0"/>
            <a:r>
              <a:rPr lang="el-GR" dirty="0"/>
              <a:t>Κυκλοφορική υπερφόρτωση</a:t>
            </a:r>
          </a:p>
          <a:p>
            <a:pPr lvl="0"/>
            <a:r>
              <a:rPr lang="el-GR" dirty="0" err="1"/>
              <a:t>Υποκαλιαιμία</a:t>
            </a:r>
            <a:r>
              <a:rPr lang="el-GR" dirty="0"/>
              <a:t>, μεταβολική </a:t>
            </a:r>
            <a:r>
              <a:rPr lang="el-GR" dirty="0" err="1"/>
              <a:t>αλκάλωση</a:t>
            </a:r>
            <a:r>
              <a:rPr lang="el-GR" dirty="0"/>
              <a:t> κ.ά.</a:t>
            </a:r>
          </a:p>
          <a:p>
            <a:pPr lvl="0"/>
            <a:r>
              <a:rPr lang="el-GR" dirty="0"/>
              <a:t>Διαταραχές από τη μετάγγιση αίματος</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lstStyle/>
          <a:p>
            <a:r>
              <a:rPr lang="el-GR" dirty="0"/>
              <a:t>ΜΕΤΕΓΧΕΙΡΗΤΙΚΕΣ ΕΠΙΠΛΟΚΕΣ</a:t>
            </a:r>
          </a:p>
        </p:txBody>
      </p:sp>
      <p:sp>
        <p:nvSpPr>
          <p:cNvPr id="3" name="2 - Θέση περιεχομένου"/>
          <p:cNvSpPr>
            <a:spLocks noGrp="1"/>
          </p:cNvSpPr>
          <p:nvPr>
            <p:ph idx="1"/>
          </p:nvPr>
        </p:nvSpPr>
        <p:spPr>
          <a:xfrm>
            <a:off x="457200" y="1428736"/>
            <a:ext cx="8229600" cy="5145800"/>
          </a:xfrm>
        </p:spPr>
        <p:txBody>
          <a:bodyPr>
            <a:normAutofit fontScale="77500" lnSpcReduction="20000"/>
          </a:bodyPr>
          <a:lstStyle/>
          <a:p>
            <a:pPr lvl="0">
              <a:buFont typeface="Wingdings" pitchFamily="2" charset="2"/>
              <a:buChar char="Ø"/>
            </a:pPr>
            <a:r>
              <a:rPr lang="el-GR" b="1" dirty="0" err="1"/>
              <a:t>Καρδιοαναπνευστική</a:t>
            </a:r>
            <a:r>
              <a:rPr lang="el-GR" b="1" dirty="0"/>
              <a:t> ανακοπή</a:t>
            </a:r>
            <a:r>
              <a:rPr lang="el-GR" dirty="0"/>
              <a:t> που απαιτεί άμεση ανάταξη.</a:t>
            </a:r>
          </a:p>
          <a:p>
            <a:pPr lvl="0">
              <a:buFont typeface="Wingdings" pitchFamily="2" charset="2"/>
              <a:buChar char="Ø"/>
            </a:pPr>
            <a:r>
              <a:rPr lang="el-GR" b="1" dirty="0"/>
              <a:t>Υποθερμία</a:t>
            </a:r>
            <a:r>
              <a:rPr lang="el-GR" dirty="0"/>
              <a:t> (πολύ συχνή): μπορεί να προκαλέσει καρδιακές αρρυθμίες, ρίγος, αναπνευστική δυσχέρεια, σύγχυση, θρομβώσεις, αιμορραγίες κ.ά.</a:t>
            </a:r>
          </a:p>
          <a:p>
            <a:r>
              <a:rPr lang="el-GR" u="sng" dirty="0"/>
              <a:t>Μέτρα: </a:t>
            </a:r>
            <a:r>
              <a:rPr lang="el-GR" dirty="0"/>
              <a:t>θέρμανση του περιβάλλοντος, θέρμανση των χορηγούμενων ενδοφλέβιων υγρών και αίματος, σκέπασμα του ασθενή με θερμαντικές κουβέρτες  (αλουμινίου ή </a:t>
            </a:r>
            <a:r>
              <a:rPr lang="el-GR" dirty="0" err="1"/>
              <a:t>αεροθερμαινόμενες</a:t>
            </a:r>
            <a:r>
              <a:rPr lang="el-GR" dirty="0"/>
              <a:t>), προσεκτικός έλεγχος και καταγραφή της θερμοκρασίας του ασθενή.</a:t>
            </a:r>
          </a:p>
          <a:p>
            <a:pPr lvl="0">
              <a:buFont typeface="Wingdings" pitchFamily="2" charset="2"/>
              <a:buChar char="Ø"/>
            </a:pPr>
            <a:r>
              <a:rPr lang="el-GR" b="1" dirty="0"/>
              <a:t>Λόξυγκας, ναυτία και έμετος</a:t>
            </a:r>
            <a:r>
              <a:rPr lang="el-GR" dirty="0"/>
              <a:t> λόγω ερεθισμού του </a:t>
            </a:r>
            <a:r>
              <a:rPr lang="el-GR" dirty="0" err="1"/>
              <a:t>πνευμονογαστρικού</a:t>
            </a:r>
            <a:r>
              <a:rPr lang="el-GR" dirty="0"/>
              <a:t> νεύρου, άγχους, αναισθητικών φαρμάκων, κ.ά.</a:t>
            </a:r>
          </a:p>
          <a:p>
            <a:r>
              <a:rPr lang="el-GR" u="sng" dirty="0"/>
              <a:t>Μέτρα: </a:t>
            </a:r>
            <a:r>
              <a:rPr lang="el-GR" dirty="0"/>
              <a:t>ενθάρρυνση για βαθιές αναπνοές, ψυχολογική υποστήριξη, μέτρα χαλάρωσης, αναρρόφηση ή παροχέτευση του γαστρικού περιεχομένου μέσω </a:t>
            </a:r>
            <a:r>
              <a:rPr lang="el-GR" dirty="0" err="1"/>
              <a:t>ρινογαστρικού</a:t>
            </a:r>
            <a:r>
              <a:rPr lang="el-GR" dirty="0"/>
              <a:t> σωλήνα.</a:t>
            </a:r>
          </a:p>
          <a:p>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lstStyle/>
          <a:p>
            <a:r>
              <a:rPr lang="el-GR" dirty="0"/>
              <a:t>ΜΕΤΕΓΧΕΙΡΗΤΙΚΕΣ ΕΠΙΠΛΟΚΕΣ</a:t>
            </a:r>
          </a:p>
        </p:txBody>
      </p:sp>
      <p:sp>
        <p:nvSpPr>
          <p:cNvPr id="3" name="2 - Θέση περιεχομένου"/>
          <p:cNvSpPr>
            <a:spLocks noGrp="1"/>
          </p:cNvSpPr>
          <p:nvPr>
            <p:ph idx="1"/>
          </p:nvPr>
        </p:nvSpPr>
        <p:spPr>
          <a:xfrm>
            <a:off x="457200" y="1357298"/>
            <a:ext cx="8229600" cy="5217238"/>
          </a:xfrm>
        </p:spPr>
        <p:txBody>
          <a:bodyPr>
            <a:normAutofit fontScale="92500" lnSpcReduction="20000"/>
          </a:bodyPr>
          <a:lstStyle/>
          <a:p>
            <a:pPr lvl="0">
              <a:buFont typeface="Wingdings" pitchFamily="2" charset="2"/>
              <a:buChar char="Ø"/>
            </a:pPr>
            <a:r>
              <a:rPr lang="el-GR" b="1" dirty="0"/>
              <a:t>Πόνος</a:t>
            </a:r>
            <a:r>
              <a:rPr lang="el-GR" dirty="0"/>
              <a:t> από την επέμβαση.</a:t>
            </a:r>
          </a:p>
          <a:p>
            <a:r>
              <a:rPr lang="el-GR" u="sng" dirty="0"/>
              <a:t>Μέτρα: </a:t>
            </a:r>
            <a:r>
              <a:rPr lang="el-GR" dirty="0"/>
              <a:t>χορήγηση αναλγησίας σύμφωνα με ιατρική οδηγία.</a:t>
            </a:r>
          </a:p>
          <a:p>
            <a:pPr lvl="0">
              <a:buFont typeface="Wingdings" pitchFamily="2" charset="2"/>
              <a:buChar char="Ø"/>
            </a:pPr>
            <a:r>
              <a:rPr lang="el-GR" b="1" dirty="0"/>
              <a:t>Άγχος και φόβος</a:t>
            </a:r>
            <a:r>
              <a:rPr lang="el-GR" dirty="0"/>
              <a:t> από την επέμβαση λόγω πόνου ή άγνωστου περιβάλλοντος, αποπροσανατολισμού, αλλαγής σωματικού ειδώλου.</a:t>
            </a:r>
          </a:p>
          <a:p>
            <a:r>
              <a:rPr lang="el-GR" u="sng" dirty="0"/>
              <a:t>Μέτρα: </a:t>
            </a:r>
            <a:r>
              <a:rPr lang="el-GR" dirty="0"/>
              <a:t>ψυχολογική υποστήριξη, ενημέρωση για την επέμβαση.</a:t>
            </a:r>
          </a:p>
          <a:p>
            <a:pPr lvl="0">
              <a:buFont typeface="Wingdings" pitchFamily="2" charset="2"/>
              <a:buChar char="Ø"/>
            </a:pPr>
            <a:r>
              <a:rPr lang="el-GR" b="1" dirty="0"/>
              <a:t>Διάσπαση του χειρουργικού τραύματος</a:t>
            </a:r>
            <a:r>
              <a:rPr lang="el-GR" dirty="0"/>
              <a:t> λόγω ανησυχίας του ασθενή, έντονης κινητικότητας, απόσπαση ράμματος από τη συρραφή, από έντονο βήχα, έμετο, κ.ά.</a:t>
            </a:r>
          </a:p>
          <a:p>
            <a:r>
              <a:rPr lang="el-GR" u="sng" dirty="0"/>
              <a:t>Μέτρα: </a:t>
            </a:r>
            <a:r>
              <a:rPr lang="el-GR" dirty="0"/>
              <a:t>προφύλαξη του τραύματος, περιορισμό του ασθενή αν είναι διεγερτικός, παρακολούθηση του τραύματος</a:t>
            </a:r>
          </a:p>
          <a:p>
            <a:endParaRPr lang="el-G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928694"/>
          </a:xfrm>
        </p:spPr>
        <p:txBody>
          <a:bodyPr/>
          <a:lstStyle/>
          <a:p>
            <a:r>
              <a:rPr lang="el-GR" dirty="0"/>
              <a:t>ΜΕΤΕΓΧΕΙΡΗΤΙΚΕΣ ΕΠΙΠΛΟΚΕΣ</a:t>
            </a:r>
          </a:p>
        </p:txBody>
      </p:sp>
      <p:sp>
        <p:nvSpPr>
          <p:cNvPr id="3" name="2 - Θέση περιεχομένου"/>
          <p:cNvSpPr>
            <a:spLocks noGrp="1"/>
          </p:cNvSpPr>
          <p:nvPr>
            <p:ph idx="1"/>
          </p:nvPr>
        </p:nvSpPr>
        <p:spPr>
          <a:xfrm>
            <a:off x="457200" y="1428736"/>
            <a:ext cx="8229600" cy="5145800"/>
          </a:xfrm>
        </p:spPr>
        <p:txBody>
          <a:bodyPr/>
          <a:lstStyle/>
          <a:p>
            <a:pPr lvl="0">
              <a:buFont typeface="Wingdings" pitchFamily="2" charset="2"/>
              <a:buChar char="Ø"/>
            </a:pPr>
            <a:r>
              <a:rPr lang="el-GR" b="1" dirty="0"/>
              <a:t>Πνευμονική εμβολή</a:t>
            </a:r>
            <a:endParaRPr lang="el-GR" dirty="0"/>
          </a:p>
          <a:p>
            <a:r>
              <a:rPr lang="el-GR" u="sng" dirty="0"/>
              <a:t>Μέτρα: </a:t>
            </a:r>
            <a:r>
              <a:rPr lang="el-GR" dirty="0"/>
              <a:t>παρακολούθηση ασθενή για αναπνευστική δυσχέρεια και θωρακικό πόνο.</a:t>
            </a:r>
          </a:p>
          <a:p>
            <a:pPr lvl="0">
              <a:buFont typeface="Wingdings" pitchFamily="2" charset="2"/>
              <a:buChar char="Ø"/>
            </a:pPr>
            <a:r>
              <a:rPr lang="el-GR" b="1" dirty="0"/>
              <a:t>Υπογλυκαιμία ή υπεργλυκαιμία</a:t>
            </a:r>
            <a:r>
              <a:rPr lang="el-GR" dirty="0"/>
              <a:t> διαβητικών ασθενών.</a:t>
            </a:r>
          </a:p>
          <a:p>
            <a:r>
              <a:rPr lang="el-GR" u="sng" dirty="0"/>
              <a:t>Μέτρα: </a:t>
            </a:r>
            <a:r>
              <a:rPr lang="el-GR" dirty="0"/>
              <a:t>μέτρηση σακχάρου αίματος στους διαβητικούς ασθενείς.</a:t>
            </a:r>
          </a:p>
          <a:p>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a:bodyPr>
          <a:lstStyle/>
          <a:p>
            <a:r>
              <a:rPr lang="el-GR" sz="2800" b="1" dirty="0"/>
              <a:t>ΠΗΓΕΣ</a:t>
            </a:r>
          </a:p>
        </p:txBody>
      </p:sp>
      <p:sp>
        <p:nvSpPr>
          <p:cNvPr id="3" name="2 - Θέση περιεχομένου"/>
          <p:cNvSpPr>
            <a:spLocks noGrp="1"/>
          </p:cNvSpPr>
          <p:nvPr>
            <p:ph idx="1"/>
          </p:nvPr>
        </p:nvSpPr>
        <p:spPr>
          <a:xfrm>
            <a:off x="457200" y="1285860"/>
            <a:ext cx="8229600" cy="5288676"/>
          </a:xfrm>
        </p:spPr>
        <p:txBody>
          <a:bodyPr/>
          <a:lstStyle/>
          <a:p>
            <a:r>
              <a:rPr lang="el-GR" dirty="0" err="1"/>
              <a:t>Copyright</a:t>
            </a:r>
            <a:r>
              <a:rPr lang="el-GR" dirty="0"/>
              <a:t> Τεχνολογικό Εκπαιδευτικό Ίδρυμα Αθήνας</a:t>
            </a:r>
            <a:r>
              <a:rPr lang="en-US" dirty="0"/>
              <a:t>, </a:t>
            </a:r>
            <a:r>
              <a:rPr lang="el-GR" dirty="0"/>
              <a:t>Μάρθα </a:t>
            </a:r>
            <a:r>
              <a:rPr lang="el-GR" dirty="0" err="1"/>
              <a:t>Κελέση</a:t>
            </a:r>
            <a:r>
              <a:rPr lang="el-GR" dirty="0"/>
              <a:t> 2014. Μάρθα </a:t>
            </a:r>
            <a:r>
              <a:rPr lang="el-GR" dirty="0" err="1"/>
              <a:t>Κελέση</a:t>
            </a:r>
            <a:r>
              <a:rPr lang="el-GR" dirty="0"/>
              <a:t>. «Βασικές αρχές Νοσηλευτικής. Ενότητα 4: </a:t>
            </a:r>
            <a:r>
              <a:rPr lang="el-GR" dirty="0" err="1"/>
              <a:t>Περιεγχειρητική</a:t>
            </a:r>
            <a:r>
              <a:rPr lang="el-GR" dirty="0"/>
              <a:t> νοσηλευτική </a:t>
            </a:r>
            <a:r>
              <a:rPr lang="el-GR" dirty="0" err="1"/>
              <a:t>φρόντίδα</a:t>
            </a:r>
            <a:r>
              <a:rPr lang="el-GR" dirty="0"/>
              <a:t> – </a:t>
            </a:r>
            <a:r>
              <a:rPr lang="el-GR" dirty="0" err="1"/>
              <a:t>Προεγχειρητική</a:t>
            </a:r>
            <a:r>
              <a:rPr lang="el-GR" dirty="0"/>
              <a:t> προετοιμασία». Έκδοση: 1.0. Αθήνα 2014. Διαθέσιμο από τη δικτυακή διεύθυνση: </a:t>
            </a:r>
            <a:r>
              <a:rPr lang="en-US" dirty="0">
                <a:hlinkClick r:id="rId2"/>
              </a:rPr>
              <a:t>ocp.teiath.gr</a:t>
            </a:r>
            <a:r>
              <a:rPr lang="el-GR" dirty="0"/>
              <a:t>.</a:t>
            </a:r>
          </a:p>
          <a:p>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582990"/>
          </a:xfrm>
        </p:spPr>
        <p:txBody>
          <a:bodyPr>
            <a:normAutofit/>
          </a:bodyPr>
          <a:lstStyle/>
          <a:p>
            <a:r>
              <a:rPr lang="el-GR" dirty="0"/>
              <a:t>ΠΡΟΕΓΧΕΙΡΗΤΙΚΗ ΦΑΣΗ</a:t>
            </a:r>
            <a:br>
              <a:rPr lang="el-GR" dirty="0"/>
            </a:br>
            <a:endParaRPr lang="el-GR" dirty="0"/>
          </a:p>
        </p:txBody>
      </p:sp>
      <p:pic>
        <p:nvPicPr>
          <p:cNvPr id="1027" name="Picture 3" descr="C:\Users\apapakosta\Desktop\proegxiritikos.png"/>
          <p:cNvPicPr>
            <a:picLocks noGrp="1" noChangeAspect="1" noChangeArrowheads="1"/>
          </p:cNvPicPr>
          <p:nvPr>
            <p:ph idx="1"/>
          </p:nvPr>
        </p:nvPicPr>
        <p:blipFill>
          <a:blip r:embed="rId2"/>
          <a:srcRect/>
          <a:stretch>
            <a:fillRect/>
          </a:stretch>
        </p:blipFill>
        <p:spPr bwMode="auto">
          <a:xfrm>
            <a:off x="1785918" y="2071678"/>
            <a:ext cx="4572032" cy="407196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p:cNvSpPr/>
          <p:nvPr/>
        </p:nvSpPr>
        <p:spPr>
          <a:xfrm>
            <a:off x="0" y="0"/>
            <a:ext cx="4419600" cy="6857999"/>
          </a:xfrm>
          <a:custGeom>
            <a:avLst/>
            <a:gdLst>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0" fmla="*/ 10391 w 5552210"/>
              <a:gd name="connsiteY0" fmla="*/ 0 h 7602682"/>
              <a:gd name="connsiteX1" fmla="*/ 72736 w 5552210"/>
              <a:gd name="connsiteY1" fmla="*/ 51955 h 7602682"/>
              <a:gd name="connsiteX2" fmla="*/ 3574473 w 5552210"/>
              <a:gd name="connsiteY2" fmla="*/ 2545773 h 7602682"/>
              <a:gd name="connsiteX3" fmla="*/ 4956464 w 5552210"/>
              <a:gd name="connsiteY3" fmla="*/ 6878782 h 7602682"/>
              <a:gd name="connsiteX4" fmla="*/ 0 w 5552210"/>
              <a:gd name="connsiteY4" fmla="*/ 6889173 h 7602682"/>
              <a:gd name="connsiteX5" fmla="*/ 10391 w 5552210"/>
              <a:gd name="connsiteY5" fmla="*/ 0 h 7602682"/>
              <a:gd name="connsiteX0" fmla="*/ 10391 w 5552210"/>
              <a:gd name="connsiteY0" fmla="*/ 0 h 6889173"/>
              <a:gd name="connsiteX1" fmla="*/ 72736 w 5552210"/>
              <a:gd name="connsiteY1" fmla="*/ 51955 h 6889173"/>
              <a:gd name="connsiteX2" fmla="*/ 3574473 w 5552210"/>
              <a:gd name="connsiteY2" fmla="*/ 2545773 h 6889173"/>
              <a:gd name="connsiteX3" fmla="*/ 4956464 w 5552210"/>
              <a:gd name="connsiteY3" fmla="*/ 6878782 h 6889173"/>
              <a:gd name="connsiteX4" fmla="*/ 0 w 5552210"/>
              <a:gd name="connsiteY4" fmla="*/ 6889173 h 6889173"/>
              <a:gd name="connsiteX5" fmla="*/ 10391 w 5552210"/>
              <a:gd name="connsiteY5" fmla="*/ 0 h 6889173"/>
              <a:gd name="connsiteX0" fmla="*/ 10391 w 4968587"/>
              <a:gd name="connsiteY0" fmla="*/ 0 h 6889173"/>
              <a:gd name="connsiteX1" fmla="*/ 72736 w 4968587"/>
              <a:gd name="connsiteY1" fmla="*/ 51955 h 6889173"/>
              <a:gd name="connsiteX2" fmla="*/ 4956464 w 4968587"/>
              <a:gd name="connsiteY2" fmla="*/ 6878782 h 6889173"/>
              <a:gd name="connsiteX3" fmla="*/ 0 w 4968587"/>
              <a:gd name="connsiteY3" fmla="*/ 6889173 h 6889173"/>
              <a:gd name="connsiteX4" fmla="*/ 10391 w 4968587"/>
              <a:gd name="connsiteY4"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 name="connsiteX0" fmla="*/ 10391 w 4956464"/>
              <a:gd name="connsiteY0" fmla="*/ 0 h 6889173"/>
              <a:gd name="connsiteX1" fmla="*/ 4956464 w 4956464"/>
              <a:gd name="connsiteY1" fmla="*/ 6878782 h 6889173"/>
              <a:gd name="connsiteX2" fmla="*/ 0 w 4956464"/>
              <a:gd name="connsiteY2" fmla="*/ 6889173 h 6889173"/>
              <a:gd name="connsiteX3" fmla="*/ 10391 w 4956464"/>
              <a:gd name="connsiteY3" fmla="*/ 0 h 6889173"/>
            </a:gdLst>
            <a:ahLst/>
            <a:cxnLst>
              <a:cxn ang="0">
                <a:pos x="connsiteX0" y="connsiteY0"/>
              </a:cxn>
              <a:cxn ang="0">
                <a:pos x="connsiteX1" y="connsiteY1"/>
              </a:cxn>
              <a:cxn ang="0">
                <a:pos x="connsiteX2" y="connsiteY2"/>
              </a:cxn>
              <a:cxn ang="0">
                <a:pos x="connsiteX3" y="connsiteY3"/>
              </a:cxn>
            </a:cxnLst>
            <a:rect l="l" t="t" r="r" b="b"/>
            <a:pathLst>
              <a:path w="4956464" h="6889173">
                <a:moveTo>
                  <a:pt x="10391" y="0"/>
                </a:moveTo>
                <a:cubicBezTo>
                  <a:pt x="3352800" y="1236518"/>
                  <a:pt x="4426528" y="4305300"/>
                  <a:pt x="4956464" y="6878782"/>
                </a:cubicBezTo>
                <a:lnTo>
                  <a:pt x="0" y="6889173"/>
                </a:lnTo>
                <a:cubicBezTo>
                  <a:pt x="3464" y="4592782"/>
                  <a:pt x="6927" y="2296391"/>
                  <a:pt x="10391" y="0"/>
                </a:cubicBezTo>
                <a:close/>
              </a:path>
            </a:pathLst>
          </a:custGeom>
          <a:solidFill>
            <a:schemeClr val="bg1"/>
          </a:solidFill>
          <a:ln>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extBox 7"/>
          <p:cNvSpPr txBox="1"/>
          <p:nvPr/>
        </p:nvSpPr>
        <p:spPr>
          <a:xfrm flipH="1">
            <a:off x="3779910" y="2060848"/>
            <a:ext cx="4896545" cy="1077218"/>
          </a:xfrm>
          <a:prstGeom prst="rect">
            <a:avLst/>
          </a:prstGeom>
          <a:noFill/>
        </p:spPr>
        <p:txBody>
          <a:bodyPr wrap="square" rtlCol="0">
            <a:spAutoFit/>
          </a:bodyPr>
          <a:lstStyle/>
          <a:p>
            <a:pPr lvl="0"/>
            <a:r>
              <a:rPr lang="el-GR" sz="3200" b="1" dirty="0">
                <a:solidFill>
                  <a:schemeClr val="bg1"/>
                </a:solidFill>
              </a:rPr>
              <a:t>Την ψυχολογική ετοιμασία</a:t>
            </a:r>
          </a:p>
        </p:txBody>
      </p:sp>
      <p:sp>
        <p:nvSpPr>
          <p:cNvPr id="9" name="TextBox 8"/>
          <p:cNvSpPr txBox="1"/>
          <p:nvPr/>
        </p:nvSpPr>
        <p:spPr>
          <a:xfrm flipH="1">
            <a:off x="4572000" y="4797152"/>
            <a:ext cx="4392488" cy="584775"/>
          </a:xfrm>
          <a:prstGeom prst="rect">
            <a:avLst/>
          </a:prstGeom>
          <a:noFill/>
        </p:spPr>
        <p:txBody>
          <a:bodyPr wrap="square" rtlCol="0">
            <a:spAutoFit/>
          </a:bodyPr>
          <a:lstStyle/>
          <a:p>
            <a:pPr lvl="0"/>
            <a:r>
              <a:rPr lang="el-GR" sz="3200" b="1" dirty="0"/>
              <a:t>Τη φυσική ετοιμασία</a:t>
            </a:r>
          </a:p>
        </p:txBody>
      </p:sp>
      <p:sp>
        <p:nvSpPr>
          <p:cNvPr id="13" name="12 - Ορθογώνιο"/>
          <p:cNvSpPr/>
          <p:nvPr/>
        </p:nvSpPr>
        <p:spPr>
          <a:xfrm>
            <a:off x="2267744" y="44624"/>
            <a:ext cx="6696744" cy="1323439"/>
          </a:xfrm>
          <a:prstGeom prst="rect">
            <a:avLst/>
          </a:prstGeom>
          <a:noFill/>
        </p:spPr>
        <p:txBody>
          <a:bodyPr wrap="square">
            <a:spAutoFit/>
          </a:bodyPr>
          <a:lstStyle/>
          <a:p>
            <a:pPr algn="ctr" fontAlgn="base">
              <a:spcBef>
                <a:spcPct val="0"/>
              </a:spcBef>
              <a:spcAft>
                <a:spcPct val="0"/>
              </a:spcAft>
              <a:defRPr/>
            </a:pPr>
            <a:r>
              <a:rPr lang="el-GR" sz="4000" b="1" dirty="0">
                <a:solidFill>
                  <a:srgbClr val="FF0000"/>
                </a:solidFill>
              </a:rPr>
              <a:t>Η </a:t>
            </a:r>
            <a:r>
              <a:rPr lang="el-GR" sz="4000" b="1" dirty="0" err="1">
                <a:solidFill>
                  <a:srgbClr val="FF0000"/>
                </a:solidFill>
              </a:rPr>
              <a:t>προεγχειρητική</a:t>
            </a:r>
            <a:r>
              <a:rPr lang="el-GR" sz="4000" b="1" dirty="0">
                <a:solidFill>
                  <a:srgbClr val="FF0000"/>
                </a:solidFill>
              </a:rPr>
              <a:t> ετοιμασία περιλαμβάνει:</a:t>
            </a:r>
            <a:endParaRPr lang="el-GR" sz="4000" b="1" dirty="0">
              <a:solidFill>
                <a:srgbClr val="FF0000"/>
              </a:solidFill>
              <a:latin typeface="Arial" charset="0"/>
              <a:cs typeface="Arial" charset="0"/>
            </a:endParaRPr>
          </a:p>
        </p:txBody>
      </p:sp>
      <p:pic>
        <p:nvPicPr>
          <p:cNvPr id="1026" name="Picture 2" descr="C:\Users\christine\Downloads\doctor_listening_to_heartbeat_500_clr_7165.gif"/>
          <p:cNvPicPr>
            <a:picLocks noChangeAspect="1" noChangeArrowheads="1" noCrop="1"/>
          </p:cNvPicPr>
          <p:nvPr/>
        </p:nvPicPr>
        <p:blipFill>
          <a:blip r:embed="rId3" cstate="print"/>
          <a:srcRect/>
          <a:stretch>
            <a:fillRect/>
          </a:stretch>
        </p:blipFill>
        <p:spPr bwMode="auto">
          <a:xfrm>
            <a:off x="2253792" y="3543988"/>
            <a:ext cx="2481064" cy="3101330"/>
          </a:xfrm>
          <a:prstGeom prst="rect">
            <a:avLst/>
          </a:prstGeom>
          <a:noFill/>
        </p:spPr>
      </p:pic>
      <p:pic>
        <p:nvPicPr>
          <p:cNvPr id="1027" name="Picture 3" descr="C:\Users\christine\Downloads\stick_figure_wheels_turning_500_clr_4572.gif"/>
          <p:cNvPicPr>
            <a:picLocks noChangeAspect="1" noChangeArrowheads="1" noCrop="1"/>
          </p:cNvPicPr>
          <p:nvPr/>
        </p:nvPicPr>
        <p:blipFill>
          <a:blip r:embed="rId4" cstate="print"/>
          <a:srcRect/>
          <a:stretch>
            <a:fillRect/>
          </a:stretch>
        </p:blipFill>
        <p:spPr bwMode="auto">
          <a:xfrm>
            <a:off x="827584" y="1052736"/>
            <a:ext cx="3134466" cy="2664296"/>
          </a:xfrm>
          <a:prstGeom prst="rect">
            <a:avLst/>
          </a:prstGeom>
          <a:noFill/>
        </p:spPr>
      </p:pic>
    </p:spTree>
    <p:extLst>
      <p:ext uri="{BB962C8B-B14F-4D97-AF65-F5344CB8AC3E}">
        <p14:creationId xmlns:p14="http://schemas.microsoft.com/office/powerpoint/2010/main" val="26256074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928694"/>
          </a:xfrm>
        </p:spPr>
        <p:txBody>
          <a:bodyPr>
            <a:normAutofit fontScale="90000"/>
          </a:bodyPr>
          <a:lstStyle/>
          <a:p>
            <a:r>
              <a:rPr lang="el-GR" sz="3600" b="1" dirty="0"/>
              <a:t>ΦΑΣΕΙΣ ΠΡΟΕΓΧΕΙΡΗΤΙΚΗΣ ΦΡΟΝΤΙΔΑΣ</a:t>
            </a:r>
          </a:p>
        </p:txBody>
      </p:sp>
      <p:sp>
        <p:nvSpPr>
          <p:cNvPr id="3" name="2 - Θέση περιεχομένου"/>
          <p:cNvSpPr>
            <a:spLocks noGrp="1"/>
          </p:cNvSpPr>
          <p:nvPr>
            <p:ph idx="1"/>
          </p:nvPr>
        </p:nvSpPr>
        <p:spPr>
          <a:xfrm>
            <a:off x="457200" y="1428736"/>
            <a:ext cx="8229600" cy="5145800"/>
          </a:xfrm>
        </p:spPr>
        <p:txBody>
          <a:bodyPr>
            <a:normAutofit lnSpcReduction="10000"/>
          </a:bodyPr>
          <a:lstStyle/>
          <a:p>
            <a:pPr marL="514350" lvl="0" indent="-514350">
              <a:buFont typeface="+mj-lt"/>
              <a:buAutoNum type="arabicPeriod"/>
            </a:pPr>
            <a:r>
              <a:rPr lang="el-GR" dirty="0" err="1"/>
              <a:t>Προεγχειρητική</a:t>
            </a:r>
            <a:r>
              <a:rPr lang="el-GR" dirty="0"/>
              <a:t> εκτίμηση και πλάνο εφαρμοζόμενης φροντίδας.</a:t>
            </a:r>
          </a:p>
          <a:p>
            <a:pPr marL="514350" lvl="0" indent="-514350">
              <a:buFont typeface="+mj-lt"/>
              <a:buAutoNum type="arabicPeriod"/>
            </a:pPr>
            <a:r>
              <a:rPr lang="el-GR" dirty="0" err="1"/>
              <a:t>Προεγχειρητική</a:t>
            </a:r>
            <a:r>
              <a:rPr lang="el-GR" dirty="0"/>
              <a:t> προετοιμασία (ψυχολογική και σωματική)</a:t>
            </a:r>
          </a:p>
          <a:p>
            <a:pPr marL="514350" lvl="0" indent="-514350">
              <a:buFont typeface="+mj-lt"/>
              <a:buAutoNum type="arabicPeriod"/>
            </a:pPr>
            <a:r>
              <a:rPr lang="el-GR" dirty="0"/>
              <a:t>Μεταφορά του ασθενή από το νοσηλευτικό τμήμα στο χειρουργείο</a:t>
            </a:r>
          </a:p>
          <a:p>
            <a:pPr marL="514350" lvl="0" indent="-514350">
              <a:buFont typeface="+mj-lt"/>
              <a:buAutoNum type="arabicPeriod"/>
            </a:pPr>
            <a:r>
              <a:rPr lang="el-GR" dirty="0"/>
              <a:t>Υποδοχή του ασθενή και προετοιμασία στο τμήμα </a:t>
            </a:r>
            <a:r>
              <a:rPr lang="el-GR" dirty="0" err="1"/>
              <a:t>προεγχειρητικής</a:t>
            </a:r>
            <a:r>
              <a:rPr lang="el-GR" dirty="0"/>
              <a:t> προετοιμασίας του χειρουργείου</a:t>
            </a:r>
          </a:p>
          <a:p>
            <a:pPr marL="514350" lvl="0" indent="-514350">
              <a:buFont typeface="+mj-lt"/>
              <a:buAutoNum type="arabicPeriod"/>
            </a:pPr>
            <a:r>
              <a:rPr lang="el-GR" dirty="0"/>
              <a:t>Φροντίδα σχετικά με την αναισθησία</a:t>
            </a:r>
          </a:p>
          <a:p>
            <a:pPr marL="514350" lvl="0" indent="-514350">
              <a:buFont typeface="+mj-lt"/>
              <a:buAutoNum type="arabicPeriod"/>
            </a:pPr>
            <a:r>
              <a:rPr lang="el-GR" dirty="0" err="1"/>
              <a:t>Προεγχειρητική</a:t>
            </a:r>
            <a:r>
              <a:rPr lang="el-GR" dirty="0"/>
              <a:t> αξιολόγηση απωλειών όγκου υγρών και ηλεκτρολυτών.</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292</TotalTime>
  <Words>5303</Words>
  <Application>Microsoft Office PowerPoint</Application>
  <PresentationFormat>Προβολή στην οθόνη (4:3)</PresentationFormat>
  <Paragraphs>376</Paragraphs>
  <Slides>65</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65</vt:i4>
      </vt:variant>
    </vt:vector>
  </HeadingPairs>
  <TitlesOfParts>
    <vt:vector size="73" baseType="lpstr">
      <vt:lpstr>Arial</vt:lpstr>
      <vt:lpstr>Calibri</vt:lpstr>
      <vt:lpstr>Franklin Gothic Medium</vt:lpstr>
      <vt:lpstr>Georgia</vt:lpstr>
      <vt:lpstr>Trebuchet MS</vt:lpstr>
      <vt:lpstr>Wingdings</vt:lpstr>
      <vt:lpstr>Wingdings 2</vt:lpstr>
      <vt:lpstr>Αστικό</vt:lpstr>
      <vt:lpstr>ΠΕΡΙΕΓΧΕΙΡΗΤΙΚΗ ΝΟΣΗΛΕΥΤΙΚΗ ΦΡΟΝΤΙΔΑ</vt:lpstr>
      <vt:lpstr>ΤΥΠΟΙ ΕΠΕΜΒΑΣΕΩΝ ΑΝΑ ΛΟΓΑ ΜΕ ΤΗΝ ΠΕΡΙΠΤΩΣΗ ΤΟΥ ΑΣΘΕΝΗ </vt:lpstr>
      <vt:lpstr>ΠΛΗΡΟΦΟΡΙΕΣ ΓΙΑ ΤΟ ΝΟΣΗΛΕΥΤΗ</vt:lpstr>
      <vt:lpstr>ΣΚΟΠΟΣ ΠΕΡΙΕΓΧΕΙΡΗΤΙΚΗΣ ΝΟΣΗΛΕΥΤΙΚΗΣ ΦΡΟΝΤΙΔΑΣ </vt:lpstr>
      <vt:lpstr>Παρουσίαση του PowerPoint</vt:lpstr>
      <vt:lpstr>ΦΑΣΕΙΣ ΠΕΡΙΕΓΧΕΙΡΗΤΙΚΗΣ ΦΡΟΝΤΙΔΑΣ</vt:lpstr>
      <vt:lpstr>ΠΡΟΕΓΧΕΙΡΗΤΙΚΗ ΦΑΣΗ </vt:lpstr>
      <vt:lpstr>Παρουσίαση του PowerPoint</vt:lpstr>
      <vt:lpstr>ΦΑΣΕΙΣ ΠΡΟΕΓΧΕΙΡΗΤΙΚΗΣ ΦΡΟΝΤΙΔΑΣ</vt:lpstr>
      <vt:lpstr>1)Προεγχειρητική εκτίμηση και πλάνο εφαρμοζόμενης φροντίδας</vt:lpstr>
      <vt:lpstr>ΠΑΡΑΓΟΝΤΕΣ ΠΟΥ ΕΠΗΡΕΑΖΟΥΝ ΤΗΝ ΕΠΕΜΒΑΣΗ</vt:lpstr>
      <vt:lpstr>ΠΑΡΑΓΟΝΤΕΣ ΠΟΥ ΕΠΗΡΕΑΖΟΥΝ ΤΗΝ ΕΠΕΜΒΑΣΗ</vt:lpstr>
      <vt:lpstr>2)Προεγχειρητική προετοιμασία (ψυχολογική και σωματική) </vt:lpstr>
      <vt:lpstr>Η ενημέρωση και η εκπαίδευση (π.χ. αναπνοών και κινησιοθεραπείας) προεγχειρητικά μπορούν να μειώσουν:</vt:lpstr>
      <vt:lpstr>Παρουσίαση του PowerPoint</vt:lpstr>
      <vt:lpstr>ΠΡΟΕΓΧΕΙΡΗΤΙΚΗ ΠΡΟΕΤΟΙΜΑΣΙΑ</vt:lpstr>
      <vt:lpstr>ΦΥΣΙΚΗ ΕΚΤΙΜΗΣΗ</vt:lpstr>
      <vt:lpstr>ΕΥΑΙΣΘΗΤΟΙ ΑΣΘΕΝΕΙΣ</vt:lpstr>
      <vt:lpstr>ΦΥΣΙΚΗ ΠΡΟΕΤΟΙΜΑΣΙΑ</vt:lpstr>
      <vt:lpstr>Παρουσίαση του PowerPoint</vt:lpstr>
      <vt:lpstr>ΦΥΣΙΚΗ ΠΡΟΕΤΟΙΜΑΣΙΑ</vt:lpstr>
      <vt:lpstr>ΠΡΟΕΓΧΕΙΡΗΤΙΚΗ ΔΙΔΑΣΚΑΛΙΑ</vt:lpstr>
      <vt:lpstr>3)Μεταφορά του ασθενή από το νοσηλευτικό τμήμα στο χειρουργείο </vt:lpstr>
      <vt:lpstr>4) Υποδοχή του ασθενή και προετοιμασία στο τμήμα προεγχειρητικής προετοιμασίας του χειρουργείου </vt:lpstr>
      <vt:lpstr>ΑΝΑΙΣΘΗΣΙΟΛΟΓΙΚΟ ΤΜΗΜΑ</vt:lpstr>
      <vt:lpstr>ΑΝΑΙΣΘΗΣΙΟΛΟΓΙΚΟ ΤΜΗΜΑ</vt:lpstr>
      <vt:lpstr>ΝΟΣΗΛΕΥΤΗΣ ΑΝΑΙΣΘΗΣΙΟΛΟΓΙΚΟΥ</vt:lpstr>
      <vt:lpstr>Παρουσίαση του PowerPoint</vt:lpstr>
      <vt:lpstr>ΑΝΑΙΣΘΗΣΙΟΛΟΓΙΚΟ ΤΜΗΜΑ</vt:lpstr>
      <vt:lpstr>5)Φροντίδα σχετικά με την αναισθησία </vt:lpstr>
      <vt:lpstr>Παρουσίαση του PowerPoint</vt:lpstr>
      <vt:lpstr>ΔΙΕΓΧΕΙΡΗΤΙΚΗ ΦΑΣΗ</vt:lpstr>
      <vt:lpstr>ΦΡΟΝΤΙΔΑ ΑΝΑΙΣΘΗΣΙΑΣ</vt:lpstr>
      <vt:lpstr>ΕΙΔΗ ΑΝΑΙΣΘΗΣΙΑΣ</vt:lpstr>
      <vt:lpstr>ΓΕΝΙΚΗ ΑΝΑΙΣΘΗΣΙΑ</vt:lpstr>
      <vt:lpstr>ΚΑΤΗΓΟΡΙΕΣ ΓΕΝΙΚΗΣ ΑΝΑΙΣΘΗΣΙΑΣ</vt:lpstr>
      <vt:lpstr>ΠΕΡΙΟΧΙΚΗ ΑΝΑΙΣΘΗΣΙΑ</vt:lpstr>
      <vt:lpstr>ΕΠΙΣΚΛΗΡΙΔΙΟΣ ΕΝΕΣΗ</vt:lpstr>
      <vt:lpstr>ΕΠΙΣΚΛΗΡΙΔΙΟΣ ΕΝΕΣΗ</vt:lpstr>
      <vt:lpstr>ΣΤΕΛΕΧΙΑΙΑ ΑΝΑΣΙΣΘΗΣΙΑ </vt:lpstr>
      <vt:lpstr>ΠΕΡΙΟΧΙΚΗ ΑΝΑΙΣΘΗΣΙΑ</vt:lpstr>
      <vt:lpstr>Παρουσίαση του PowerPoint</vt:lpstr>
      <vt:lpstr>ΘΕΣΗ ΑΣΘΕΝΗ ΣΤΟ ΧΕΙΡΟΥΡΓΙΚΟ ΤΡΑΠΕΖΙ</vt:lpstr>
      <vt:lpstr>ΟΙ ΣΥΝΗΘΕΣΤΕΡΕΣ ΘΕΣΕΙΣ</vt:lpstr>
      <vt:lpstr>ΥΠΤΙΑ ΘΕΣΗ</vt:lpstr>
      <vt:lpstr>Παρουσίαση του PowerPoint</vt:lpstr>
      <vt:lpstr>ΠΡΗΝΗΣ ΘΕΣΗ</vt:lpstr>
      <vt:lpstr>Παρουσίαση του PowerPoint</vt:lpstr>
      <vt:lpstr>Θέση Trendelenburg και     ανάστροφη Θέση Trendelenburg </vt:lpstr>
      <vt:lpstr>Παρουσίαση του PowerPoint</vt:lpstr>
      <vt:lpstr>ΠΛΑΓΙΑ ΘΕΣΗ</vt:lpstr>
      <vt:lpstr>Παρουσίαση του PowerPoint</vt:lpstr>
      <vt:lpstr>ΓΥΝΑΙΚΟΛΟΓΙΚΗ ΘΕΣΗ</vt:lpstr>
      <vt:lpstr>ΓΥΝΑΙΚΟΛΟΓΙΚΗ ΘΕΣΗ</vt:lpstr>
      <vt:lpstr>ΜΕΤΕΓΧΕΙΡΗΤΙΚΗ ΦΑΣΗ</vt:lpstr>
      <vt:lpstr>ΣΚΟΠΟΣ</vt:lpstr>
      <vt:lpstr>ΜΕΡΙΜΝΑ ΝΟΣΗΛΕΥΤΩΝ</vt:lpstr>
      <vt:lpstr>ΑΝΤΙΚΕΙΜΕΝΟ Μ.Φ.</vt:lpstr>
      <vt:lpstr>ΕΠΙΣΤΡΟΦΗ ΑΣΘΕΝΗ ΣΤΟ ΝΟΣΗΛΕΥΤΙΚΟ ΤΜΗΜΑ</vt:lpstr>
      <vt:lpstr>ΜΕΤΕΓΧΕΙΡΗΤΙΚΕΣ ΕΠΙΠΛΟΚΕΣ</vt:lpstr>
      <vt:lpstr>ΜΕΤΕΓΧΕΙΡΗΤΙΚΕΣ ΕΠΙΠΛΟΚΕΣ</vt:lpstr>
      <vt:lpstr>ΜΕΤΕΓΧΕΙΡΗΤΙΚΕΣ ΕΠΙΠΛΟΚΕΣ</vt:lpstr>
      <vt:lpstr>ΜΕΤΕΓΧΕΙΡΗΤΙΚΕΣ ΕΠΙΠΛΟΚΕΣ</vt:lpstr>
      <vt:lpstr>ΜΕΤΕΓΧΕΙΡΗΤΙΚΕΣ ΕΠΙΠΛΟΚΕΣ</vt:lpstr>
      <vt:lpstr>ΠΗΓΕΣ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ΠΕΡΙΕΓΧΕΙΡΗΤΙΚΗ ΝΟΣΗΛΕΥΤΙΚΗ ΦΡΟΝΤΙΔΑ</dc:title>
  <dc:creator>ΑΘΑΝΑΣΙΑ</dc:creator>
  <cp:lastModifiedBy>user</cp:lastModifiedBy>
  <cp:revision>43</cp:revision>
  <dcterms:created xsi:type="dcterms:W3CDTF">2024-03-05T20:31:55Z</dcterms:created>
  <dcterms:modified xsi:type="dcterms:W3CDTF">2025-06-05T08:42:21Z</dcterms:modified>
</cp:coreProperties>
</file>