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7" r:id="rId32"/>
    <p:sldId id="286" r:id="rId33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834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FFFF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FFFF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FFFF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FFFF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2670047"/>
            <a:ext cx="4035551" cy="4187952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2892551"/>
            <a:ext cx="1520951" cy="2365248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607552" y="1676400"/>
            <a:ext cx="2819400" cy="2819400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997952" y="0"/>
            <a:ext cx="1606296" cy="1139952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604504" y="6095999"/>
            <a:ext cx="993648" cy="762000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0393680" y="0"/>
            <a:ext cx="766381" cy="1205357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10436352" y="0"/>
            <a:ext cx="685800" cy="1143000"/>
          </a:xfrm>
          <a:custGeom>
            <a:avLst/>
            <a:gdLst/>
            <a:ahLst/>
            <a:cxnLst/>
            <a:rect l="l" t="t" r="r" b="b"/>
            <a:pathLst>
              <a:path w="685800" h="1143000">
                <a:moveTo>
                  <a:pt x="685800" y="0"/>
                </a:moveTo>
                <a:lnTo>
                  <a:pt x="0" y="0"/>
                </a:lnTo>
                <a:lnTo>
                  <a:pt x="0" y="1143000"/>
                </a:lnTo>
                <a:lnTo>
                  <a:pt x="685800" y="1143000"/>
                </a:lnTo>
                <a:lnTo>
                  <a:pt x="685800" y="0"/>
                </a:lnTo>
                <a:close/>
              </a:path>
            </a:pathLst>
          </a:custGeom>
          <a:solidFill>
            <a:srgbClr val="AF15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63169" y="109169"/>
            <a:ext cx="11865660" cy="5746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FFFF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65887" y="1498473"/>
            <a:ext cx="11283315" cy="43846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3169" y="109169"/>
            <a:ext cx="11865660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l-GR" sz="4400" dirty="0"/>
              <a:t>Χειρουργική</a:t>
            </a:r>
            <a:r>
              <a:rPr lang="el-GR" sz="4400" spc="-145" dirty="0"/>
              <a:t> </a:t>
            </a:r>
            <a:r>
              <a:rPr lang="el-GR" sz="4400" dirty="0"/>
              <a:t>Νοσηλευτική </a:t>
            </a:r>
            <a:endParaRPr sz="4400" dirty="0"/>
          </a:p>
        </p:txBody>
      </p:sp>
      <p:sp>
        <p:nvSpPr>
          <p:cNvPr id="7" name="Θέση κειμένου 6">
            <a:extLst>
              <a:ext uri="{FF2B5EF4-FFF2-40B4-BE49-F238E27FC236}">
                <a16:creationId xmlns:a16="http://schemas.microsoft.com/office/drawing/2014/main" id="{56AE2863-9F30-A60C-22AE-9F2564AF5E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5887" y="1498473"/>
            <a:ext cx="11283315" cy="4224233"/>
          </a:xfrm>
        </p:spPr>
        <p:txBody>
          <a:bodyPr/>
          <a:lstStyle/>
          <a:p>
            <a:pPr marL="12700">
              <a:lnSpc>
                <a:spcPct val="100000"/>
              </a:lnSpc>
              <a:spcBef>
                <a:spcPts val="1085"/>
              </a:spcBef>
              <a:tabLst>
                <a:tab pos="356870" algn="l"/>
              </a:tabLst>
            </a:pPr>
            <a:r>
              <a:rPr lang="el-GR" sz="2400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Β΄ εξάμηνο</a:t>
            </a:r>
          </a:p>
          <a:p>
            <a:pPr marL="12700">
              <a:lnSpc>
                <a:spcPct val="100000"/>
              </a:lnSpc>
              <a:spcBef>
                <a:spcPts val="1085"/>
              </a:spcBef>
              <a:tabLst>
                <a:tab pos="356870" algn="l"/>
              </a:tabLst>
            </a:pPr>
            <a:endParaRPr lang="el-GR" sz="2400" spc="114" dirty="0">
              <a:solidFill>
                <a:srgbClr val="89D0D5"/>
              </a:solidFill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085"/>
              </a:spcBef>
              <a:tabLst>
                <a:tab pos="356870" algn="l"/>
              </a:tabLst>
            </a:pPr>
            <a:endParaRPr lang="el-GR" sz="2400" spc="114" dirty="0">
              <a:solidFill>
                <a:srgbClr val="89D0D5"/>
              </a:solidFill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085"/>
              </a:spcBef>
              <a:tabLst>
                <a:tab pos="356870" algn="l"/>
              </a:tabLst>
            </a:pPr>
            <a:endParaRPr lang="el-GR" sz="2400" dirty="0">
              <a:solidFill>
                <a:srgbClr val="89D0D5"/>
              </a:solidFill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085"/>
              </a:spcBef>
              <a:tabLst>
                <a:tab pos="356870" algn="l"/>
              </a:tabLst>
            </a:pPr>
            <a:endParaRPr lang="el-GR" sz="2400" dirty="0">
              <a:solidFill>
                <a:srgbClr val="89D0D5"/>
              </a:solidFill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085"/>
              </a:spcBef>
              <a:tabLst>
                <a:tab pos="356870" algn="l"/>
              </a:tabLst>
            </a:pPr>
            <a:r>
              <a:rPr lang="el-GR" sz="24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lang="el-GR" sz="2400" dirty="0">
                <a:solidFill>
                  <a:srgbClr val="FFFFFF"/>
                </a:solidFill>
                <a:latin typeface="Times New Roman"/>
                <a:cs typeface="Times New Roman"/>
              </a:rPr>
              <a:t>Σταύρος</a:t>
            </a:r>
            <a:r>
              <a:rPr lang="el-GR"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l-GR" sz="2400" dirty="0">
                <a:solidFill>
                  <a:srgbClr val="FFFFFF"/>
                </a:solidFill>
                <a:latin typeface="Times New Roman"/>
                <a:cs typeface="Times New Roman"/>
              </a:rPr>
              <a:t>Θεολόγου,</a:t>
            </a:r>
            <a:r>
              <a:rPr lang="el-GR"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l-GR"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νοσηλευτής</a:t>
            </a:r>
            <a:endParaRPr lang="el-GR" sz="2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990"/>
              </a:spcBef>
            </a:pPr>
            <a:r>
              <a:rPr lang="el-GR"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στην</a:t>
            </a:r>
            <a:r>
              <a:rPr lang="el-GR" sz="2400" spc="-1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l-GR"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Ανάνηψη</a:t>
            </a:r>
            <a:r>
              <a:rPr lang="el-GR" sz="24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l-GR"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Καρδιοχειρουργημένων</a:t>
            </a:r>
            <a:r>
              <a:rPr lang="el-GR" sz="2400" spc="-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l-GR"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Ασθενών,</a:t>
            </a:r>
            <a:endParaRPr lang="el-GR" sz="2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  <a:tabLst>
                <a:tab pos="433070" algn="l"/>
              </a:tabLst>
            </a:pPr>
            <a:r>
              <a:rPr lang="el-GR" sz="24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lang="el-GR" sz="24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lang="el-GR"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ΓΝΑ</a:t>
            </a:r>
            <a:r>
              <a:rPr lang="el-GR" sz="2400" spc="-1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l-GR" sz="2400" dirty="0">
                <a:solidFill>
                  <a:srgbClr val="FFFFFF"/>
                </a:solidFill>
                <a:latin typeface="Times New Roman"/>
                <a:cs typeface="Times New Roman"/>
              </a:rPr>
              <a:t>«Ο</a:t>
            </a:r>
            <a:r>
              <a:rPr lang="el-GR"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l-GR"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Ευαγγελισμός»</a:t>
            </a:r>
            <a:endParaRPr lang="el-GR" sz="2400" dirty="0">
              <a:latin typeface="Times New Roman"/>
              <a:cs typeface="Times New Roman"/>
            </a:endParaRPr>
          </a:p>
          <a:p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6520">
              <a:lnSpc>
                <a:spcPct val="100000"/>
              </a:lnSpc>
              <a:spcBef>
                <a:spcPts val="95"/>
              </a:spcBef>
            </a:pPr>
            <a:r>
              <a:rPr sz="3200" dirty="0"/>
              <a:t>Η</a:t>
            </a:r>
            <a:r>
              <a:rPr sz="3200" spc="-95" dirty="0"/>
              <a:t> </a:t>
            </a:r>
            <a:r>
              <a:rPr sz="3200" dirty="0"/>
              <a:t>Χειρουργική</a:t>
            </a:r>
            <a:r>
              <a:rPr sz="3200" spc="-80" dirty="0"/>
              <a:t> </a:t>
            </a:r>
            <a:r>
              <a:rPr sz="3200" dirty="0"/>
              <a:t>στην</a:t>
            </a:r>
            <a:r>
              <a:rPr sz="3200" spc="-70" dirty="0"/>
              <a:t> </a:t>
            </a:r>
            <a:r>
              <a:rPr sz="3200" dirty="0"/>
              <a:t>αρχαία</a:t>
            </a:r>
            <a:r>
              <a:rPr sz="3200" spc="-105" dirty="0"/>
              <a:t> </a:t>
            </a:r>
            <a:r>
              <a:rPr sz="3200" dirty="0"/>
              <a:t>εποχή,</a:t>
            </a:r>
            <a:r>
              <a:rPr sz="3200" spc="-95" dirty="0"/>
              <a:t> </a:t>
            </a:r>
            <a:r>
              <a:rPr sz="3200" spc="-50" dirty="0"/>
              <a:t>1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247599" y="705883"/>
            <a:ext cx="11497945" cy="5660390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0"/>
              </a:spcBef>
              <a:tabLst>
                <a:tab pos="356870" algn="l"/>
              </a:tabLst>
            </a:pPr>
            <a:r>
              <a:rPr sz="1750" spc="100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75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22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μελέτη</a:t>
            </a:r>
            <a:r>
              <a:rPr sz="22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της</a:t>
            </a:r>
            <a:r>
              <a:rPr sz="22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θρησκευτικής</a:t>
            </a:r>
            <a:r>
              <a:rPr sz="22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θεραπευτικής</a:t>
            </a:r>
            <a:r>
              <a:rPr sz="22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φιλοσοφίας</a:t>
            </a:r>
            <a:r>
              <a:rPr sz="22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των</a:t>
            </a:r>
            <a:r>
              <a:rPr sz="2200" spc="-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Ασκληπιείων</a:t>
            </a:r>
            <a:r>
              <a:rPr sz="22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είναι</a:t>
            </a:r>
            <a:r>
              <a:rPr sz="22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αναγκαία</a:t>
            </a:r>
            <a:r>
              <a:rPr sz="22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για</a:t>
            </a:r>
            <a:r>
              <a:rPr sz="2200" spc="-25" dirty="0">
                <a:solidFill>
                  <a:srgbClr val="FFFFFF"/>
                </a:solidFill>
                <a:latin typeface="Times New Roman"/>
                <a:cs typeface="Times New Roman"/>
              </a:rPr>
              <a:t> την</a:t>
            </a:r>
            <a:endParaRPr sz="2200">
              <a:latin typeface="Times New Roman"/>
              <a:cs typeface="Times New Roman"/>
            </a:endParaRPr>
          </a:p>
          <a:p>
            <a:pPr marL="356870">
              <a:lnSpc>
                <a:spcPct val="100000"/>
              </a:lnSpc>
              <a:spcBef>
                <a:spcPts val="1055"/>
              </a:spcBef>
              <a:tabLst>
                <a:tab pos="4955540" algn="l"/>
              </a:tabLst>
            </a:pP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κατανόηση</a:t>
            </a:r>
            <a:r>
              <a:rPr sz="22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της</a:t>
            </a:r>
            <a:r>
              <a:rPr sz="22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Ιατρικής του</a:t>
            </a:r>
            <a:r>
              <a:rPr sz="22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Ιπποκράτη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	(Κως,</a:t>
            </a:r>
            <a:r>
              <a:rPr sz="22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Times New Roman"/>
                <a:cs typeface="Times New Roman"/>
              </a:rPr>
              <a:t>460-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370πΧ).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60"/>
              </a:spcBef>
            </a:pP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22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διαχρονικότητα</a:t>
            </a:r>
            <a:r>
              <a:rPr sz="22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της</a:t>
            </a:r>
            <a:r>
              <a:rPr sz="22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προσφοράς</a:t>
            </a:r>
            <a:r>
              <a:rPr sz="2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του</a:t>
            </a:r>
            <a:r>
              <a:rPr sz="22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Ιπποκράτη</a:t>
            </a:r>
            <a:r>
              <a:rPr sz="22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συνοψίζεται</a:t>
            </a:r>
            <a:r>
              <a:rPr sz="2200" spc="-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στα</a:t>
            </a:r>
            <a:r>
              <a:rPr sz="22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εξής</a:t>
            </a:r>
            <a:r>
              <a:rPr sz="22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0" dirty="0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endParaRPr sz="2200">
              <a:latin typeface="Times New Roman"/>
              <a:cs typeface="Times New Roman"/>
            </a:endParaRPr>
          </a:p>
          <a:p>
            <a:pPr marL="469265" indent="-456565">
              <a:lnSpc>
                <a:spcPct val="100000"/>
              </a:lnSpc>
              <a:spcBef>
                <a:spcPts val="1055"/>
              </a:spcBef>
              <a:buClr>
                <a:srgbClr val="89D0D5"/>
              </a:buClr>
              <a:buSzPct val="79545"/>
              <a:buAutoNum type="arabicParenR"/>
              <a:tabLst>
                <a:tab pos="469265" algn="l"/>
              </a:tabLst>
            </a:pPr>
            <a:r>
              <a:rPr sz="2200" dirty="0">
                <a:solidFill>
                  <a:srgbClr val="FFFF00"/>
                </a:solidFill>
                <a:latin typeface="Times New Roman"/>
                <a:cs typeface="Times New Roman"/>
              </a:rPr>
              <a:t>Πρώτος</a:t>
            </a:r>
            <a:r>
              <a:rPr sz="2200" spc="-2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00"/>
                </a:solidFill>
                <a:latin typeface="Times New Roman"/>
                <a:cs typeface="Times New Roman"/>
              </a:rPr>
              <a:t>αυτός</a:t>
            </a:r>
            <a:r>
              <a:rPr sz="2200" u="sng" spc="-4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διαχώρισε</a:t>
            </a:r>
            <a:r>
              <a:rPr sz="2200" u="sng" spc="-8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την</a:t>
            </a:r>
            <a:r>
              <a:rPr sz="2200" u="sng" spc="-4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ιατρική</a:t>
            </a:r>
            <a:r>
              <a:rPr sz="2200" u="sng" spc="-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πράξη</a:t>
            </a:r>
            <a:r>
              <a:rPr sz="2200" u="sng" spc="-2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από</a:t>
            </a:r>
            <a:r>
              <a:rPr sz="2200" u="sng" spc="-2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τη</a:t>
            </a:r>
            <a:r>
              <a:rPr sz="2200" u="sng" spc="-2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θεωρία</a:t>
            </a:r>
            <a:r>
              <a:rPr sz="2200" u="sng" spc="-7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και</a:t>
            </a:r>
            <a:r>
              <a:rPr sz="2200" u="sng" spc="-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τη</a:t>
            </a:r>
            <a:r>
              <a:rPr sz="2200" u="sng" spc="-2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φιλοσοφία</a:t>
            </a:r>
            <a:endParaRPr sz="2200">
              <a:latin typeface="Times New Roman"/>
              <a:cs typeface="Times New Roman"/>
            </a:endParaRPr>
          </a:p>
          <a:p>
            <a:pPr marL="469265" indent="-456565">
              <a:lnSpc>
                <a:spcPct val="100000"/>
              </a:lnSpc>
              <a:spcBef>
                <a:spcPts val="1060"/>
              </a:spcBef>
              <a:buClr>
                <a:srgbClr val="89D0D5"/>
              </a:buClr>
              <a:buSzPct val="79545"/>
              <a:buAutoNum type="arabicParenR"/>
              <a:tabLst>
                <a:tab pos="469265" algn="l"/>
              </a:tabLst>
            </a:pPr>
            <a:r>
              <a:rPr sz="2200" dirty="0">
                <a:solidFill>
                  <a:srgbClr val="FFFF00"/>
                </a:solidFill>
                <a:latin typeface="Times New Roman"/>
                <a:cs typeface="Times New Roman"/>
              </a:rPr>
              <a:t>Συστηματοποίησε</a:t>
            </a:r>
            <a:r>
              <a:rPr sz="2200" spc="-10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00"/>
                </a:solidFill>
                <a:latin typeface="Times New Roman"/>
                <a:cs typeface="Times New Roman"/>
              </a:rPr>
              <a:t>τις</a:t>
            </a:r>
            <a:r>
              <a:rPr sz="2200" spc="-2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00"/>
                </a:solidFill>
                <a:latin typeface="Times New Roman"/>
                <a:cs typeface="Times New Roman"/>
              </a:rPr>
              <a:t>διάφορες</a:t>
            </a:r>
            <a:r>
              <a:rPr sz="2200" spc="-4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00"/>
                </a:solidFill>
                <a:latin typeface="Times New Roman"/>
                <a:cs typeface="Times New Roman"/>
              </a:rPr>
              <a:t>γνώσεις,</a:t>
            </a:r>
            <a:r>
              <a:rPr sz="2200" spc="-6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00"/>
                </a:solidFill>
                <a:latin typeface="Times New Roman"/>
                <a:cs typeface="Times New Roman"/>
              </a:rPr>
              <a:t>πολλές</a:t>
            </a:r>
            <a:r>
              <a:rPr sz="2200" spc="-7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00"/>
                </a:solidFill>
                <a:latin typeface="Times New Roman"/>
                <a:cs typeface="Times New Roman"/>
              </a:rPr>
              <a:t>φορές</a:t>
            </a:r>
            <a:r>
              <a:rPr sz="2200" spc="-2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00"/>
                </a:solidFill>
                <a:latin typeface="Times New Roman"/>
                <a:cs typeface="Times New Roman"/>
              </a:rPr>
              <a:t>αντικρουόμενες</a:t>
            </a:r>
            <a:r>
              <a:rPr sz="2200" spc="-9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00"/>
                </a:solidFill>
                <a:latin typeface="Times New Roman"/>
                <a:cs typeface="Times New Roman"/>
              </a:rPr>
              <a:t>μεταξύ</a:t>
            </a:r>
            <a:r>
              <a:rPr sz="2200" spc="-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00"/>
                </a:solidFill>
                <a:latin typeface="Times New Roman"/>
                <a:cs typeface="Times New Roman"/>
              </a:rPr>
              <a:t>τους,</a:t>
            </a:r>
            <a:r>
              <a:rPr sz="2200" spc="-4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00"/>
                </a:solidFill>
                <a:latin typeface="Times New Roman"/>
                <a:cs typeface="Times New Roman"/>
              </a:rPr>
              <a:t>σε</a:t>
            </a:r>
            <a:r>
              <a:rPr sz="2200" spc="-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spc="-25" dirty="0">
                <a:solidFill>
                  <a:srgbClr val="FFFF00"/>
                </a:solidFill>
                <a:latin typeface="Times New Roman"/>
                <a:cs typeface="Times New Roman"/>
              </a:rPr>
              <a:t>μια</a:t>
            </a:r>
            <a:endParaRPr sz="22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spcBef>
                <a:spcPts val="1055"/>
              </a:spcBef>
            </a:pPr>
            <a:r>
              <a:rPr sz="2200" dirty="0">
                <a:solidFill>
                  <a:srgbClr val="FFFF00"/>
                </a:solidFill>
                <a:latin typeface="Times New Roman"/>
                <a:cs typeface="Times New Roman"/>
              </a:rPr>
              <a:t>συστηματική</a:t>
            </a:r>
            <a:r>
              <a:rPr sz="2200" spc="-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FFFF00"/>
                </a:solidFill>
                <a:latin typeface="Times New Roman"/>
                <a:cs typeface="Times New Roman"/>
              </a:rPr>
              <a:t>επιστήμη</a:t>
            </a:r>
            <a:endParaRPr sz="2200">
              <a:latin typeface="Times New Roman"/>
              <a:cs typeface="Times New Roman"/>
            </a:endParaRPr>
          </a:p>
          <a:p>
            <a:pPr marL="469265" indent="-456565">
              <a:lnSpc>
                <a:spcPct val="100000"/>
              </a:lnSpc>
              <a:spcBef>
                <a:spcPts val="1060"/>
              </a:spcBef>
              <a:buClr>
                <a:srgbClr val="89D0D5"/>
              </a:buClr>
              <a:buSzPct val="79545"/>
              <a:buAutoNum type="arabicParenR" startAt="3"/>
              <a:tabLst>
                <a:tab pos="469265" algn="l"/>
              </a:tabLst>
            </a:pPr>
            <a:r>
              <a:rPr sz="2200" dirty="0">
                <a:solidFill>
                  <a:srgbClr val="FFFF00"/>
                </a:solidFill>
                <a:latin typeface="Times New Roman"/>
                <a:cs typeface="Times New Roman"/>
              </a:rPr>
              <a:t>Με</a:t>
            </a:r>
            <a:r>
              <a:rPr sz="22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00"/>
                </a:solidFill>
                <a:latin typeface="Times New Roman"/>
                <a:cs typeface="Times New Roman"/>
              </a:rPr>
              <a:t>τον</a:t>
            </a:r>
            <a:r>
              <a:rPr sz="2200" spc="-2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00"/>
                </a:solidFill>
                <a:latin typeface="Times New Roman"/>
                <a:cs typeface="Times New Roman"/>
              </a:rPr>
              <a:t>«Όρκο»</a:t>
            </a:r>
            <a:r>
              <a:rPr sz="2200" spc="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00"/>
                </a:solidFill>
                <a:latin typeface="Times New Roman"/>
                <a:cs typeface="Times New Roman"/>
              </a:rPr>
              <a:t>του</a:t>
            </a:r>
            <a:r>
              <a:rPr sz="2200" spc="-2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00"/>
                </a:solidFill>
                <a:latin typeface="Times New Roman"/>
                <a:cs typeface="Times New Roman"/>
              </a:rPr>
              <a:t>ενέπνευσε</a:t>
            </a:r>
            <a:r>
              <a:rPr sz="2200" spc="-10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00"/>
                </a:solidFill>
                <a:latin typeface="Times New Roman"/>
                <a:cs typeface="Times New Roman"/>
              </a:rPr>
              <a:t>ηθική</a:t>
            </a:r>
            <a:r>
              <a:rPr sz="2200" spc="-2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00"/>
                </a:solidFill>
                <a:latin typeface="Times New Roman"/>
                <a:cs typeface="Times New Roman"/>
              </a:rPr>
              <a:t>στην</a:t>
            </a:r>
            <a:r>
              <a:rPr sz="2200" spc="-2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FFFF00"/>
                </a:solidFill>
                <a:latin typeface="Times New Roman"/>
                <a:cs typeface="Times New Roman"/>
              </a:rPr>
              <a:t>Ιατρική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60"/>
              </a:spcBef>
            </a:pP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Πρώτος</a:t>
            </a:r>
            <a:r>
              <a:rPr sz="22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22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Ιπποκράτης</a:t>
            </a:r>
            <a:r>
              <a:rPr sz="22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διαχώρισε</a:t>
            </a:r>
            <a:r>
              <a:rPr sz="22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τη</a:t>
            </a:r>
            <a:r>
              <a:rPr sz="22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μαγεία</a:t>
            </a:r>
            <a:r>
              <a:rPr sz="22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22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τη</a:t>
            </a:r>
            <a:r>
              <a:rPr sz="22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Φιλοσοφία</a:t>
            </a:r>
            <a:r>
              <a:rPr sz="22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από</a:t>
            </a:r>
            <a:r>
              <a:rPr sz="22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την</a:t>
            </a:r>
            <a:r>
              <a:rPr sz="22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Ιατρική,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τονίζοντας</a:t>
            </a:r>
            <a:r>
              <a:rPr sz="22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ότι</a:t>
            </a:r>
            <a:r>
              <a:rPr sz="22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για</a:t>
            </a:r>
            <a:r>
              <a:rPr sz="2200" u="sng" spc="-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u="sng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την</a:t>
            </a:r>
            <a:endParaRPr sz="2200">
              <a:latin typeface="Times New Roman"/>
              <a:cs typeface="Times New Roman"/>
            </a:endParaRPr>
          </a:p>
          <a:p>
            <a:pPr marL="12700" marR="3857625">
              <a:lnSpc>
                <a:spcPts val="3700"/>
              </a:lnSpc>
              <a:spcBef>
                <a:spcPts val="295"/>
              </a:spcBef>
              <a:tabLst>
                <a:tab pos="2228850" algn="l"/>
              </a:tabLst>
            </a:pPr>
            <a:r>
              <a:rPr sz="22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γένεση</a:t>
            </a:r>
            <a:r>
              <a:rPr sz="2200" u="sng" spc="-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των</a:t>
            </a:r>
            <a:r>
              <a:rPr sz="2200" u="sng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νόσων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200" dirty="0">
                <a:solidFill>
                  <a:srgbClr val="FFFF00"/>
                </a:solidFill>
                <a:latin typeface="Times New Roman"/>
                <a:cs typeface="Times New Roman"/>
              </a:rPr>
              <a:t>δεν</a:t>
            </a:r>
            <a:r>
              <a:rPr sz="2200" spc="-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00"/>
                </a:solidFill>
                <a:latin typeface="Times New Roman"/>
                <a:cs typeface="Times New Roman"/>
              </a:rPr>
              <a:t>επενεργούν</a:t>
            </a:r>
            <a:r>
              <a:rPr sz="2200" spc="-8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00"/>
                </a:solidFill>
                <a:latin typeface="Times New Roman"/>
                <a:cs typeface="Times New Roman"/>
              </a:rPr>
              <a:t>υπερφυσικές</a:t>
            </a:r>
            <a:r>
              <a:rPr sz="2200" spc="-9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00"/>
                </a:solidFill>
                <a:latin typeface="Times New Roman"/>
                <a:cs typeface="Times New Roman"/>
              </a:rPr>
              <a:t>δυνάμεις,</a:t>
            </a:r>
            <a:r>
              <a:rPr sz="2200" spc="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αλλά</a:t>
            </a:r>
            <a:r>
              <a:rPr sz="22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25" dirty="0">
                <a:solidFill>
                  <a:srgbClr val="FFFFFF"/>
                </a:solidFill>
                <a:latin typeface="Times New Roman"/>
                <a:cs typeface="Times New Roman"/>
              </a:rPr>
              <a:t>ότι </a:t>
            </a:r>
            <a:r>
              <a:rPr sz="2200" dirty="0">
                <a:solidFill>
                  <a:srgbClr val="FFFF00"/>
                </a:solidFill>
                <a:latin typeface="Times New Roman"/>
                <a:cs typeface="Times New Roman"/>
              </a:rPr>
              <a:t>αυτές</a:t>
            </a:r>
            <a:r>
              <a:rPr sz="2200" spc="-6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00"/>
                </a:solidFill>
                <a:latin typeface="Times New Roman"/>
                <a:cs typeface="Times New Roman"/>
              </a:rPr>
              <a:t>προέρχονται</a:t>
            </a:r>
            <a:r>
              <a:rPr sz="2200" spc="-7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00"/>
                </a:solidFill>
                <a:latin typeface="Times New Roman"/>
                <a:cs typeface="Times New Roman"/>
              </a:rPr>
              <a:t>από</a:t>
            </a:r>
            <a:r>
              <a:rPr sz="2200" spc="-3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00"/>
                </a:solidFill>
                <a:latin typeface="Times New Roman"/>
                <a:cs typeface="Times New Roman"/>
              </a:rPr>
              <a:t>φυσικά</a:t>
            </a:r>
            <a:r>
              <a:rPr sz="2200" spc="-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FFFF00"/>
                </a:solidFill>
                <a:latin typeface="Times New Roman"/>
                <a:cs typeface="Times New Roman"/>
              </a:rPr>
              <a:t>αίτια.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22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Η</a:t>
            </a:r>
            <a:r>
              <a:rPr sz="2200" u="sng" spc="-3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Ιατρική</a:t>
            </a:r>
            <a:r>
              <a:rPr sz="2200" u="sng" spc="-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κατά</a:t>
            </a:r>
            <a:r>
              <a:rPr sz="2200" u="sng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τον</a:t>
            </a:r>
            <a:r>
              <a:rPr sz="22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Ιπποκράτη</a:t>
            </a:r>
            <a:r>
              <a:rPr sz="2200" u="sng" spc="2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συνδέεται</a:t>
            </a:r>
            <a:r>
              <a:rPr sz="2200" u="sng" spc="-9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με</a:t>
            </a:r>
            <a:r>
              <a:rPr sz="2200" u="sng" spc="-1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την</a:t>
            </a:r>
            <a:r>
              <a:rPr sz="2200" u="sng" spc="-4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ουσιαστική</a:t>
            </a:r>
            <a:r>
              <a:rPr sz="2200" u="sng" spc="-10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γνώση</a:t>
            </a:r>
            <a:r>
              <a:rPr sz="2200" u="sng" spc="-7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της</a:t>
            </a:r>
            <a:r>
              <a:rPr sz="2200" u="sng" spc="-3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ανθρώπινης</a:t>
            </a:r>
            <a:r>
              <a:rPr sz="2200" u="sng" spc="-5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φύσης</a:t>
            </a:r>
            <a:r>
              <a:rPr sz="2200" u="sng" spc="-6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και</a:t>
            </a:r>
            <a:r>
              <a:rPr sz="2200" u="sng" spc="-2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u="sng" spc="-2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των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60"/>
              </a:spcBef>
            </a:pPr>
            <a:r>
              <a:rPr sz="22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χαρακτηριστικών</a:t>
            </a:r>
            <a:r>
              <a:rPr sz="2200" u="sng" spc="-5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του</a:t>
            </a:r>
            <a:r>
              <a:rPr sz="2200" u="sng" spc="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2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σώματος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0187" rIns="0" bIns="0" rtlCol="0">
            <a:spAutoFit/>
          </a:bodyPr>
          <a:lstStyle/>
          <a:p>
            <a:pPr marL="180975">
              <a:lnSpc>
                <a:spcPct val="100000"/>
              </a:lnSpc>
              <a:spcBef>
                <a:spcPts val="105"/>
              </a:spcBef>
            </a:pPr>
            <a:r>
              <a:rPr dirty="0"/>
              <a:t>Η</a:t>
            </a:r>
            <a:r>
              <a:rPr spc="-45" dirty="0"/>
              <a:t> </a:t>
            </a:r>
            <a:r>
              <a:rPr dirty="0"/>
              <a:t>Χειρουργική</a:t>
            </a:r>
            <a:r>
              <a:rPr spc="-50" dirty="0"/>
              <a:t> </a:t>
            </a:r>
            <a:r>
              <a:rPr dirty="0"/>
              <a:t>στην</a:t>
            </a:r>
            <a:r>
              <a:rPr spc="-75" dirty="0"/>
              <a:t> </a:t>
            </a:r>
            <a:r>
              <a:rPr dirty="0"/>
              <a:t>αρχαία</a:t>
            </a:r>
            <a:r>
              <a:rPr spc="-35" dirty="0"/>
              <a:t> </a:t>
            </a:r>
            <a:r>
              <a:rPr dirty="0"/>
              <a:t>εποχή,</a:t>
            </a:r>
            <a:r>
              <a:rPr spc="-70" dirty="0"/>
              <a:t> </a:t>
            </a:r>
            <a:r>
              <a:rPr spc="-50" dirty="0"/>
              <a:t>2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8739" y="722354"/>
            <a:ext cx="12002135" cy="60477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301625" indent="329565">
              <a:lnSpc>
                <a:spcPct val="150000"/>
              </a:lnSpc>
              <a:spcBef>
                <a:spcPts val="95"/>
              </a:spcBef>
              <a:buAutoNum type="arabicParenR"/>
              <a:tabLst>
                <a:tab pos="342265" algn="l"/>
              </a:tabLst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24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ελληνική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Ιατρική με</a:t>
            </a:r>
            <a:r>
              <a:rPr sz="24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τον</a:t>
            </a:r>
            <a:r>
              <a:rPr sz="24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Ιπποκράτη</a:t>
            </a:r>
            <a:r>
              <a:rPr sz="24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απελευθερώθηκε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από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την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επίδραση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των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μάγων</a:t>
            </a:r>
            <a:r>
              <a:rPr sz="24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με</a:t>
            </a:r>
            <a:r>
              <a:rPr sz="24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την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εφεύρεση</a:t>
            </a:r>
            <a:r>
              <a:rPr sz="2400" u="sng" spc="-8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και</a:t>
            </a:r>
            <a:r>
              <a:rPr sz="2400" u="sng" spc="-5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θέσπιση</a:t>
            </a:r>
            <a:r>
              <a:rPr sz="2400" u="sng" spc="-4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μεθόδων</a:t>
            </a:r>
            <a:r>
              <a:rPr sz="2400" u="sng" spc="-10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διάγνωσης</a:t>
            </a:r>
            <a:r>
              <a:rPr sz="2400" u="sng" spc="-5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και</a:t>
            </a:r>
            <a:r>
              <a:rPr sz="2400" u="sng" spc="-5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θεραπείας</a:t>
            </a:r>
            <a:r>
              <a:rPr sz="2400" u="sng" spc="-2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των</a:t>
            </a:r>
            <a:r>
              <a:rPr sz="2400" u="sng" spc="-8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ασθενειών,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039"/>
              </a:spcBef>
            </a:pP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όπου</a:t>
            </a:r>
            <a:r>
              <a:rPr sz="24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συνδυάζονται</a:t>
            </a:r>
            <a:r>
              <a:rPr sz="2400" spc="-2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πρόσφορα</a:t>
            </a:r>
            <a:r>
              <a:rPr sz="2400" spc="-3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η</a:t>
            </a:r>
            <a:r>
              <a:rPr sz="2400" u="sng" spc="-7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παρατήρηση</a:t>
            </a:r>
            <a:r>
              <a:rPr sz="2400" u="sng" spc="-3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και</a:t>
            </a:r>
            <a:r>
              <a:rPr sz="2400" u="sng" spc="-2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η</a:t>
            </a:r>
            <a:r>
              <a:rPr sz="2400" u="sng" spc="-7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ανάλυση,</a:t>
            </a:r>
            <a:r>
              <a:rPr sz="2400" u="sng" spc="-2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η</a:t>
            </a:r>
            <a:r>
              <a:rPr sz="2400" u="sng" spc="-7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εμπειρία</a:t>
            </a:r>
            <a:r>
              <a:rPr sz="2400" u="sng" spc="-4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και</a:t>
            </a:r>
            <a:r>
              <a:rPr sz="2400" u="sng" spc="-4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η</a:t>
            </a:r>
            <a:r>
              <a:rPr sz="2400" u="sng" spc="-5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υπόθεση.</a:t>
            </a:r>
            <a:endParaRPr sz="2400">
              <a:latin typeface="Times New Roman"/>
              <a:cs typeface="Times New Roman"/>
            </a:endParaRPr>
          </a:p>
          <a:p>
            <a:pPr marL="12700" marR="5080" indent="76200">
              <a:lnSpc>
                <a:spcPct val="150100"/>
              </a:lnSpc>
              <a:spcBef>
                <a:spcPts val="600"/>
              </a:spcBef>
              <a:tabLst>
                <a:tab pos="2475865" algn="l"/>
              </a:tabLst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Οι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νόσοι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έπαυσαν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να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θεωρούνται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εξ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ολοκλήρου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θεία</a:t>
            </a:r>
            <a:r>
              <a:rPr sz="2400" u="sng" spc="-4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δίκη</a:t>
            </a:r>
            <a:r>
              <a:rPr sz="2400" u="sng" spc="-4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ή</a:t>
            </a:r>
            <a:r>
              <a:rPr sz="2400" u="sng" spc="-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αποτέλεσμα</a:t>
            </a:r>
            <a:r>
              <a:rPr sz="2400" u="sng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οργής</a:t>
            </a:r>
            <a:r>
              <a:rPr sz="2400" u="sng" spc="-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των</a:t>
            </a:r>
            <a:r>
              <a:rPr sz="2400" u="sng" spc="-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θεών</a:t>
            </a:r>
            <a:r>
              <a:rPr sz="2400" u="sng" spc="-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και</a:t>
            </a:r>
            <a:r>
              <a:rPr sz="2400" u="sng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των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κακών</a:t>
            </a:r>
            <a:r>
              <a:rPr sz="2400" u="sng" spc="-10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πνευμάτων.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	Επίσης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 marL="12700" marR="2106295" indent="329565">
              <a:lnSpc>
                <a:spcPct val="170900"/>
              </a:lnSpc>
              <a:spcBef>
                <a:spcPts val="5"/>
              </a:spcBef>
              <a:buAutoNum type="arabicParenR" startAt="2"/>
              <a:tabLst>
                <a:tab pos="342265" algn="l"/>
              </a:tabLst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Ιπποκράτης</a:t>
            </a:r>
            <a:r>
              <a:rPr sz="24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άσκησε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την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Ιατρική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θεωρώντας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ότι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όλοι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οι</a:t>
            </a:r>
            <a:r>
              <a:rPr sz="24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ασθενείς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είναι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ίδιοι.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Σε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εκείνη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την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εποχή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όπου,,,,,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039"/>
              </a:spcBef>
              <a:tabLst>
                <a:tab pos="35687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Ο</a:t>
            </a:r>
            <a:r>
              <a:rPr sz="2400" spc="-8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δούλος</a:t>
            </a:r>
            <a:r>
              <a:rPr sz="2400" spc="-6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θεωρούνταν</a:t>
            </a:r>
            <a:r>
              <a:rPr sz="2400" spc="-9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πράγμα</a:t>
            </a:r>
            <a:r>
              <a:rPr sz="2400" u="sng" spc="-3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και</a:t>
            </a:r>
            <a:r>
              <a:rPr sz="2400" u="sng" spc="-5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αντικείμενο</a:t>
            </a:r>
            <a:r>
              <a:rPr sz="2400" u="sng" spc="-4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αγοραπωλησίας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045"/>
              </a:spcBef>
              <a:tabLst>
                <a:tab pos="35687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Η</a:t>
            </a:r>
            <a:r>
              <a:rPr sz="2400" spc="-7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γυναίκα</a:t>
            </a:r>
            <a:r>
              <a:rPr sz="24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δεν</a:t>
            </a:r>
            <a:r>
              <a:rPr sz="2400" u="sng" spc="-5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είχε</a:t>
            </a:r>
            <a:r>
              <a:rPr sz="2400" u="sng" spc="-4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δικαιώματα</a:t>
            </a:r>
            <a:r>
              <a:rPr sz="2400" u="sng" spc="-5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και</a:t>
            </a:r>
            <a:r>
              <a:rPr sz="2400" u="sng" spc="-3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υπόσταση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039"/>
              </a:spcBef>
              <a:tabLst>
                <a:tab pos="35687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Ο</a:t>
            </a:r>
            <a:r>
              <a:rPr sz="24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ξένος</a:t>
            </a:r>
            <a:r>
              <a:rPr sz="2400" spc="-3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ήταν</a:t>
            </a:r>
            <a:r>
              <a:rPr sz="2400" spc="-2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εχθρός</a:t>
            </a:r>
            <a:r>
              <a:rPr sz="2400" spc="-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και</a:t>
            </a:r>
            <a:r>
              <a:rPr sz="2400" spc="-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ο</a:t>
            </a:r>
            <a:r>
              <a:rPr sz="2400" spc="-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εχθρός</a:t>
            </a:r>
            <a:r>
              <a:rPr sz="2400" spc="-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ήταν</a:t>
            </a:r>
            <a:r>
              <a:rPr sz="2400" spc="-2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μισητός</a:t>
            </a:r>
            <a:r>
              <a:rPr sz="24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και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επίσης,,,,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8008" y="387857"/>
            <a:ext cx="6096000" cy="5124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3200" dirty="0"/>
              <a:t>Η</a:t>
            </a:r>
            <a:r>
              <a:rPr sz="3200" spc="-90" dirty="0"/>
              <a:t> </a:t>
            </a:r>
            <a:r>
              <a:rPr sz="3200" dirty="0"/>
              <a:t>Χειρουργική</a:t>
            </a:r>
            <a:r>
              <a:rPr sz="3200" spc="-80" dirty="0"/>
              <a:t> </a:t>
            </a:r>
            <a:r>
              <a:rPr sz="3200" dirty="0"/>
              <a:t>στην</a:t>
            </a:r>
            <a:r>
              <a:rPr sz="3200" spc="-65" dirty="0"/>
              <a:t> </a:t>
            </a:r>
            <a:r>
              <a:rPr sz="3200" dirty="0"/>
              <a:t>αρχαία</a:t>
            </a:r>
            <a:r>
              <a:rPr sz="3200" spc="-105" dirty="0"/>
              <a:t> </a:t>
            </a:r>
            <a:r>
              <a:rPr sz="3200" dirty="0"/>
              <a:t>εποχή,</a:t>
            </a:r>
            <a:r>
              <a:rPr sz="3200" spc="-85" dirty="0"/>
              <a:t> </a:t>
            </a:r>
            <a:r>
              <a:rPr sz="3200" spc="-50" dirty="0"/>
              <a:t>3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318008" y="927988"/>
            <a:ext cx="11265535" cy="4417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1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,,,,,ο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Ιπποκράτης</a:t>
            </a:r>
            <a:r>
              <a:rPr sz="24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υψώθηκε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πάνω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από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την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εποχή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του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τις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αντιθέσεις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της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δίδαξε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ότι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για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τον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γιατρό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σημασία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έχει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διάσωση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του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ασθενούς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 marL="88900">
              <a:lnSpc>
                <a:spcPct val="100000"/>
              </a:lnSpc>
              <a:spcBef>
                <a:spcPts val="1440"/>
              </a:spcBef>
            </a:pP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πλούσιος</a:t>
            </a:r>
            <a:r>
              <a:rPr sz="2400" u="sng" spc="-2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ή</a:t>
            </a:r>
            <a:r>
              <a:rPr sz="2400" u="sng" spc="-3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φτωχός,</a:t>
            </a:r>
            <a:r>
              <a:rPr sz="2400" u="sng" spc="-2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ντόπιος</a:t>
            </a:r>
            <a:r>
              <a:rPr sz="2400" u="sng" spc="-2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ή</a:t>
            </a:r>
            <a:r>
              <a:rPr sz="2400" u="sng" spc="-3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ξένος,</a:t>
            </a:r>
            <a:r>
              <a:rPr sz="2400" u="sng" spc="-2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γέρος</a:t>
            </a:r>
            <a:r>
              <a:rPr sz="2400" u="sng" spc="-2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ή</a:t>
            </a:r>
            <a:r>
              <a:rPr sz="2400" u="sng" spc="-3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νέος,</a:t>
            </a:r>
            <a:r>
              <a:rPr sz="2400" u="sng" spc="-2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δούλος</a:t>
            </a:r>
            <a:r>
              <a:rPr sz="2400" u="sng" spc="-2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ή</a:t>
            </a:r>
            <a:r>
              <a:rPr sz="2400" u="sng" spc="-3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ελεύθερος.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40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3)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Ιπποκράτης</a:t>
            </a:r>
            <a:r>
              <a:rPr sz="24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ήταν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«αφιλάργυρος</a:t>
            </a:r>
            <a:r>
              <a:rPr sz="2400" spc="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δε</a:t>
            </a:r>
            <a:r>
              <a:rPr sz="24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και</a:t>
            </a:r>
            <a:r>
              <a:rPr sz="2400" spc="-4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τον</a:t>
            </a:r>
            <a:r>
              <a:rPr sz="24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τρόπον</a:t>
            </a:r>
            <a:r>
              <a:rPr sz="2400" spc="-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σεμνός»</a:t>
            </a:r>
            <a:r>
              <a:rPr sz="2400" spc="-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σύμφωνα</a:t>
            </a:r>
            <a:r>
              <a:rPr sz="2400" spc="-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με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τους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  <a:tabLst>
                <a:tab pos="5836285" algn="l"/>
              </a:tabLst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βιογράφους</a:t>
            </a:r>
            <a:r>
              <a:rPr sz="2400" spc="-1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του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	Η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φιλοσοφία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συμπυκνώθηκε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στη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φράση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45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«δεν</a:t>
            </a:r>
            <a:r>
              <a:rPr sz="2400" spc="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μπορεί</a:t>
            </a:r>
            <a:r>
              <a:rPr sz="24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να</a:t>
            </a:r>
            <a:r>
              <a:rPr sz="24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υπάρξει</a:t>
            </a:r>
            <a:r>
              <a:rPr sz="2400" spc="-7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αγάπη</a:t>
            </a:r>
            <a:r>
              <a:rPr sz="2400" spc="-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για</a:t>
            </a:r>
            <a:r>
              <a:rPr sz="24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την</a:t>
            </a:r>
            <a:r>
              <a:rPr sz="2400" spc="-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Ιατρική,</a:t>
            </a:r>
            <a:r>
              <a:rPr sz="2400" spc="1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αν</a:t>
            </a:r>
            <a:r>
              <a:rPr sz="2400" spc="-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δεν</a:t>
            </a:r>
            <a:r>
              <a:rPr sz="2400" spc="-7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υπάρχει</a:t>
            </a:r>
            <a:r>
              <a:rPr sz="2400" spc="-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αγάπη</a:t>
            </a:r>
            <a:r>
              <a:rPr sz="2400" spc="-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για</a:t>
            </a:r>
            <a:r>
              <a:rPr sz="24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τον</a:t>
            </a:r>
            <a:r>
              <a:rPr sz="2400" spc="-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άρρωστο»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566416" y="3995928"/>
            <a:ext cx="3337560" cy="262255"/>
            <a:chOff x="2566416" y="3995928"/>
            <a:chExt cx="3337560" cy="262255"/>
          </a:xfrm>
        </p:grpSpPr>
        <p:sp>
          <p:nvSpPr>
            <p:cNvPr id="5" name="object 5"/>
            <p:cNvSpPr/>
            <p:nvPr/>
          </p:nvSpPr>
          <p:spPr>
            <a:xfrm>
              <a:off x="2575560" y="4005072"/>
              <a:ext cx="3319779" cy="243840"/>
            </a:xfrm>
            <a:custGeom>
              <a:avLst/>
              <a:gdLst/>
              <a:ahLst/>
              <a:cxnLst/>
              <a:rect l="l" t="t" r="r" b="b"/>
              <a:pathLst>
                <a:path w="3319779" h="243839">
                  <a:moveTo>
                    <a:pt x="3197352" y="0"/>
                  </a:moveTo>
                  <a:lnTo>
                    <a:pt x="0" y="0"/>
                  </a:lnTo>
                  <a:lnTo>
                    <a:pt x="0" y="243839"/>
                  </a:lnTo>
                  <a:lnTo>
                    <a:pt x="3197352" y="243839"/>
                  </a:lnTo>
                  <a:lnTo>
                    <a:pt x="3319272" y="121919"/>
                  </a:lnTo>
                  <a:lnTo>
                    <a:pt x="319735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575560" y="4005072"/>
              <a:ext cx="3319779" cy="243840"/>
            </a:xfrm>
            <a:custGeom>
              <a:avLst/>
              <a:gdLst/>
              <a:ahLst/>
              <a:cxnLst/>
              <a:rect l="l" t="t" r="r" b="b"/>
              <a:pathLst>
                <a:path w="3319779" h="243839">
                  <a:moveTo>
                    <a:pt x="0" y="0"/>
                  </a:moveTo>
                  <a:lnTo>
                    <a:pt x="3197352" y="0"/>
                  </a:lnTo>
                  <a:lnTo>
                    <a:pt x="3319272" y="121919"/>
                  </a:lnTo>
                  <a:lnTo>
                    <a:pt x="3197352" y="243839"/>
                  </a:lnTo>
                  <a:lnTo>
                    <a:pt x="0" y="243839"/>
                  </a:lnTo>
                  <a:lnTo>
                    <a:pt x="0" y="0"/>
                  </a:lnTo>
                  <a:close/>
                </a:path>
              </a:pathLst>
            </a:custGeom>
            <a:ln w="18288">
              <a:solidFill>
                <a:srgbClr val="800C0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7741" y="172973"/>
            <a:ext cx="68592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Η</a:t>
            </a:r>
            <a:r>
              <a:rPr sz="3600" spc="-100" dirty="0"/>
              <a:t> </a:t>
            </a:r>
            <a:r>
              <a:rPr sz="3600" dirty="0"/>
              <a:t>Χειρουργική</a:t>
            </a:r>
            <a:r>
              <a:rPr sz="3600" spc="-65" dirty="0"/>
              <a:t> </a:t>
            </a:r>
            <a:r>
              <a:rPr sz="3600" dirty="0"/>
              <a:t>στην</a:t>
            </a:r>
            <a:r>
              <a:rPr sz="3600" spc="-75" dirty="0"/>
              <a:t> </a:t>
            </a:r>
            <a:r>
              <a:rPr sz="3600" dirty="0"/>
              <a:t>αρχαία</a:t>
            </a:r>
            <a:r>
              <a:rPr sz="3600" spc="-110" dirty="0"/>
              <a:t> </a:t>
            </a:r>
            <a:r>
              <a:rPr sz="3600" dirty="0"/>
              <a:t>εποχή,</a:t>
            </a:r>
            <a:r>
              <a:rPr sz="3600" spc="-114" dirty="0"/>
              <a:t> </a:t>
            </a:r>
            <a:r>
              <a:rPr sz="3600" spc="-50" dirty="0"/>
              <a:t>4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364947" y="815273"/>
            <a:ext cx="11233150" cy="4965700"/>
          </a:xfrm>
          <a:prstGeom prst="rect">
            <a:avLst/>
          </a:prstGeom>
        </p:spPr>
        <p:txBody>
          <a:bodyPr vert="horz" wrap="square" lIns="0" tIns="1955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40"/>
              </a:spcBef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4)</a:t>
            </a:r>
            <a:r>
              <a:rPr sz="24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Ιπποκράτης</a:t>
            </a:r>
            <a:r>
              <a:rPr sz="24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συνέγραψε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πλήθος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κειμένων:</a:t>
            </a:r>
            <a:endParaRPr sz="2400">
              <a:latin typeface="Times New Roman"/>
              <a:cs typeface="Times New Roman"/>
            </a:endParaRPr>
          </a:p>
          <a:p>
            <a:pPr marL="88265">
              <a:lnSpc>
                <a:spcPct val="100000"/>
              </a:lnSpc>
              <a:spcBef>
                <a:spcPts val="1440"/>
              </a:spcBef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α)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το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«Κατ’ιητρείον»</a:t>
            </a:r>
            <a:r>
              <a:rPr sz="2400" u="sng" spc="2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όπου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γίνεται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λόγος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i)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για</a:t>
            </a:r>
            <a:r>
              <a:rPr sz="2400" spc="-6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εργαλεία του</a:t>
            </a:r>
            <a:r>
              <a:rPr sz="2400" spc="-7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χειρουργού</a:t>
            </a:r>
            <a:r>
              <a:rPr sz="2400" spc="-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καθώς</a:t>
            </a:r>
            <a:r>
              <a:rPr sz="2400" spc="-2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και</a:t>
            </a:r>
            <a:r>
              <a:rPr sz="2400" spc="-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για</a:t>
            </a:r>
            <a:r>
              <a:rPr sz="24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00"/>
                </a:solidFill>
                <a:latin typeface="Times New Roman"/>
                <a:cs typeface="Times New Roman"/>
              </a:rPr>
              <a:t>την</a:t>
            </a:r>
            <a:endParaRPr sz="2400">
              <a:latin typeface="Times New Roman"/>
              <a:cs typeface="Times New Roman"/>
            </a:endParaRPr>
          </a:p>
          <a:p>
            <a:pPr marL="12700" marR="471170">
              <a:lnSpc>
                <a:spcPct val="150100"/>
              </a:lnSpc>
            </a:pP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στάση</a:t>
            </a:r>
            <a:r>
              <a:rPr sz="2400" spc="-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του</a:t>
            </a:r>
            <a:r>
              <a:rPr sz="2400" spc="-7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σε</a:t>
            </a:r>
            <a:r>
              <a:rPr sz="2400" spc="-6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διάφορες</a:t>
            </a:r>
            <a:r>
              <a:rPr sz="24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χειρουργικές</a:t>
            </a:r>
            <a:r>
              <a:rPr sz="2400" spc="-4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επεμβάσεις,</a:t>
            </a:r>
            <a:r>
              <a:rPr sz="2400" spc="-1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ii)</a:t>
            </a:r>
            <a:r>
              <a:rPr sz="24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για</a:t>
            </a:r>
            <a:r>
              <a:rPr sz="24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την</a:t>
            </a:r>
            <a:r>
              <a:rPr sz="2400" spc="-7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ανάγκη</a:t>
            </a:r>
            <a:r>
              <a:rPr sz="2400" spc="-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να</a:t>
            </a:r>
            <a:r>
              <a:rPr sz="24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είναι</a:t>
            </a:r>
            <a:r>
              <a:rPr sz="2400" spc="-2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καθαροί</a:t>
            </a:r>
            <a:r>
              <a:rPr sz="2400" spc="-2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00"/>
                </a:solidFill>
                <a:latin typeface="Times New Roman"/>
                <a:cs typeface="Times New Roman"/>
              </a:rPr>
              <a:t>οι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επίδεσμοι</a:t>
            </a:r>
            <a:r>
              <a:rPr sz="2400" spc="-4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και</a:t>
            </a:r>
            <a:r>
              <a:rPr sz="2400" spc="-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να</a:t>
            </a:r>
            <a:r>
              <a:rPr sz="2400" spc="-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έχει</a:t>
            </a:r>
            <a:r>
              <a:rPr sz="2400" spc="-4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κομμένα</a:t>
            </a:r>
            <a:r>
              <a:rPr sz="2400" spc="-6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τα</a:t>
            </a:r>
            <a:r>
              <a:rPr sz="2400" spc="-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νύχια</a:t>
            </a:r>
            <a:r>
              <a:rPr sz="2400" spc="-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του</a:t>
            </a:r>
            <a:r>
              <a:rPr sz="24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ο</a:t>
            </a:r>
            <a:r>
              <a:rPr sz="2400" spc="-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χειρουργός,</a:t>
            </a:r>
            <a:r>
              <a:rPr sz="2400" spc="-3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καθώς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ότι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iii)</a:t>
            </a:r>
            <a:r>
              <a:rPr sz="24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πρέπει</a:t>
            </a:r>
            <a:r>
              <a:rPr sz="2400" spc="-1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00"/>
                </a:solidFill>
                <a:latin typeface="Times New Roman"/>
                <a:cs typeface="Times New Roman"/>
              </a:rPr>
              <a:t>να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ασκείται</a:t>
            </a:r>
            <a:r>
              <a:rPr sz="2400" spc="-4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πάντα</a:t>
            </a:r>
            <a:r>
              <a:rPr sz="2400" spc="-2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γιατί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όπως</a:t>
            </a:r>
            <a:r>
              <a:rPr sz="2400" spc="-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έγραφε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r>
              <a:rPr sz="24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«χρήσις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κρατύνει,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αργίη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τήκει»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45"/>
              </a:spcBef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β)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στην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εργασία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C000"/>
                </a:solidFill>
                <a:latin typeface="Times New Roman"/>
                <a:cs typeface="Times New Roman"/>
              </a:rPr>
              <a:t>του</a:t>
            </a:r>
            <a:r>
              <a:rPr sz="2400" spc="-60" dirty="0">
                <a:solidFill>
                  <a:srgbClr val="FFC000"/>
                </a:solid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«Περί</a:t>
            </a:r>
            <a:r>
              <a:rPr sz="2400" u="sng" spc="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των</a:t>
            </a:r>
            <a:r>
              <a:rPr sz="2400" u="sng" spc="-7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εν</a:t>
            </a:r>
            <a:r>
              <a:rPr sz="2400" u="sng" spc="-5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κεφαλή</a:t>
            </a:r>
            <a:r>
              <a:rPr sz="2400" u="sng" spc="-3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τραυμάτων»</a:t>
            </a:r>
            <a:r>
              <a:rPr sz="2400" u="sng" spc="-7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αναφέρονται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τα</a:t>
            </a:r>
            <a:r>
              <a:rPr sz="2400" spc="-8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τραύματα</a:t>
            </a:r>
            <a:r>
              <a:rPr sz="24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00"/>
                </a:solidFill>
                <a:latin typeface="Times New Roman"/>
                <a:cs typeface="Times New Roman"/>
              </a:rPr>
              <a:t>της</a:t>
            </a:r>
            <a:endParaRPr sz="2400">
              <a:latin typeface="Times New Roman"/>
              <a:cs typeface="Times New Roman"/>
            </a:endParaRPr>
          </a:p>
          <a:p>
            <a:pPr marL="12700" marR="122555">
              <a:lnSpc>
                <a:spcPts val="4320"/>
              </a:lnSpc>
              <a:spcBef>
                <a:spcPts val="385"/>
              </a:spcBef>
            </a:pP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κεφαλής</a:t>
            </a:r>
            <a:r>
              <a:rPr sz="24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γ)</a:t>
            </a:r>
            <a:r>
              <a:rPr sz="24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στην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«Περι</a:t>
            </a:r>
            <a:r>
              <a:rPr sz="2400" u="sng" spc="-9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2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Αγμών»</a:t>
            </a:r>
            <a:r>
              <a:rPr sz="2400" u="sng" spc="-8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ασχολείται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με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τα</a:t>
            </a:r>
            <a:r>
              <a:rPr sz="2400" spc="-8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κατάγματα,</a:t>
            </a:r>
            <a:r>
              <a:rPr sz="2400" spc="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την</a:t>
            </a:r>
            <a:r>
              <a:rPr sz="2400" spc="-7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επίδεσή</a:t>
            </a:r>
            <a:r>
              <a:rPr sz="24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τους</a:t>
            </a:r>
            <a:r>
              <a:rPr sz="2400" spc="-8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και</a:t>
            </a:r>
            <a:r>
              <a:rPr sz="2400" spc="-3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00"/>
                </a:solidFill>
                <a:latin typeface="Times New Roman"/>
                <a:cs typeface="Times New Roman"/>
              </a:rPr>
              <a:t>την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θεραπεία</a:t>
            </a:r>
            <a:r>
              <a:rPr sz="24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τους.</a:t>
            </a:r>
            <a:r>
              <a:rPr sz="2400" spc="-9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δ)</a:t>
            </a:r>
            <a:r>
              <a:rPr sz="24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στην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μελέτη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«Μοχλικός»</a:t>
            </a:r>
            <a:r>
              <a:rPr sz="2400" spc="-10" dirty="0">
                <a:solidFill>
                  <a:srgbClr val="FFC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αναφέρεται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στην</a:t>
            </a:r>
            <a:r>
              <a:rPr sz="2400" spc="-6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χειρουργική</a:t>
            </a:r>
            <a:r>
              <a:rPr sz="2400" spc="-8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60"/>
              </a:spcBef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ε)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στο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«Προγνωστικόν»</a:t>
            </a:r>
            <a:r>
              <a:rPr sz="2400" u="sng" spc="-1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αναφέρεται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στην</a:t>
            </a:r>
            <a:r>
              <a:rPr sz="2400" spc="-6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πρόγνωση</a:t>
            </a:r>
            <a:r>
              <a:rPr sz="24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των</a:t>
            </a:r>
            <a:r>
              <a:rPr sz="2400" spc="-8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ασθενειών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Η</a:t>
            </a:r>
            <a:r>
              <a:rPr sz="3600" spc="-70" dirty="0"/>
              <a:t> </a:t>
            </a:r>
            <a:r>
              <a:rPr sz="3600" dirty="0"/>
              <a:t>Χειρουργική</a:t>
            </a:r>
            <a:r>
              <a:rPr sz="3600" spc="-55" dirty="0"/>
              <a:t> </a:t>
            </a:r>
            <a:r>
              <a:rPr sz="3600" dirty="0"/>
              <a:t>στην</a:t>
            </a:r>
            <a:r>
              <a:rPr sz="3600" spc="-60" dirty="0"/>
              <a:t> </a:t>
            </a:r>
            <a:r>
              <a:rPr sz="3600" dirty="0"/>
              <a:t>αρχαία</a:t>
            </a:r>
            <a:r>
              <a:rPr sz="3600" spc="-100" dirty="0"/>
              <a:t> </a:t>
            </a:r>
            <a:r>
              <a:rPr sz="3600" dirty="0"/>
              <a:t>εποχή,</a:t>
            </a:r>
            <a:r>
              <a:rPr sz="3600" spc="-95" dirty="0"/>
              <a:t> </a:t>
            </a:r>
            <a:r>
              <a:rPr sz="3600" spc="-50" dirty="0"/>
              <a:t>5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219557" y="697864"/>
            <a:ext cx="11257915" cy="5661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381375">
              <a:lnSpc>
                <a:spcPct val="140100"/>
              </a:lnSpc>
              <a:spcBef>
                <a:spcPts val="100"/>
              </a:spcBef>
              <a:tabLst>
                <a:tab pos="35687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Ειδικά</a:t>
            </a:r>
            <a:r>
              <a:rPr sz="24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στην</a:t>
            </a:r>
            <a:r>
              <a:rPr sz="24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Χειρουργική</a:t>
            </a:r>
            <a:r>
              <a:rPr sz="24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συνέβαλλε</a:t>
            </a:r>
            <a:r>
              <a:rPr sz="24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αποφασιστικά</a:t>
            </a:r>
            <a:r>
              <a:rPr sz="24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στο</a:t>
            </a:r>
            <a:r>
              <a:rPr sz="2400" spc="-8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FFFF00"/>
                </a:solidFill>
                <a:latin typeface="Times New Roman"/>
                <a:cs typeface="Times New Roman"/>
              </a:rPr>
              <a:t>θέμα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α)</a:t>
            </a:r>
            <a:r>
              <a:rPr sz="2400" u="sng" spc="-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της</a:t>
            </a:r>
            <a:r>
              <a:rPr sz="2400" u="sng" spc="-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επούλωσης</a:t>
            </a:r>
            <a:r>
              <a:rPr sz="2400" u="sng" spc="-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των</a:t>
            </a:r>
            <a:r>
              <a:rPr sz="2400" u="sng" spc="-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πληγών</a:t>
            </a:r>
            <a:r>
              <a:rPr sz="2400" u="sng" spc="-4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και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β)</a:t>
            </a:r>
            <a:r>
              <a:rPr sz="2400" u="sng" spc="-6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είχε</a:t>
            </a:r>
            <a:r>
              <a:rPr sz="2400" u="sng" spc="-4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τονίσει</a:t>
            </a:r>
            <a:r>
              <a:rPr sz="2400" u="sng" spc="-3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την</a:t>
            </a:r>
            <a:r>
              <a:rPr sz="2400" u="sng" spc="-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αξία</a:t>
            </a:r>
            <a:r>
              <a:rPr sz="2400" u="sng" spc="-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στο</a:t>
            </a:r>
            <a:r>
              <a:rPr sz="2400" u="sng" spc="-5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πλύσιμο</a:t>
            </a:r>
            <a:r>
              <a:rPr sz="2400" u="sng" spc="-5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των</a:t>
            </a:r>
            <a:r>
              <a:rPr sz="2400" u="sng" spc="-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χεριών</a:t>
            </a:r>
            <a:r>
              <a:rPr sz="2400" u="sng" spc="-4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του</a:t>
            </a:r>
            <a:r>
              <a:rPr sz="2400" u="sng" spc="-5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χειρουργού</a:t>
            </a:r>
            <a:r>
              <a:rPr sz="2400" u="sng" spc="-5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καθώς</a:t>
            </a:r>
            <a:r>
              <a:rPr sz="2400" spc="-3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00"/>
                </a:solidFill>
                <a:latin typeface="Times New Roman"/>
                <a:cs typeface="Times New Roman"/>
              </a:rPr>
              <a:t>και</a:t>
            </a:r>
            <a:endParaRPr sz="2400">
              <a:latin typeface="Times New Roman"/>
              <a:cs typeface="Times New Roman"/>
            </a:endParaRPr>
          </a:p>
          <a:p>
            <a:pPr marL="88900">
              <a:lnSpc>
                <a:spcPct val="100000"/>
              </a:lnSpc>
              <a:spcBef>
                <a:spcPts val="1155"/>
              </a:spcBef>
            </a:pP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γ)</a:t>
            </a:r>
            <a:r>
              <a:rPr sz="2400" u="sng" spc="-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τα</a:t>
            </a:r>
            <a:r>
              <a:rPr sz="2400" u="sng" spc="-8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πλεονεκτήματα</a:t>
            </a:r>
            <a:r>
              <a:rPr sz="2400" u="sng" spc="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του</a:t>
            </a:r>
            <a:r>
              <a:rPr sz="2400" u="sng" spc="-9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καθαρού</a:t>
            </a:r>
            <a:r>
              <a:rPr sz="2400" u="sng" spc="-3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ή</a:t>
            </a:r>
            <a:r>
              <a:rPr sz="2400" u="sng" spc="-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βρασμένου</a:t>
            </a:r>
            <a:r>
              <a:rPr sz="2400" u="sng" spc="-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νερού</a:t>
            </a:r>
            <a:r>
              <a:rPr sz="2400" u="sng" spc="-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και</a:t>
            </a:r>
            <a:r>
              <a:rPr sz="2400" u="sng" spc="-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κρασιού</a:t>
            </a:r>
            <a:r>
              <a:rPr sz="2400" u="sng" spc="-3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στην</a:t>
            </a:r>
            <a:r>
              <a:rPr sz="2400" u="sng" spc="-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περιποίηση</a:t>
            </a:r>
            <a:r>
              <a:rPr sz="2400" u="sng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των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55"/>
              </a:spcBef>
            </a:pPr>
            <a:r>
              <a:rPr sz="24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τραυμάτων</a:t>
            </a:r>
            <a:endParaRPr sz="2400">
              <a:latin typeface="Times New Roman"/>
              <a:cs typeface="Times New Roman"/>
            </a:endParaRPr>
          </a:p>
          <a:p>
            <a:pPr marL="356870" marR="850265" indent="-344805">
              <a:lnSpc>
                <a:spcPct val="140000"/>
              </a:lnSpc>
              <a:tabLst>
                <a:tab pos="35687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Επίσης</a:t>
            </a:r>
            <a:r>
              <a:rPr sz="2400" spc="-6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με</a:t>
            </a:r>
            <a:r>
              <a:rPr sz="2400" spc="-6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την</a:t>
            </a:r>
            <a:r>
              <a:rPr sz="2400" spc="-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οξυδέρκεια</a:t>
            </a:r>
            <a:r>
              <a:rPr sz="2400" spc="-7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του</a:t>
            </a:r>
            <a:r>
              <a:rPr sz="2400" spc="-6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συνέβαλλε</a:t>
            </a:r>
            <a:r>
              <a:rPr sz="2400" spc="-2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σε</a:t>
            </a:r>
            <a:r>
              <a:rPr sz="2400" spc="-6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θεραπευτικές</a:t>
            </a:r>
            <a:r>
              <a:rPr sz="2400" spc="-2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λύσεις</a:t>
            </a:r>
            <a:r>
              <a:rPr sz="2400" spc="-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που</a:t>
            </a:r>
            <a:r>
              <a:rPr sz="24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παρέμειναν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επίκαιρες</a:t>
            </a:r>
            <a:r>
              <a:rPr sz="2400" spc="-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για</a:t>
            </a:r>
            <a:r>
              <a:rPr sz="2400" spc="-7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πολλούς</a:t>
            </a:r>
            <a:r>
              <a:rPr sz="2400" spc="-7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αιώνες</a:t>
            </a:r>
            <a:r>
              <a:rPr sz="2400" spc="-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αργότερα.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55"/>
              </a:spcBef>
              <a:tabLst>
                <a:tab pos="35687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Πχ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συνιστούσε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την</a:t>
            </a:r>
            <a:r>
              <a:rPr sz="2400" u="sng" spc="-6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βαθμιαία</a:t>
            </a:r>
            <a:r>
              <a:rPr sz="2400" u="sng" spc="-2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–</a:t>
            </a:r>
            <a:r>
              <a:rPr sz="2400" u="sng" spc="-6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σταδιακή</a:t>
            </a:r>
            <a:r>
              <a:rPr sz="2400" u="sng" spc="-3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παροχέτευση</a:t>
            </a:r>
            <a:r>
              <a:rPr sz="2400" u="sng" spc="-3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των</a:t>
            </a:r>
            <a:r>
              <a:rPr sz="2400" u="sng" spc="-7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πνευμονικών</a:t>
            </a:r>
            <a:r>
              <a:rPr sz="2400" u="sng" spc="-4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αποστημάτων</a:t>
            </a:r>
            <a:r>
              <a:rPr sz="2400" u="sng" spc="-5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5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ή</a:t>
            </a:r>
            <a:endParaRPr sz="2400">
              <a:latin typeface="Times New Roman"/>
              <a:cs typeface="Times New Roman"/>
            </a:endParaRPr>
          </a:p>
          <a:p>
            <a:pPr marL="356870">
              <a:lnSpc>
                <a:spcPct val="100000"/>
              </a:lnSpc>
              <a:spcBef>
                <a:spcPts val="1155"/>
              </a:spcBef>
            </a:pP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των</a:t>
            </a:r>
            <a:r>
              <a:rPr sz="2400" u="sng" spc="-8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θωρακικών</a:t>
            </a:r>
            <a:r>
              <a:rPr sz="2400" u="sng" spc="-5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εμπυημάτων</a:t>
            </a:r>
            <a:r>
              <a:rPr sz="2400" u="sng" spc="-5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ώστε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να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δοθεί</a:t>
            </a:r>
            <a:r>
              <a:rPr sz="24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χρόνος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για</a:t>
            </a:r>
            <a:endParaRPr sz="2400">
              <a:latin typeface="Times New Roman"/>
              <a:cs typeface="Times New Roman"/>
            </a:endParaRPr>
          </a:p>
          <a:p>
            <a:pPr marL="12700" marR="250825">
              <a:lnSpc>
                <a:spcPct val="140000"/>
              </a:lnSpc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την</a:t>
            </a:r>
            <a:r>
              <a:rPr sz="24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δημιουργία</a:t>
            </a:r>
            <a:r>
              <a:rPr sz="2400" u="sng" spc="-9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συμφύσεων</a:t>
            </a:r>
            <a:r>
              <a:rPr sz="2400" u="sng" spc="-114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μεταξύ</a:t>
            </a:r>
            <a:r>
              <a:rPr sz="2400" u="sng" spc="-7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περισπλάχνιου</a:t>
            </a:r>
            <a:r>
              <a:rPr sz="2400" u="sng" spc="-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και</a:t>
            </a:r>
            <a:r>
              <a:rPr sz="2400" u="sng" spc="-7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περιτόνου</a:t>
            </a:r>
            <a:r>
              <a:rPr sz="2400" u="sng" spc="-6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πετάλου</a:t>
            </a:r>
            <a:r>
              <a:rPr sz="2400" u="sng" spc="-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του</a:t>
            </a:r>
            <a:r>
              <a:rPr sz="2400" u="sng" spc="-9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υπεζωκότα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ώστε</a:t>
            </a:r>
            <a:r>
              <a:rPr sz="2400" u="sng" spc="-6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να</a:t>
            </a:r>
            <a:r>
              <a:rPr sz="2400" u="sng" spc="-5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αποφευχθεί</a:t>
            </a:r>
            <a:r>
              <a:rPr sz="2400" u="sng" spc="-4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ο</a:t>
            </a:r>
            <a:r>
              <a:rPr sz="2400" u="sng" spc="-5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μοιραίος</a:t>
            </a:r>
            <a:r>
              <a:rPr sz="2400" u="sng" spc="-5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πνευμοθώρακας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461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Η</a:t>
            </a:r>
            <a:r>
              <a:rPr sz="3600" spc="-70" dirty="0"/>
              <a:t> </a:t>
            </a:r>
            <a:r>
              <a:rPr sz="3600" dirty="0"/>
              <a:t>Χειρουργική</a:t>
            </a:r>
            <a:r>
              <a:rPr sz="3600" spc="-55" dirty="0"/>
              <a:t> </a:t>
            </a:r>
            <a:r>
              <a:rPr sz="3600" dirty="0"/>
              <a:t>στην</a:t>
            </a:r>
            <a:r>
              <a:rPr sz="3600" spc="-60" dirty="0"/>
              <a:t> </a:t>
            </a:r>
            <a:r>
              <a:rPr sz="3600" dirty="0"/>
              <a:t>αρχαία</a:t>
            </a:r>
            <a:r>
              <a:rPr sz="3600" spc="-100" dirty="0"/>
              <a:t> </a:t>
            </a:r>
            <a:r>
              <a:rPr sz="3600" dirty="0"/>
              <a:t>εποχή,</a:t>
            </a:r>
            <a:r>
              <a:rPr sz="3600" spc="-95" dirty="0"/>
              <a:t> </a:t>
            </a:r>
            <a:r>
              <a:rPr sz="3600" spc="-50" dirty="0"/>
              <a:t>6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192836" y="716360"/>
            <a:ext cx="11249025" cy="2770505"/>
          </a:xfrm>
          <a:prstGeom prst="rect">
            <a:avLst/>
          </a:prstGeom>
        </p:spPr>
        <p:txBody>
          <a:bodyPr vert="horz" wrap="square" lIns="0" tIns="19621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545"/>
              </a:spcBef>
              <a:tabLst>
                <a:tab pos="36957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αξία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των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παρατηρήσεων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του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αναγνωρίστηκε</a:t>
            </a:r>
            <a:r>
              <a:rPr sz="24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μετά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τον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r>
              <a:rPr sz="2400" baseline="24305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2400" spc="240" baseline="243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Παγκόσμιο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Πόλεμο</a:t>
            </a:r>
            <a:endParaRPr sz="2400">
              <a:latin typeface="Times New Roman"/>
              <a:cs typeface="Times New Roman"/>
            </a:endParaRPr>
          </a:p>
          <a:p>
            <a:pPr marL="25400" marR="17780" indent="76200">
              <a:lnSpc>
                <a:spcPct val="150100"/>
              </a:lnSpc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όταν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έγινε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αντιληπτός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ο,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συνυφασμένος</a:t>
            </a:r>
            <a:r>
              <a:rPr sz="2400" u="sng" spc="-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με</a:t>
            </a:r>
            <a:r>
              <a:rPr sz="2400" u="sng" spc="-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την</a:t>
            </a:r>
            <a:r>
              <a:rPr sz="2400" u="sng" spc="-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εκκένωση</a:t>
            </a:r>
            <a:r>
              <a:rPr sz="2400" u="sng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του</a:t>
            </a:r>
            <a:r>
              <a:rPr sz="2400" u="sng" spc="-7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εμπυήματος</a:t>
            </a:r>
            <a:r>
              <a:rPr sz="2400" u="sng" spc="-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ή</a:t>
            </a:r>
            <a:r>
              <a:rPr sz="2400" u="sng" spc="-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αποστήματος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κίνδυνος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του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πνευμοθώρακα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endParaRPr sz="2400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  <a:spcBef>
                <a:spcPts val="1440"/>
              </a:spcBef>
            </a:pP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αντιμετωπίσθηκε</a:t>
            </a:r>
            <a:r>
              <a:rPr sz="2400" spc="-2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με</a:t>
            </a:r>
            <a:r>
              <a:rPr sz="2400" spc="-6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την</a:t>
            </a:r>
            <a:r>
              <a:rPr sz="2400" spc="-6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γνωστή</a:t>
            </a:r>
            <a:r>
              <a:rPr sz="2400" spc="-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παροχέτευση</a:t>
            </a:r>
            <a:r>
              <a:rPr sz="2400" spc="-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Bullau</a:t>
            </a:r>
            <a:r>
              <a:rPr sz="24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00"/>
                </a:solidFill>
                <a:latin typeface="Times New Roman"/>
                <a:cs typeface="Times New Roman"/>
              </a:rPr>
              <a:t>που</a:t>
            </a:r>
            <a:endParaRPr sz="2400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  <a:spcBef>
                <a:spcPts val="1440"/>
              </a:spcBef>
            </a:pP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εμποδίζει</a:t>
            </a:r>
            <a:r>
              <a:rPr sz="2400" spc="-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την</a:t>
            </a:r>
            <a:r>
              <a:rPr sz="2400" spc="-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από</a:t>
            </a:r>
            <a:r>
              <a:rPr sz="2400" spc="-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τα</a:t>
            </a:r>
            <a:r>
              <a:rPr sz="24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έξω</a:t>
            </a:r>
            <a:r>
              <a:rPr sz="2400" spc="-9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είσοδο</a:t>
            </a:r>
            <a:r>
              <a:rPr sz="2400" spc="-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του</a:t>
            </a:r>
            <a:r>
              <a:rPr sz="2400" spc="-8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αέρα</a:t>
            </a:r>
            <a:r>
              <a:rPr sz="2400" spc="-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στην</a:t>
            </a:r>
            <a:r>
              <a:rPr sz="24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υπεζωκοτική</a:t>
            </a:r>
            <a:r>
              <a:rPr sz="2400" spc="-3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κοιλότητα</a:t>
            </a:r>
            <a:r>
              <a:rPr sz="24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00"/>
                </a:solidFill>
                <a:latin typeface="Times New Roman"/>
                <a:cs typeface="Times New Roman"/>
              </a:rPr>
              <a:t>,,,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9640823" y="3246120"/>
            <a:ext cx="1369060" cy="192405"/>
            <a:chOff x="9640823" y="3246120"/>
            <a:chExt cx="1369060" cy="192405"/>
          </a:xfrm>
        </p:grpSpPr>
        <p:sp>
          <p:nvSpPr>
            <p:cNvPr id="5" name="object 5"/>
            <p:cNvSpPr/>
            <p:nvPr/>
          </p:nvSpPr>
          <p:spPr>
            <a:xfrm>
              <a:off x="9649967" y="3255264"/>
              <a:ext cx="1350645" cy="173990"/>
            </a:xfrm>
            <a:custGeom>
              <a:avLst/>
              <a:gdLst/>
              <a:ahLst/>
              <a:cxnLst/>
              <a:rect l="l" t="t" r="r" b="b"/>
              <a:pathLst>
                <a:path w="1350645" h="173989">
                  <a:moveTo>
                    <a:pt x="1263396" y="0"/>
                  </a:moveTo>
                  <a:lnTo>
                    <a:pt x="0" y="0"/>
                  </a:lnTo>
                  <a:lnTo>
                    <a:pt x="0" y="173736"/>
                  </a:lnTo>
                  <a:lnTo>
                    <a:pt x="1263396" y="173736"/>
                  </a:lnTo>
                  <a:lnTo>
                    <a:pt x="1350263" y="86868"/>
                  </a:lnTo>
                  <a:lnTo>
                    <a:pt x="1263396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649967" y="3255264"/>
              <a:ext cx="1350645" cy="173990"/>
            </a:xfrm>
            <a:custGeom>
              <a:avLst/>
              <a:gdLst/>
              <a:ahLst/>
              <a:cxnLst/>
              <a:rect l="l" t="t" r="r" b="b"/>
              <a:pathLst>
                <a:path w="1350645" h="173989">
                  <a:moveTo>
                    <a:pt x="0" y="0"/>
                  </a:moveTo>
                  <a:lnTo>
                    <a:pt x="1263396" y="0"/>
                  </a:lnTo>
                  <a:lnTo>
                    <a:pt x="1350263" y="86868"/>
                  </a:lnTo>
                  <a:lnTo>
                    <a:pt x="1263396" y="173736"/>
                  </a:lnTo>
                  <a:lnTo>
                    <a:pt x="0" y="173736"/>
                  </a:lnTo>
                  <a:lnTo>
                    <a:pt x="0" y="0"/>
                  </a:lnTo>
                  <a:close/>
                </a:path>
              </a:pathLst>
            </a:custGeom>
            <a:ln w="18288">
              <a:solidFill>
                <a:srgbClr val="800C0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69007" y="3925823"/>
            <a:ext cx="5190744" cy="238048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6167" rIns="0" bIns="0" rtlCol="0">
            <a:spAutoFit/>
          </a:bodyPr>
          <a:lstStyle/>
          <a:p>
            <a:pPr marL="96520">
              <a:lnSpc>
                <a:spcPct val="100000"/>
              </a:lnSpc>
              <a:spcBef>
                <a:spcPts val="110"/>
              </a:spcBef>
            </a:pPr>
            <a:r>
              <a:rPr dirty="0"/>
              <a:t>Η</a:t>
            </a:r>
            <a:r>
              <a:rPr spc="-45" dirty="0"/>
              <a:t> </a:t>
            </a:r>
            <a:r>
              <a:rPr dirty="0"/>
              <a:t>Χειρουργική</a:t>
            </a:r>
            <a:r>
              <a:rPr spc="-50" dirty="0"/>
              <a:t> </a:t>
            </a:r>
            <a:r>
              <a:rPr dirty="0"/>
              <a:t>στην</a:t>
            </a:r>
            <a:r>
              <a:rPr spc="-80" dirty="0"/>
              <a:t> </a:t>
            </a:r>
            <a:r>
              <a:rPr dirty="0"/>
              <a:t>αρχαία</a:t>
            </a:r>
            <a:r>
              <a:rPr spc="-35" dirty="0"/>
              <a:t> </a:t>
            </a:r>
            <a:r>
              <a:rPr dirty="0"/>
              <a:t>εποχή,</a:t>
            </a:r>
            <a:r>
              <a:rPr spc="-60" dirty="0"/>
              <a:t> </a:t>
            </a:r>
            <a:r>
              <a:rPr spc="-50" dirty="0"/>
              <a:t>7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47599" y="896188"/>
            <a:ext cx="11470005" cy="5304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Στην</a:t>
            </a:r>
            <a:r>
              <a:rPr sz="2400" spc="-1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ελληνιστική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εποχή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αναδείχθηκαν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στην</a:t>
            </a:r>
            <a:r>
              <a:rPr sz="2400" spc="-1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Αλεξάνδρεια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της</a:t>
            </a:r>
            <a:r>
              <a:rPr sz="2400" spc="-1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Αιγύπτου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δύο</a:t>
            </a:r>
            <a:r>
              <a:rPr sz="2400" spc="-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σπουδαίοι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ανατόμοι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που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πρώτοι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περιέγραψαν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το</a:t>
            </a:r>
            <a:r>
              <a:rPr sz="2400" spc="-7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νευρικό</a:t>
            </a:r>
            <a:r>
              <a:rPr sz="2400" spc="-7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σύστημα</a:t>
            </a:r>
            <a:r>
              <a:rPr sz="2400" spc="-6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και</a:t>
            </a:r>
            <a:r>
              <a:rPr sz="2400" spc="-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τις</a:t>
            </a:r>
            <a:r>
              <a:rPr sz="2400" spc="-7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βαλβίδες</a:t>
            </a:r>
            <a:r>
              <a:rPr sz="24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της</a:t>
            </a:r>
            <a:r>
              <a:rPr sz="2400" spc="-9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καρδιάς</a:t>
            </a:r>
            <a:r>
              <a:rPr sz="2400" spc="-3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rgbClr val="FFFF00"/>
                </a:solidFill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985"/>
              </a:spcBef>
              <a:tabLst>
                <a:tab pos="35687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ο</a:t>
            </a:r>
            <a:r>
              <a:rPr sz="2400" spc="-10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Ηρόφιλος</a:t>
            </a:r>
            <a:r>
              <a:rPr sz="2400" spc="-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από</a:t>
            </a:r>
            <a:r>
              <a:rPr sz="2400" spc="-4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τη</a:t>
            </a:r>
            <a:r>
              <a:rPr sz="24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Χαλκηδόνα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πατέρας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της</a:t>
            </a:r>
            <a:r>
              <a:rPr sz="2400" spc="-1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Ανατομικής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  <a:tabLst>
                <a:tab pos="35687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ο</a:t>
            </a:r>
            <a:r>
              <a:rPr sz="2400" spc="-4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Ερασίστρατος</a:t>
            </a:r>
            <a:r>
              <a:rPr sz="2400" spc="-1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από</a:t>
            </a:r>
            <a:r>
              <a:rPr sz="2400" spc="-2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την</a:t>
            </a:r>
            <a:r>
              <a:rPr sz="2400" spc="-2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Κέα,</a:t>
            </a:r>
            <a:r>
              <a:rPr sz="2400" spc="-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πατέρας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της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Παθολογικής</a:t>
            </a:r>
            <a:r>
              <a:rPr sz="2400" spc="-1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Ανατομικής.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115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Στην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Ρωμαϊκή</a:t>
            </a:r>
            <a:r>
              <a:rPr sz="2400" spc="-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Ιατρική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που</a:t>
            </a:r>
            <a:r>
              <a:rPr sz="24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ακολουθεί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την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αρχαία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Ελληνική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Ιατρική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αναδείχθηκαν:</a:t>
            </a:r>
            <a:endParaRPr sz="2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1010"/>
              </a:spcBef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α)</a:t>
            </a:r>
            <a:r>
              <a:rPr sz="2400" spc="-1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ο</a:t>
            </a:r>
            <a:r>
              <a:rPr sz="2400" u="sng" spc="-15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Ασκληπιάδης</a:t>
            </a:r>
            <a:r>
              <a:rPr sz="2400" u="sng" spc="-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ο</a:t>
            </a:r>
            <a:r>
              <a:rPr sz="2400" u="sng" spc="-6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οινοδότης,</a:t>
            </a:r>
            <a:r>
              <a:rPr sz="2400" u="sng" spc="-7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αν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ασκούσε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Γενική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Ιατρική,</a:t>
            </a:r>
            <a:r>
              <a:rPr sz="24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δίδαξε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Χειρουργική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ήταν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ο</a:t>
            </a:r>
            <a:r>
              <a:rPr sz="2400" spc="-7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πρώτος</a:t>
            </a:r>
            <a:r>
              <a:rPr sz="2400" spc="-6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που</a:t>
            </a:r>
            <a:r>
              <a:rPr sz="24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πραγματοποίησε</a:t>
            </a:r>
            <a:r>
              <a:rPr sz="2400" spc="-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τραχειοστομία</a:t>
            </a:r>
            <a:r>
              <a:rPr sz="24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επιπλέον</a:t>
            </a:r>
            <a:endParaRPr sz="2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1010"/>
              </a:spcBef>
            </a:pP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έγραψε</a:t>
            </a:r>
            <a:r>
              <a:rPr sz="2400" u="sng" spc="-3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20</a:t>
            </a:r>
            <a:r>
              <a:rPr sz="2400" u="sng" spc="-5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βιβλία</a:t>
            </a:r>
            <a:r>
              <a:rPr sz="2400" u="sng" spc="-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από</a:t>
            </a:r>
            <a:r>
              <a:rPr sz="2400" u="sng" spc="-3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τα</a:t>
            </a:r>
            <a:r>
              <a:rPr sz="2400" u="sng" spc="-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οποία</a:t>
            </a:r>
            <a:r>
              <a:rPr sz="2400" u="sng" spc="-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δύο</a:t>
            </a:r>
            <a:r>
              <a:rPr sz="2400" u="sng" spc="-7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αναφέρονται</a:t>
            </a:r>
            <a:r>
              <a:rPr sz="2400" u="sng" spc="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στη</a:t>
            </a:r>
            <a:r>
              <a:rPr sz="2400" u="sng" spc="-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θεραπευτική</a:t>
            </a:r>
            <a:r>
              <a:rPr sz="2400" u="sng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αξία</a:t>
            </a:r>
            <a:r>
              <a:rPr sz="2400" u="sng" spc="-4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του</a:t>
            </a:r>
            <a:r>
              <a:rPr sz="2400" u="sng" spc="-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κρασιού</a:t>
            </a:r>
            <a:endParaRPr sz="2400">
              <a:latin typeface="Times New Roman"/>
              <a:cs typeface="Times New Roman"/>
            </a:endParaRPr>
          </a:p>
          <a:p>
            <a:pPr marL="12700" marR="137160" algn="just">
              <a:lnSpc>
                <a:spcPct val="100000"/>
              </a:lnSpc>
              <a:spcBef>
                <a:spcPts val="985"/>
              </a:spcBef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β)</a:t>
            </a:r>
            <a:r>
              <a:rPr sz="24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ο</a:t>
            </a:r>
            <a:r>
              <a:rPr sz="2400" u="sng" spc="-15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Διοσκουρίδης,</a:t>
            </a:r>
            <a:r>
              <a:rPr sz="2400" u="sng" spc="-5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στρατιωτικός</a:t>
            </a:r>
            <a:r>
              <a:rPr sz="2400" u="sng" spc="-5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χειρουργός</a:t>
            </a:r>
            <a:r>
              <a:rPr sz="2400" u="sng" spc="-5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του</a:t>
            </a:r>
            <a:r>
              <a:rPr sz="2400" u="sng" spc="-6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Νέρωνα,</a:t>
            </a:r>
            <a:r>
              <a:rPr sz="2400" u="sng" spc="-3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έγραψε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το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βιβλίο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Materia</a:t>
            </a:r>
            <a:r>
              <a:rPr sz="2400" u="sng" spc="-5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Medica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όπου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περιγράφει</a:t>
            </a:r>
            <a:r>
              <a:rPr sz="2400" spc="-1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περισσότερα</a:t>
            </a:r>
            <a:r>
              <a:rPr sz="2400" spc="-3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από</a:t>
            </a:r>
            <a:r>
              <a:rPr sz="24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600</a:t>
            </a:r>
            <a:r>
              <a:rPr sz="24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φυτά,</a:t>
            </a:r>
            <a:r>
              <a:rPr sz="24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και</a:t>
            </a:r>
            <a:r>
              <a:rPr sz="2400" spc="-2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εισηγήθηκε</a:t>
            </a:r>
            <a:r>
              <a:rPr sz="2400" u="sng" spc="-2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τη</a:t>
            </a:r>
            <a:r>
              <a:rPr sz="2400" u="sng" spc="-7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χρήση</a:t>
            </a:r>
            <a:r>
              <a:rPr sz="2400" u="sng" spc="-4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του</a:t>
            </a:r>
            <a:r>
              <a:rPr sz="2400" u="sng" spc="-8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μανδραγόρα</a:t>
            </a:r>
            <a:r>
              <a:rPr sz="2400" u="sng" spc="-4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2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για</a:t>
            </a:r>
            <a:r>
              <a:rPr sz="2400" spc="-2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την</a:t>
            </a:r>
            <a:r>
              <a:rPr sz="2400" u="sng" spc="-4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εισαγωγή</a:t>
            </a:r>
            <a:r>
              <a:rPr sz="2400" u="sng" spc="-5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της</a:t>
            </a:r>
            <a:r>
              <a:rPr sz="2400" u="sng" spc="-5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χειρουργικής</a:t>
            </a:r>
            <a:r>
              <a:rPr sz="2400" u="sng" spc="-5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αναισθησίας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0479" y="231724"/>
            <a:ext cx="6403340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dirty="0"/>
              <a:t>Η</a:t>
            </a:r>
            <a:r>
              <a:rPr sz="3200" spc="-85" dirty="0"/>
              <a:t> </a:t>
            </a:r>
            <a:r>
              <a:rPr sz="3200" dirty="0"/>
              <a:t>Χειρουργική</a:t>
            </a:r>
            <a:r>
              <a:rPr sz="3200" spc="-70" dirty="0"/>
              <a:t> </a:t>
            </a:r>
            <a:r>
              <a:rPr sz="3200" dirty="0"/>
              <a:t>στην</a:t>
            </a:r>
            <a:r>
              <a:rPr sz="3200" spc="-60" dirty="0"/>
              <a:t> </a:t>
            </a:r>
            <a:r>
              <a:rPr sz="3200" dirty="0"/>
              <a:t>ρωμαϊκή</a:t>
            </a:r>
            <a:r>
              <a:rPr sz="3200" spc="-75" dirty="0"/>
              <a:t> </a:t>
            </a:r>
            <a:r>
              <a:rPr sz="3200" dirty="0"/>
              <a:t>εποχή,</a:t>
            </a:r>
            <a:r>
              <a:rPr sz="3200" spc="-85" dirty="0"/>
              <a:t> </a:t>
            </a:r>
            <a:r>
              <a:rPr sz="3200" spc="-50" dirty="0"/>
              <a:t>1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293928" y="914633"/>
            <a:ext cx="10983595" cy="4965065"/>
          </a:xfrm>
          <a:prstGeom prst="rect">
            <a:avLst/>
          </a:prstGeom>
        </p:spPr>
        <p:txBody>
          <a:bodyPr vert="horz" wrap="square" lIns="0" tIns="19494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535"/>
              </a:spcBef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γ)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Γαληνός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από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την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Πέργαμο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της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Μ.</a:t>
            </a:r>
            <a:r>
              <a:rPr sz="2400" spc="-1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Ασίας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(131-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201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μΧ)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τεκμηρίωσε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την</a:t>
            </a:r>
            <a:r>
              <a:rPr sz="2400" spc="-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αξία</a:t>
            </a:r>
            <a:r>
              <a:rPr sz="2400" spc="-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00"/>
                </a:solidFill>
                <a:latin typeface="Times New Roman"/>
                <a:cs typeface="Times New Roman"/>
              </a:rPr>
              <a:t>της</a:t>
            </a:r>
            <a:endParaRPr sz="2400">
              <a:latin typeface="Times New Roman"/>
              <a:cs typeface="Times New Roman"/>
            </a:endParaRPr>
          </a:p>
          <a:p>
            <a:pPr marL="50800" marR="17780">
              <a:lnSpc>
                <a:spcPts val="4320"/>
              </a:lnSpc>
              <a:spcBef>
                <a:spcPts val="385"/>
              </a:spcBef>
            </a:pP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τοπογραφικής</a:t>
            </a:r>
            <a:r>
              <a:rPr sz="2400" spc="-2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ανατομικής</a:t>
            </a:r>
            <a:r>
              <a:rPr sz="2400" spc="-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για</a:t>
            </a:r>
            <a:r>
              <a:rPr sz="2400" spc="-6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την</a:t>
            </a:r>
            <a:r>
              <a:rPr sz="24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σωστή</a:t>
            </a:r>
            <a:r>
              <a:rPr sz="2400" spc="-7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αντιμετώπιση</a:t>
            </a:r>
            <a:r>
              <a:rPr sz="2400" spc="-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και</a:t>
            </a:r>
            <a:r>
              <a:rPr sz="2400" spc="-3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συρραφή</a:t>
            </a:r>
            <a:r>
              <a:rPr sz="2400" spc="-7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των</a:t>
            </a:r>
            <a:r>
              <a:rPr sz="2400" spc="-7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τραυμάτων</a:t>
            </a:r>
            <a:r>
              <a:rPr sz="2400" spc="-7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00"/>
                </a:solidFill>
                <a:latin typeface="Times New Roman"/>
                <a:cs typeface="Times New Roman"/>
              </a:rPr>
              <a:t>και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περιέγραψε</a:t>
            </a:r>
            <a:r>
              <a:rPr sz="2400" u="sng" spc="-2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μεθόδους</a:t>
            </a:r>
            <a:r>
              <a:rPr sz="2400" u="sng" spc="-9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αιμόστασης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620"/>
              </a:spcBef>
            </a:pPr>
            <a:endParaRPr sz="24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  <a:spcBef>
                <a:spcPts val="5"/>
              </a:spcBef>
              <a:tabLst>
                <a:tab pos="39497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Επίσης,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τον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r>
              <a:rPr sz="2400" baseline="24305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2400" spc="202" baseline="243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αιώνα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μΧ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αναφέρονται</a:t>
            </a:r>
            <a:r>
              <a:rPr sz="24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επεμβάσεις</a:t>
            </a:r>
            <a:endParaRPr sz="2400">
              <a:latin typeface="Times New Roman"/>
              <a:cs typeface="Times New Roman"/>
            </a:endParaRPr>
          </a:p>
          <a:p>
            <a:pPr marL="50800" marR="437515">
              <a:lnSpc>
                <a:spcPct val="150100"/>
              </a:lnSpc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α)</a:t>
            </a:r>
            <a:r>
              <a:rPr sz="2400" spc="-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Γενικής</a:t>
            </a:r>
            <a:r>
              <a:rPr sz="2400" spc="-9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Χειρουργικής</a:t>
            </a:r>
            <a:r>
              <a:rPr sz="2400" spc="-9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(απολινώσεις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ανευρυσμάτων,</a:t>
            </a:r>
            <a:r>
              <a:rPr sz="2400" spc="-1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μαστεκτομή,</a:t>
            </a:r>
            <a:r>
              <a:rPr sz="24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καισαρική</a:t>
            </a:r>
            <a:r>
              <a:rPr sz="24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τομή, αμυγδαλεκτομή)</a:t>
            </a:r>
            <a:endParaRPr sz="2400">
              <a:latin typeface="Times New Roman"/>
              <a:cs typeface="Times New Roman"/>
            </a:endParaRPr>
          </a:p>
          <a:p>
            <a:pPr marL="50800" marR="3255645">
              <a:lnSpc>
                <a:spcPts val="4320"/>
              </a:lnSpc>
              <a:spcBef>
                <a:spcPts val="180"/>
              </a:spcBef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β)</a:t>
            </a:r>
            <a:r>
              <a:rPr sz="2400" spc="-1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Πλαστικής</a:t>
            </a:r>
            <a:r>
              <a:rPr sz="2400" spc="-7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Χειρουργικής</a:t>
            </a:r>
            <a:r>
              <a:rPr sz="2400" spc="-8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(ρινοπλαστική,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πλαστική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μαστού)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γ)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Ουρολογικές</a:t>
            </a:r>
            <a:r>
              <a:rPr sz="2400" spc="-3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(περιτομή,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ορχεκτομή,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λιθοτριψία)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2663" y="245440"/>
            <a:ext cx="1014984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Η</a:t>
            </a:r>
            <a:r>
              <a:rPr sz="3600" spc="-80" dirty="0"/>
              <a:t> </a:t>
            </a:r>
            <a:r>
              <a:rPr sz="3600" dirty="0"/>
              <a:t>Χειρουργική</a:t>
            </a:r>
            <a:r>
              <a:rPr sz="3600" spc="-50" dirty="0"/>
              <a:t> </a:t>
            </a:r>
            <a:r>
              <a:rPr sz="3600" dirty="0"/>
              <a:t>στον</a:t>
            </a:r>
            <a:r>
              <a:rPr sz="3600" spc="-75" dirty="0"/>
              <a:t> </a:t>
            </a:r>
            <a:r>
              <a:rPr sz="3600" dirty="0"/>
              <a:t>Μεσαίωνα</a:t>
            </a:r>
            <a:r>
              <a:rPr sz="3600" spc="-70" dirty="0"/>
              <a:t> </a:t>
            </a:r>
            <a:r>
              <a:rPr sz="3600" dirty="0"/>
              <a:t>&amp;</a:t>
            </a:r>
            <a:r>
              <a:rPr sz="3600" spc="-75" dirty="0"/>
              <a:t> </a:t>
            </a:r>
            <a:r>
              <a:rPr sz="3600" spc="-10" dirty="0"/>
              <a:t>στην</a:t>
            </a:r>
            <a:r>
              <a:rPr sz="3600" spc="-215" dirty="0"/>
              <a:t> </a:t>
            </a:r>
            <a:r>
              <a:rPr sz="3600" spc="-10" dirty="0"/>
              <a:t>Αναγέννηση,</a:t>
            </a:r>
            <a:r>
              <a:rPr sz="3600" spc="-75" dirty="0"/>
              <a:t> </a:t>
            </a:r>
            <a:r>
              <a:rPr sz="3600" spc="-50" dirty="0"/>
              <a:t>1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333324" y="937132"/>
            <a:ext cx="11172825" cy="5148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9570" marR="967105" indent="-344805">
              <a:lnSpc>
                <a:spcPct val="140100"/>
              </a:lnSpc>
              <a:spcBef>
                <a:spcPts val="100"/>
              </a:spcBef>
              <a:tabLst>
                <a:tab pos="36957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Στην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σκοτεινή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περίοδο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από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τον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r>
              <a:rPr sz="2400" baseline="24305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2400" spc="202" baseline="243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έως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τον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10</a:t>
            </a:r>
            <a:r>
              <a:rPr sz="2400" baseline="24305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2400" spc="202" baseline="243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μΧ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αιώνα,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η</a:t>
            </a:r>
            <a:r>
              <a:rPr sz="2400" u="sng" spc="-6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Χειρουργική,</a:t>
            </a:r>
            <a:r>
              <a:rPr sz="2400" u="sng" spc="-5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καθώς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βρισκόταν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στα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χέρια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των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κουρέων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που</a:t>
            </a:r>
            <a:r>
              <a:rPr sz="24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δεν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είχαν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καμία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ειδική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εκπαίδευση,</a:t>
            </a:r>
            <a:endParaRPr sz="2400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  <a:spcBef>
                <a:spcPts val="1150"/>
              </a:spcBef>
            </a:pPr>
            <a:r>
              <a:rPr sz="2400" u="sng" spc="-6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παρέμεινε</a:t>
            </a:r>
            <a:r>
              <a:rPr sz="2400" u="sng" spc="-3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στάσιμη.</a:t>
            </a:r>
            <a:endParaRPr sz="2400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  <a:spcBef>
                <a:spcPts val="1155"/>
              </a:spcBef>
              <a:tabLst>
                <a:tab pos="36957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Παράλληλα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ακμάζει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2400" spc="-1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Αραβική</a:t>
            </a:r>
            <a:r>
              <a:rPr sz="24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Ιατρική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(καθώς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επηρεάστηκε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από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την</a:t>
            </a:r>
            <a:r>
              <a:rPr sz="2400" spc="-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ελληνική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ιατρική</a:t>
            </a:r>
            <a:endParaRPr sz="2400">
              <a:latin typeface="Times New Roman"/>
              <a:cs typeface="Times New Roman"/>
            </a:endParaRPr>
          </a:p>
          <a:p>
            <a:pPr marL="369570">
              <a:lnSpc>
                <a:spcPct val="100000"/>
              </a:lnSpc>
              <a:spcBef>
                <a:spcPts val="1155"/>
              </a:spcBef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24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χειρουργική)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με</a:t>
            </a:r>
            <a:r>
              <a:rPr sz="24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τον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Ραζή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(860-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932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μΧ)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τον</a:t>
            </a:r>
            <a:r>
              <a:rPr sz="2400" spc="-1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Αβικέννα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(980-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1037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μΧ)</a:t>
            </a:r>
            <a:endParaRPr sz="2400">
              <a:latin typeface="Times New Roman"/>
              <a:cs typeface="Times New Roman"/>
            </a:endParaRPr>
          </a:p>
          <a:p>
            <a:pPr marL="25400" marR="17780">
              <a:lnSpc>
                <a:spcPct val="140100"/>
              </a:lnSpc>
            </a:pP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α)</a:t>
            </a:r>
            <a:r>
              <a:rPr sz="2400" u="sng" spc="-5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Ο</a:t>
            </a:r>
            <a:r>
              <a:rPr sz="2400" u="sng" spc="-7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Ραζής</a:t>
            </a:r>
            <a:r>
              <a:rPr sz="2400" u="sng" spc="-3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ήταν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συγγραφέας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του</a:t>
            </a:r>
            <a:r>
              <a:rPr sz="2400" spc="-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πρώτου</a:t>
            </a:r>
            <a:r>
              <a:rPr sz="2400" spc="-8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βιβλίου</a:t>
            </a:r>
            <a:r>
              <a:rPr sz="2400" spc="-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Παιδιατρικής</a:t>
            </a:r>
            <a:r>
              <a:rPr sz="2400" spc="-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στην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Ιστορία,</a:t>
            </a:r>
            <a:r>
              <a:rPr sz="24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αλλά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και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σαν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ικανός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χειρουργός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περιέγραψε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αναλυτικά</a:t>
            </a:r>
            <a:r>
              <a:rPr sz="24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τις</a:t>
            </a:r>
            <a:r>
              <a:rPr sz="2400" spc="-6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ραφές</a:t>
            </a:r>
            <a:r>
              <a:rPr sz="2400" spc="-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και</a:t>
            </a:r>
            <a:r>
              <a:rPr sz="24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τους</a:t>
            </a:r>
            <a:r>
              <a:rPr sz="2400" spc="-7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τύπους</a:t>
            </a:r>
            <a:r>
              <a:rPr sz="2400" spc="-8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των</a:t>
            </a:r>
            <a:r>
              <a:rPr sz="2400" spc="-7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χειρουργικών ραμμάτων..</a:t>
            </a:r>
            <a:endParaRPr sz="2400">
              <a:latin typeface="Times New Roman"/>
              <a:cs typeface="Times New Roman"/>
            </a:endParaRPr>
          </a:p>
          <a:p>
            <a:pPr marL="25400" marR="843280">
              <a:lnSpc>
                <a:spcPct val="140100"/>
              </a:lnSpc>
            </a:pP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β)</a:t>
            </a:r>
            <a:r>
              <a:rPr sz="2400" u="sng" spc="-9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Ο</a:t>
            </a:r>
            <a:r>
              <a:rPr sz="2400" u="sng" spc="-15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Αβικέννας</a:t>
            </a:r>
            <a:r>
              <a:rPr sz="2400" u="sng" spc="-1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έγραψε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τον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Κανόνα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της</a:t>
            </a:r>
            <a:r>
              <a:rPr sz="24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Ιατρικής,</a:t>
            </a:r>
            <a:r>
              <a:rPr sz="2400" spc="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που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θεωρείται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από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πολλούς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ως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το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εξοχότερο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ιατρικό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σύγγραμμα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όλων</a:t>
            </a:r>
            <a:r>
              <a:rPr sz="24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των</a:t>
            </a:r>
            <a:r>
              <a:rPr sz="24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εποχών.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4261" rIns="0" bIns="0" rtlCol="0">
            <a:spAutoFit/>
          </a:bodyPr>
          <a:lstStyle/>
          <a:p>
            <a:pPr marL="111125">
              <a:lnSpc>
                <a:spcPct val="100000"/>
              </a:lnSpc>
              <a:spcBef>
                <a:spcPts val="95"/>
              </a:spcBef>
            </a:pPr>
            <a:r>
              <a:rPr sz="3200" dirty="0"/>
              <a:t>Η</a:t>
            </a:r>
            <a:r>
              <a:rPr sz="3200" spc="-145" dirty="0"/>
              <a:t> </a:t>
            </a:r>
            <a:r>
              <a:rPr sz="3200" dirty="0"/>
              <a:t>Χειρουργική</a:t>
            </a:r>
            <a:r>
              <a:rPr sz="3200" spc="-65" dirty="0"/>
              <a:t> </a:t>
            </a:r>
            <a:r>
              <a:rPr sz="3200" dirty="0"/>
              <a:t>στον</a:t>
            </a:r>
            <a:r>
              <a:rPr sz="3200" spc="-75" dirty="0"/>
              <a:t> </a:t>
            </a:r>
            <a:r>
              <a:rPr sz="3200" dirty="0"/>
              <a:t>Μεσαίωνα</a:t>
            </a:r>
            <a:r>
              <a:rPr sz="3200" spc="-50" dirty="0"/>
              <a:t> </a:t>
            </a:r>
            <a:r>
              <a:rPr sz="3200" dirty="0"/>
              <a:t>&amp;</a:t>
            </a:r>
            <a:r>
              <a:rPr sz="3200" spc="-85" dirty="0"/>
              <a:t> </a:t>
            </a:r>
            <a:r>
              <a:rPr sz="3200" spc="-20" dirty="0"/>
              <a:t>στην</a:t>
            </a:r>
            <a:r>
              <a:rPr sz="3200" spc="-180" dirty="0"/>
              <a:t> </a:t>
            </a:r>
            <a:r>
              <a:rPr sz="3200" spc="-25" dirty="0"/>
              <a:t>Αναγέννηση,</a:t>
            </a:r>
            <a:r>
              <a:rPr sz="3200" spc="-60" dirty="0"/>
              <a:t> </a:t>
            </a:r>
            <a:r>
              <a:rPr sz="3200" spc="-50" dirty="0"/>
              <a:t>1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342798" y="730818"/>
            <a:ext cx="11330940" cy="5514975"/>
          </a:xfrm>
          <a:prstGeom prst="rect">
            <a:avLst/>
          </a:prstGeom>
        </p:spPr>
        <p:txBody>
          <a:bodyPr vert="horz" wrap="square" lIns="0" tIns="19558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540"/>
              </a:spcBef>
              <a:tabLst>
                <a:tab pos="36957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Στην</a:t>
            </a:r>
            <a:r>
              <a:rPr sz="24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εποχή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της</a:t>
            </a:r>
            <a:r>
              <a:rPr sz="2400" spc="-1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Αναγέννησης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(περίπου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1500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μΧ)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  <a:spcBef>
                <a:spcPts val="1440"/>
              </a:spcBef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α) ο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Pare΄,</a:t>
            </a:r>
            <a:endParaRPr sz="2400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  <a:spcBef>
                <a:spcPts val="1445"/>
              </a:spcBef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τυπικός</a:t>
            </a:r>
            <a:r>
              <a:rPr sz="24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εκπρόσωπος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των</a:t>
            </a:r>
            <a:r>
              <a:rPr sz="24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Γάλλων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χειρουργών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–</a:t>
            </a:r>
            <a:r>
              <a:rPr sz="24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κουρέων,</a:t>
            </a:r>
            <a:endParaRPr sz="2400">
              <a:latin typeface="Times New Roman"/>
              <a:cs typeface="Times New Roman"/>
            </a:endParaRPr>
          </a:p>
          <a:p>
            <a:pPr marL="369570" marR="17780" indent="-344805">
              <a:lnSpc>
                <a:spcPct val="150100"/>
              </a:lnSpc>
              <a:tabLst>
                <a:tab pos="36957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i)</a:t>
            </a:r>
            <a:r>
              <a:rPr sz="24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εισάγει</a:t>
            </a:r>
            <a:r>
              <a:rPr sz="2400" spc="-2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την</a:t>
            </a:r>
            <a:r>
              <a:rPr sz="2400" spc="-7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απολίνωση</a:t>
            </a:r>
            <a:r>
              <a:rPr sz="2400" u="sng" spc="-3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των</a:t>
            </a:r>
            <a:r>
              <a:rPr sz="2400" u="sng" spc="-7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αγγείων</a:t>
            </a:r>
            <a:r>
              <a:rPr sz="2400" spc="-2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για</a:t>
            </a:r>
            <a:r>
              <a:rPr sz="24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την</a:t>
            </a:r>
            <a:r>
              <a:rPr sz="2400" spc="-7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επίσχεση</a:t>
            </a:r>
            <a:r>
              <a:rPr sz="2400" spc="-3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της</a:t>
            </a:r>
            <a:r>
              <a:rPr sz="2400" spc="-6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αιμορραγίας</a:t>
            </a:r>
            <a:r>
              <a:rPr sz="2400" spc="-4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στο</a:t>
            </a:r>
            <a:r>
              <a:rPr sz="2400" spc="-7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χειρουργικό πεδίο,</a:t>
            </a:r>
            <a:endParaRPr sz="2400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  <a:spcBef>
                <a:spcPts val="1440"/>
              </a:spcBef>
              <a:tabLst>
                <a:tab pos="369570" algn="l"/>
                <a:tab pos="6654165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u="sng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ii)</a:t>
            </a:r>
            <a:r>
              <a:rPr sz="24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αλλάζει </a:t>
            </a:r>
            <a:r>
              <a:rPr sz="2400" u="sng" spc="-2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ριζικά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την</a:t>
            </a:r>
            <a:r>
              <a:rPr sz="2400" u="sng" spc="-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περιποίηση των</a:t>
            </a:r>
            <a:r>
              <a:rPr sz="2400" u="sng" spc="-1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τραυμάτων	</a:t>
            </a:r>
            <a:r>
              <a:rPr sz="2400" spc="-25" dirty="0">
                <a:solidFill>
                  <a:srgbClr val="FFFF00"/>
                </a:solidFill>
                <a:latin typeface="Times New Roman"/>
                <a:cs typeface="Times New Roman"/>
              </a:rPr>
              <a:t>και</a:t>
            </a:r>
            <a:endParaRPr sz="2400">
              <a:latin typeface="Times New Roman"/>
              <a:cs typeface="Times New Roman"/>
            </a:endParaRPr>
          </a:p>
          <a:p>
            <a:pPr marL="369570" marR="441959" indent="-344805">
              <a:lnSpc>
                <a:spcPct val="150100"/>
              </a:lnSpc>
              <a:tabLst>
                <a:tab pos="36957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iii)</a:t>
            </a:r>
            <a:r>
              <a:rPr sz="2400" u="sng" spc="-8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καταργεί</a:t>
            </a:r>
            <a:r>
              <a:rPr sz="2400" u="sng" spc="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την</a:t>
            </a:r>
            <a:r>
              <a:rPr sz="2400" u="sng" spc="-5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χρήση</a:t>
            </a:r>
            <a:r>
              <a:rPr sz="2400" u="sng" spc="-4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του</a:t>
            </a:r>
            <a:r>
              <a:rPr sz="2400" u="sng" spc="-5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καυτού</a:t>
            </a:r>
            <a:r>
              <a:rPr sz="2400" u="sng" spc="-5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λαδιού,</a:t>
            </a:r>
            <a:r>
              <a:rPr sz="2400" u="sng" spc="-5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με</a:t>
            </a:r>
            <a:r>
              <a:rPr sz="2400" spc="-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το</a:t>
            </a:r>
            <a:r>
              <a:rPr sz="2400" spc="-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οποίο</a:t>
            </a:r>
            <a:r>
              <a:rPr sz="24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συνήθιζαν</a:t>
            </a:r>
            <a:r>
              <a:rPr sz="2400" spc="-2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να</a:t>
            </a:r>
            <a:r>
              <a:rPr sz="2400" spc="-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περιλούζουν</a:t>
            </a:r>
            <a:r>
              <a:rPr sz="24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00"/>
                </a:solidFill>
                <a:latin typeface="Times New Roman"/>
                <a:cs typeface="Times New Roman"/>
              </a:rPr>
              <a:t>τις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πληγές.</a:t>
            </a:r>
            <a:endParaRPr sz="2400">
              <a:latin typeface="Times New Roman"/>
              <a:cs typeface="Times New Roman"/>
            </a:endParaRPr>
          </a:p>
          <a:p>
            <a:pPr marL="25400" marR="318135">
              <a:lnSpc>
                <a:spcPct val="150100"/>
              </a:lnSpc>
              <a:tabLst>
                <a:tab pos="2040255" algn="l"/>
              </a:tabLst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β)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Παράλληλα,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ο</a:t>
            </a:r>
            <a:r>
              <a:rPr sz="2400" spc="-7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Leonardo</a:t>
            </a:r>
            <a:r>
              <a:rPr sz="2400" spc="-2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da</a:t>
            </a:r>
            <a:r>
              <a:rPr sz="2400" spc="-12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Vinci</a:t>
            </a:r>
            <a:r>
              <a:rPr sz="2400" spc="-7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ολοκλήρωσε</a:t>
            </a:r>
            <a:r>
              <a:rPr sz="2400" spc="-2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μια</a:t>
            </a:r>
            <a:r>
              <a:rPr sz="2400" u="sng" spc="-8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σειρά</a:t>
            </a:r>
            <a:r>
              <a:rPr sz="2400" u="sng" spc="-6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έξοχων</a:t>
            </a:r>
            <a:r>
              <a:rPr sz="2400" u="sng" spc="-5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ανατομικών</a:t>
            </a:r>
            <a:r>
              <a:rPr sz="2400" u="sng" spc="-5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μελετών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που</a:t>
            </a:r>
            <a:r>
              <a:rPr sz="24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δημοσιεύθηκαν</a:t>
            </a:r>
            <a:r>
              <a:rPr sz="2400" spc="-3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όμως</a:t>
            </a:r>
            <a:r>
              <a:rPr sz="24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στα</a:t>
            </a:r>
            <a:r>
              <a:rPr sz="24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τέλη</a:t>
            </a:r>
            <a:r>
              <a:rPr sz="2400" spc="-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του</a:t>
            </a:r>
            <a:r>
              <a:rPr sz="2400" spc="-6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19</a:t>
            </a:r>
            <a:r>
              <a:rPr sz="2400" baseline="24305" dirty="0">
                <a:solidFill>
                  <a:srgbClr val="FFFF00"/>
                </a:solidFill>
                <a:latin typeface="Times New Roman"/>
                <a:cs typeface="Times New Roman"/>
              </a:rPr>
              <a:t>ου</a:t>
            </a:r>
            <a:r>
              <a:rPr sz="2400" spc="225" baseline="2430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αιώνα.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3578" y="197561"/>
            <a:ext cx="5330825" cy="6369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000" dirty="0"/>
              <a:t>Ιστορία</a:t>
            </a:r>
            <a:r>
              <a:rPr sz="4000" spc="-30" dirty="0"/>
              <a:t> </a:t>
            </a:r>
            <a:r>
              <a:rPr sz="4000" dirty="0"/>
              <a:t>της</a:t>
            </a:r>
            <a:r>
              <a:rPr sz="4000" spc="-5" dirty="0"/>
              <a:t> </a:t>
            </a:r>
            <a:r>
              <a:rPr sz="4000" spc="-10" dirty="0"/>
              <a:t>Χειρουργικής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288848" y="787145"/>
            <a:ext cx="11616055" cy="4965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9570" marR="19685" indent="-344805" algn="just">
              <a:lnSpc>
                <a:spcPct val="150100"/>
              </a:lnSpc>
              <a:spcBef>
                <a:spcPts val="100"/>
              </a:spcBef>
            </a:pPr>
            <a:r>
              <a:rPr sz="1900" spc="165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spc="345" dirty="0">
                <a:solidFill>
                  <a:srgbClr val="89D0D5"/>
                </a:solidFill>
                <a:latin typeface="Lucida Sans Unicode"/>
                <a:cs typeface="Lucida Sans Unicode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sz="2400" spc="1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Χειρουργική</a:t>
            </a:r>
            <a:r>
              <a:rPr sz="2400" spc="1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(από</a:t>
            </a:r>
            <a:r>
              <a:rPr sz="2400" spc="1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τις</a:t>
            </a:r>
            <a:r>
              <a:rPr sz="2400" spc="1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ελληνικές</a:t>
            </a:r>
            <a:r>
              <a:rPr sz="2400" spc="1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λέξεις</a:t>
            </a:r>
            <a:r>
              <a:rPr sz="2400" spc="1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χείρ</a:t>
            </a:r>
            <a:r>
              <a:rPr sz="2400" spc="18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2400" spc="1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έργον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)</a:t>
            </a:r>
            <a:r>
              <a:rPr sz="2400" spc="1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είναι</a:t>
            </a:r>
            <a:r>
              <a:rPr sz="2400" spc="1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2400" spc="1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αρχαιότερος</a:t>
            </a:r>
            <a:r>
              <a:rPr sz="2400" spc="1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κλάδος</a:t>
            </a:r>
            <a:r>
              <a:rPr sz="2400" spc="1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της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Ιατρικής,</a:t>
            </a:r>
            <a:r>
              <a:rPr sz="24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αρχή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δε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της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ιστορίας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της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χάνεται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στο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βάθος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της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προϊστορικής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εποχής,</a:t>
            </a:r>
            <a:endParaRPr sz="2400">
              <a:latin typeface="Times New Roman"/>
              <a:cs typeface="Times New Roman"/>
            </a:endParaRPr>
          </a:p>
          <a:p>
            <a:pPr marL="25400" marR="2082164" algn="just">
              <a:lnSpc>
                <a:spcPct val="150100"/>
              </a:lnSpc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καθώς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το</a:t>
            </a:r>
            <a:r>
              <a:rPr sz="24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πρωταρχικό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ιατρικό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πρόβλημα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του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πρωτόγονου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ανθρώπου</a:t>
            </a:r>
            <a:r>
              <a:rPr sz="24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ήταν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η</a:t>
            </a:r>
            <a:r>
              <a:rPr sz="2400" spc="-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αντιμέτωπιση</a:t>
            </a:r>
            <a:r>
              <a:rPr sz="2400" spc="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των</a:t>
            </a:r>
            <a:r>
              <a:rPr sz="24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τραυμάτων.</a:t>
            </a:r>
            <a:endParaRPr sz="2400">
              <a:latin typeface="Times New Roman"/>
              <a:cs typeface="Times New Roman"/>
            </a:endParaRPr>
          </a:p>
          <a:p>
            <a:pPr marL="25400" algn="just">
              <a:lnSpc>
                <a:spcPct val="100000"/>
              </a:lnSpc>
              <a:spcBef>
                <a:spcPts val="1440"/>
              </a:spcBef>
            </a:pPr>
            <a:r>
              <a:rPr sz="1900" spc="165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spc="390" dirty="0">
                <a:solidFill>
                  <a:srgbClr val="89D0D5"/>
                </a:solidFill>
                <a:latin typeface="Lucida Sans Unicode"/>
                <a:cs typeface="Lucida Sans Unicode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Πιο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συγκεκριμένα,</a:t>
            </a:r>
            <a:endParaRPr sz="2400">
              <a:latin typeface="Times New Roman"/>
              <a:cs typeface="Times New Roman"/>
            </a:endParaRPr>
          </a:p>
          <a:p>
            <a:pPr marL="25400" marR="17780" algn="just">
              <a:lnSpc>
                <a:spcPct val="150100"/>
              </a:lnSpc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ως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την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βιομηχανική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επανάσταση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ιατρική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δεν</a:t>
            </a:r>
            <a:r>
              <a:rPr sz="2400" spc="5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μπορούσε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να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αντιμετωπίσει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επιτυχώς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3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καίρια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ζητήματα:</a:t>
            </a:r>
            <a:r>
              <a:rPr sz="2400" spc="409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D75B"/>
                </a:solidFill>
                <a:uFill>
                  <a:solidFill>
                    <a:srgbClr val="FFD75B"/>
                  </a:solidFill>
                </a:uFill>
                <a:latin typeface="Times New Roman"/>
                <a:cs typeface="Times New Roman"/>
              </a:rPr>
              <a:t>α)</a:t>
            </a:r>
            <a:r>
              <a:rPr sz="2400" u="sng" spc="385" dirty="0">
                <a:solidFill>
                  <a:srgbClr val="FFD75B"/>
                </a:solidFill>
                <a:uFill>
                  <a:solidFill>
                    <a:srgbClr val="FFD75B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D75B"/>
                </a:solidFill>
                <a:uFill>
                  <a:solidFill>
                    <a:srgbClr val="FFD75B"/>
                  </a:solidFill>
                </a:uFill>
                <a:latin typeface="Times New Roman"/>
                <a:cs typeface="Times New Roman"/>
              </a:rPr>
              <a:t>την</a:t>
            </a:r>
            <a:r>
              <a:rPr sz="2400" u="sng" spc="400" dirty="0">
                <a:solidFill>
                  <a:srgbClr val="FFD75B"/>
                </a:solidFill>
                <a:uFill>
                  <a:solidFill>
                    <a:srgbClr val="FFD75B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D75B"/>
                </a:solidFill>
                <a:uFill>
                  <a:solidFill>
                    <a:srgbClr val="FFD75B"/>
                  </a:solidFill>
                </a:uFill>
                <a:latin typeface="Times New Roman"/>
                <a:cs typeface="Times New Roman"/>
              </a:rPr>
              <a:t>αιμορραγία,</a:t>
            </a:r>
            <a:r>
              <a:rPr sz="2400" spc="395" dirty="0">
                <a:solidFill>
                  <a:srgbClr val="FFD75B"/>
                </a:solid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D75B"/>
                </a:solidFill>
                <a:uFill>
                  <a:solidFill>
                    <a:srgbClr val="FFD75B"/>
                  </a:solidFill>
                </a:uFill>
                <a:latin typeface="Times New Roman"/>
                <a:cs typeface="Times New Roman"/>
              </a:rPr>
              <a:t>β)</a:t>
            </a:r>
            <a:r>
              <a:rPr sz="2400" u="sng" spc="405" dirty="0">
                <a:solidFill>
                  <a:srgbClr val="FFD75B"/>
                </a:solidFill>
                <a:uFill>
                  <a:solidFill>
                    <a:srgbClr val="FFD75B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D75B"/>
                </a:solidFill>
                <a:uFill>
                  <a:solidFill>
                    <a:srgbClr val="FFD75B"/>
                  </a:solidFill>
                </a:uFill>
                <a:latin typeface="Times New Roman"/>
                <a:cs typeface="Times New Roman"/>
              </a:rPr>
              <a:t>τον</a:t>
            </a:r>
            <a:r>
              <a:rPr sz="2400" u="sng" spc="400" dirty="0">
                <a:solidFill>
                  <a:srgbClr val="FFD75B"/>
                </a:solidFill>
                <a:uFill>
                  <a:solidFill>
                    <a:srgbClr val="FFD75B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D75B"/>
                </a:solidFill>
                <a:uFill>
                  <a:solidFill>
                    <a:srgbClr val="FFD75B"/>
                  </a:solidFill>
                </a:uFill>
                <a:latin typeface="Times New Roman"/>
                <a:cs typeface="Times New Roman"/>
              </a:rPr>
              <a:t>πόνο</a:t>
            </a:r>
            <a:r>
              <a:rPr sz="2400" spc="425" dirty="0">
                <a:solidFill>
                  <a:srgbClr val="FFD75B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D75B"/>
                </a:solidFill>
                <a:latin typeface="Times New Roman"/>
                <a:cs typeface="Times New Roman"/>
              </a:rPr>
              <a:t>και</a:t>
            </a:r>
            <a:r>
              <a:rPr sz="2400" spc="434" dirty="0">
                <a:solidFill>
                  <a:srgbClr val="FFD75B"/>
                </a:solid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D75B"/>
                </a:solidFill>
                <a:uFill>
                  <a:solidFill>
                    <a:srgbClr val="FFD75B"/>
                  </a:solidFill>
                </a:uFill>
                <a:latin typeface="Times New Roman"/>
                <a:cs typeface="Times New Roman"/>
              </a:rPr>
              <a:t>γ)</a:t>
            </a:r>
            <a:r>
              <a:rPr sz="2400" u="sng" spc="380" dirty="0">
                <a:solidFill>
                  <a:srgbClr val="FFD75B"/>
                </a:solidFill>
                <a:uFill>
                  <a:solidFill>
                    <a:srgbClr val="FFD75B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D75B"/>
                </a:solidFill>
                <a:uFill>
                  <a:solidFill>
                    <a:srgbClr val="FFD75B"/>
                  </a:solidFill>
                </a:uFill>
                <a:latin typeface="Times New Roman"/>
                <a:cs typeface="Times New Roman"/>
              </a:rPr>
              <a:t>την</a:t>
            </a:r>
            <a:r>
              <a:rPr sz="2400" u="sng" spc="385" dirty="0">
                <a:solidFill>
                  <a:srgbClr val="FFD75B"/>
                </a:solidFill>
                <a:uFill>
                  <a:solidFill>
                    <a:srgbClr val="FFD75B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20" dirty="0">
                <a:solidFill>
                  <a:srgbClr val="FFD75B"/>
                </a:solidFill>
                <a:uFill>
                  <a:solidFill>
                    <a:srgbClr val="FFD75B"/>
                  </a:solidFill>
                </a:uFill>
                <a:latin typeface="Times New Roman"/>
                <a:cs typeface="Times New Roman"/>
              </a:rPr>
              <a:t>μόλυνση-</a:t>
            </a:r>
            <a:r>
              <a:rPr sz="2400" u="sng" dirty="0">
                <a:solidFill>
                  <a:srgbClr val="FFD75B"/>
                </a:solidFill>
                <a:uFill>
                  <a:solidFill>
                    <a:srgbClr val="FFD75B"/>
                  </a:solidFill>
                </a:uFill>
                <a:latin typeface="Times New Roman"/>
                <a:cs typeface="Times New Roman"/>
              </a:rPr>
              <a:t>λοίμωξη.</a:t>
            </a:r>
            <a:r>
              <a:rPr sz="2400" u="sng" spc="370" dirty="0">
                <a:solidFill>
                  <a:srgbClr val="FFD75B"/>
                </a:solidFill>
                <a:uFill>
                  <a:solidFill>
                    <a:srgbClr val="FFD75B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2400" spc="4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πρόοδος</a:t>
            </a:r>
            <a:r>
              <a:rPr sz="2400" spc="3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στην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αντιμετώπιση</a:t>
            </a:r>
            <a:r>
              <a:rPr sz="2400" spc="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των</a:t>
            </a:r>
            <a:r>
              <a:rPr sz="2400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3</a:t>
            </a:r>
            <a:r>
              <a:rPr sz="2400" baseline="24305" dirty="0">
                <a:solidFill>
                  <a:srgbClr val="FFFFFF"/>
                </a:solidFill>
                <a:latin typeface="Times New Roman"/>
                <a:cs typeface="Times New Roman"/>
              </a:rPr>
              <a:t>ων</a:t>
            </a:r>
            <a:r>
              <a:rPr sz="2400" spc="427" baseline="243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αυτών</a:t>
            </a:r>
            <a:r>
              <a:rPr sz="2400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προβλημάτων</a:t>
            </a:r>
            <a:r>
              <a:rPr sz="2400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μετέτρεψε</a:t>
            </a:r>
            <a:r>
              <a:rPr sz="2400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την</a:t>
            </a:r>
            <a:r>
              <a:rPr sz="2400" spc="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χειρουργική</a:t>
            </a:r>
            <a:r>
              <a:rPr sz="2400" spc="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από</a:t>
            </a:r>
            <a:r>
              <a:rPr sz="2400" spc="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επικίνδυνη</a:t>
            </a:r>
            <a:r>
              <a:rPr sz="2400" u="sng" spc="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τέχνη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σε</a:t>
            </a:r>
            <a:r>
              <a:rPr sz="2400" u="sng" spc="-8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επιστήμη</a:t>
            </a:r>
            <a:r>
              <a:rPr sz="2400" u="sng" spc="-5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ικανή</a:t>
            </a:r>
            <a:r>
              <a:rPr sz="2400" u="sng" spc="-4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για</a:t>
            </a:r>
            <a:r>
              <a:rPr sz="2400" u="sng" spc="-6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την</a:t>
            </a:r>
            <a:r>
              <a:rPr sz="2400" u="sng" spc="-8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θεραπεία</a:t>
            </a:r>
            <a:r>
              <a:rPr sz="2400" u="sng" spc="-1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και</a:t>
            </a:r>
            <a:r>
              <a:rPr sz="2400" u="sng" spc="-5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αντιμετώπιση</a:t>
            </a:r>
            <a:r>
              <a:rPr sz="2400" u="sng" spc="-5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πολλών</a:t>
            </a:r>
            <a:r>
              <a:rPr sz="2400" u="sng" spc="-4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ασθενειών</a:t>
            </a:r>
            <a:r>
              <a:rPr sz="2400" u="sng" spc="-5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και</a:t>
            </a:r>
            <a:r>
              <a:rPr sz="2400" u="sng" spc="-5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καταστάσεων.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6049" y="200609"/>
            <a:ext cx="1015174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Η</a:t>
            </a:r>
            <a:r>
              <a:rPr sz="3600" spc="-60" dirty="0"/>
              <a:t> </a:t>
            </a:r>
            <a:r>
              <a:rPr sz="3600" dirty="0"/>
              <a:t>Χειρουργική</a:t>
            </a:r>
            <a:r>
              <a:rPr sz="3600" spc="-40" dirty="0"/>
              <a:t> </a:t>
            </a:r>
            <a:r>
              <a:rPr sz="3600" dirty="0"/>
              <a:t>στον</a:t>
            </a:r>
            <a:r>
              <a:rPr sz="3600" spc="-65" dirty="0"/>
              <a:t> </a:t>
            </a:r>
            <a:r>
              <a:rPr sz="3600" dirty="0"/>
              <a:t>Μεσαίωνα</a:t>
            </a:r>
            <a:r>
              <a:rPr sz="3600" spc="-50" dirty="0"/>
              <a:t> </a:t>
            </a:r>
            <a:r>
              <a:rPr sz="3600" dirty="0"/>
              <a:t>&amp;</a:t>
            </a:r>
            <a:r>
              <a:rPr sz="3600" spc="-50" dirty="0"/>
              <a:t> </a:t>
            </a:r>
            <a:r>
              <a:rPr sz="3600" spc="-10" dirty="0"/>
              <a:t>στην</a:t>
            </a:r>
            <a:r>
              <a:rPr sz="3600" spc="-215" dirty="0"/>
              <a:t> </a:t>
            </a:r>
            <a:r>
              <a:rPr sz="3600" spc="-10" dirty="0"/>
              <a:t>Αναγέννηση,</a:t>
            </a:r>
            <a:r>
              <a:rPr sz="3600" spc="-70" dirty="0"/>
              <a:t> </a:t>
            </a:r>
            <a:r>
              <a:rPr sz="3600" spc="-50" dirty="0"/>
              <a:t>2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346049" y="871173"/>
            <a:ext cx="11358245" cy="4417060"/>
          </a:xfrm>
          <a:prstGeom prst="rect">
            <a:avLst/>
          </a:prstGeom>
        </p:spPr>
        <p:txBody>
          <a:bodyPr vert="horz" wrap="square" lIns="0" tIns="1962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45"/>
              </a:spcBef>
              <a:tabLst>
                <a:tab pos="4615180" algn="l"/>
              </a:tabLst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γ)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Harvey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(1628)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ανακαλύπτει</a:t>
            </a:r>
            <a:r>
              <a:rPr sz="2400" spc="1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00"/>
                </a:solidFill>
                <a:latin typeface="Times New Roman"/>
                <a:cs typeface="Times New Roman"/>
              </a:rPr>
              <a:t>την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	κυκλοφορία</a:t>
            </a:r>
            <a:r>
              <a:rPr sz="24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του</a:t>
            </a:r>
            <a:r>
              <a:rPr sz="24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αίματος</a:t>
            </a:r>
            <a:r>
              <a:rPr sz="2400" spc="-4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καθώς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στη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διατριβή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του,</a:t>
            </a: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ct val="150100"/>
              </a:lnSpc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De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Motu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Cordis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(1628),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επεσήμανε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ότι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το</a:t>
            </a:r>
            <a:r>
              <a:rPr sz="2400" spc="-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αίμα</a:t>
            </a:r>
            <a:r>
              <a:rPr sz="2400" spc="-4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εξωθείται</a:t>
            </a:r>
            <a:r>
              <a:rPr sz="2400" spc="-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από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τη</a:t>
            </a:r>
            <a:r>
              <a:rPr sz="24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(δε)</a:t>
            </a:r>
            <a:r>
              <a:rPr sz="24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κοιλία</a:t>
            </a:r>
            <a:r>
              <a:rPr sz="2400" spc="-2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μέσω</a:t>
            </a:r>
            <a:r>
              <a:rPr sz="2400" spc="-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00"/>
                </a:solidFill>
                <a:latin typeface="Times New Roman"/>
                <a:cs typeface="Times New Roman"/>
              </a:rPr>
              <a:t>της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πνευμονικής</a:t>
            </a:r>
            <a:r>
              <a:rPr sz="2400" spc="-6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κυκλοφορίας,</a:t>
            </a:r>
            <a:r>
              <a:rPr sz="2400" spc="-7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στην</a:t>
            </a:r>
            <a:r>
              <a:rPr sz="2400" spc="-9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(αρ)</a:t>
            </a:r>
            <a:r>
              <a:rPr sz="2400" spc="-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κοιλία,</a:t>
            </a:r>
            <a:r>
              <a:rPr sz="2400" spc="-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διατρέχοντας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τους</a:t>
            </a:r>
            <a:r>
              <a:rPr sz="2400" spc="-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μικροσκοπικούς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πόρους</a:t>
            </a:r>
            <a:r>
              <a:rPr sz="2400" spc="-1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των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πνευμόνων,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που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τελούν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σε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συνάφεια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με</a:t>
            </a:r>
            <a:r>
              <a:rPr sz="24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τα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πνευμονικά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αγγεία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356870" marR="77470" indent="-344805">
              <a:lnSpc>
                <a:spcPts val="4320"/>
              </a:lnSpc>
              <a:spcBef>
                <a:spcPts val="180"/>
              </a:spcBef>
              <a:tabLst>
                <a:tab pos="356870" algn="l"/>
                <a:tab pos="2411730" algn="l"/>
                <a:tab pos="466471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Συγκεκριμένα,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στις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περιγραφές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του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βασίστηκε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στον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Γαληνό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2400" spc="-1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Αριστοτέλη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των</a:t>
            </a:r>
            <a:r>
              <a:rPr sz="2400" spc="-7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οποίων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οι</a:t>
            </a:r>
            <a:r>
              <a:rPr sz="24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γνώσεις</a:t>
            </a:r>
            <a:r>
              <a:rPr sz="2400" spc="-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FFFF00"/>
                </a:solidFill>
                <a:latin typeface="Times New Roman"/>
                <a:cs typeface="Times New Roman"/>
              </a:rPr>
              <a:t>τους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	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για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τη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λειτουργία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της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καρδιάς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του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αίματος,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που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είχαν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μεταφρασθεί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κατά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τον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16ο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αιώνα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στα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λατινικά,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αποτέλεσαν τη</a:t>
            </a:r>
            <a:r>
              <a:rPr sz="24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βάση</a:t>
            </a:r>
            <a:r>
              <a:rPr sz="2400" spc="-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των</a:t>
            </a:r>
            <a:r>
              <a:rPr sz="2400" spc="-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ερευνών</a:t>
            </a:r>
            <a:r>
              <a:rPr sz="2400" spc="-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του</a:t>
            </a:r>
            <a:r>
              <a:rPr sz="24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Harvey</a:t>
            </a:r>
            <a:r>
              <a:rPr sz="2400" spc="-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για</a:t>
            </a:r>
            <a:r>
              <a:rPr sz="24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00"/>
                </a:solidFill>
                <a:latin typeface="Times New Roman"/>
                <a:cs typeface="Times New Roman"/>
              </a:rPr>
              <a:t>την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τεκμηρίωση</a:t>
            </a:r>
            <a:r>
              <a:rPr sz="2400" spc="-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με</a:t>
            </a:r>
            <a:r>
              <a:rPr sz="2400" spc="-8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τα</a:t>
            </a:r>
            <a:r>
              <a:rPr sz="2400" spc="-6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σχετικά</a:t>
            </a:r>
            <a:r>
              <a:rPr sz="2400" spc="-3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πειράματά</a:t>
            </a:r>
            <a:r>
              <a:rPr sz="2400" spc="-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του</a:t>
            </a:r>
            <a:r>
              <a:rPr sz="2400" spc="-7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της</a:t>
            </a:r>
            <a:r>
              <a:rPr sz="2400" spc="-6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κυκλοφορίας</a:t>
            </a:r>
            <a:r>
              <a:rPr sz="24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του</a:t>
            </a:r>
            <a:r>
              <a:rPr sz="2400" spc="-8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αίματος.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553" rIns="0" bIns="0" rtlCol="0">
            <a:spAutoFit/>
          </a:bodyPr>
          <a:lstStyle/>
          <a:p>
            <a:pPr marL="96520">
              <a:lnSpc>
                <a:spcPct val="100000"/>
              </a:lnSpc>
              <a:spcBef>
                <a:spcPts val="95"/>
              </a:spcBef>
            </a:pPr>
            <a:r>
              <a:rPr sz="3200" dirty="0"/>
              <a:t>Η</a:t>
            </a:r>
            <a:r>
              <a:rPr sz="3200" spc="-135" dirty="0"/>
              <a:t> </a:t>
            </a:r>
            <a:r>
              <a:rPr sz="3200" dirty="0"/>
              <a:t>Χειρουργική</a:t>
            </a:r>
            <a:r>
              <a:rPr sz="3200" spc="-65" dirty="0"/>
              <a:t> </a:t>
            </a:r>
            <a:r>
              <a:rPr sz="3200" dirty="0"/>
              <a:t>στον</a:t>
            </a:r>
            <a:r>
              <a:rPr sz="3200" spc="-70" dirty="0"/>
              <a:t> </a:t>
            </a:r>
            <a:r>
              <a:rPr sz="3200" dirty="0"/>
              <a:t>Μεσαίωνα</a:t>
            </a:r>
            <a:r>
              <a:rPr sz="3200" spc="-45" dirty="0"/>
              <a:t> </a:t>
            </a:r>
            <a:r>
              <a:rPr sz="3200" dirty="0"/>
              <a:t>&amp;</a:t>
            </a:r>
            <a:r>
              <a:rPr sz="3200" spc="-85" dirty="0"/>
              <a:t> </a:t>
            </a:r>
            <a:r>
              <a:rPr sz="3200" spc="-20" dirty="0"/>
              <a:t>στην</a:t>
            </a:r>
            <a:r>
              <a:rPr sz="3200" spc="-180" dirty="0"/>
              <a:t> </a:t>
            </a:r>
            <a:r>
              <a:rPr sz="3200" spc="-25" dirty="0"/>
              <a:t>Αναγέννηση,</a:t>
            </a:r>
            <a:r>
              <a:rPr sz="3200" spc="-55" dirty="0"/>
              <a:t> </a:t>
            </a:r>
            <a:r>
              <a:rPr sz="3200" spc="-50" dirty="0"/>
              <a:t>3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222199" y="899729"/>
            <a:ext cx="8804910" cy="5514975"/>
          </a:xfrm>
          <a:prstGeom prst="rect">
            <a:avLst/>
          </a:prstGeom>
        </p:spPr>
        <p:txBody>
          <a:bodyPr vert="horz" wrap="square" lIns="0" tIns="1955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40"/>
              </a:spcBef>
            </a:pP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Τον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16</a:t>
            </a:r>
            <a:r>
              <a:rPr sz="2400" baseline="24305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2400" spc="232" baseline="243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17</a:t>
            </a:r>
            <a:r>
              <a:rPr sz="2400" baseline="24305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2400" spc="195" baseline="243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αιώνα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ανθεί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Χειρουργική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του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πολέμου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καθώς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1440"/>
              </a:spcBef>
              <a:tabLst>
                <a:tab pos="45847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εκτελούνται</a:t>
            </a:r>
            <a:r>
              <a:rPr sz="2400" spc="-8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ακρωτηριασμοί,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1445"/>
              </a:spcBef>
              <a:tabLst>
                <a:tab pos="38227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χρησιμοποιούνται</a:t>
            </a:r>
            <a:r>
              <a:rPr sz="2400" spc="-7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τεχνητά</a:t>
            </a:r>
            <a:r>
              <a:rPr sz="24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άκρα,</a:t>
            </a:r>
            <a:r>
              <a:rPr sz="2400" spc="-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καθώς</a:t>
            </a:r>
            <a:r>
              <a:rPr sz="2400" spc="-7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00"/>
                </a:solidFill>
                <a:latin typeface="Times New Roman"/>
                <a:cs typeface="Times New Roman"/>
              </a:rPr>
              <a:t>και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1440"/>
              </a:spcBef>
              <a:tabLst>
                <a:tab pos="38227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ειδικά</a:t>
            </a:r>
            <a:r>
              <a:rPr sz="2400" spc="-1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κοχλιάρια</a:t>
            </a:r>
            <a:r>
              <a:rPr sz="2400" spc="-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εξαγωγής</a:t>
            </a:r>
            <a:r>
              <a:rPr sz="2400" spc="-10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των</a:t>
            </a:r>
            <a:r>
              <a:rPr sz="2400" spc="-10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σφαιρών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1445"/>
              </a:spcBef>
            </a:pP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Ωστόσο</a:t>
            </a:r>
            <a:r>
              <a:rPr sz="2400" u="sng" spc="-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το</a:t>
            </a:r>
            <a:r>
              <a:rPr sz="2400" u="sng" spc="-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μεγάλο</a:t>
            </a:r>
            <a:r>
              <a:rPr sz="2400" u="sng" spc="-4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πρόβλημα</a:t>
            </a:r>
            <a:r>
              <a:rPr sz="2400" u="sng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της</a:t>
            </a:r>
            <a:r>
              <a:rPr sz="2400" u="sng" spc="-8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μόλυνσης</a:t>
            </a:r>
            <a:r>
              <a:rPr sz="2400" u="sng" spc="-5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δε</a:t>
            </a:r>
            <a:r>
              <a:rPr sz="2400" u="sng" spc="-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λύθηκε,</a:t>
            </a:r>
            <a:endParaRPr sz="2400">
              <a:latin typeface="Times New Roman"/>
              <a:cs typeface="Times New Roman"/>
            </a:endParaRPr>
          </a:p>
          <a:p>
            <a:pPr marL="38100" marR="778510">
              <a:lnSpc>
                <a:spcPct val="150000"/>
              </a:lnSpc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καθώς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οι</a:t>
            </a:r>
            <a:r>
              <a:rPr sz="2400" spc="-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γνωστοί</a:t>
            </a:r>
            <a:r>
              <a:rPr sz="2400" spc="-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χειρουργοί</a:t>
            </a:r>
            <a:r>
              <a:rPr sz="2400" spc="-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της</a:t>
            </a:r>
            <a:r>
              <a:rPr sz="24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Ευρώπης</a:t>
            </a:r>
            <a:r>
              <a:rPr sz="2400" spc="-6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τον</a:t>
            </a:r>
            <a:r>
              <a:rPr sz="2400" spc="-4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18</a:t>
            </a:r>
            <a:r>
              <a:rPr sz="2400" baseline="24305" dirty="0">
                <a:solidFill>
                  <a:srgbClr val="FFFF00"/>
                </a:solidFill>
                <a:latin typeface="Times New Roman"/>
                <a:cs typeface="Times New Roman"/>
              </a:rPr>
              <a:t>ο</a:t>
            </a:r>
            <a:r>
              <a:rPr sz="2400" spc="209" baseline="2430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και</a:t>
            </a:r>
            <a:r>
              <a:rPr sz="2400" spc="-3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19</a:t>
            </a:r>
            <a:r>
              <a:rPr sz="2400" baseline="24305" dirty="0">
                <a:solidFill>
                  <a:srgbClr val="FFFF00"/>
                </a:solidFill>
                <a:latin typeface="Times New Roman"/>
                <a:cs typeface="Times New Roman"/>
              </a:rPr>
              <a:t>ο</a:t>
            </a:r>
            <a:r>
              <a:rPr sz="2400" spc="240" baseline="2430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αιώνα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είναι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συγχρόνως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1445"/>
              </a:spcBef>
            </a:pP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δάσκαλοι</a:t>
            </a:r>
            <a:r>
              <a:rPr sz="2400" spc="-7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της</a:t>
            </a:r>
            <a:r>
              <a:rPr sz="2400" spc="-1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Ανατομικής,,,,,,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ήταν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σύνηθες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,,,,,,,,,</a:t>
            </a:r>
            <a:endParaRPr sz="2400">
              <a:latin typeface="Times New Roman"/>
              <a:cs typeface="Times New Roman"/>
            </a:endParaRPr>
          </a:p>
          <a:p>
            <a:pPr marL="38100" marR="30480">
              <a:lnSpc>
                <a:spcPct val="150100"/>
              </a:lnSpc>
            </a:pP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να</a:t>
            </a:r>
            <a:r>
              <a:rPr sz="2400" u="sng" spc="-6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εκτελούν</a:t>
            </a:r>
            <a:r>
              <a:rPr sz="2400" u="sng" spc="-4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τις</a:t>
            </a:r>
            <a:r>
              <a:rPr sz="2400" u="sng" spc="-6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εγχειρήσεις</a:t>
            </a:r>
            <a:r>
              <a:rPr sz="2400" u="sng" spc="-3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με</a:t>
            </a:r>
            <a:r>
              <a:rPr sz="2400" u="sng" spc="-6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τα</a:t>
            </a:r>
            <a:r>
              <a:rPr sz="2400" u="sng" spc="-5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ίδια</a:t>
            </a:r>
            <a:r>
              <a:rPr sz="2400" u="sng" spc="-7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ρούχα</a:t>
            </a:r>
            <a:r>
              <a:rPr sz="2400" u="sng" spc="-6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του</a:t>
            </a:r>
            <a:r>
              <a:rPr sz="2400" u="sng" spc="-6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ανατομείου</a:t>
            </a:r>
            <a:r>
              <a:rPr sz="2400" u="sng" spc="-3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(!!!!!) 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και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χωρίς</a:t>
            </a:r>
            <a:r>
              <a:rPr sz="2400" u="sng" spc="-6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να</a:t>
            </a:r>
            <a:r>
              <a:rPr sz="2400" u="sng" spc="-4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πλένουν</a:t>
            </a:r>
            <a:r>
              <a:rPr sz="24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τα</a:t>
            </a:r>
            <a:r>
              <a:rPr sz="2400" u="sng" spc="-6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χέρια</a:t>
            </a:r>
            <a:r>
              <a:rPr sz="2400" u="sng" spc="-3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τους</a:t>
            </a:r>
            <a:r>
              <a:rPr sz="2400" u="sng" spc="-3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(!!!!!!)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2252" rIns="0" bIns="0" rtlCol="0">
            <a:spAutoFit/>
          </a:bodyPr>
          <a:lstStyle/>
          <a:p>
            <a:pPr marL="263525">
              <a:lnSpc>
                <a:spcPct val="100000"/>
              </a:lnSpc>
              <a:spcBef>
                <a:spcPts val="90"/>
              </a:spcBef>
            </a:pPr>
            <a:r>
              <a:rPr sz="3200" dirty="0"/>
              <a:t>Η</a:t>
            </a:r>
            <a:r>
              <a:rPr sz="3200" spc="-70" dirty="0"/>
              <a:t> </a:t>
            </a:r>
            <a:r>
              <a:rPr sz="3200" dirty="0"/>
              <a:t>Χειρουργική</a:t>
            </a:r>
            <a:r>
              <a:rPr sz="3200" spc="-35" dirty="0"/>
              <a:t> </a:t>
            </a:r>
            <a:r>
              <a:rPr sz="3200" dirty="0"/>
              <a:t>μετά</a:t>
            </a:r>
            <a:r>
              <a:rPr sz="3200" spc="-30" dirty="0"/>
              <a:t> </a:t>
            </a:r>
            <a:r>
              <a:rPr sz="3200" spc="-10" dirty="0"/>
              <a:t>την</a:t>
            </a:r>
            <a:r>
              <a:rPr sz="3200" spc="-190" dirty="0"/>
              <a:t> </a:t>
            </a:r>
            <a:r>
              <a:rPr sz="3200" spc="-25" dirty="0"/>
              <a:t>Αναγέννηση</a:t>
            </a:r>
            <a:r>
              <a:rPr sz="3200" spc="-50" dirty="0"/>
              <a:t> </a:t>
            </a:r>
            <a:r>
              <a:rPr sz="3200" dirty="0"/>
              <a:t>ως</a:t>
            </a:r>
            <a:r>
              <a:rPr sz="3200" spc="-60" dirty="0"/>
              <a:t> </a:t>
            </a:r>
            <a:r>
              <a:rPr sz="3200" dirty="0"/>
              <a:t>τον</a:t>
            </a:r>
            <a:r>
              <a:rPr sz="3200" spc="-55" dirty="0"/>
              <a:t> </a:t>
            </a:r>
            <a:r>
              <a:rPr sz="3200" dirty="0"/>
              <a:t>19</a:t>
            </a:r>
            <a:r>
              <a:rPr sz="3150" baseline="25132" dirty="0"/>
              <a:t>ο</a:t>
            </a:r>
            <a:r>
              <a:rPr sz="3150" spc="284" baseline="25132" dirty="0"/>
              <a:t> </a:t>
            </a:r>
            <a:r>
              <a:rPr sz="3200" dirty="0"/>
              <a:t>αιώνα,</a:t>
            </a:r>
            <a:r>
              <a:rPr sz="3200" spc="-55" dirty="0"/>
              <a:t> </a:t>
            </a:r>
            <a:r>
              <a:rPr sz="3200" spc="-50" dirty="0"/>
              <a:t>1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177190" y="885504"/>
            <a:ext cx="10187940" cy="4965700"/>
          </a:xfrm>
          <a:prstGeom prst="rect">
            <a:avLst/>
          </a:prstGeom>
        </p:spPr>
        <p:txBody>
          <a:bodyPr vert="horz" wrap="square" lIns="0" tIns="1955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40"/>
              </a:spcBef>
              <a:tabLst>
                <a:tab pos="35687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Semmelweis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(1818-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1865)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παρατήρησε</a:t>
            </a:r>
            <a:r>
              <a:rPr sz="24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πρώτος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στη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Βιέννη</a:t>
            </a: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ct val="150100"/>
              </a:lnSpc>
            </a:pP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την</a:t>
            </a:r>
            <a:r>
              <a:rPr sz="2400" spc="-4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αξία</a:t>
            </a:r>
            <a:r>
              <a:rPr sz="2400" spc="-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του</a:t>
            </a:r>
            <a:r>
              <a:rPr sz="2400" spc="-6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πλυσίματος</a:t>
            </a:r>
            <a:r>
              <a:rPr sz="2400" spc="-3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των</a:t>
            </a:r>
            <a:r>
              <a:rPr sz="2400" spc="-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χεριών</a:t>
            </a:r>
            <a:r>
              <a:rPr sz="2400" spc="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όταν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διαπίστωσε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ότι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οι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φοιτητές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της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Ιατρικής,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πηγαίνοντας</a:t>
            </a:r>
            <a:r>
              <a:rPr sz="2400" u="sng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από</a:t>
            </a:r>
            <a:r>
              <a:rPr sz="2400" u="sng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το</a:t>
            </a:r>
            <a:r>
              <a:rPr sz="2400" u="sng" spc="-6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ανατομείο</a:t>
            </a:r>
            <a:r>
              <a:rPr sz="2400" u="sng" spc="-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στο</a:t>
            </a:r>
            <a:r>
              <a:rPr sz="2400" u="sng" spc="-5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μαιευτήριο</a:t>
            </a:r>
            <a:r>
              <a:rPr sz="2400" u="sng" spc="-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χωρίς</a:t>
            </a:r>
            <a:r>
              <a:rPr sz="2400" u="sng" spc="-8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να</a:t>
            </a:r>
            <a:r>
              <a:rPr sz="2400" u="sng" spc="-6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πλύνουν</a:t>
            </a:r>
            <a:r>
              <a:rPr sz="2400" u="sng" spc="-5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τα</a:t>
            </a:r>
            <a:r>
              <a:rPr sz="2400" u="sng" spc="-6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χέρια</a:t>
            </a:r>
            <a:r>
              <a:rPr sz="2400" u="sng" spc="-5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τους,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συντελούσαν</a:t>
            </a:r>
            <a:r>
              <a:rPr sz="2400" spc="-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στην</a:t>
            </a:r>
            <a:r>
              <a:rPr sz="2400" spc="-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αύξηση</a:t>
            </a:r>
            <a:r>
              <a:rPr sz="2400" spc="-6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της</a:t>
            </a:r>
            <a:r>
              <a:rPr sz="2400" spc="-6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συχνότητας</a:t>
            </a:r>
            <a:r>
              <a:rPr sz="24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των</a:t>
            </a:r>
            <a:r>
              <a:rPr sz="2400" spc="-7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λοιμώξεων</a:t>
            </a:r>
            <a:r>
              <a:rPr sz="2400" spc="-9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στους</a:t>
            </a:r>
            <a:r>
              <a:rPr sz="24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επιτόκους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45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56870" algn="l"/>
                <a:tab pos="489331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Αυτή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η</a:t>
            </a:r>
            <a:r>
              <a:rPr sz="2400" u="sng" spc="-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οξυδερκής</a:t>
            </a:r>
            <a:r>
              <a:rPr sz="2400" u="sng" spc="-4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παρατήρηση 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του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Semmelweis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που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δημοσιεύθηκε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το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1861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δεν</a:t>
            </a:r>
            <a:r>
              <a:rPr sz="2400" u="sng" spc="-3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εκτιμήθηκε</a:t>
            </a:r>
            <a:r>
              <a:rPr sz="2400" u="sng" spc="-2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από</a:t>
            </a:r>
            <a:r>
              <a:rPr sz="2400" u="sng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τους</a:t>
            </a:r>
            <a:r>
              <a:rPr sz="2400" u="sng" spc="-5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συναδέλφους</a:t>
            </a:r>
            <a:r>
              <a:rPr sz="2400" u="sng" spc="-3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του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45"/>
              </a:spcBef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λόγω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του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νεαρού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της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ηλικίας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του.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</a:pPr>
            <a:r>
              <a:rPr sz="2400" spc="-30" dirty="0">
                <a:solidFill>
                  <a:srgbClr val="FFFF00"/>
                </a:solidFill>
                <a:latin typeface="Times New Roman"/>
                <a:cs typeface="Times New Roman"/>
              </a:rPr>
              <a:t>Τα</a:t>
            </a:r>
            <a:r>
              <a:rPr sz="2400" spc="-8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υποτιμητικά</a:t>
            </a:r>
            <a:r>
              <a:rPr sz="2400" spc="-7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σχόλια</a:t>
            </a:r>
            <a:r>
              <a:rPr sz="2400" spc="-8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τον</a:t>
            </a:r>
            <a:r>
              <a:rPr sz="2400" spc="-7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οδήγησαν</a:t>
            </a:r>
            <a:r>
              <a:rPr sz="2400" spc="-7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τελικά</a:t>
            </a:r>
            <a:r>
              <a:rPr sz="24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στο</a:t>
            </a:r>
            <a:r>
              <a:rPr sz="2400" spc="-8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ψυχιατρείο.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8920" y="158877"/>
            <a:ext cx="113696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Η</a:t>
            </a:r>
            <a:r>
              <a:rPr sz="3600" spc="-85" dirty="0"/>
              <a:t> </a:t>
            </a:r>
            <a:r>
              <a:rPr sz="3600" dirty="0"/>
              <a:t>Χειρουργική</a:t>
            </a:r>
            <a:r>
              <a:rPr sz="3600" spc="-35" dirty="0"/>
              <a:t> </a:t>
            </a:r>
            <a:r>
              <a:rPr sz="3600" dirty="0"/>
              <a:t>μετά</a:t>
            </a:r>
            <a:r>
              <a:rPr sz="3600" spc="-55" dirty="0"/>
              <a:t> </a:t>
            </a:r>
            <a:r>
              <a:rPr sz="3600" spc="-10" dirty="0"/>
              <a:t>την</a:t>
            </a:r>
            <a:r>
              <a:rPr sz="3600" spc="-215" dirty="0"/>
              <a:t> </a:t>
            </a:r>
            <a:r>
              <a:rPr sz="3600" spc="-10" dirty="0"/>
              <a:t>Αναγέννηση</a:t>
            </a:r>
            <a:r>
              <a:rPr sz="3600" spc="-70" dirty="0"/>
              <a:t> </a:t>
            </a:r>
            <a:r>
              <a:rPr sz="3600" dirty="0"/>
              <a:t>ως</a:t>
            </a:r>
            <a:r>
              <a:rPr sz="3600" spc="-50" dirty="0"/>
              <a:t> </a:t>
            </a:r>
            <a:r>
              <a:rPr sz="3600" dirty="0"/>
              <a:t>και</a:t>
            </a:r>
            <a:r>
              <a:rPr sz="3600" spc="-95" dirty="0"/>
              <a:t> </a:t>
            </a:r>
            <a:r>
              <a:rPr sz="3600" dirty="0"/>
              <a:t>τον</a:t>
            </a:r>
            <a:r>
              <a:rPr sz="3600" spc="-60" dirty="0"/>
              <a:t> </a:t>
            </a:r>
            <a:r>
              <a:rPr sz="3600" dirty="0"/>
              <a:t>19</a:t>
            </a:r>
            <a:r>
              <a:rPr sz="3600" baseline="25462" dirty="0"/>
              <a:t>ο</a:t>
            </a:r>
            <a:r>
              <a:rPr sz="3600" spc="382" baseline="25462" dirty="0"/>
              <a:t> </a:t>
            </a:r>
            <a:r>
              <a:rPr sz="3600" dirty="0"/>
              <a:t>αιώνα,</a:t>
            </a:r>
            <a:r>
              <a:rPr sz="3600" spc="-75" dirty="0"/>
              <a:t> </a:t>
            </a:r>
            <a:r>
              <a:rPr sz="3600" spc="-50" dirty="0"/>
              <a:t>2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274320" y="3230117"/>
            <a:ext cx="76200" cy="15240"/>
          </a:xfrm>
          <a:custGeom>
            <a:avLst/>
            <a:gdLst/>
            <a:ahLst/>
            <a:cxnLst/>
            <a:rect l="l" t="t" r="r" b="b"/>
            <a:pathLst>
              <a:path w="76200" h="15239">
                <a:moveTo>
                  <a:pt x="76200" y="0"/>
                </a:moveTo>
                <a:lnTo>
                  <a:pt x="0" y="0"/>
                </a:lnTo>
                <a:lnTo>
                  <a:pt x="0" y="15239"/>
                </a:lnTo>
                <a:lnTo>
                  <a:pt x="76200" y="15239"/>
                </a:lnTo>
                <a:lnTo>
                  <a:pt x="7620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61620" y="786305"/>
            <a:ext cx="11257915" cy="531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104265">
              <a:lnSpc>
                <a:spcPct val="134200"/>
              </a:lnSpc>
              <a:spcBef>
                <a:spcPts val="95"/>
              </a:spcBef>
              <a:tabLst>
                <a:tab pos="35687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Η</a:t>
            </a:r>
            <a:r>
              <a:rPr sz="2400" u="sng" spc="-8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γνώση</a:t>
            </a:r>
            <a:r>
              <a:rPr sz="2400" u="sng" spc="-6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των</a:t>
            </a:r>
            <a:r>
              <a:rPr sz="2400" u="sng" spc="-8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κανόνων</a:t>
            </a:r>
            <a:r>
              <a:rPr sz="2400" u="sng" spc="-3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της</a:t>
            </a:r>
            <a:r>
              <a:rPr sz="2400" u="sng" spc="-10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ασηψίας</a:t>
            </a:r>
            <a:r>
              <a:rPr sz="2400" u="sng" spc="-5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και</a:t>
            </a:r>
            <a:r>
              <a:rPr sz="2400" u="sng" spc="-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αντισηψίας</a:t>
            </a:r>
            <a:r>
              <a:rPr sz="2400" u="sng" spc="-2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αποτέλεσαν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μεγάλη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πρόοδο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γιατί</a:t>
            </a:r>
            <a:r>
              <a:rPr sz="2400" u="sng" spc="-4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η</a:t>
            </a:r>
            <a:r>
              <a:rPr sz="2400" u="sng" spc="-5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μόλυνση</a:t>
            </a:r>
            <a:r>
              <a:rPr sz="2400" u="sng" spc="-4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των</a:t>
            </a:r>
            <a:r>
              <a:rPr sz="2400" u="sng" spc="-6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τραυμάτων</a:t>
            </a:r>
            <a:r>
              <a:rPr sz="2400" u="sng" spc="-6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ήταν</a:t>
            </a:r>
            <a:r>
              <a:rPr sz="2400" u="sng" spc="-4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η</a:t>
            </a:r>
            <a:r>
              <a:rPr sz="2400" u="sng" spc="-5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αιτία</a:t>
            </a:r>
            <a:r>
              <a:rPr sz="2400" u="sng" spc="-2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πολλών</a:t>
            </a:r>
            <a:r>
              <a:rPr sz="2400" u="sng" spc="-3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θανάτων.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</a:pP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Ο</a:t>
            </a:r>
            <a:r>
              <a:rPr sz="24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Louis Pasteur</a:t>
            </a:r>
            <a:r>
              <a:rPr sz="24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00"/>
                </a:solidFill>
                <a:latin typeface="Times New Roman"/>
                <a:cs typeface="Times New Roman"/>
              </a:rPr>
              <a:t>(1822-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1895),</a:t>
            </a:r>
            <a:r>
              <a:rPr sz="2400" spc="-2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χημικός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από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το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Παρίσι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 και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  <a:tabLst>
                <a:tab pos="2082164" algn="l"/>
              </a:tabLst>
            </a:pP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Ο</a:t>
            </a:r>
            <a:r>
              <a:rPr sz="2400" spc="-4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Joseph</a:t>
            </a:r>
            <a:r>
              <a:rPr sz="2400" spc="-3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Lister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	</a:t>
            </a:r>
            <a:r>
              <a:rPr sz="2400" spc="-25" dirty="0">
                <a:solidFill>
                  <a:srgbClr val="FFFF00"/>
                </a:solidFill>
                <a:latin typeface="Times New Roman"/>
                <a:cs typeface="Times New Roman"/>
              </a:rPr>
              <a:t>(1827-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1912),</a:t>
            </a:r>
            <a:r>
              <a:rPr sz="2400" spc="-3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χειρουργός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από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το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Εδιμβούργο</a:t>
            </a:r>
            <a:endParaRPr sz="2400">
              <a:latin typeface="Times New Roman"/>
              <a:cs typeface="Times New Roman"/>
            </a:endParaRPr>
          </a:p>
          <a:p>
            <a:pPr marL="88900">
              <a:lnSpc>
                <a:spcPct val="100000"/>
              </a:lnSpc>
              <a:spcBef>
                <a:spcPts val="985"/>
              </a:spcBef>
            </a:pP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έχουν</a:t>
            </a:r>
            <a:r>
              <a:rPr sz="2400" u="sng" spc="-7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την</a:t>
            </a:r>
            <a:r>
              <a:rPr sz="2400" u="sng" spc="-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τιμή</a:t>
            </a:r>
            <a:r>
              <a:rPr sz="2400" u="sng" spc="-9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της</a:t>
            </a:r>
            <a:r>
              <a:rPr sz="2400" u="sng" spc="-5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καθιέρωσης</a:t>
            </a:r>
            <a:r>
              <a:rPr sz="2400" u="sng" spc="-4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της</a:t>
            </a:r>
            <a:r>
              <a:rPr sz="2400" u="sng" spc="-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αντισηψίας</a:t>
            </a:r>
            <a:r>
              <a:rPr sz="2400" u="sng" spc="-4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στη</a:t>
            </a:r>
            <a:r>
              <a:rPr sz="2400" u="sng" spc="-7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Χειρουργική.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</a:pP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Συγκεκριμένα,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εισήγαγαν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την</a:t>
            </a:r>
            <a:r>
              <a:rPr sz="2400" spc="-7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αντισηπτική</a:t>
            </a:r>
            <a:r>
              <a:rPr sz="2400" spc="-2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προετοιμασία</a:t>
            </a:r>
            <a:r>
              <a:rPr sz="24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του</a:t>
            </a:r>
            <a:r>
              <a:rPr sz="2400" spc="-9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χειρουργού</a:t>
            </a:r>
            <a:r>
              <a:rPr sz="2400" spc="-7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και</a:t>
            </a:r>
            <a:r>
              <a:rPr sz="2400" spc="-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την</a:t>
            </a:r>
            <a:r>
              <a:rPr sz="2400" spc="-7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αντισηψία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του</a:t>
            </a:r>
            <a:r>
              <a:rPr sz="2400" spc="-4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εγχειρητικού τραύματος.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  <a:tabLst>
                <a:tab pos="1384300" algn="l"/>
              </a:tabLst>
            </a:pP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Επιπλέον,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	σε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αυτές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τις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προοδευτικές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εξελίξεις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βοήθησε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endParaRPr sz="2400">
              <a:latin typeface="Times New Roman"/>
              <a:cs typeface="Times New Roman"/>
            </a:endParaRPr>
          </a:p>
          <a:p>
            <a:pPr marL="88900">
              <a:lnSpc>
                <a:spcPct val="100000"/>
              </a:lnSpc>
              <a:spcBef>
                <a:spcPts val="985"/>
              </a:spcBef>
            </a:pP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η</a:t>
            </a:r>
            <a:r>
              <a:rPr sz="2400" spc="-7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ανακάλυψη</a:t>
            </a:r>
            <a:r>
              <a:rPr sz="2400" spc="-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του</a:t>
            </a:r>
            <a:r>
              <a:rPr sz="2400" spc="-8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μικροσκοπίου</a:t>
            </a:r>
            <a:r>
              <a:rPr sz="2400" spc="-4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στην</a:t>
            </a:r>
            <a:r>
              <a:rPr sz="2400" spc="-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Ολλανδία</a:t>
            </a:r>
            <a:r>
              <a:rPr sz="2400" spc="-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24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χρησιμοποίησή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του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</a:pPr>
            <a:r>
              <a:rPr sz="2400" u="sng" spc="-7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από</a:t>
            </a:r>
            <a:r>
              <a:rPr sz="2400" u="sng" spc="-3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τον</a:t>
            </a:r>
            <a:r>
              <a:rPr sz="2400" u="sng" spc="-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Leeuwenhoek</a:t>
            </a:r>
            <a:r>
              <a:rPr sz="2400" u="sng" spc="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καθώς</a:t>
            </a:r>
            <a:r>
              <a:rPr sz="2400" u="sng" spc="-5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επίσης</a:t>
            </a:r>
            <a:r>
              <a:rPr sz="2400" u="sng" spc="-3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και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</a:pP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η</a:t>
            </a:r>
            <a:r>
              <a:rPr sz="2400" u="sng" spc="-6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πιστοποίηση</a:t>
            </a:r>
            <a:r>
              <a:rPr sz="2400" u="sng" spc="-2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της</a:t>
            </a:r>
            <a:r>
              <a:rPr sz="2400" u="sng" spc="-5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σημασίας</a:t>
            </a:r>
            <a:r>
              <a:rPr sz="2400" u="sng" spc="-3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των</a:t>
            </a:r>
            <a:r>
              <a:rPr sz="2400" u="sng" spc="-6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μικροοργανισμών</a:t>
            </a:r>
            <a:r>
              <a:rPr sz="2400" u="sng" spc="-4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στην</a:t>
            </a:r>
            <a:r>
              <a:rPr sz="2400" u="sng" spc="-4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τραυματική</a:t>
            </a:r>
            <a:r>
              <a:rPr sz="2400" u="sng" spc="-4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μόλυνση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2940" y="217754"/>
            <a:ext cx="6433820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10"/>
              </a:spcBef>
              <a:tabLst>
                <a:tab pos="3512820" algn="l"/>
              </a:tabLst>
            </a:pPr>
            <a:r>
              <a:rPr dirty="0"/>
              <a:t>Η</a:t>
            </a:r>
            <a:r>
              <a:rPr spc="-30" dirty="0"/>
              <a:t> </a:t>
            </a:r>
            <a:r>
              <a:rPr dirty="0"/>
              <a:t>Χειρουργική</a:t>
            </a:r>
            <a:r>
              <a:rPr spc="-25" dirty="0"/>
              <a:t> </a:t>
            </a:r>
            <a:r>
              <a:rPr dirty="0"/>
              <a:t>τον</a:t>
            </a:r>
            <a:r>
              <a:rPr spc="-45" dirty="0"/>
              <a:t> </a:t>
            </a:r>
            <a:r>
              <a:rPr spc="-25" dirty="0"/>
              <a:t>19</a:t>
            </a:r>
            <a:r>
              <a:rPr sz="2775" spc="-37" baseline="25525" dirty="0"/>
              <a:t>ο</a:t>
            </a:r>
            <a:r>
              <a:rPr sz="2775" baseline="25525" dirty="0"/>
              <a:t>	</a:t>
            </a:r>
            <a:r>
              <a:rPr sz="2800" dirty="0"/>
              <a:t>και</a:t>
            </a:r>
            <a:r>
              <a:rPr sz="2800" spc="-25" dirty="0"/>
              <a:t> </a:t>
            </a:r>
            <a:r>
              <a:rPr sz="2800" dirty="0"/>
              <a:t>τον</a:t>
            </a:r>
            <a:r>
              <a:rPr sz="2800" spc="-35" dirty="0"/>
              <a:t> </a:t>
            </a:r>
            <a:r>
              <a:rPr sz="2800" dirty="0"/>
              <a:t>20</a:t>
            </a:r>
            <a:r>
              <a:rPr sz="2775" baseline="25525" dirty="0"/>
              <a:t>ο</a:t>
            </a:r>
            <a:r>
              <a:rPr sz="2775" spc="300" baseline="25525" dirty="0"/>
              <a:t> </a:t>
            </a:r>
            <a:r>
              <a:rPr sz="2800" dirty="0"/>
              <a:t>αιώνα,</a:t>
            </a:r>
            <a:r>
              <a:rPr sz="2800" spc="-55" dirty="0"/>
              <a:t> </a:t>
            </a:r>
            <a:r>
              <a:rPr sz="2800" spc="-50" dirty="0"/>
              <a:t>1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275640" y="927988"/>
            <a:ext cx="11529695" cy="4417060"/>
          </a:xfrm>
          <a:prstGeom prst="rect">
            <a:avLst/>
          </a:prstGeom>
        </p:spPr>
        <p:txBody>
          <a:bodyPr vert="horz" wrap="square" lIns="0" tIns="195580" rIns="0" bIns="0" rtlCol="0">
            <a:spAutoFit/>
          </a:bodyPr>
          <a:lstStyle/>
          <a:p>
            <a:pPr marL="342265" indent="-329565">
              <a:lnSpc>
                <a:spcPct val="100000"/>
              </a:lnSpc>
              <a:spcBef>
                <a:spcPts val="1540"/>
              </a:spcBef>
              <a:buAutoNum type="arabicParenR"/>
              <a:tabLst>
                <a:tab pos="342265" algn="l"/>
              </a:tabLst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Lister</a:t>
            </a:r>
            <a:r>
              <a:rPr sz="2400" spc="-1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στις</a:t>
            </a:r>
            <a:r>
              <a:rPr sz="24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μελέτες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του</a:t>
            </a:r>
            <a:r>
              <a:rPr sz="24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που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δημοσιεύθηκαν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(1867)</a:t>
            </a:r>
            <a:endParaRPr sz="2400">
              <a:latin typeface="Times New Roman"/>
              <a:cs typeface="Times New Roman"/>
            </a:endParaRPr>
          </a:p>
          <a:p>
            <a:pPr marL="356870" marR="361315" indent="-344805">
              <a:lnSpc>
                <a:spcPct val="150000"/>
              </a:lnSpc>
              <a:spcBef>
                <a:spcPts val="5"/>
              </a:spcBef>
              <a:tabLst>
                <a:tab pos="356870" algn="l"/>
                <a:tab pos="208280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έκανε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λόγο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για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την</a:t>
            </a:r>
            <a:r>
              <a:rPr sz="2400" spc="-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αιτία</a:t>
            </a:r>
            <a:r>
              <a:rPr sz="2400" spc="-2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της</a:t>
            </a:r>
            <a:r>
              <a:rPr sz="2400" spc="-7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μόλυνσης</a:t>
            </a:r>
            <a:r>
              <a:rPr sz="24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των</a:t>
            </a:r>
            <a:r>
              <a:rPr sz="2400" spc="-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τραυμάτων</a:t>
            </a:r>
            <a:r>
              <a:rPr sz="2400" spc="-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και</a:t>
            </a:r>
            <a:r>
              <a:rPr sz="2400" spc="-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την</a:t>
            </a:r>
            <a:r>
              <a:rPr sz="2400" spc="-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αντιμετώπισή</a:t>
            </a:r>
            <a:r>
              <a:rPr sz="2400" spc="-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τους</a:t>
            </a:r>
            <a:r>
              <a:rPr sz="2400" spc="-2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με</a:t>
            </a:r>
            <a:r>
              <a:rPr sz="2400" u="sng" spc="-5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2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τα</a:t>
            </a:r>
            <a:r>
              <a:rPr sz="2400" spc="-2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αντισηπτικά.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Συγκεκριμένα,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  <a:tabLst>
                <a:tab pos="35687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παρατήρησε</a:t>
            </a:r>
            <a:r>
              <a:rPr sz="2400" u="sng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ότι</a:t>
            </a:r>
            <a:r>
              <a:rPr sz="2400" u="sng" spc="-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τα</a:t>
            </a:r>
            <a:r>
              <a:rPr sz="2400" spc="-8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απλά</a:t>
            </a:r>
            <a:r>
              <a:rPr sz="2400" spc="-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κατάγματα</a:t>
            </a:r>
            <a:r>
              <a:rPr sz="2400" spc="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αποκαθίσταντο</a:t>
            </a:r>
            <a:r>
              <a:rPr sz="2400" spc="-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πιο</a:t>
            </a:r>
            <a:r>
              <a:rPr sz="24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γρήγορα</a:t>
            </a:r>
            <a:r>
              <a:rPr sz="2400" spc="-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σε</a:t>
            </a:r>
            <a:r>
              <a:rPr sz="2400" spc="-6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σχέση</a:t>
            </a:r>
            <a:r>
              <a:rPr sz="24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με</a:t>
            </a:r>
            <a:r>
              <a:rPr sz="2400" spc="-6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00"/>
                </a:solidFill>
                <a:latin typeface="Times New Roman"/>
                <a:cs typeface="Times New Roman"/>
              </a:rPr>
              <a:t>τα</a:t>
            </a:r>
            <a:endParaRPr sz="2400">
              <a:latin typeface="Times New Roman"/>
              <a:cs typeface="Times New Roman"/>
            </a:endParaRPr>
          </a:p>
          <a:p>
            <a:pPr marL="356870">
              <a:lnSpc>
                <a:spcPct val="100000"/>
              </a:lnSpc>
              <a:spcBef>
                <a:spcPts val="1440"/>
              </a:spcBef>
            </a:pP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επιπλεγμένα</a:t>
            </a:r>
            <a:r>
              <a:rPr sz="2400" spc="-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που</a:t>
            </a:r>
            <a:r>
              <a:rPr sz="2400" spc="-9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ανέπτυσσαν</a:t>
            </a:r>
            <a:r>
              <a:rPr sz="2400" spc="-6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λοίμωξη</a:t>
            </a:r>
            <a:r>
              <a:rPr sz="2400" spc="-10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και</a:t>
            </a:r>
            <a:r>
              <a:rPr sz="2400" spc="-7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απαιτούσαν</a:t>
            </a:r>
            <a:r>
              <a:rPr sz="24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ακρωτηριασμό,</a:t>
            </a:r>
            <a:r>
              <a:rPr sz="24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όπως</a:t>
            </a:r>
            <a:r>
              <a:rPr sz="24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επίσης</a:t>
            </a:r>
            <a:r>
              <a:rPr sz="24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45"/>
              </a:spcBef>
              <a:tabLst>
                <a:tab pos="35687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κατέγραψε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την</a:t>
            </a:r>
            <a:r>
              <a:rPr sz="2400" spc="-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πιο</a:t>
            </a:r>
            <a:r>
              <a:rPr sz="24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γρήγορη</a:t>
            </a:r>
            <a:r>
              <a:rPr sz="2400" spc="-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επούλωση</a:t>
            </a:r>
            <a:r>
              <a:rPr sz="2400" spc="-7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των</a:t>
            </a:r>
            <a:r>
              <a:rPr sz="2400" spc="-7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τραυμάτων</a:t>
            </a:r>
            <a:r>
              <a:rPr sz="2400" spc="-2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εφόσον</a:t>
            </a:r>
            <a:r>
              <a:rPr sz="2400" u="sng" spc="-6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δεν</a:t>
            </a:r>
            <a:r>
              <a:rPr sz="2400" u="sng" spc="-5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είχαν</a:t>
            </a:r>
            <a:r>
              <a:rPr sz="2400" u="sng" spc="-5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2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πύον</a:t>
            </a:r>
            <a:endParaRPr sz="2400">
              <a:latin typeface="Times New Roman"/>
              <a:cs typeface="Times New Roman"/>
            </a:endParaRPr>
          </a:p>
          <a:p>
            <a:pPr marL="342265" indent="-329565">
              <a:lnSpc>
                <a:spcPct val="100000"/>
              </a:lnSpc>
              <a:spcBef>
                <a:spcPts val="1440"/>
              </a:spcBef>
              <a:buAutoNum type="arabicParenR" startAt="2"/>
              <a:tabLst>
                <a:tab pos="342265" algn="l"/>
              </a:tabLst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24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Halsted</a:t>
            </a:r>
            <a:r>
              <a:rPr sz="2400" spc="-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εισήγαγε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τα</a:t>
            </a:r>
            <a:r>
              <a:rPr sz="2400" spc="-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αποστειρωμένα</a:t>
            </a:r>
            <a:r>
              <a:rPr sz="2400" spc="-3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γάντια</a:t>
            </a:r>
            <a:r>
              <a:rPr sz="2400" spc="-2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στην</a:t>
            </a:r>
            <a:r>
              <a:rPr sz="2400" spc="-14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Αμερική,</a:t>
            </a:r>
            <a:r>
              <a:rPr sz="2400" spc="-4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endParaRPr sz="2400">
              <a:latin typeface="Times New Roman"/>
              <a:cs typeface="Times New Roman"/>
            </a:endParaRPr>
          </a:p>
          <a:p>
            <a:pPr marL="342265" indent="-329565">
              <a:lnSpc>
                <a:spcPct val="100000"/>
              </a:lnSpc>
              <a:spcBef>
                <a:spcPts val="1445"/>
              </a:spcBef>
              <a:buAutoNum type="arabicParenR" startAt="2"/>
              <a:tabLst>
                <a:tab pos="342265" algn="l"/>
              </a:tabLst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24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Hunter</a:t>
            </a:r>
            <a:r>
              <a:rPr sz="2400" spc="-6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εισήγαγε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τη</a:t>
            </a:r>
            <a:r>
              <a:rPr sz="24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χειρουργική</a:t>
            </a:r>
            <a:r>
              <a:rPr sz="2400" spc="-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προσωπίδα</a:t>
            </a:r>
            <a:r>
              <a:rPr sz="2400" spc="-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στο</a:t>
            </a:r>
            <a:r>
              <a:rPr sz="2400" spc="-14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Λονδίνο</a:t>
            </a:r>
            <a:r>
              <a:rPr sz="24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(1900).</a:t>
            </a:r>
            <a:r>
              <a:rPr sz="24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Charing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Cross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Hospital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6857" y="133299"/>
            <a:ext cx="735266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5"/>
              </a:spcBef>
              <a:tabLst>
                <a:tab pos="4012565" algn="l"/>
              </a:tabLst>
            </a:pPr>
            <a:r>
              <a:rPr sz="3200" dirty="0"/>
              <a:t>Η</a:t>
            </a:r>
            <a:r>
              <a:rPr sz="3200" spc="-70" dirty="0"/>
              <a:t> </a:t>
            </a:r>
            <a:r>
              <a:rPr sz="3200" dirty="0"/>
              <a:t>Χειρουργική</a:t>
            </a:r>
            <a:r>
              <a:rPr sz="3200" spc="-60" dirty="0"/>
              <a:t> </a:t>
            </a:r>
            <a:r>
              <a:rPr sz="3200" dirty="0"/>
              <a:t>τον</a:t>
            </a:r>
            <a:r>
              <a:rPr sz="3200" spc="-55" dirty="0"/>
              <a:t> </a:t>
            </a:r>
            <a:r>
              <a:rPr sz="3200" spc="-25" dirty="0"/>
              <a:t>19</a:t>
            </a:r>
            <a:r>
              <a:rPr sz="3150" spc="-37" baseline="25132" dirty="0"/>
              <a:t>ο</a:t>
            </a:r>
            <a:r>
              <a:rPr sz="3150" baseline="25132" dirty="0"/>
              <a:t>	</a:t>
            </a:r>
            <a:r>
              <a:rPr sz="3200" dirty="0"/>
              <a:t>και</a:t>
            </a:r>
            <a:r>
              <a:rPr sz="3200" spc="-55" dirty="0"/>
              <a:t> </a:t>
            </a:r>
            <a:r>
              <a:rPr sz="3200" dirty="0"/>
              <a:t>τον</a:t>
            </a:r>
            <a:r>
              <a:rPr sz="3200" spc="-45" dirty="0"/>
              <a:t> </a:t>
            </a:r>
            <a:r>
              <a:rPr sz="3200" dirty="0"/>
              <a:t>20</a:t>
            </a:r>
            <a:r>
              <a:rPr sz="3150" baseline="25132" dirty="0"/>
              <a:t>ο</a:t>
            </a:r>
            <a:r>
              <a:rPr sz="3150" spc="307" baseline="25132" dirty="0"/>
              <a:t> </a:t>
            </a:r>
            <a:r>
              <a:rPr sz="3200" dirty="0"/>
              <a:t>αιώνα,</a:t>
            </a:r>
            <a:r>
              <a:rPr sz="3200" spc="-45" dirty="0"/>
              <a:t> </a:t>
            </a:r>
            <a:r>
              <a:rPr sz="3200" spc="-50" dirty="0"/>
              <a:t>2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206717" y="784301"/>
            <a:ext cx="11493500" cy="54952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5"/>
              </a:spcBef>
            </a:pPr>
            <a:r>
              <a:rPr sz="2100" spc="150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2100" spc="120" dirty="0">
                <a:solidFill>
                  <a:srgbClr val="89D0D5"/>
                </a:solidFill>
                <a:latin typeface="Lucida Sans Unicode"/>
                <a:cs typeface="Lucida Sans Unicode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Times New Roman"/>
                <a:cs typeface="Times New Roman"/>
              </a:rPr>
              <a:t>Σημαντικός</a:t>
            </a:r>
            <a:r>
              <a:rPr sz="26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παράγοντας</a:t>
            </a:r>
            <a:r>
              <a:rPr sz="26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στην</a:t>
            </a:r>
            <a:r>
              <a:rPr sz="26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πρόοδο</a:t>
            </a:r>
            <a:r>
              <a:rPr sz="26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της</a:t>
            </a:r>
            <a:r>
              <a:rPr sz="26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Χειρουργικής</a:t>
            </a:r>
            <a:r>
              <a:rPr sz="26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τον</a:t>
            </a:r>
            <a:r>
              <a:rPr sz="26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19</a:t>
            </a:r>
            <a:r>
              <a:rPr sz="2550" baseline="26143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2550" spc="240" baseline="26143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26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20</a:t>
            </a:r>
            <a:r>
              <a:rPr sz="2550" baseline="26143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2550" spc="240" baseline="26143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αιώνα</a:t>
            </a:r>
            <a:r>
              <a:rPr sz="26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20" dirty="0">
                <a:solidFill>
                  <a:srgbClr val="FFFFFF"/>
                </a:solidFill>
                <a:latin typeface="Times New Roman"/>
                <a:cs typeface="Times New Roman"/>
              </a:rPr>
              <a:t>ήταν</a:t>
            </a:r>
            <a:endParaRPr sz="2600">
              <a:latin typeface="Times New Roman"/>
              <a:cs typeface="Times New Roman"/>
            </a:endParaRPr>
          </a:p>
          <a:p>
            <a:pPr marL="25400" marR="1576070" indent="-635">
              <a:lnSpc>
                <a:spcPct val="160100"/>
              </a:lnSpc>
              <a:tabLst>
                <a:tab pos="7508240" algn="l"/>
              </a:tabLst>
            </a:pPr>
            <a:r>
              <a:rPr sz="2600" u="sng" spc="-9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6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η</a:t>
            </a:r>
            <a:r>
              <a:rPr sz="2600" u="sng" spc="-7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6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επίτευξη</a:t>
            </a:r>
            <a:r>
              <a:rPr sz="2600" u="sng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6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επιτέλους</a:t>
            </a:r>
            <a:r>
              <a:rPr sz="2600" u="sng" spc="-2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6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της</a:t>
            </a:r>
            <a:r>
              <a:rPr sz="2600" u="sng" spc="-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6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εξουδετέρωσης</a:t>
            </a:r>
            <a:r>
              <a:rPr sz="2600" u="sng" spc="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6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του</a:t>
            </a:r>
            <a:r>
              <a:rPr sz="2600" u="sng" spc="-5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6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πόνου</a:t>
            </a:r>
            <a:r>
              <a:rPr sz="2600" u="sng" spc="-7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600" u="sng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με</a:t>
            </a:r>
            <a:r>
              <a:rPr sz="26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	αναισθητικά</a:t>
            </a:r>
            <a:r>
              <a:rPr sz="2600" u="sng" spc="-13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600" u="sng" spc="-2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μέσα</a:t>
            </a:r>
            <a:r>
              <a:rPr sz="26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00"/>
                </a:solidFill>
                <a:latin typeface="Times New Roman"/>
                <a:cs typeface="Times New Roman"/>
              </a:rPr>
              <a:t>Πρωτοξείδιο</a:t>
            </a:r>
            <a:r>
              <a:rPr sz="2600" spc="-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00"/>
                </a:solidFill>
                <a:latin typeface="Times New Roman"/>
                <a:cs typeface="Times New Roman"/>
              </a:rPr>
              <a:t>του</a:t>
            </a:r>
            <a:r>
              <a:rPr sz="26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FFFF00"/>
                </a:solidFill>
                <a:latin typeface="Times New Roman"/>
                <a:cs typeface="Times New Roman"/>
              </a:rPr>
              <a:t>αζώτου</a:t>
            </a:r>
            <a:r>
              <a:rPr sz="2600" spc="-8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00"/>
                </a:solidFill>
                <a:latin typeface="Times New Roman"/>
                <a:cs typeface="Times New Roman"/>
              </a:rPr>
              <a:t>:</a:t>
            </a:r>
            <a:r>
              <a:rPr sz="2600" spc="-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Times New Roman"/>
                <a:cs typeface="Times New Roman"/>
              </a:rPr>
              <a:t>οδοντίατρος</a:t>
            </a:r>
            <a:r>
              <a:rPr sz="2600" spc="-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Times New Roman"/>
                <a:cs typeface="Times New Roman"/>
              </a:rPr>
              <a:t>William</a:t>
            </a:r>
            <a:r>
              <a:rPr sz="26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Morton,</a:t>
            </a:r>
            <a:r>
              <a:rPr sz="26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20" dirty="0">
                <a:solidFill>
                  <a:srgbClr val="FFFFFF"/>
                </a:solidFill>
                <a:latin typeface="Times New Roman"/>
                <a:cs typeface="Times New Roman"/>
              </a:rPr>
              <a:t>1846</a:t>
            </a:r>
            <a:endParaRPr sz="2600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  <a:spcBef>
                <a:spcPts val="1875"/>
              </a:spcBef>
            </a:pPr>
            <a:r>
              <a:rPr sz="2600" dirty="0">
                <a:solidFill>
                  <a:srgbClr val="FFFF00"/>
                </a:solidFill>
                <a:latin typeface="Times New Roman"/>
                <a:cs typeface="Times New Roman"/>
              </a:rPr>
              <a:t>Aιθέρας,</a:t>
            </a:r>
            <a:r>
              <a:rPr sz="2600" spc="-8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00"/>
                </a:solidFill>
                <a:latin typeface="Times New Roman"/>
                <a:cs typeface="Times New Roman"/>
              </a:rPr>
              <a:t>χλωροφόρμιο</a:t>
            </a:r>
            <a:r>
              <a:rPr sz="2600" spc="-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00"/>
                </a:solidFill>
                <a:latin typeface="Times New Roman"/>
                <a:cs typeface="Times New Roman"/>
              </a:rPr>
              <a:t>:</a:t>
            </a:r>
            <a:r>
              <a:rPr sz="2600" spc="-7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Times New Roman"/>
                <a:cs typeface="Times New Roman"/>
              </a:rPr>
              <a:t>Simpson</a:t>
            </a:r>
            <a:endParaRPr sz="2600">
              <a:latin typeface="Times New Roman"/>
              <a:cs typeface="Times New Roman"/>
            </a:endParaRPr>
          </a:p>
          <a:p>
            <a:pPr marL="369570" marR="17780" indent="-344805">
              <a:lnSpc>
                <a:spcPts val="4990"/>
              </a:lnSpc>
              <a:spcBef>
                <a:spcPts val="480"/>
              </a:spcBef>
            </a:pPr>
            <a:r>
              <a:rPr sz="2100" spc="150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2100" spc="95" dirty="0">
                <a:solidFill>
                  <a:srgbClr val="89D0D5"/>
                </a:solidFill>
                <a:latin typeface="Lucida Sans Unicode"/>
                <a:cs typeface="Lucida Sans Unicode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Mετά</a:t>
            </a:r>
            <a:r>
              <a:rPr sz="26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την</a:t>
            </a:r>
            <a:r>
              <a:rPr sz="26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Times New Roman"/>
                <a:cs typeface="Times New Roman"/>
              </a:rPr>
              <a:t>ανακάλυψη</a:t>
            </a:r>
            <a:r>
              <a:rPr sz="26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των</a:t>
            </a:r>
            <a:r>
              <a:rPr sz="26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αναισθητικών</a:t>
            </a:r>
            <a:r>
              <a:rPr sz="26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μέσων</a:t>
            </a:r>
            <a:r>
              <a:rPr sz="26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(1846)</a:t>
            </a:r>
            <a:r>
              <a:rPr sz="26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26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χειρουργική</a:t>
            </a:r>
            <a:r>
              <a:rPr sz="26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25" dirty="0">
                <a:solidFill>
                  <a:srgbClr val="FFFFFF"/>
                </a:solidFill>
                <a:latin typeface="Times New Roman"/>
                <a:cs typeface="Times New Roman"/>
              </a:rPr>
              <a:t>των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σπλάχνων</a:t>
            </a:r>
            <a:r>
              <a:rPr sz="26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γνωρίζει</a:t>
            </a:r>
            <a:r>
              <a:rPr sz="26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σημαντική</a:t>
            </a:r>
            <a:r>
              <a:rPr sz="26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άνθηση</a:t>
            </a:r>
            <a:r>
              <a:rPr sz="26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με</a:t>
            </a:r>
            <a:r>
              <a:rPr sz="26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τους</a:t>
            </a:r>
            <a:r>
              <a:rPr sz="26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Billroth</a:t>
            </a:r>
            <a:r>
              <a:rPr sz="26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(Βιέννη),</a:t>
            </a:r>
            <a:r>
              <a:rPr sz="26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Pean</a:t>
            </a:r>
            <a:r>
              <a:rPr sz="26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Times New Roman"/>
                <a:cs typeface="Times New Roman"/>
              </a:rPr>
              <a:t>(Παρίσι),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Kocher</a:t>
            </a:r>
            <a:r>
              <a:rPr sz="2600" spc="-1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(Ελβετία),</a:t>
            </a:r>
            <a:r>
              <a:rPr sz="26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Mikulicz</a:t>
            </a:r>
            <a:r>
              <a:rPr sz="26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(Πολωνία),</a:t>
            </a:r>
            <a:r>
              <a:rPr sz="26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Polya</a:t>
            </a:r>
            <a:r>
              <a:rPr sz="26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(Ουγγαρία),</a:t>
            </a:r>
            <a:r>
              <a:rPr sz="2600" spc="-1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20" dirty="0">
                <a:solidFill>
                  <a:srgbClr val="FFFFFF"/>
                </a:solidFill>
                <a:latin typeface="Times New Roman"/>
                <a:cs typeface="Times New Roman"/>
              </a:rPr>
              <a:t>Murphy,</a:t>
            </a:r>
            <a:r>
              <a:rPr sz="26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Halsted</a:t>
            </a:r>
            <a:r>
              <a:rPr sz="2600" spc="-1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Times New Roman"/>
                <a:cs typeface="Times New Roman"/>
              </a:rPr>
              <a:t>(ΗΠΑ)</a:t>
            </a:r>
            <a:endParaRPr sz="2600">
              <a:latin typeface="Times New Roman"/>
              <a:cs typeface="Times New Roman"/>
            </a:endParaRPr>
          </a:p>
          <a:p>
            <a:pPr marL="25400" marR="210185">
              <a:lnSpc>
                <a:spcPts val="4990"/>
              </a:lnSpc>
            </a:pPr>
            <a:r>
              <a:rPr sz="2600" dirty="0">
                <a:solidFill>
                  <a:srgbClr val="FFFF00"/>
                </a:solidFill>
                <a:latin typeface="Times New Roman"/>
                <a:cs typeface="Times New Roman"/>
              </a:rPr>
              <a:t>Όλοι</a:t>
            </a:r>
            <a:r>
              <a:rPr sz="2600" spc="-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00"/>
                </a:solidFill>
                <a:latin typeface="Times New Roman"/>
                <a:cs typeface="Times New Roman"/>
              </a:rPr>
              <a:t>οι</a:t>
            </a:r>
            <a:r>
              <a:rPr sz="2600" spc="-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00"/>
                </a:solidFill>
                <a:latin typeface="Times New Roman"/>
                <a:cs typeface="Times New Roman"/>
              </a:rPr>
              <a:t>παραπάνω</a:t>
            </a:r>
            <a:r>
              <a:rPr sz="2600" spc="-9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00"/>
                </a:solidFill>
                <a:latin typeface="Times New Roman"/>
                <a:cs typeface="Times New Roman"/>
              </a:rPr>
              <a:t>καθιέρωσαν</a:t>
            </a:r>
            <a:r>
              <a:rPr sz="2600" spc="-2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00"/>
                </a:solidFill>
                <a:latin typeface="Times New Roman"/>
                <a:cs typeface="Times New Roman"/>
              </a:rPr>
              <a:t>τον</a:t>
            </a:r>
            <a:r>
              <a:rPr sz="26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00"/>
                </a:solidFill>
                <a:latin typeface="Times New Roman"/>
                <a:cs typeface="Times New Roman"/>
              </a:rPr>
              <a:t>19</a:t>
            </a:r>
            <a:r>
              <a:rPr sz="2550" baseline="26143" dirty="0">
                <a:solidFill>
                  <a:srgbClr val="FFFF00"/>
                </a:solidFill>
                <a:latin typeface="Times New Roman"/>
                <a:cs typeface="Times New Roman"/>
              </a:rPr>
              <a:t>ο</a:t>
            </a:r>
            <a:r>
              <a:rPr sz="2550" spc="240" baseline="26143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00"/>
                </a:solidFill>
                <a:latin typeface="Times New Roman"/>
                <a:cs typeface="Times New Roman"/>
              </a:rPr>
              <a:t>αιώνα</a:t>
            </a:r>
            <a:r>
              <a:rPr sz="2600" spc="-7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00"/>
                </a:solidFill>
                <a:latin typeface="Times New Roman"/>
                <a:cs typeface="Times New Roman"/>
              </a:rPr>
              <a:t>ως</a:t>
            </a:r>
            <a:r>
              <a:rPr sz="2600" spc="-6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00"/>
                </a:solidFill>
                <a:latin typeface="Times New Roman"/>
                <a:cs typeface="Times New Roman"/>
              </a:rPr>
              <a:t>την</a:t>
            </a:r>
            <a:r>
              <a:rPr sz="2600" spc="-2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00"/>
                </a:solidFill>
                <a:latin typeface="Times New Roman"/>
                <a:cs typeface="Times New Roman"/>
              </a:rPr>
              <a:t>χρυσή</a:t>
            </a:r>
            <a:r>
              <a:rPr sz="2600" spc="-4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00"/>
                </a:solidFill>
                <a:latin typeface="Times New Roman"/>
                <a:cs typeface="Times New Roman"/>
              </a:rPr>
              <a:t>εποχή</a:t>
            </a:r>
            <a:r>
              <a:rPr sz="26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00"/>
                </a:solidFill>
                <a:latin typeface="Times New Roman"/>
                <a:cs typeface="Times New Roman"/>
              </a:rPr>
              <a:t>της</a:t>
            </a:r>
            <a:r>
              <a:rPr sz="26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FFFF00"/>
                </a:solidFill>
                <a:latin typeface="Times New Roman"/>
                <a:cs typeface="Times New Roman"/>
              </a:rPr>
              <a:t>Χειρουργικής </a:t>
            </a:r>
            <a:r>
              <a:rPr sz="2600" dirty="0">
                <a:solidFill>
                  <a:srgbClr val="FFFF00"/>
                </a:solidFill>
                <a:latin typeface="Times New Roman"/>
                <a:cs typeface="Times New Roman"/>
              </a:rPr>
              <a:t>του</a:t>
            </a:r>
            <a:r>
              <a:rPr sz="2600" spc="-9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00"/>
                </a:solidFill>
                <a:latin typeface="Times New Roman"/>
                <a:cs typeface="Times New Roman"/>
              </a:rPr>
              <a:t>Πεπτικού</a:t>
            </a:r>
            <a:r>
              <a:rPr sz="2600" spc="-8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FFFF00"/>
                </a:solidFill>
                <a:latin typeface="Times New Roman"/>
                <a:cs typeface="Times New Roman"/>
              </a:rPr>
              <a:t>Συστήματος</a:t>
            </a:r>
            <a:endParaRPr sz="26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0287000" y="1469136"/>
            <a:ext cx="1637030" cy="384175"/>
            <a:chOff x="10287000" y="1469136"/>
            <a:chExt cx="1637030" cy="384175"/>
          </a:xfrm>
        </p:grpSpPr>
        <p:sp>
          <p:nvSpPr>
            <p:cNvPr id="5" name="object 5"/>
            <p:cNvSpPr/>
            <p:nvPr/>
          </p:nvSpPr>
          <p:spPr>
            <a:xfrm>
              <a:off x="10296144" y="1478280"/>
              <a:ext cx="1618615" cy="365760"/>
            </a:xfrm>
            <a:custGeom>
              <a:avLst/>
              <a:gdLst/>
              <a:ahLst/>
              <a:cxnLst/>
              <a:rect l="l" t="t" r="r" b="b"/>
              <a:pathLst>
                <a:path w="1618615" h="365760">
                  <a:moveTo>
                    <a:pt x="1435607" y="0"/>
                  </a:moveTo>
                  <a:lnTo>
                    <a:pt x="1435607" y="91440"/>
                  </a:lnTo>
                  <a:lnTo>
                    <a:pt x="0" y="91440"/>
                  </a:lnTo>
                  <a:lnTo>
                    <a:pt x="0" y="274320"/>
                  </a:lnTo>
                  <a:lnTo>
                    <a:pt x="1435607" y="274320"/>
                  </a:lnTo>
                  <a:lnTo>
                    <a:pt x="1435607" y="365760"/>
                  </a:lnTo>
                  <a:lnTo>
                    <a:pt x="1618487" y="182880"/>
                  </a:lnTo>
                  <a:lnTo>
                    <a:pt x="1435607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296144" y="1478280"/>
              <a:ext cx="1618615" cy="365760"/>
            </a:xfrm>
            <a:custGeom>
              <a:avLst/>
              <a:gdLst/>
              <a:ahLst/>
              <a:cxnLst/>
              <a:rect l="l" t="t" r="r" b="b"/>
              <a:pathLst>
                <a:path w="1618615" h="365760">
                  <a:moveTo>
                    <a:pt x="0" y="91440"/>
                  </a:moveTo>
                  <a:lnTo>
                    <a:pt x="1435607" y="91440"/>
                  </a:lnTo>
                  <a:lnTo>
                    <a:pt x="1435607" y="0"/>
                  </a:lnTo>
                  <a:lnTo>
                    <a:pt x="1618487" y="182880"/>
                  </a:lnTo>
                  <a:lnTo>
                    <a:pt x="1435607" y="365760"/>
                  </a:lnTo>
                  <a:lnTo>
                    <a:pt x="1435607" y="274320"/>
                  </a:lnTo>
                  <a:lnTo>
                    <a:pt x="0" y="274320"/>
                  </a:lnTo>
                  <a:lnTo>
                    <a:pt x="0" y="91440"/>
                  </a:lnTo>
                  <a:close/>
                </a:path>
              </a:pathLst>
            </a:custGeom>
            <a:ln w="18288">
              <a:solidFill>
                <a:srgbClr val="800C0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6520">
              <a:lnSpc>
                <a:spcPct val="100000"/>
              </a:lnSpc>
              <a:spcBef>
                <a:spcPts val="95"/>
              </a:spcBef>
            </a:pPr>
            <a:r>
              <a:rPr sz="3200" dirty="0"/>
              <a:t>Η</a:t>
            </a:r>
            <a:r>
              <a:rPr sz="3200" spc="-45" dirty="0"/>
              <a:t> </a:t>
            </a:r>
            <a:r>
              <a:rPr sz="3200" dirty="0"/>
              <a:t>Χειρουργική</a:t>
            </a:r>
            <a:r>
              <a:rPr sz="3200" spc="-35" dirty="0"/>
              <a:t> </a:t>
            </a:r>
            <a:r>
              <a:rPr sz="3200" dirty="0"/>
              <a:t>τον</a:t>
            </a:r>
            <a:r>
              <a:rPr sz="3200" spc="-20" dirty="0"/>
              <a:t> </a:t>
            </a:r>
            <a:r>
              <a:rPr sz="3200" dirty="0"/>
              <a:t>19</a:t>
            </a:r>
            <a:r>
              <a:rPr sz="3150" baseline="25132" dirty="0"/>
              <a:t>ο</a:t>
            </a:r>
            <a:r>
              <a:rPr sz="3150" spc="270" baseline="25132" dirty="0"/>
              <a:t> </a:t>
            </a:r>
            <a:r>
              <a:rPr sz="3200" dirty="0"/>
              <a:t>και</a:t>
            </a:r>
            <a:r>
              <a:rPr sz="3200" spc="-40" dirty="0"/>
              <a:t> </a:t>
            </a:r>
            <a:r>
              <a:rPr sz="3200" dirty="0"/>
              <a:t>τον</a:t>
            </a:r>
            <a:r>
              <a:rPr sz="3200" spc="-45" dirty="0"/>
              <a:t> </a:t>
            </a:r>
            <a:r>
              <a:rPr sz="3200" dirty="0"/>
              <a:t>20</a:t>
            </a:r>
            <a:r>
              <a:rPr sz="3150" baseline="25132" dirty="0"/>
              <a:t>ο</a:t>
            </a:r>
            <a:r>
              <a:rPr sz="3150" spc="307" baseline="25132" dirty="0"/>
              <a:t> </a:t>
            </a:r>
            <a:r>
              <a:rPr sz="3200" dirty="0"/>
              <a:t>αιώνα,</a:t>
            </a:r>
            <a:r>
              <a:rPr sz="3200" spc="-65" dirty="0"/>
              <a:t> </a:t>
            </a:r>
            <a:r>
              <a:rPr sz="3200" spc="-50" dirty="0"/>
              <a:t>3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66039" y="688720"/>
            <a:ext cx="12026900" cy="5514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9570" marR="103505" indent="-344805">
              <a:lnSpc>
                <a:spcPct val="150100"/>
              </a:lnSpc>
              <a:spcBef>
                <a:spcPts val="100"/>
              </a:spcBef>
              <a:tabLst>
                <a:tab pos="36957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24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εκπαίδευση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στη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χειρουργική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πλέον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βασίζεται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σε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σταθερά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επιστημονικά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&amp;</a:t>
            </a:r>
            <a:r>
              <a:rPr sz="24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εκπαιδευτικά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πλαίσια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καθώς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ιδρύονται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σχολές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στην</a:t>
            </a:r>
            <a:r>
              <a:rPr sz="2400" spc="-1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Αγγλία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(Hunter),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Ελβετία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(Kocher),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Γερμανία-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Αυστρία,</a:t>
            </a:r>
            <a:endParaRPr sz="2400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  <a:spcBef>
                <a:spcPts val="1440"/>
              </a:spcBef>
              <a:tabLst>
                <a:tab pos="3793490" algn="l"/>
              </a:tabLst>
            </a:pP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ΗΠΑ</a:t>
            </a:r>
            <a:r>
              <a:rPr sz="2400" spc="-1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(Halsted),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Mayo</a:t>
            </a:r>
            <a:r>
              <a:rPr sz="24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Clinic.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	στην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Minesotta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(αδελφοί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Mayo).</a:t>
            </a:r>
            <a:endParaRPr sz="2400">
              <a:latin typeface="Times New Roman"/>
              <a:cs typeface="Times New Roman"/>
            </a:endParaRPr>
          </a:p>
          <a:p>
            <a:pPr marL="369570" marR="17780" indent="-344805">
              <a:lnSpc>
                <a:spcPct val="150100"/>
              </a:lnSpc>
              <a:tabLst>
                <a:tab pos="36957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Πλέον</a:t>
            </a:r>
            <a:r>
              <a:rPr sz="2400" spc="-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στις</a:t>
            </a:r>
            <a:r>
              <a:rPr sz="2400" spc="-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αρχές</a:t>
            </a:r>
            <a:r>
              <a:rPr sz="2400" spc="-4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του</a:t>
            </a:r>
            <a:r>
              <a:rPr sz="24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20</a:t>
            </a:r>
            <a:r>
              <a:rPr sz="2400" baseline="24305" dirty="0">
                <a:solidFill>
                  <a:srgbClr val="FFFF00"/>
                </a:solidFill>
                <a:latin typeface="Times New Roman"/>
                <a:cs typeface="Times New Roman"/>
              </a:rPr>
              <a:t>ου</a:t>
            </a:r>
            <a:r>
              <a:rPr sz="2400" spc="202" baseline="2430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αιώνα</a:t>
            </a:r>
            <a:r>
              <a:rPr sz="2400" spc="-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οι</a:t>
            </a:r>
            <a:r>
              <a:rPr sz="2400" spc="-6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χειρουργοί</a:t>
            </a:r>
            <a:r>
              <a:rPr sz="24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αναγνωρίζουν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την</a:t>
            </a:r>
            <a:r>
              <a:rPr sz="24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αναγκαιότητα του</a:t>
            </a:r>
            <a:r>
              <a:rPr sz="24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σεβασμού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των</a:t>
            </a:r>
            <a:r>
              <a:rPr sz="24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ιστών</a:t>
            </a:r>
            <a:r>
              <a:rPr sz="24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(caressing tissue)</a:t>
            </a:r>
            <a:r>
              <a:rPr sz="2400" spc="-10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στο</a:t>
            </a:r>
            <a:r>
              <a:rPr sz="2400" spc="-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χειρουργείο</a:t>
            </a:r>
            <a:r>
              <a:rPr sz="2400" spc="-2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(Sir</a:t>
            </a:r>
            <a:r>
              <a:rPr sz="2400" spc="-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Berkeley</a:t>
            </a:r>
            <a:r>
              <a:rPr sz="2400" spc="-3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Moynihan,</a:t>
            </a:r>
            <a:r>
              <a:rPr sz="2400" spc="1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1905).</a:t>
            </a:r>
            <a:endParaRPr sz="2400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  <a:spcBef>
                <a:spcPts val="1440"/>
              </a:spcBef>
              <a:tabLst>
                <a:tab pos="369570" algn="l"/>
                <a:tab pos="4662805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H</a:t>
            </a:r>
            <a:r>
              <a:rPr sz="2400" spc="-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πρόοδος</a:t>
            </a:r>
            <a:r>
              <a:rPr sz="2400" spc="-4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είναι</a:t>
            </a:r>
            <a:r>
              <a:rPr sz="2400" spc="-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πλέον</a:t>
            </a:r>
            <a:r>
              <a:rPr sz="2400" spc="-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θεαματική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	(χειρ/κη</a:t>
            </a:r>
            <a:r>
              <a:rPr sz="2400" spc="-8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00"/>
                </a:solidFill>
                <a:latin typeface="Times New Roman"/>
                <a:cs typeface="Times New Roman"/>
              </a:rPr>
              <a:t>καρδιάς-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αγγείων,</a:t>
            </a:r>
            <a:r>
              <a:rPr sz="24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μεταμοσχεύσεις</a:t>
            </a:r>
            <a:r>
              <a:rPr sz="2400" spc="-7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οργάνων)</a:t>
            </a:r>
            <a:endParaRPr sz="2400">
              <a:latin typeface="Times New Roman"/>
              <a:cs typeface="Times New Roman"/>
            </a:endParaRPr>
          </a:p>
          <a:p>
            <a:pPr marL="481965" indent="-456565">
              <a:lnSpc>
                <a:spcPct val="100000"/>
              </a:lnSpc>
              <a:spcBef>
                <a:spcPts val="1445"/>
              </a:spcBef>
              <a:buClr>
                <a:srgbClr val="89D0D5"/>
              </a:buClr>
              <a:buSzPct val="79166"/>
              <a:buAutoNum type="arabicParenR"/>
              <a:tabLst>
                <a:tab pos="481965" algn="l"/>
              </a:tabLst>
            </a:pP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Μεταμόσχευση</a:t>
            </a:r>
            <a:r>
              <a:rPr sz="2400" spc="-4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ήπατος</a:t>
            </a:r>
            <a:r>
              <a:rPr sz="2400" spc="-2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:</a:t>
            </a:r>
            <a:r>
              <a:rPr sz="2400" spc="-12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FFFF00"/>
                </a:solidFill>
                <a:latin typeface="Times New Roman"/>
                <a:cs typeface="Times New Roman"/>
              </a:rPr>
              <a:t>T.Starzl</a:t>
            </a:r>
            <a:r>
              <a:rPr sz="2400" spc="-8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(1963)</a:t>
            </a:r>
            <a:endParaRPr sz="2400">
              <a:latin typeface="Times New Roman"/>
              <a:cs typeface="Times New Roman"/>
            </a:endParaRPr>
          </a:p>
          <a:p>
            <a:pPr marL="481965" indent="-456565">
              <a:lnSpc>
                <a:spcPct val="100000"/>
              </a:lnSpc>
              <a:spcBef>
                <a:spcPts val="1440"/>
              </a:spcBef>
              <a:buClr>
                <a:srgbClr val="89D0D5"/>
              </a:buClr>
              <a:buSzPct val="79166"/>
              <a:buAutoNum type="arabicParenR"/>
              <a:tabLst>
                <a:tab pos="481965" algn="l"/>
              </a:tabLst>
            </a:pP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Mεταμόσχευση</a:t>
            </a:r>
            <a:r>
              <a:rPr sz="2400" spc="-7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παγκρέατος</a:t>
            </a:r>
            <a:r>
              <a:rPr sz="2400" spc="-6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45" dirty="0">
                <a:solidFill>
                  <a:srgbClr val="FFFF00"/>
                </a:solidFill>
                <a:latin typeface="Times New Roman"/>
                <a:cs typeface="Times New Roman"/>
              </a:rPr>
              <a:t>W.Κelly,</a:t>
            </a:r>
            <a:r>
              <a:rPr sz="2400" spc="-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R.</a:t>
            </a:r>
            <a:r>
              <a:rPr sz="2400" spc="-9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Lillehei</a:t>
            </a:r>
            <a:r>
              <a:rPr sz="2400" spc="-7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(1966)</a:t>
            </a:r>
            <a:endParaRPr sz="2400">
              <a:latin typeface="Times New Roman"/>
              <a:cs typeface="Times New Roman"/>
            </a:endParaRPr>
          </a:p>
          <a:p>
            <a:pPr marL="481965" indent="-456565">
              <a:lnSpc>
                <a:spcPct val="100000"/>
              </a:lnSpc>
              <a:spcBef>
                <a:spcPts val="1440"/>
              </a:spcBef>
              <a:buClr>
                <a:srgbClr val="89D0D5"/>
              </a:buClr>
              <a:buSzPct val="79166"/>
              <a:buAutoNum type="arabicParenR"/>
              <a:tabLst>
                <a:tab pos="481965" algn="l"/>
              </a:tabLst>
            </a:pP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Μεταμόσχευση</a:t>
            </a:r>
            <a:r>
              <a:rPr sz="24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καρδιάς</a:t>
            </a:r>
            <a:r>
              <a:rPr sz="2400" spc="-9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C.</a:t>
            </a:r>
            <a:r>
              <a:rPr sz="2400" spc="-7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Barnard</a:t>
            </a:r>
            <a:r>
              <a:rPr sz="2400" spc="-4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(1967)</a:t>
            </a:r>
            <a:endParaRPr sz="2400">
              <a:latin typeface="Times New Roman"/>
              <a:cs typeface="Times New Roman"/>
            </a:endParaRPr>
          </a:p>
          <a:p>
            <a:pPr marL="481965" indent="-456565">
              <a:lnSpc>
                <a:spcPct val="100000"/>
              </a:lnSpc>
              <a:spcBef>
                <a:spcPts val="1440"/>
              </a:spcBef>
              <a:buClr>
                <a:srgbClr val="89D0D5"/>
              </a:buClr>
              <a:buSzPct val="79166"/>
              <a:buAutoNum type="arabicParenR"/>
              <a:tabLst>
                <a:tab pos="481965" algn="l"/>
              </a:tabLst>
            </a:pP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Μεταμόσχευση</a:t>
            </a:r>
            <a:r>
              <a:rPr sz="2400" spc="-7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καρδιάς</a:t>
            </a:r>
            <a:r>
              <a:rPr sz="2400" spc="-9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–</a:t>
            </a:r>
            <a:r>
              <a:rPr sz="2400" spc="-9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πνευμόνων</a:t>
            </a:r>
            <a:r>
              <a:rPr sz="2400" spc="-7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N.Shumway,</a:t>
            </a:r>
            <a:r>
              <a:rPr sz="2400" spc="-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B.Reitz</a:t>
            </a:r>
            <a:r>
              <a:rPr sz="2400" spc="-9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(1981)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6670">
              <a:lnSpc>
                <a:spcPct val="100000"/>
              </a:lnSpc>
              <a:spcBef>
                <a:spcPts val="110"/>
              </a:spcBef>
            </a:pPr>
            <a:r>
              <a:rPr dirty="0"/>
              <a:t>Nεότερες</a:t>
            </a:r>
            <a:r>
              <a:rPr spc="-30" dirty="0"/>
              <a:t> </a:t>
            </a:r>
            <a:r>
              <a:rPr dirty="0"/>
              <a:t>και</a:t>
            </a:r>
            <a:r>
              <a:rPr spc="-20" dirty="0"/>
              <a:t> </a:t>
            </a:r>
            <a:r>
              <a:rPr dirty="0"/>
              <a:t>μελλοντικές</a:t>
            </a:r>
            <a:r>
              <a:rPr spc="-85" dirty="0"/>
              <a:t> </a:t>
            </a:r>
            <a:r>
              <a:rPr dirty="0"/>
              <a:t>εξελίξεις</a:t>
            </a:r>
            <a:r>
              <a:rPr spc="-5" dirty="0"/>
              <a:t> </a:t>
            </a:r>
            <a:r>
              <a:rPr dirty="0"/>
              <a:t>στην</a:t>
            </a:r>
            <a:r>
              <a:rPr spc="-50" dirty="0"/>
              <a:t> </a:t>
            </a:r>
            <a:r>
              <a:rPr dirty="0"/>
              <a:t>Χειρουργική</a:t>
            </a:r>
            <a:r>
              <a:rPr spc="-5" dirty="0"/>
              <a:t> </a:t>
            </a:r>
            <a:r>
              <a:rPr dirty="0"/>
              <a:t>στον</a:t>
            </a:r>
            <a:r>
              <a:rPr spc="-45" dirty="0"/>
              <a:t> </a:t>
            </a:r>
            <a:r>
              <a:rPr dirty="0"/>
              <a:t>20</a:t>
            </a:r>
            <a:r>
              <a:rPr sz="2775" baseline="25525" dirty="0"/>
              <a:t>ο</a:t>
            </a:r>
            <a:r>
              <a:rPr sz="2775" spc="254" baseline="25525" dirty="0"/>
              <a:t> </a:t>
            </a:r>
            <a:r>
              <a:rPr sz="2800" dirty="0"/>
              <a:t>–</a:t>
            </a:r>
            <a:r>
              <a:rPr sz="2800" spc="-15" dirty="0"/>
              <a:t> </a:t>
            </a:r>
            <a:r>
              <a:rPr sz="2800" dirty="0"/>
              <a:t>21</a:t>
            </a:r>
            <a:r>
              <a:rPr sz="2775" baseline="25525" dirty="0"/>
              <a:t>ο</a:t>
            </a:r>
            <a:r>
              <a:rPr sz="2775" spc="277" baseline="25525" dirty="0"/>
              <a:t> </a:t>
            </a:r>
            <a:r>
              <a:rPr sz="2800" spc="-10" dirty="0"/>
              <a:t>αιώνα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177190" y="800561"/>
            <a:ext cx="11755755" cy="5515610"/>
          </a:xfrm>
          <a:prstGeom prst="rect">
            <a:avLst/>
          </a:prstGeom>
        </p:spPr>
        <p:txBody>
          <a:bodyPr vert="horz" wrap="square" lIns="0" tIns="196215" rIns="0" bIns="0" rtlCol="0">
            <a:spAutoFit/>
          </a:bodyPr>
          <a:lstStyle/>
          <a:p>
            <a:pPr marL="341630" indent="-328930">
              <a:lnSpc>
                <a:spcPct val="100000"/>
              </a:lnSpc>
              <a:spcBef>
                <a:spcPts val="1545"/>
              </a:spcBef>
              <a:buAutoNum type="arabicParenR"/>
              <a:tabLst>
                <a:tab pos="341630" algn="l"/>
              </a:tabLst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Οι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νεότερες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εξελίξεις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συνοψίζονται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σε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45"/>
              </a:spcBef>
              <a:tabLst>
                <a:tab pos="35687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θεραπευτικές</a:t>
            </a:r>
            <a:r>
              <a:rPr sz="2400" spc="-1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ενδοσκοπήσεις,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  <a:tabLst>
                <a:tab pos="43307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διάλυση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λίθων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ουροποητικού/κύστεως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με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u/s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&amp;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φάρμακα,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45"/>
              </a:spcBef>
              <a:tabLst>
                <a:tab pos="43307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επίσχεση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αιμορραγίας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από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πεπτικό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έλκος/τραυματισμό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ήπατος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&amp;</a:t>
            </a:r>
            <a:r>
              <a:rPr sz="2400" spc="-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νεφρών</a:t>
            </a:r>
            <a:r>
              <a:rPr sz="24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από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πυροβολισμό,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  <a:tabLst>
                <a:tab pos="35687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ευρεία</a:t>
            </a:r>
            <a:r>
              <a:rPr sz="2400" spc="-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εφαρμογή</a:t>
            </a:r>
            <a:r>
              <a:rPr sz="2400" spc="-1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Laser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(θεραπεία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αρχόμενου</a:t>
            </a:r>
            <a:r>
              <a:rPr sz="24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καρκίνου</a:t>
            </a:r>
            <a:r>
              <a:rPr sz="24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στον</a:t>
            </a:r>
            <a:r>
              <a:rPr sz="24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γαστρντ/κό</a:t>
            </a:r>
            <a:r>
              <a:rPr sz="24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σωλήνα)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  <a:tabLst>
                <a:tab pos="50927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διαστολή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αρτηριών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με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καθετήρα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μπαλόνι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  <a:tabLst>
                <a:tab pos="35687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θεραπεία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νεοπλασμάτων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με</a:t>
            </a:r>
            <a:r>
              <a:rPr sz="2400" spc="-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μονοκλωνικά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αντισώματα</a:t>
            </a:r>
            <a:endParaRPr sz="2400">
              <a:latin typeface="Times New Roman"/>
              <a:cs typeface="Times New Roman"/>
            </a:endParaRPr>
          </a:p>
          <a:p>
            <a:pPr marL="342265" indent="-329565">
              <a:lnSpc>
                <a:spcPct val="100000"/>
              </a:lnSpc>
              <a:spcBef>
                <a:spcPts val="1445"/>
              </a:spcBef>
              <a:buAutoNum type="arabicParenR" startAt="2"/>
              <a:tabLst>
                <a:tab pos="342265" algn="l"/>
              </a:tabLst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Μια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ακόμα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σημαντική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εξέλιξη</a:t>
            </a:r>
            <a:r>
              <a:rPr sz="24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πρέπει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να</a:t>
            </a:r>
            <a:r>
              <a:rPr sz="24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θεωρείται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ανάπτυξη</a:t>
            </a:r>
            <a:endParaRPr sz="2400">
              <a:latin typeface="Times New Roman"/>
              <a:cs typeface="Times New Roman"/>
            </a:endParaRPr>
          </a:p>
          <a:p>
            <a:pPr marL="88265" marR="1132205" indent="-76200">
              <a:lnSpc>
                <a:spcPct val="150100"/>
              </a:lnSpc>
            </a:pP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της</a:t>
            </a:r>
            <a:r>
              <a:rPr sz="2400" spc="-10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Χειρουργικής</a:t>
            </a:r>
            <a:r>
              <a:rPr sz="2400" spc="-9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Ελάχιστης</a:t>
            </a:r>
            <a:r>
              <a:rPr sz="24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Επεμβατικότητας</a:t>
            </a:r>
            <a:r>
              <a:rPr sz="2400" spc="-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(Minimally</a:t>
            </a:r>
            <a:r>
              <a:rPr sz="2400" spc="-1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Invasive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Surgery)</a:t>
            </a:r>
            <a:r>
              <a:rPr sz="24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αλλά</a:t>
            </a:r>
            <a:r>
              <a:rPr sz="24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και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η</a:t>
            </a:r>
            <a:r>
              <a:rPr sz="2400" spc="-1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Λαπαροσκοπική</a:t>
            </a:r>
            <a:r>
              <a:rPr sz="2400" spc="-9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Χειρουργική</a:t>
            </a:r>
            <a:r>
              <a:rPr sz="24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(τέλη</a:t>
            </a:r>
            <a:r>
              <a:rPr sz="24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1980)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8128" rIns="0" bIns="0" rtlCol="0">
            <a:spAutoFit/>
          </a:bodyPr>
          <a:lstStyle/>
          <a:p>
            <a:pPr marL="26670">
              <a:lnSpc>
                <a:spcPct val="100000"/>
              </a:lnSpc>
              <a:spcBef>
                <a:spcPts val="105"/>
              </a:spcBef>
            </a:pPr>
            <a:r>
              <a:rPr dirty="0"/>
              <a:t>Nεότερες</a:t>
            </a:r>
            <a:r>
              <a:rPr spc="-30" dirty="0"/>
              <a:t> </a:t>
            </a:r>
            <a:r>
              <a:rPr dirty="0"/>
              <a:t>και</a:t>
            </a:r>
            <a:r>
              <a:rPr spc="-15" dirty="0"/>
              <a:t> </a:t>
            </a:r>
            <a:r>
              <a:rPr dirty="0"/>
              <a:t>μελλοντικές</a:t>
            </a:r>
            <a:r>
              <a:rPr spc="-65" dirty="0"/>
              <a:t> </a:t>
            </a:r>
            <a:r>
              <a:rPr dirty="0"/>
              <a:t>εξελίξεις</a:t>
            </a:r>
            <a:r>
              <a:rPr spc="-5" dirty="0"/>
              <a:t> </a:t>
            </a:r>
            <a:r>
              <a:rPr dirty="0"/>
              <a:t>στην</a:t>
            </a:r>
            <a:r>
              <a:rPr spc="-40" dirty="0"/>
              <a:t> </a:t>
            </a:r>
            <a:r>
              <a:rPr dirty="0"/>
              <a:t>Χειρουργική</a:t>
            </a:r>
            <a:r>
              <a:rPr spc="-5" dirty="0"/>
              <a:t> </a:t>
            </a:r>
            <a:r>
              <a:rPr dirty="0"/>
              <a:t>στον</a:t>
            </a:r>
            <a:r>
              <a:rPr spc="-35" dirty="0"/>
              <a:t> </a:t>
            </a:r>
            <a:r>
              <a:rPr dirty="0"/>
              <a:t>20</a:t>
            </a:r>
            <a:r>
              <a:rPr sz="2775" baseline="25525" dirty="0"/>
              <a:t>ο</a:t>
            </a:r>
            <a:r>
              <a:rPr sz="2775" spc="254" baseline="25525" dirty="0"/>
              <a:t> </a:t>
            </a:r>
            <a:r>
              <a:rPr sz="2800" dirty="0"/>
              <a:t>–</a:t>
            </a:r>
            <a:r>
              <a:rPr sz="2800" spc="-5" dirty="0"/>
              <a:t> </a:t>
            </a:r>
            <a:r>
              <a:rPr sz="2800" dirty="0"/>
              <a:t>21</a:t>
            </a:r>
            <a:r>
              <a:rPr sz="2775" baseline="25525" dirty="0"/>
              <a:t>ο</a:t>
            </a:r>
            <a:r>
              <a:rPr sz="2775" spc="284" baseline="25525" dirty="0"/>
              <a:t> </a:t>
            </a:r>
            <a:r>
              <a:rPr sz="2800" spc="-10" dirty="0"/>
              <a:t>αιώνα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285089" y="684472"/>
            <a:ext cx="11522075" cy="56603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6870" marR="234950" indent="-344805">
              <a:lnSpc>
                <a:spcPct val="140100"/>
              </a:lnSpc>
              <a:spcBef>
                <a:spcPts val="90"/>
              </a:spcBef>
              <a:tabLst>
                <a:tab pos="356870" algn="l"/>
                <a:tab pos="9850755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2400" spc="-1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92D050"/>
                </a:solidFill>
                <a:latin typeface="Times New Roman"/>
                <a:cs typeface="Times New Roman"/>
              </a:rPr>
              <a:t>Λαπαροσκοπική</a:t>
            </a:r>
            <a:r>
              <a:rPr sz="2400" spc="-40" dirty="0">
                <a:solidFill>
                  <a:srgbClr val="92D05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92D050"/>
                </a:solidFill>
                <a:latin typeface="Times New Roman"/>
                <a:cs typeface="Times New Roman"/>
              </a:rPr>
              <a:t>Χειρουργική</a:t>
            </a:r>
            <a:r>
              <a:rPr sz="2400" spc="-65" dirty="0">
                <a:solidFill>
                  <a:srgbClr val="92D05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αναπτύχθηκε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για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μείωση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του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χειρουργικού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τραύματος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στον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ασθενή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στην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χειρ/κη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επέμβαση.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Επίσης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κατεγράφη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μείωση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του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μετεγχειρητικού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χρόνου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νοσηλείας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του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ασθενούς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καθώς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τελευταίος</a:t>
            </a:r>
            <a:r>
              <a:rPr sz="24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ανανήπτει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πιο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σύντομα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	από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την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επέμβαση.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55"/>
              </a:spcBef>
              <a:tabLst>
                <a:tab pos="35687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Με</a:t>
            </a:r>
            <a:r>
              <a:rPr sz="24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την</a:t>
            </a:r>
            <a:r>
              <a:rPr sz="24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Χειρουργική</a:t>
            </a:r>
            <a:r>
              <a:rPr sz="2400" spc="-6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Ελάχιστης</a:t>
            </a:r>
            <a:r>
              <a:rPr sz="2400" spc="-4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Επεμβατικότητας</a:t>
            </a:r>
            <a:r>
              <a:rPr sz="2400" spc="-2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διενεργούνται</a:t>
            </a:r>
            <a:r>
              <a:rPr sz="2400" spc="-3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άνετα</a:t>
            </a:r>
            <a:r>
              <a:rPr sz="2400" spc="-6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πλέον</a:t>
            </a:r>
            <a:r>
              <a:rPr sz="2400" spc="-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rgbClr val="FFFF00"/>
                </a:solidFill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 marL="12700" marR="74930">
              <a:lnSpc>
                <a:spcPts val="4029"/>
              </a:lnSpc>
              <a:spcBef>
                <a:spcPts val="330"/>
              </a:spcBef>
            </a:pP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α)</a:t>
            </a:r>
            <a:r>
              <a:rPr sz="2400" u="sng" spc="-9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Ενδοσκοπικές</a:t>
            </a:r>
            <a:r>
              <a:rPr sz="2400" u="sng" spc="-8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διαγνωστικές</a:t>
            </a:r>
            <a:r>
              <a:rPr sz="2400" u="sng" spc="-6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και</a:t>
            </a:r>
            <a:r>
              <a:rPr sz="2400" u="sng" spc="-9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θεραπευτικές</a:t>
            </a:r>
            <a:r>
              <a:rPr sz="2400" u="sng" spc="-6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επεμβάσεις,</a:t>
            </a:r>
            <a:r>
              <a:rPr sz="2400" u="sng" spc="-9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β)</a:t>
            </a:r>
            <a:r>
              <a:rPr sz="2400" u="sng" spc="-8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στερεοτακτικές</a:t>
            </a:r>
            <a:r>
              <a:rPr sz="2400" u="sng" spc="-4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επεμβάσεις,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αλλά</a:t>
            </a:r>
            <a:r>
              <a:rPr sz="2400" u="sng" spc="-5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και</a:t>
            </a:r>
            <a:r>
              <a:rPr sz="2400" u="sng" spc="-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γ)</a:t>
            </a:r>
            <a:r>
              <a:rPr sz="2400" u="sng" spc="-7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διαγνωστικές</a:t>
            </a:r>
            <a:r>
              <a:rPr sz="2400" u="sng" spc="-4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–</a:t>
            </a:r>
            <a:r>
              <a:rPr sz="2400" u="sng" spc="-8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θεραπευτικές</a:t>
            </a:r>
            <a:r>
              <a:rPr sz="2400" u="sng" spc="-3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επεμβάσεις</a:t>
            </a:r>
            <a:r>
              <a:rPr sz="2400" u="sng" spc="-5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με</a:t>
            </a:r>
            <a:r>
              <a:rPr sz="2400" u="sng" spc="-7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τη</a:t>
            </a:r>
            <a:r>
              <a:rPr sz="2400" u="sng" spc="-9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βοήθεια</a:t>
            </a:r>
            <a:r>
              <a:rPr sz="2400" u="sng" spc="-7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ακτινολογικών</a:t>
            </a:r>
            <a:r>
              <a:rPr sz="2400" u="sng" spc="-2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τεχνικών.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Στις</a:t>
            </a:r>
            <a:r>
              <a:rPr sz="24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μελλοντικές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εφαρμογές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θα</a:t>
            </a:r>
            <a:r>
              <a:rPr sz="24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συμπεριλάβουμε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την</a:t>
            </a:r>
            <a:endParaRPr sz="2400">
              <a:latin typeface="Times New Roman"/>
              <a:cs typeface="Times New Roman"/>
            </a:endParaRPr>
          </a:p>
          <a:p>
            <a:pPr marL="356870" marR="5080" indent="-344805">
              <a:lnSpc>
                <a:spcPts val="4029"/>
              </a:lnSpc>
              <a:spcBef>
                <a:spcPts val="15"/>
              </a:spcBef>
              <a:tabLst>
                <a:tab pos="356870" algn="l"/>
                <a:tab pos="451358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Ρομποτική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Χειρουργική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(ρομποτικοί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βραχίονες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χρησιμοποιούνται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για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την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υποβοήθηση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της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εκτέλεσης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χειρ/κων</a:t>
            </a:r>
            <a:r>
              <a:rPr sz="24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επεμβάσεων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(χειρουργεία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Ελάχιστης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Επεμβατικότητας-</a:t>
            </a:r>
            <a:endParaRPr sz="2400">
              <a:latin typeface="Times New Roman"/>
              <a:cs typeface="Times New Roman"/>
            </a:endParaRPr>
          </a:p>
          <a:p>
            <a:pPr marL="356870">
              <a:lnSpc>
                <a:spcPct val="100000"/>
              </a:lnSpc>
              <a:spcBef>
                <a:spcPts val="830"/>
              </a:spcBef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Λαπαροπλαστικές,</a:t>
            </a:r>
            <a:r>
              <a:rPr sz="2400" spc="-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Καρδιοχειρουργική)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0936" y="429768"/>
            <a:ext cx="11116056" cy="591616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9966" y="228676"/>
            <a:ext cx="963993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Η</a:t>
            </a:r>
            <a:r>
              <a:rPr sz="3600" spc="-70" dirty="0"/>
              <a:t> </a:t>
            </a:r>
            <a:r>
              <a:rPr sz="3600" dirty="0"/>
              <a:t>Χειρουργική</a:t>
            </a:r>
            <a:r>
              <a:rPr sz="3600" spc="-55" dirty="0"/>
              <a:t> </a:t>
            </a:r>
            <a:r>
              <a:rPr sz="3600" dirty="0"/>
              <a:t>στην</a:t>
            </a:r>
            <a:r>
              <a:rPr sz="3600" spc="-60" dirty="0"/>
              <a:t> </a:t>
            </a:r>
            <a:r>
              <a:rPr sz="3600" dirty="0"/>
              <a:t>παλαιολιθική</a:t>
            </a:r>
            <a:r>
              <a:rPr sz="3600" spc="-105" dirty="0"/>
              <a:t> </a:t>
            </a:r>
            <a:r>
              <a:rPr sz="3600" dirty="0"/>
              <a:t>/</a:t>
            </a:r>
            <a:r>
              <a:rPr sz="3600" spc="-55" dirty="0"/>
              <a:t> </a:t>
            </a:r>
            <a:r>
              <a:rPr sz="3600" dirty="0"/>
              <a:t>αρχαία</a:t>
            </a:r>
            <a:r>
              <a:rPr sz="3600" spc="-120" dirty="0"/>
              <a:t> </a:t>
            </a:r>
            <a:r>
              <a:rPr sz="3600" dirty="0"/>
              <a:t>εποχή,</a:t>
            </a:r>
            <a:r>
              <a:rPr sz="3600" spc="-75" dirty="0"/>
              <a:t> </a:t>
            </a:r>
            <a:r>
              <a:rPr sz="3600" spc="-50" dirty="0"/>
              <a:t>1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289966" y="1020013"/>
            <a:ext cx="11607165" cy="540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6870" marR="5715" indent="-344805" algn="just">
              <a:lnSpc>
                <a:spcPct val="100000"/>
              </a:lnSpc>
              <a:spcBef>
                <a:spcPts val="95"/>
              </a:spcBef>
            </a:pPr>
            <a:r>
              <a:rPr sz="2550" spc="60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2550" spc="-204" dirty="0">
                <a:solidFill>
                  <a:srgbClr val="89D0D5"/>
                </a:solidFill>
                <a:latin typeface="Lucida Sans Unicode"/>
                <a:cs typeface="Lucida Sans Unicode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Οι</a:t>
            </a:r>
            <a:r>
              <a:rPr sz="3200" spc="405" dirty="0">
                <a:solidFill>
                  <a:srgbClr val="FFFFFF"/>
                </a:solidFill>
                <a:latin typeface="Times New Roman"/>
                <a:cs typeface="Times New Roman"/>
              </a:rPr>
              <a:t>  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πρώτες</a:t>
            </a:r>
            <a:r>
              <a:rPr sz="3200" spc="475" dirty="0">
                <a:solidFill>
                  <a:srgbClr val="FFFFFF"/>
                </a:solidFill>
                <a:latin typeface="Times New Roman"/>
                <a:cs typeface="Times New Roman"/>
              </a:rPr>
              <a:t>  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χειρουργικές</a:t>
            </a:r>
            <a:r>
              <a:rPr sz="3200" spc="480" dirty="0">
                <a:solidFill>
                  <a:srgbClr val="FFFFFF"/>
                </a:solidFill>
                <a:latin typeface="Times New Roman"/>
                <a:cs typeface="Times New Roman"/>
              </a:rPr>
              <a:t>  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τεχνικές</a:t>
            </a:r>
            <a:r>
              <a:rPr sz="3200" spc="470" dirty="0">
                <a:solidFill>
                  <a:srgbClr val="FFFFFF"/>
                </a:solidFill>
                <a:latin typeface="Times New Roman"/>
                <a:cs typeface="Times New Roman"/>
              </a:rPr>
              <a:t>  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αναπτύχθηκαν</a:t>
            </a:r>
            <a:r>
              <a:rPr sz="3200" spc="465" dirty="0">
                <a:solidFill>
                  <a:srgbClr val="FFFFFF"/>
                </a:solidFill>
                <a:latin typeface="Times New Roman"/>
                <a:cs typeface="Times New Roman"/>
              </a:rPr>
              <a:t>  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για</a:t>
            </a:r>
            <a:r>
              <a:rPr sz="3200" spc="465" dirty="0">
                <a:solidFill>
                  <a:srgbClr val="FFFFFF"/>
                </a:solidFill>
                <a:latin typeface="Times New Roman"/>
                <a:cs typeface="Times New Roman"/>
              </a:rPr>
              <a:t>   </a:t>
            </a:r>
            <a:r>
              <a:rPr sz="3200" spc="-25" dirty="0">
                <a:solidFill>
                  <a:srgbClr val="FFFFFF"/>
                </a:solidFill>
                <a:latin typeface="Times New Roman"/>
                <a:cs typeface="Times New Roman"/>
              </a:rPr>
              <a:t>να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αντιμετωπίσουν</a:t>
            </a:r>
            <a:r>
              <a:rPr sz="32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ατυχήματα</a:t>
            </a:r>
            <a:r>
              <a:rPr sz="3200" spc="-11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3200" spc="-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τραυματισμούς.</a:t>
            </a:r>
            <a:endParaRPr sz="32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985"/>
              </a:spcBef>
            </a:pPr>
            <a:r>
              <a:rPr sz="2550" spc="220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2550" spc="310" dirty="0">
                <a:solidFill>
                  <a:srgbClr val="89D0D5"/>
                </a:solidFill>
                <a:latin typeface="Lucida Sans Unicode"/>
                <a:cs typeface="Lucida Sans Unicode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32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αρχαιότερη</a:t>
            </a:r>
            <a:r>
              <a:rPr sz="32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επέμβαση</a:t>
            </a:r>
            <a:r>
              <a:rPr sz="32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που</a:t>
            </a:r>
            <a:r>
              <a:rPr sz="32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έχει</a:t>
            </a:r>
            <a:r>
              <a:rPr sz="32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καταγραφεί</a:t>
            </a:r>
            <a:r>
              <a:rPr sz="32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είναι</a:t>
            </a:r>
            <a:endParaRPr sz="32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1010"/>
              </a:spcBef>
            </a:pPr>
            <a:r>
              <a:rPr sz="3200" dirty="0">
                <a:solidFill>
                  <a:srgbClr val="FFFF00"/>
                </a:solidFill>
                <a:latin typeface="Times New Roman"/>
                <a:cs typeface="Times New Roman"/>
              </a:rPr>
              <a:t>ο</a:t>
            </a:r>
            <a:r>
              <a:rPr sz="3200" spc="-1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00"/>
                </a:solidFill>
                <a:latin typeface="Times New Roman"/>
                <a:cs typeface="Times New Roman"/>
              </a:rPr>
              <a:t>τρυπανισμός</a:t>
            </a:r>
            <a:r>
              <a:rPr sz="3200" spc="-6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00"/>
                </a:solidFill>
                <a:latin typeface="Times New Roman"/>
                <a:cs typeface="Times New Roman"/>
              </a:rPr>
              <a:t>(κρανιοτομή),</a:t>
            </a:r>
            <a:r>
              <a:rPr sz="3200" spc="-7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δηλαδή</a:t>
            </a:r>
            <a:r>
              <a:rPr sz="3200" spc="-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διάτρηση</a:t>
            </a:r>
            <a:r>
              <a:rPr sz="3200" u="sng" spc="-7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του</a:t>
            </a:r>
            <a:r>
              <a:rPr sz="3200" u="sng" spc="-9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κρανίου.</a:t>
            </a:r>
            <a:endParaRPr sz="32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1010"/>
              </a:spcBef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Σκοπός</a:t>
            </a:r>
            <a:r>
              <a:rPr sz="3200" spc="1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αυτής</a:t>
            </a:r>
            <a:r>
              <a:rPr sz="3200" spc="1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της</a:t>
            </a:r>
            <a:r>
              <a:rPr sz="3200" spc="1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επέμβασης</a:t>
            </a:r>
            <a:r>
              <a:rPr sz="3200" spc="1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είναι</a:t>
            </a:r>
            <a:r>
              <a:rPr sz="3200" spc="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η</a:t>
            </a:r>
            <a:r>
              <a:rPr sz="3200" u="sng" spc="14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μείωση</a:t>
            </a:r>
            <a:r>
              <a:rPr sz="3200" u="sng" spc="15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της</a:t>
            </a:r>
            <a:r>
              <a:rPr sz="3200" u="sng" spc="14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ενδοκράνιας</a:t>
            </a:r>
            <a:r>
              <a:rPr sz="3200" u="sng" spc="14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πίεσης</a:t>
            </a:r>
            <a:r>
              <a:rPr sz="32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.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Στοιχεία</a:t>
            </a:r>
            <a:r>
              <a:rPr sz="3200" spc="385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για</a:t>
            </a:r>
            <a:r>
              <a:rPr sz="3200" spc="395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την</a:t>
            </a:r>
            <a:r>
              <a:rPr sz="3200" spc="390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πρακτική</a:t>
            </a:r>
            <a:r>
              <a:rPr sz="3200" spc="390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αυτή</a:t>
            </a:r>
            <a:r>
              <a:rPr sz="3200" spc="780" dirty="0">
                <a:solidFill>
                  <a:srgbClr val="FFFFFF"/>
                </a:solidFill>
                <a:latin typeface="Times New Roman"/>
                <a:cs typeface="Times New Roman"/>
              </a:rPr>
              <a:t>  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έχουν</a:t>
            </a:r>
            <a:r>
              <a:rPr sz="3200" spc="395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καταγραφεί</a:t>
            </a:r>
            <a:r>
              <a:rPr sz="3200" spc="385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από</a:t>
            </a:r>
            <a:r>
              <a:rPr sz="3200" spc="385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3200" spc="-25" dirty="0">
                <a:solidFill>
                  <a:srgbClr val="FFFFFF"/>
                </a:solidFill>
                <a:latin typeface="Times New Roman"/>
                <a:cs typeface="Times New Roman"/>
              </a:rPr>
              <a:t>την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παλαιολιθική</a:t>
            </a:r>
            <a:r>
              <a:rPr sz="3200" spc="2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εποχή.</a:t>
            </a:r>
            <a:r>
              <a:rPr sz="3200" spc="1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Στοιχεία</a:t>
            </a:r>
            <a:r>
              <a:rPr sz="3200" spc="1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έχουν</a:t>
            </a:r>
            <a:r>
              <a:rPr sz="3200" spc="20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βρεθεί</a:t>
            </a:r>
            <a:r>
              <a:rPr sz="3200" spc="1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στην</a:t>
            </a:r>
            <a:r>
              <a:rPr sz="3200" spc="1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Γαλλία</a:t>
            </a:r>
            <a:r>
              <a:rPr sz="3200" spc="1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από</a:t>
            </a:r>
            <a:r>
              <a:rPr sz="3200" spc="1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το</a:t>
            </a:r>
            <a:r>
              <a:rPr sz="3200" spc="1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Times New Roman"/>
                <a:cs typeface="Times New Roman"/>
              </a:rPr>
              <a:t>6500 </a:t>
            </a:r>
            <a:r>
              <a:rPr sz="3200" spc="-25" dirty="0">
                <a:solidFill>
                  <a:srgbClr val="FFFFFF"/>
                </a:solidFill>
                <a:latin typeface="Times New Roman"/>
                <a:cs typeface="Times New Roman"/>
              </a:rPr>
              <a:t>πχ.</a:t>
            </a:r>
            <a:endParaRPr sz="3200">
              <a:latin typeface="Times New Roman"/>
              <a:cs typeface="Times New Roman"/>
            </a:endParaRPr>
          </a:p>
          <a:p>
            <a:pPr marL="356870" marR="9525" indent="-344805" algn="just">
              <a:lnSpc>
                <a:spcPct val="100000"/>
              </a:lnSpc>
              <a:spcBef>
                <a:spcPts val="995"/>
              </a:spcBef>
            </a:pPr>
            <a:r>
              <a:rPr sz="2550" spc="65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2550" spc="-204" dirty="0">
                <a:solidFill>
                  <a:srgbClr val="89D0D5"/>
                </a:solidFill>
                <a:latin typeface="Lucida Sans Unicode"/>
                <a:cs typeface="Lucida Sans Unicode"/>
              </a:rPr>
              <a:t> </a:t>
            </a:r>
            <a:r>
              <a:rPr sz="3200" dirty="0">
                <a:solidFill>
                  <a:srgbClr val="FFFF00"/>
                </a:solidFill>
                <a:latin typeface="Times New Roman"/>
                <a:cs typeface="Times New Roman"/>
              </a:rPr>
              <a:t>Η</a:t>
            </a:r>
            <a:r>
              <a:rPr sz="3200" spc="-9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2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αποκατάσταση</a:t>
            </a:r>
            <a:r>
              <a:rPr sz="3200" u="sng" spc="12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καταγμάτων</a:t>
            </a:r>
            <a:r>
              <a:rPr sz="3200" u="sng" spc="12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είναι</a:t>
            </a:r>
            <a:r>
              <a:rPr sz="3200" spc="1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επίσης</a:t>
            </a:r>
            <a:r>
              <a:rPr sz="3200" spc="1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μια</a:t>
            </a:r>
            <a:r>
              <a:rPr sz="3200" spc="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χειρουργική</a:t>
            </a:r>
            <a:r>
              <a:rPr sz="3200" spc="1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τεχνική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που</a:t>
            </a:r>
            <a:r>
              <a:rPr sz="3200" spc="-1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εφαρμόζεται</a:t>
            </a:r>
            <a:r>
              <a:rPr sz="32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επίσης</a:t>
            </a:r>
            <a:r>
              <a:rPr sz="3200" spc="-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από</a:t>
            </a:r>
            <a:r>
              <a:rPr sz="3200" spc="-1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την</a:t>
            </a:r>
            <a:r>
              <a:rPr sz="32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παλαιολιθική</a:t>
            </a:r>
            <a:r>
              <a:rPr sz="32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Times New Roman"/>
                <a:cs typeface="Times New Roman"/>
              </a:rPr>
              <a:t>εποχή.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5863" y="548640"/>
            <a:ext cx="4754880" cy="569671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97296" y="381000"/>
            <a:ext cx="5958840" cy="5934456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3983" y="435863"/>
            <a:ext cx="11000232" cy="5922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7398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67690"/>
            <a:ext cx="288861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10" dirty="0">
                <a:solidFill>
                  <a:srgbClr val="EBEBEB"/>
                </a:solidFill>
              </a:rPr>
              <a:t>βιβλιογραφία</a:t>
            </a:r>
            <a:endParaRPr sz="42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152400" y="1498472"/>
            <a:ext cx="11887199" cy="444865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69265" indent="-456565">
              <a:lnSpc>
                <a:spcPts val="2280"/>
              </a:lnSpc>
              <a:spcBef>
                <a:spcPts val="90"/>
              </a:spcBef>
              <a:buClr>
                <a:srgbClr val="89D0D5"/>
              </a:buClr>
              <a:buSzPct val="80000"/>
              <a:buAutoNum type="arabicPeriod"/>
              <a:tabLst>
                <a:tab pos="469265" algn="l"/>
              </a:tabLst>
            </a:pPr>
            <a:r>
              <a:rPr spc="-10" dirty="0"/>
              <a:t>Wilkins,</a:t>
            </a:r>
            <a:r>
              <a:rPr spc="-60" dirty="0"/>
              <a:t> </a:t>
            </a:r>
            <a:r>
              <a:rPr dirty="0"/>
              <a:t>Robert</a:t>
            </a:r>
            <a:r>
              <a:rPr spc="-60" dirty="0"/>
              <a:t> </a:t>
            </a:r>
            <a:r>
              <a:rPr dirty="0"/>
              <a:t>H.</a:t>
            </a:r>
            <a:r>
              <a:rPr spc="-55" dirty="0"/>
              <a:t> </a:t>
            </a:r>
            <a:r>
              <a:rPr dirty="0"/>
              <a:t>Neurosurgical</a:t>
            </a:r>
            <a:r>
              <a:rPr spc="-15" dirty="0"/>
              <a:t> </a:t>
            </a:r>
            <a:r>
              <a:rPr dirty="0"/>
              <a:t>Classics.</a:t>
            </a:r>
            <a:r>
              <a:rPr spc="-35" dirty="0"/>
              <a:t> </a:t>
            </a:r>
            <a:r>
              <a:rPr spc="-10" dirty="0"/>
              <a:t>USA:</a:t>
            </a:r>
            <a:r>
              <a:rPr spc="-114" dirty="0"/>
              <a:t> </a:t>
            </a:r>
            <a:r>
              <a:rPr spc="-10" dirty="0"/>
              <a:t>American</a:t>
            </a:r>
            <a:r>
              <a:rPr spc="-100" dirty="0"/>
              <a:t> </a:t>
            </a:r>
            <a:r>
              <a:rPr dirty="0"/>
              <a:t>Association</a:t>
            </a:r>
            <a:r>
              <a:rPr spc="-25" dirty="0"/>
              <a:t> </a:t>
            </a:r>
            <a:r>
              <a:rPr dirty="0"/>
              <a:t>of</a:t>
            </a:r>
            <a:r>
              <a:rPr spc="-75" dirty="0"/>
              <a:t> </a:t>
            </a:r>
            <a:r>
              <a:rPr dirty="0"/>
              <a:t>Neurological</a:t>
            </a:r>
            <a:r>
              <a:rPr spc="-50" dirty="0"/>
              <a:t> </a:t>
            </a:r>
            <a:r>
              <a:rPr spc="-10" dirty="0"/>
              <a:t>Surgeons,</a:t>
            </a:r>
          </a:p>
          <a:p>
            <a:pPr marL="469900">
              <a:lnSpc>
                <a:spcPts val="2280"/>
              </a:lnSpc>
            </a:pPr>
            <a:r>
              <a:rPr dirty="0"/>
              <a:t>Thieme,</a:t>
            </a:r>
            <a:r>
              <a:rPr spc="-20" dirty="0"/>
              <a:t> </a:t>
            </a:r>
            <a:r>
              <a:rPr dirty="0"/>
              <a:t>1992.</a:t>
            </a:r>
            <a:r>
              <a:rPr spc="-80" dirty="0"/>
              <a:t> </a:t>
            </a:r>
            <a:r>
              <a:rPr spc="-10" dirty="0"/>
              <a:t>Print.</a:t>
            </a:r>
          </a:p>
          <a:p>
            <a:pPr marL="533400" indent="-520700">
              <a:lnSpc>
                <a:spcPts val="2280"/>
              </a:lnSpc>
              <a:spcBef>
                <a:spcPts val="770"/>
              </a:spcBef>
              <a:buClr>
                <a:srgbClr val="89D0D5"/>
              </a:buClr>
              <a:buSzPct val="80000"/>
              <a:buAutoNum type="arabicPeriod" startAt="2"/>
              <a:tabLst>
                <a:tab pos="533400" algn="l"/>
              </a:tabLst>
            </a:pPr>
            <a:r>
              <a:rPr dirty="0"/>
              <a:t>Lawrence,</a:t>
            </a:r>
            <a:r>
              <a:rPr spc="-25" dirty="0"/>
              <a:t> </a:t>
            </a:r>
            <a:r>
              <a:rPr spc="-10" dirty="0"/>
              <a:t>Christopher.</a:t>
            </a:r>
            <a:r>
              <a:rPr spc="-60" dirty="0"/>
              <a:t> </a:t>
            </a:r>
            <a:r>
              <a:rPr spc="-10" dirty="0"/>
              <a:t>«Surgery».</a:t>
            </a:r>
            <a:r>
              <a:rPr spc="20" dirty="0"/>
              <a:t> </a:t>
            </a:r>
            <a:r>
              <a:rPr dirty="0"/>
              <a:t>Scientific</a:t>
            </a:r>
            <a:r>
              <a:rPr spc="-80" dirty="0"/>
              <a:t> </a:t>
            </a:r>
            <a:r>
              <a:rPr dirty="0"/>
              <a:t>Thought:</a:t>
            </a:r>
            <a:r>
              <a:rPr spc="-65" dirty="0"/>
              <a:t> </a:t>
            </a:r>
            <a:r>
              <a:rPr dirty="0"/>
              <a:t>In</a:t>
            </a:r>
            <a:r>
              <a:rPr spc="-90" dirty="0"/>
              <a:t> </a:t>
            </a:r>
            <a:r>
              <a:rPr dirty="0"/>
              <a:t>Context.</a:t>
            </a:r>
            <a:r>
              <a:rPr spc="-65" dirty="0"/>
              <a:t> </a:t>
            </a:r>
            <a:r>
              <a:rPr dirty="0"/>
              <a:t>Gale.</a:t>
            </a:r>
            <a:r>
              <a:rPr spc="-125" dirty="0"/>
              <a:t> </a:t>
            </a:r>
            <a:r>
              <a:rPr dirty="0"/>
              <a:t>Αρχειοθετήθηκε από</a:t>
            </a:r>
            <a:r>
              <a:rPr spc="-50" dirty="0"/>
              <a:t> </a:t>
            </a:r>
            <a:r>
              <a:rPr spc="-25" dirty="0"/>
              <a:t>το</a:t>
            </a:r>
          </a:p>
          <a:p>
            <a:pPr marL="469900">
              <a:lnSpc>
                <a:spcPts val="2280"/>
              </a:lnSpc>
            </a:pPr>
            <a:r>
              <a:rPr dirty="0"/>
              <a:t>πρωτότυπο</a:t>
            </a:r>
            <a:r>
              <a:rPr spc="-125" dirty="0"/>
              <a:t> </a:t>
            </a:r>
            <a:r>
              <a:rPr dirty="0"/>
              <a:t>στις</a:t>
            </a:r>
            <a:r>
              <a:rPr spc="-110" dirty="0"/>
              <a:t> </a:t>
            </a:r>
            <a:r>
              <a:rPr spc="-10" dirty="0"/>
              <a:t>13</a:t>
            </a:r>
            <a:r>
              <a:rPr spc="-135" dirty="0"/>
              <a:t> </a:t>
            </a:r>
            <a:r>
              <a:rPr dirty="0"/>
              <a:t>Δεκεμβρίου</a:t>
            </a:r>
            <a:r>
              <a:rPr spc="-30" dirty="0"/>
              <a:t> </a:t>
            </a:r>
            <a:r>
              <a:rPr spc="-10" dirty="0"/>
              <a:t>2013.</a:t>
            </a:r>
            <a:r>
              <a:rPr spc="-160" dirty="0"/>
              <a:t> </a:t>
            </a:r>
            <a:r>
              <a:rPr spc="-10" dirty="0"/>
              <a:t>Ανακτήθηκε</a:t>
            </a:r>
            <a:r>
              <a:rPr spc="20" dirty="0"/>
              <a:t> </a:t>
            </a:r>
            <a:r>
              <a:rPr dirty="0"/>
              <a:t>στις</a:t>
            </a:r>
            <a:r>
              <a:rPr spc="-65" dirty="0"/>
              <a:t> </a:t>
            </a:r>
            <a:r>
              <a:rPr dirty="0"/>
              <a:t>8</a:t>
            </a:r>
            <a:r>
              <a:rPr spc="-125" dirty="0"/>
              <a:t> </a:t>
            </a:r>
            <a:r>
              <a:rPr dirty="0"/>
              <a:t>Δεκεμβρίου</a:t>
            </a:r>
            <a:r>
              <a:rPr spc="-50" dirty="0"/>
              <a:t> </a:t>
            </a:r>
            <a:r>
              <a:rPr spc="-10" dirty="0"/>
              <a:t>2013.</a:t>
            </a:r>
          </a:p>
          <a:p>
            <a:pPr marL="533400" indent="-520700">
              <a:lnSpc>
                <a:spcPts val="2280"/>
              </a:lnSpc>
              <a:spcBef>
                <a:spcPts val="770"/>
              </a:spcBef>
              <a:buClr>
                <a:srgbClr val="89D0D5"/>
              </a:buClr>
              <a:buSzPct val="80000"/>
              <a:buAutoNum type="arabicPeriod" startAt="3"/>
              <a:tabLst>
                <a:tab pos="533400" algn="l"/>
              </a:tabLst>
            </a:pPr>
            <a:r>
              <a:rPr dirty="0"/>
              <a:t>James</a:t>
            </a:r>
            <a:r>
              <a:rPr spc="-125" dirty="0"/>
              <a:t> </a:t>
            </a:r>
            <a:r>
              <a:rPr spc="-114" dirty="0"/>
              <a:t>P.</a:t>
            </a:r>
            <a:r>
              <a:rPr spc="-140" dirty="0"/>
              <a:t> </a:t>
            </a:r>
            <a:r>
              <a:rPr dirty="0"/>
              <a:t>Allen,</a:t>
            </a:r>
            <a:r>
              <a:rPr spc="10" dirty="0"/>
              <a:t> </a:t>
            </a:r>
            <a:r>
              <a:rPr dirty="0"/>
              <a:t>"The</a:t>
            </a:r>
            <a:r>
              <a:rPr spc="-165" dirty="0"/>
              <a:t> </a:t>
            </a:r>
            <a:r>
              <a:rPr dirty="0"/>
              <a:t>Art</a:t>
            </a:r>
            <a:r>
              <a:rPr spc="-20" dirty="0"/>
              <a:t> </a:t>
            </a:r>
            <a:r>
              <a:rPr dirty="0"/>
              <a:t>of</a:t>
            </a:r>
            <a:r>
              <a:rPr spc="-55" dirty="0"/>
              <a:t> </a:t>
            </a:r>
            <a:r>
              <a:rPr dirty="0"/>
              <a:t>Medicine</a:t>
            </a:r>
            <a:r>
              <a:rPr spc="-35" dirty="0"/>
              <a:t> </a:t>
            </a:r>
            <a:r>
              <a:rPr spc="-10" dirty="0"/>
              <a:t>in</a:t>
            </a:r>
            <a:r>
              <a:rPr spc="-114" dirty="0"/>
              <a:t> </a:t>
            </a:r>
            <a:r>
              <a:rPr dirty="0"/>
              <a:t>Ancient</a:t>
            </a:r>
            <a:r>
              <a:rPr spc="5" dirty="0"/>
              <a:t> </a:t>
            </a:r>
            <a:r>
              <a:rPr dirty="0"/>
              <a:t>Egypt".</a:t>
            </a:r>
            <a:r>
              <a:rPr spc="-20" dirty="0"/>
              <a:t> </a:t>
            </a:r>
            <a:r>
              <a:rPr dirty="0"/>
              <a:t>(New</a:t>
            </a:r>
            <a:r>
              <a:rPr spc="-95" dirty="0"/>
              <a:t> </a:t>
            </a:r>
            <a:r>
              <a:rPr spc="-45" dirty="0"/>
              <a:t>York:</a:t>
            </a:r>
            <a:r>
              <a:rPr spc="-80" dirty="0"/>
              <a:t> </a:t>
            </a:r>
            <a:r>
              <a:rPr dirty="0"/>
              <a:t>The</a:t>
            </a:r>
            <a:r>
              <a:rPr spc="-35" dirty="0"/>
              <a:t> </a:t>
            </a:r>
            <a:r>
              <a:rPr dirty="0"/>
              <a:t>Metropolitan</a:t>
            </a:r>
            <a:r>
              <a:rPr spc="-95" dirty="0"/>
              <a:t> </a:t>
            </a:r>
            <a:r>
              <a:rPr dirty="0"/>
              <a:t>Museum</a:t>
            </a:r>
            <a:r>
              <a:rPr spc="-10" dirty="0"/>
              <a:t> </a:t>
            </a:r>
            <a:r>
              <a:rPr dirty="0"/>
              <a:t>of</a:t>
            </a:r>
            <a:r>
              <a:rPr spc="-125" dirty="0"/>
              <a:t> </a:t>
            </a:r>
            <a:r>
              <a:rPr spc="-20" dirty="0"/>
              <a:t>Art,</a:t>
            </a:r>
          </a:p>
          <a:p>
            <a:pPr marL="469900">
              <a:lnSpc>
                <a:spcPts val="2280"/>
              </a:lnSpc>
            </a:pPr>
            <a:r>
              <a:rPr dirty="0"/>
              <a:t>2005)</a:t>
            </a:r>
            <a:endParaRPr lang="en-US" spc="-25" dirty="0"/>
          </a:p>
          <a:p>
            <a:pPr marL="533400" indent="-520700">
              <a:lnSpc>
                <a:spcPts val="2280"/>
              </a:lnSpc>
              <a:spcBef>
                <a:spcPts val="745"/>
              </a:spcBef>
              <a:buClr>
                <a:srgbClr val="89D0D5"/>
              </a:buClr>
              <a:buSzPct val="80000"/>
              <a:buAutoNum type="arabicPeriod" startAt="4"/>
              <a:tabLst>
                <a:tab pos="533400" algn="l"/>
              </a:tabLst>
            </a:pPr>
            <a:r>
              <a:rPr lang="en-US" dirty="0" err="1"/>
              <a:t>Lewkonia</a:t>
            </a:r>
            <a:r>
              <a:rPr lang="en-US" dirty="0"/>
              <a:t>,</a:t>
            </a:r>
            <a:r>
              <a:rPr lang="en-US" spc="5" dirty="0"/>
              <a:t> </a:t>
            </a:r>
            <a:r>
              <a:rPr lang="en-US" spc="-20" dirty="0"/>
              <a:t>Ray.</a:t>
            </a:r>
            <a:r>
              <a:rPr lang="en-US" spc="-50" dirty="0"/>
              <a:t> </a:t>
            </a:r>
            <a:r>
              <a:rPr lang="en-US" dirty="0"/>
              <a:t>“education”</a:t>
            </a:r>
            <a:r>
              <a:rPr lang="en-US" spc="-70" dirty="0"/>
              <a:t> </a:t>
            </a:r>
            <a:r>
              <a:rPr lang="en-US" dirty="0"/>
              <a:t>The</a:t>
            </a:r>
            <a:r>
              <a:rPr lang="en-US" spc="-70" dirty="0"/>
              <a:t> </a:t>
            </a:r>
            <a:r>
              <a:rPr lang="en-US" dirty="0"/>
              <a:t>Oxford</a:t>
            </a:r>
            <a:r>
              <a:rPr lang="en-US" spc="-60" dirty="0"/>
              <a:t> </a:t>
            </a:r>
            <a:r>
              <a:rPr lang="en-US" dirty="0"/>
              <a:t>Companion</a:t>
            </a:r>
            <a:r>
              <a:rPr lang="en-US" spc="-25" dirty="0"/>
              <a:t> </a:t>
            </a:r>
            <a:r>
              <a:rPr lang="en-US" dirty="0"/>
              <a:t>to</a:t>
            </a:r>
            <a:r>
              <a:rPr lang="en-US" spc="-85" dirty="0"/>
              <a:t> </a:t>
            </a:r>
            <a:r>
              <a:rPr lang="en-US" dirty="0"/>
              <a:t>Medicine</a:t>
            </a:r>
            <a:r>
              <a:rPr lang="en-US" spc="-70" dirty="0"/>
              <a:t> </a:t>
            </a:r>
            <a:r>
              <a:rPr lang="en-US" dirty="0"/>
              <a:t>(2001).</a:t>
            </a:r>
            <a:r>
              <a:rPr lang="en-US" spc="-125" dirty="0"/>
              <a:t> </a:t>
            </a:r>
            <a:r>
              <a:rPr lang="en-US" dirty="0"/>
              <a:t>Oxford</a:t>
            </a:r>
            <a:r>
              <a:rPr lang="en-US" spc="-40" dirty="0"/>
              <a:t> </a:t>
            </a:r>
            <a:r>
              <a:rPr lang="en-US" dirty="0"/>
              <a:t>Reference</a:t>
            </a:r>
            <a:r>
              <a:rPr lang="en-US" spc="-50" dirty="0"/>
              <a:t> </a:t>
            </a:r>
            <a:r>
              <a:rPr lang="en-US" dirty="0"/>
              <a:t>Online.</a:t>
            </a:r>
            <a:r>
              <a:rPr lang="en-US" spc="-65" dirty="0"/>
              <a:t> </a:t>
            </a:r>
            <a:r>
              <a:rPr lang="en-US" spc="-20" dirty="0"/>
              <a:t>Web.</a:t>
            </a:r>
          </a:p>
          <a:p>
            <a:pPr marL="469900">
              <a:lnSpc>
                <a:spcPts val="2280"/>
              </a:lnSpc>
            </a:pPr>
            <a:r>
              <a:rPr dirty="0"/>
              <a:t>Oct.</a:t>
            </a:r>
            <a:r>
              <a:rPr spc="-30" dirty="0"/>
              <a:t> </a:t>
            </a:r>
            <a:r>
              <a:rPr spc="-20" dirty="0"/>
              <a:t>2011</a:t>
            </a:r>
          </a:p>
          <a:p>
            <a:pPr marL="533400" indent="-520700">
              <a:lnSpc>
                <a:spcPts val="2280"/>
              </a:lnSpc>
              <a:spcBef>
                <a:spcPts val="775"/>
              </a:spcBef>
              <a:buClr>
                <a:srgbClr val="89D0D5"/>
              </a:buClr>
              <a:buSzPct val="80000"/>
              <a:buAutoNum type="arabicPeriod" startAt="5"/>
              <a:tabLst>
                <a:tab pos="533400" algn="l"/>
              </a:tabLst>
            </a:pPr>
            <a:r>
              <a:rPr dirty="0"/>
              <a:t>Paul</a:t>
            </a:r>
            <a:r>
              <a:rPr spc="-75" dirty="0"/>
              <a:t> </a:t>
            </a:r>
            <a:r>
              <a:rPr dirty="0"/>
              <a:t>Ghalioungui,</a:t>
            </a:r>
            <a:r>
              <a:rPr spc="5" dirty="0"/>
              <a:t> </a:t>
            </a:r>
            <a:r>
              <a:rPr dirty="0"/>
              <a:t>"Magic</a:t>
            </a:r>
            <a:r>
              <a:rPr spc="-40" dirty="0"/>
              <a:t> </a:t>
            </a:r>
            <a:r>
              <a:rPr dirty="0"/>
              <a:t>and</a:t>
            </a:r>
            <a:r>
              <a:rPr spc="-35" dirty="0"/>
              <a:t> </a:t>
            </a:r>
            <a:r>
              <a:rPr dirty="0"/>
              <a:t>Medical</a:t>
            </a:r>
            <a:r>
              <a:rPr spc="-55" dirty="0"/>
              <a:t> </a:t>
            </a:r>
            <a:r>
              <a:rPr dirty="0"/>
              <a:t>Science</a:t>
            </a:r>
            <a:r>
              <a:rPr spc="-15" dirty="0"/>
              <a:t> </a:t>
            </a:r>
            <a:r>
              <a:rPr spc="-10" dirty="0"/>
              <a:t>in</a:t>
            </a:r>
            <a:r>
              <a:rPr spc="-125" dirty="0"/>
              <a:t> </a:t>
            </a:r>
            <a:r>
              <a:rPr dirty="0"/>
              <a:t>Ancient</a:t>
            </a:r>
            <a:r>
              <a:rPr spc="20" dirty="0"/>
              <a:t> </a:t>
            </a:r>
            <a:r>
              <a:rPr dirty="0"/>
              <a:t>Egypt".</a:t>
            </a:r>
            <a:r>
              <a:rPr spc="-35" dirty="0"/>
              <a:t> </a:t>
            </a:r>
            <a:r>
              <a:rPr dirty="0"/>
              <a:t>(New</a:t>
            </a:r>
            <a:r>
              <a:rPr spc="-105" dirty="0"/>
              <a:t> </a:t>
            </a:r>
            <a:r>
              <a:rPr spc="-25" dirty="0"/>
              <a:t>York:</a:t>
            </a:r>
            <a:r>
              <a:rPr spc="-40" dirty="0"/>
              <a:t> </a:t>
            </a:r>
            <a:r>
              <a:rPr dirty="0"/>
              <a:t>Barnes</a:t>
            </a:r>
            <a:r>
              <a:rPr spc="-40" dirty="0"/>
              <a:t> </a:t>
            </a:r>
            <a:r>
              <a:rPr dirty="0"/>
              <a:t>and</a:t>
            </a:r>
            <a:r>
              <a:rPr spc="-35" dirty="0"/>
              <a:t> </a:t>
            </a:r>
            <a:r>
              <a:rPr dirty="0"/>
              <a:t>Noble,</a:t>
            </a:r>
            <a:r>
              <a:rPr spc="-35" dirty="0"/>
              <a:t> </a:t>
            </a:r>
            <a:r>
              <a:rPr spc="-25" dirty="0"/>
              <a:t>Inc</a:t>
            </a:r>
          </a:p>
          <a:p>
            <a:pPr marL="469900">
              <a:lnSpc>
                <a:spcPts val="2280"/>
              </a:lnSpc>
            </a:pPr>
            <a:r>
              <a:rPr dirty="0"/>
              <a:t>,1965</a:t>
            </a:r>
            <a:r>
              <a:t>),</a:t>
            </a:r>
            <a:r>
              <a:rPr spc="-60"/>
              <a:t> </a:t>
            </a:r>
            <a:r>
              <a:rPr spc="-25"/>
              <a:t>58</a:t>
            </a:r>
            <a:endParaRPr spc="-25" dirty="0"/>
          </a:p>
          <a:p>
            <a:pPr marL="533400" indent="-520700">
              <a:lnSpc>
                <a:spcPts val="2280"/>
              </a:lnSpc>
              <a:spcBef>
                <a:spcPts val="770"/>
              </a:spcBef>
              <a:buClr>
                <a:srgbClr val="89D0D5"/>
              </a:buClr>
              <a:buSzPct val="80000"/>
              <a:buAutoNum type="arabicPeriod" startAt="6"/>
              <a:tabLst>
                <a:tab pos="533400" algn="l"/>
              </a:tabLst>
            </a:pPr>
            <a:r>
              <a:rPr dirty="0"/>
              <a:t>Ritner,</a:t>
            </a:r>
            <a:r>
              <a:rPr spc="-95" dirty="0"/>
              <a:t> </a:t>
            </a:r>
            <a:r>
              <a:rPr dirty="0"/>
              <a:t>Robert</a:t>
            </a:r>
            <a:r>
              <a:rPr spc="-85" dirty="0"/>
              <a:t> </a:t>
            </a:r>
            <a:r>
              <a:rPr dirty="0"/>
              <a:t>K.</a:t>
            </a:r>
            <a:r>
              <a:rPr spc="-60" dirty="0"/>
              <a:t> </a:t>
            </a:r>
            <a:r>
              <a:rPr dirty="0"/>
              <a:t>“Magic”</a:t>
            </a:r>
            <a:r>
              <a:rPr spc="-60" dirty="0"/>
              <a:t> </a:t>
            </a:r>
            <a:r>
              <a:rPr dirty="0"/>
              <a:t>The</a:t>
            </a:r>
            <a:r>
              <a:rPr spc="-60" dirty="0"/>
              <a:t> </a:t>
            </a:r>
            <a:r>
              <a:rPr dirty="0"/>
              <a:t>Oxford</a:t>
            </a:r>
            <a:r>
              <a:rPr spc="-55" dirty="0"/>
              <a:t> </a:t>
            </a:r>
            <a:r>
              <a:rPr dirty="0"/>
              <a:t>Encyclopedia</a:t>
            </a:r>
            <a:r>
              <a:rPr spc="-40" dirty="0"/>
              <a:t> </a:t>
            </a:r>
            <a:r>
              <a:rPr dirty="0"/>
              <a:t>of</a:t>
            </a:r>
            <a:r>
              <a:rPr spc="-125" dirty="0"/>
              <a:t> </a:t>
            </a:r>
            <a:r>
              <a:rPr dirty="0"/>
              <a:t>Ancient</a:t>
            </a:r>
            <a:r>
              <a:rPr spc="-25" dirty="0"/>
              <a:t> </a:t>
            </a:r>
            <a:r>
              <a:rPr dirty="0"/>
              <a:t>Egypt</a:t>
            </a:r>
            <a:r>
              <a:rPr spc="-25" dirty="0"/>
              <a:t> </a:t>
            </a:r>
            <a:r>
              <a:rPr dirty="0"/>
              <a:t>(2001).</a:t>
            </a:r>
            <a:r>
              <a:rPr spc="-120" dirty="0"/>
              <a:t> </a:t>
            </a:r>
            <a:r>
              <a:rPr dirty="0"/>
              <a:t>Oxford</a:t>
            </a:r>
            <a:r>
              <a:rPr spc="-30" dirty="0"/>
              <a:t> </a:t>
            </a:r>
            <a:r>
              <a:rPr dirty="0"/>
              <a:t>Reference</a:t>
            </a:r>
            <a:r>
              <a:rPr spc="-40" dirty="0"/>
              <a:t> </a:t>
            </a:r>
            <a:r>
              <a:rPr spc="-10" dirty="0"/>
              <a:t>Online.</a:t>
            </a:r>
          </a:p>
          <a:p>
            <a:pPr marL="469900">
              <a:lnSpc>
                <a:spcPts val="2280"/>
              </a:lnSpc>
            </a:pPr>
            <a:r>
              <a:rPr spc="-30" dirty="0"/>
              <a:t>Web.</a:t>
            </a:r>
            <a:r>
              <a:rPr spc="-75" dirty="0"/>
              <a:t> </a:t>
            </a:r>
            <a:r>
              <a:rPr dirty="0"/>
              <a:t>Oct.</a:t>
            </a:r>
            <a:r>
              <a:rPr spc="-50" dirty="0"/>
              <a:t> </a:t>
            </a:r>
            <a:r>
              <a:rPr spc="-10" dirty="0"/>
              <a:t>2011</a:t>
            </a:r>
          </a:p>
          <a:p>
            <a:pPr marL="469265" indent="-456565">
              <a:lnSpc>
                <a:spcPct val="100000"/>
              </a:lnSpc>
              <a:spcBef>
                <a:spcPts val="745"/>
              </a:spcBef>
              <a:buClr>
                <a:srgbClr val="89D0D5"/>
              </a:buClr>
              <a:buSzPct val="80000"/>
              <a:buAutoNum type="arabicPeriod" startAt="7"/>
              <a:tabLst>
                <a:tab pos="469265" algn="l"/>
              </a:tabLst>
            </a:pPr>
            <a:r>
              <a:rPr dirty="0"/>
              <a:t>Χειρουργική</a:t>
            </a:r>
            <a:r>
              <a:rPr spc="-120" dirty="0"/>
              <a:t> </a:t>
            </a:r>
            <a:r>
              <a:rPr spc="-10" dirty="0"/>
              <a:t>Παθολογία</a:t>
            </a:r>
            <a:r>
              <a:rPr spc="-114" dirty="0"/>
              <a:t> </a:t>
            </a:r>
            <a:r>
              <a:rPr sz="1400" dirty="0"/>
              <a:t>(Μπονάτσος,</a:t>
            </a:r>
            <a:r>
              <a:rPr sz="1400" spc="-20" dirty="0"/>
              <a:t> </a:t>
            </a:r>
            <a:r>
              <a:rPr sz="1400" spc="-10" dirty="0"/>
              <a:t>Κακλαμάνος,</a:t>
            </a:r>
            <a:r>
              <a:rPr sz="1400" spc="20" dirty="0"/>
              <a:t> </a:t>
            </a:r>
            <a:r>
              <a:rPr sz="1400" dirty="0"/>
              <a:t>Γολεμάτης),</a:t>
            </a:r>
            <a:r>
              <a:rPr sz="1400" spc="-25" dirty="0"/>
              <a:t> </a:t>
            </a:r>
            <a:r>
              <a:rPr sz="1400" spc="-20" dirty="0"/>
              <a:t>2005</a:t>
            </a:r>
            <a:endParaRPr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5095">
              <a:lnSpc>
                <a:spcPct val="100000"/>
              </a:lnSpc>
              <a:spcBef>
                <a:spcPts val="95"/>
              </a:spcBef>
            </a:pPr>
            <a:r>
              <a:rPr sz="3200" dirty="0"/>
              <a:t>Η</a:t>
            </a:r>
            <a:r>
              <a:rPr sz="3200" spc="-90" dirty="0"/>
              <a:t> </a:t>
            </a:r>
            <a:r>
              <a:rPr sz="3200" dirty="0"/>
              <a:t>Χειρουργική</a:t>
            </a:r>
            <a:r>
              <a:rPr sz="3200" spc="-70" dirty="0"/>
              <a:t> </a:t>
            </a:r>
            <a:r>
              <a:rPr sz="3200" dirty="0"/>
              <a:t>στην</a:t>
            </a:r>
            <a:r>
              <a:rPr sz="3200" spc="-65" dirty="0"/>
              <a:t> </a:t>
            </a:r>
            <a:r>
              <a:rPr sz="3200" dirty="0"/>
              <a:t>παλαιολιθική</a:t>
            </a:r>
            <a:r>
              <a:rPr sz="3200" spc="-75" dirty="0"/>
              <a:t> </a:t>
            </a:r>
            <a:r>
              <a:rPr sz="3200" dirty="0"/>
              <a:t>/</a:t>
            </a:r>
            <a:r>
              <a:rPr sz="3200" spc="-100" dirty="0"/>
              <a:t> </a:t>
            </a:r>
            <a:r>
              <a:rPr sz="3200" dirty="0"/>
              <a:t>αρχαία</a:t>
            </a:r>
            <a:r>
              <a:rPr sz="3200" spc="-80" dirty="0"/>
              <a:t> </a:t>
            </a:r>
            <a:r>
              <a:rPr sz="3200" dirty="0"/>
              <a:t>εποχή,</a:t>
            </a:r>
            <a:r>
              <a:rPr sz="3200" spc="-90" dirty="0"/>
              <a:t> </a:t>
            </a:r>
            <a:r>
              <a:rPr sz="3200" spc="-50" dirty="0"/>
              <a:t>2</a:t>
            </a:r>
            <a:endParaRPr sz="3200"/>
          </a:p>
        </p:txBody>
      </p:sp>
      <p:sp>
        <p:nvSpPr>
          <p:cNvPr id="3" name="object 3"/>
          <p:cNvSpPr/>
          <p:nvPr/>
        </p:nvSpPr>
        <p:spPr>
          <a:xfrm>
            <a:off x="6777608" y="2432050"/>
            <a:ext cx="79375" cy="15240"/>
          </a:xfrm>
          <a:custGeom>
            <a:avLst/>
            <a:gdLst/>
            <a:ahLst/>
            <a:cxnLst/>
            <a:rect l="l" t="t" r="r" b="b"/>
            <a:pathLst>
              <a:path w="79375" h="15239">
                <a:moveTo>
                  <a:pt x="79248" y="0"/>
                </a:moveTo>
                <a:lnTo>
                  <a:pt x="0" y="0"/>
                </a:lnTo>
                <a:lnTo>
                  <a:pt x="0" y="15239"/>
                </a:lnTo>
                <a:lnTo>
                  <a:pt x="79248" y="15239"/>
                </a:lnTo>
                <a:lnTo>
                  <a:pt x="7924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75640" y="800561"/>
            <a:ext cx="11274425" cy="4966335"/>
          </a:xfrm>
          <a:prstGeom prst="rect">
            <a:avLst/>
          </a:prstGeom>
        </p:spPr>
        <p:txBody>
          <a:bodyPr vert="horz" wrap="square" lIns="0" tIns="1962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45"/>
              </a:spcBef>
              <a:tabLst>
                <a:tab pos="35687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Με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το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πέρασμα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του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χρόνου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με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απαρχή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την</a:t>
            </a:r>
            <a:r>
              <a:rPr sz="2400" spc="-1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Αρχαία</a:t>
            </a:r>
            <a:r>
              <a:rPr sz="2400" spc="-1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Αίγυπτο,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οι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γνώσεις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της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Ιατρικής</a:t>
            </a:r>
            <a:endParaRPr sz="2400">
              <a:latin typeface="Times New Roman"/>
              <a:cs typeface="Times New Roman"/>
            </a:endParaRPr>
          </a:p>
          <a:p>
            <a:pPr marL="356870">
              <a:lnSpc>
                <a:spcPct val="100000"/>
              </a:lnSpc>
              <a:spcBef>
                <a:spcPts val="1445"/>
              </a:spcBef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Χειρουργικής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διευρύνονται,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έτσι</a:t>
            </a:r>
            <a:endParaRPr sz="2400">
              <a:latin typeface="Times New Roman"/>
              <a:cs typeface="Times New Roman"/>
            </a:endParaRPr>
          </a:p>
          <a:p>
            <a:pPr marL="88900" marR="3571875" indent="-76200">
              <a:lnSpc>
                <a:spcPct val="150100"/>
              </a:lnSpc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ώστε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όχι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μόνο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τραυματικές</a:t>
            </a:r>
            <a:r>
              <a:rPr sz="2400" spc="-2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αλλά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μη</a:t>
            </a:r>
            <a:r>
              <a:rPr sz="2400" u="sng" spc="-9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τραυματικές</a:t>
            </a:r>
            <a:r>
              <a:rPr sz="2400" spc="-2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παθήσεις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να</a:t>
            </a:r>
            <a:r>
              <a:rPr sz="2400" u="sng" spc="-7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θεραπεύονται</a:t>
            </a:r>
            <a:r>
              <a:rPr sz="2400" u="sng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με</a:t>
            </a:r>
            <a:r>
              <a:rPr sz="2400" u="sng" spc="-7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χειρουργικά</a:t>
            </a:r>
            <a:r>
              <a:rPr sz="2400" u="sng" spc="-6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εργαλεία.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  <a:tabLst>
                <a:tab pos="35687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24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αρχαιολογική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σκαπάνη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έφερε</a:t>
            </a:r>
            <a:r>
              <a:rPr sz="24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στο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φως</a:t>
            </a:r>
            <a:r>
              <a:rPr sz="2400" spc="-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μικρογραφίες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τέτοιων</a:t>
            </a:r>
            <a:r>
              <a:rPr sz="24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εργαλείων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που</a:t>
            </a:r>
            <a:endParaRPr sz="2400">
              <a:latin typeface="Times New Roman"/>
              <a:cs typeface="Times New Roman"/>
            </a:endParaRPr>
          </a:p>
          <a:p>
            <a:pPr marL="356870">
              <a:lnSpc>
                <a:spcPct val="100000"/>
              </a:lnSpc>
              <a:spcBef>
                <a:spcPts val="1440"/>
              </a:spcBef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χρησίμευσαν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ως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αναθήματα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ή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κτερίσματα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σε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ναούς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πυραμίδες,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από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το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6000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πΧ.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  <a:tabLst>
                <a:tab pos="35687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Το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πρώτο</a:t>
            </a:r>
            <a:r>
              <a:rPr sz="24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βιβλίο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Χειρουργικής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στην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ιστορία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είναι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45"/>
              </a:spcBef>
            </a:pP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o</a:t>
            </a:r>
            <a:r>
              <a:rPr sz="2400" spc="-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Πάπυρος</a:t>
            </a:r>
            <a:r>
              <a:rPr sz="2400" spc="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Ewin</a:t>
            </a:r>
            <a:r>
              <a:rPr sz="2400" spc="-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Smith</a:t>
            </a:r>
            <a:r>
              <a:rPr sz="2400" spc="-6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(1600-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1500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πΧ)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μήκος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4,5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μέτρων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που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πρωτοπαρουσιάστηκε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στην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Εταιρεία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Ιστορίας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της</a:t>
            </a:r>
            <a:r>
              <a:rPr sz="24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Ιατρικής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της</a:t>
            </a:r>
            <a:r>
              <a:rPr sz="24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Νέας</a:t>
            </a:r>
            <a:r>
              <a:rPr sz="2400" spc="-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Υόρκης</a:t>
            </a:r>
            <a:r>
              <a:rPr sz="24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στα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1923.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Η</a:t>
            </a:r>
            <a:r>
              <a:rPr sz="3600" spc="-70" dirty="0"/>
              <a:t> </a:t>
            </a:r>
            <a:r>
              <a:rPr sz="3600" dirty="0"/>
              <a:t>Χειρουργική</a:t>
            </a:r>
            <a:r>
              <a:rPr sz="3600" spc="-55" dirty="0"/>
              <a:t> </a:t>
            </a:r>
            <a:r>
              <a:rPr sz="3600" dirty="0"/>
              <a:t>στην</a:t>
            </a:r>
            <a:r>
              <a:rPr sz="3600" spc="-60" dirty="0"/>
              <a:t> </a:t>
            </a:r>
            <a:r>
              <a:rPr sz="3600" dirty="0"/>
              <a:t>παλαιολιθική</a:t>
            </a:r>
            <a:r>
              <a:rPr sz="3600" spc="-105" dirty="0"/>
              <a:t> </a:t>
            </a:r>
            <a:r>
              <a:rPr sz="3600" dirty="0"/>
              <a:t>/</a:t>
            </a:r>
            <a:r>
              <a:rPr sz="3600" spc="-55" dirty="0"/>
              <a:t> </a:t>
            </a:r>
            <a:r>
              <a:rPr sz="3600" dirty="0"/>
              <a:t>αρχαία</a:t>
            </a:r>
            <a:r>
              <a:rPr sz="3600" spc="-120" dirty="0"/>
              <a:t> </a:t>
            </a:r>
            <a:r>
              <a:rPr sz="3600" dirty="0"/>
              <a:t>εποχή,</a:t>
            </a:r>
            <a:r>
              <a:rPr sz="3600" spc="-75" dirty="0"/>
              <a:t> </a:t>
            </a:r>
            <a:r>
              <a:rPr sz="3600" spc="-50" dirty="0"/>
              <a:t>3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247599" y="745849"/>
            <a:ext cx="11294745" cy="4965065"/>
          </a:xfrm>
          <a:prstGeom prst="rect">
            <a:avLst/>
          </a:prstGeom>
        </p:spPr>
        <p:txBody>
          <a:bodyPr vert="horz" wrap="square" lIns="0" tIns="1949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35"/>
              </a:spcBef>
              <a:tabLst>
                <a:tab pos="356870" algn="l"/>
                <a:tab pos="525018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Συγκεκριμένα,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o</a:t>
            </a:r>
            <a:r>
              <a:rPr sz="2400" spc="-7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Πάπυρος</a:t>
            </a:r>
            <a:r>
              <a:rPr sz="2400" spc="-4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Ewin</a:t>
            </a:r>
            <a:r>
              <a:rPr sz="2400" spc="-7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Smith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	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είναι</a:t>
            </a:r>
            <a:r>
              <a:rPr sz="24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αρχαίο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αιγυπτιακό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ιατρικό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κείμενο-</a:t>
            </a:r>
            <a:endParaRPr sz="2400">
              <a:latin typeface="Times New Roman"/>
              <a:cs typeface="Times New Roman"/>
            </a:endParaRPr>
          </a:p>
          <a:p>
            <a:pPr marL="356870" marR="88265">
              <a:lnSpc>
                <a:spcPts val="4320"/>
              </a:lnSpc>
              <a:spcBef>
                <a:spcPts val="385"/>
              </a:spcBef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εγχειρίδιο,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που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φέρει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το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όνομα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του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αιγυπτιολόγου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ιδιώτη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που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το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αγόρασε το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1862,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FFFF00"/>
                </a:solidFill>
                <a:latin typeface="Times New Roman"/>
                <a:cs typeface="Times New Roman"/>
              </a:rPr>
              <a:t>Ewin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Smith.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60"/>
              </a:spcBef>
              <a:tabLst>
                <a:tab pos="43307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Πρόκειται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για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την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αρχαιότερη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γνωστή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χειρουργική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πραγματεία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(1)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για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το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τραύμα.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  <a:tabLst>
                <a:tab pos="42672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Το</a:t>
            </a:r>
            <a:r>
              <a:rPr sz="2400" spc="-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χειρόγραφο</a:t>
            </a:r>
            <a:r>
              <a:rPr sz="24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ήταν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πιθανώς</a:t>
            </a:r>
            <a:r>
              <a:rPr sz="2400" u="sng" spc="-9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εγχειρίδιο</a:t>
            </a:r>
            <a:r>
              <a:rPr sz="2400" u="sng" spc="-7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στρατιωτικής</a:t>
            </a:r>
            <a:r>
              <a:rPr sz="2400" u="sng" spc="-7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ιατρικής</a:t>
            </a:r>
            <a:r>
              <a:rPr sz="2400" u="sng" spc="-1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περιγράφει</a:t>
            </a:r>
            <a:endParaRPr sz="2400">
              <a:latin typeface="Times New Roman"/>
              <a:cs typeface="Times New Roman"/>
            </a:endParaRPr>
          </a:p>
          <a:p>
            <a:pPr marL="356870" marR="5080">
              <a:lnSpc>
                <a:spcPct val="150100"/>
              </a:lnSpc>
            </a:pP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48</a:t>
            </a:r>
            <a:r>
              <a:rPr sz="2400" spc="-10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περιπτώσεις</a:t>
            </a:r>
            <a:r>
              <a:rPr sz="2400" spc="-8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τραυματισμών,</a:t>
            </a:r>
            <a:r>
              <a:rPr sz="2400" spc="-10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καταγμάτων,</a:t>
            </a:r>
            <a:r>
              <a:rPr sz="2400" spc="-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πληγών,</a:t>
            </a:r>
            <a:r>
              <a:rPr sz="2400" spc="-9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εξαρθρώσεων</a:t>
            </a:r>
            <a:r>
              <a:rPr sz="2400" spc="-9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και</a:t>
            </a:r>
            <a:r>
              <a:rPr sz="2400" spc="-8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όγκων</a:t>
            </a:r>
            <a:r>
              <a:rPr sz="2400" spc="-9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00"/>
                </a:solidFill>
                <a:latin typeface="Times New Roman"/>
                <a:cs typeface="Times New Roman"/>
              </a:rPr>
              <a:t>(2)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Χρονολογείται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στην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16η-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17η</a:t>
            </a:r>
            <a:r>
              <a:rPr sz="2400" spc="-1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Δυναστεία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της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ενδιάμεσης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περιόδου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στην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αρχαία</a:t>
            </a:r>
            <a:r>
              <a:rPr sz="2400" spc="-1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Αίγυπτο,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περί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το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1600-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1500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πΧ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(3)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θεωρείται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μοναδικός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ανάμεσα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στους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τέσσερεις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υπάρχοντες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ιατρικούς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παπύρους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(4)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που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επιβιώνουν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έως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σήμερα.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5095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Η</a:t>
            </a:r>
            <a:r>
              <a:rPr sz="3600" spc="-90" dirty="0"/>
              <a:t> </a:t>
            </a:r>
            <a:r>
              <a:rPr sz="3600" dirty="0"/>
              <a:t>Χειρουργική</a:t>
            </a:r>
            <a:r>
              <a:rPr sz="3600" spc="-50" dirty="0"/>
              <a:t> </a:t>
            </a:r>
            <a:r>
              <a:rPr sz="3600" dirty="0"/>
              <a:t>στην</a:t>
            </a:r>
            <a:r>
              <a:rPr sz="3600" spc="-70" dirty="0"/>
              <a:t> </a:t>
            </a:r>
            <a:r>
              <a:rPr sz="3600" dirty="0"/>
              <a:t>παλαιολιθική</a:t>
            </a:r>
            <a:r>
              <a:rPr sz="3600" spc="-110" dirty="0"/>
              <a:t> </a:t>
            </a:r>
            <a:r>
              <a:rPr sz="3600" dirty="0"/>
              <a:t>/</a:t>
            </a:r>
            <a:r>
              <a:rPr sz="3600" spc="-60" dirty="0"/>
              <a:t> </a:t>
            </a:r>
            <a:r>
              <a:rPr sz="3600" dirty="0"/>
              <a:t>αρχαία</a:t>
            </a:r>
            <a:r>
              <a:rPr sz="3600" spc="-120" dirty="0"/>
              <a:t> </a:t>
            </a:r>
            <a:r>
              <a:rPr sz="3600" dirty="0"/>
              <a:t>εποχή,</a:t>
            </a:r>
            <a:r>
              <a:rPr sz="3600" spc="-75" dirty="0"/>
              <a:t> </a:t>
            </a:r>
            <a:r>
              <a:rPr sz="3600" spc="-50" dirty="0"/>
              <a:t>4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341477" y="885504"/>
            <a:ext cx="11299190" cy="4965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marR="19050" indent="-344805">
              <a:lnSpc>
                <a:spcPct val="150100"/>
              </a:lnSpc>
              <a:spcBef>
                <a:spcPts val="100"/>
              </a:spcBef>
              <a:tabLst>
                <a:tab pos="35687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Ενώ</a:t>
            </a:r>
            <a:r>
              <a:rPr sz="24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άλλοι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πάπυροι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όπως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Πάπυρος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Έμπερς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Ιατρικός</a:t>
            </a:r>
            <a:r>
              <a:rPr sz="24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πάπυρος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του</a:t>
            </a:r>
            <a:r>
              <a:rPr sz="2400" spc="-1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Λονδίνου,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είναι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ιατρικά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κείμενα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στηριγμένα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στη</a:t>
            </a:r>
            <a:r>
              <a:rPr sz="24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μαγεία,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  <a:tabLst>
                <a:tab pos="35687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24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εν</a:t>
            </a:r>
            <a:r>
              <a:rPr sz="24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λόγω</a:t>
            </a:r>
            <a:r>
              <a:rPr sz="24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Πάπυρος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παρουσιάζει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μια</a:t>
            </a:r>
            <a:r>
              <a:rPr sz="2400" spc="-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ορθολογιστική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επιστημονική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προσέγγιση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στην</a:t>
            </a:r>
            <a:endParaRPr sz="2400">
              <a:latin typeface="Times New Roman"/>
              <a:cs typeface="Times New Roman"/>
            </a:endParaRPr>
          </a:p>
          <a:p>
            <a:pPr marL="356870" marR="5080">
              <a:lnSpc>
                <a:spcPct val="150100"/>
              </a:lnSpc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ιατρική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της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αρχαίας</a:t>
            </a:r>
            <a:r>
              <a:rPr sz="2400" spc="-1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Αιγύπτου[5]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στην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οποία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δεν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συγκρούονται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ιατρική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μαγεία.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Η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μαγεία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φαίνεται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πως</a:t>
            </a:r>
            <a:r>
              <a:rPr sz="24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εμπλέκεται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σε</a:t>
            </a:r>
            <a:r>
              <a:rPr sz="2400" spc="-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περιπτώσεις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ασθένειας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εσωτερικών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οργάνων[6].</a:t>
            </a:r>
            <a:endParaRPr sz="2400">
              <a:latin typeface="Times New Roman"/>
              <a:cs typeface="Times New Roman"/>
            </a:endParaRPr>
          </a:p>
          <a:p>
            <a:pPr marL="356870" marR="612775" indent="-344805">
              <a:lnSpc>
                <a:spcPts val="4320"/>
              </a:lnSpc>
              <a:spcBef>
                <a:spcPts val="384"/>
              </a:spcBef>
              <a:tabLst>
                <a:tab pos="35687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Συμπερασματικά,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εν</a:t>
            </a:r>
            <a:r>
              <a:rPr sz="24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λόγω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Πάπυρος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θεωρείται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το</a:t>
            </a:r>
            <a:r>
              <a:rPr sz="2400" u="sng" spc="-7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πρώτο</a:t>
            </a:r>
            <a:r>
              <a:rPr sz="2400" u="sng" spc="-6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βιβλίο</a:t>
            </a:r>
            <a:r>
              <a:rPr sz="2400" u="sng" spc="-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χειρουργικής</a:t>
            </a:r>
            <a:r>
              <a:rPr sz="2400" u="sng" spc="-7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στην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ιστορία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γραπτή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απόδειξη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ότι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χειρουργική,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εκτός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από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τέχνη,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απαιτεί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endParaRPr sz="2400">
              <a:latin typeface="Times New Roman"/>
              <a:cs typeface="Times New Roman"/>
            </a:endParaRPr>
          </a:p>
          <a:p>
            <a:pPr marL="12700" marR="430530" indent="76200">
              <a:lnSpc>
                <a:spcPts val="4320"/>
              </a:lnSpc>
            </a:pPr>
            <a:r>
              <a:rPr sz="2400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α)</a:t>
            </a:r>
            <a:r>
              <a:rPr sz="2400" u="sng" spc="-5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επιδεξιότητα</a:t>
            </a:r>
            <a:r>
              <a:rPr sz="2400" u="sng" spc="-3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των</a:t>
            </a:r>
            <a:r>
              <a:rPr sz="2400" u="sng" spc="-6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χεριών,</a:t>
            </a:r>
            <a:r>
              <a:rPr sz="2400" u="sng" spc="-6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β)</a:t>
            </a:r>
            <a:r>
              <a:rPr sz="2400" u="sng" spc="-6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λεπτή</a:t>
            </a:r>
            <a:r>
              <a:rPr sz="2400" u="sng" spc="-3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και</a:t>
            </a:r>
            <a:r>
              <a:rPr sz="2400" u="sng" spc="-4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σταθερή</a:t>
            </a:r>
            <a:r>
              <a:rPr sz="2400" u="sng" spc="-4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κίνηση</a:t>
            </a:r>
            <a:r>
              <a:rPr sz="2400" u="sng" spc="-5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και</a:t>
            </a:r>
            <a:r>
              <a:rPr sz="2400" u="sng" spc="-1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γ)</a:t>
            </a:r>
            <a:r>
              <a:rPr sz="2400" u="sng" spc="-7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δημιουργική</a:t>
            </a:r>
            <a:r>
              <a:rPr sz="2400" u="sng" spc="-5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φαντασία,</a:t>
            </a:r>
            <a:r>
              <a:rPr sz="2400" spc="-10" dirty="0">
                <a:solidFill>
                  <a:srgbClr val="FFC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ως</a:t>
            </a:r>
            <a:r>
              <a:rPr sz="2400" spc="-7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μια</a:t>
            </a:r>
            <a:r>
              <a:rPr sz="2400" spc="-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επιστήμη</a:t>
            </a:r>
            <a:r>
              <a:rPr sz="2400" spc="-6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δηλαδή</a:t>
            </a:r>
            <a:r>
              <a:rPr sz="2400" spc="-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που</a:t>
            </a:r>
            <a:r>
              <a:rPr sz="2400" spc="-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απαιτεί</a:t>
            </a:r>
            <a:r>
              <a:rPr sz="2400" spc="2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λεπτομερή</a:t>
            </a:r>
            <a:r>
              <a:rPr sz="2400" u="sng" spc="-5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γνώση</a:t>
            </a:r>
            <a:r>
              <a:rPr sz="2400" u="sng" spc="-6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του</a:t>
            </a:r>
            <a:r>
              <a:rPr sz="2400" u="sng" spc="-6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Times New Roman"/>
                <a:cs typeface="Times New Roman"/>
              </a:rPr>
              <a:t>αντικειμένου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5656" y="210311"/>
            <a:ext cx="11591544" cy="645871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7190" y="21081"/>
            <a:ext cx="8582025" cy="5124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3200" dirty="0"/>
              <a:t>Η</a:t>
            </a:r>
            <a:r>
              <a:rPr sz="3200" spc="-95" dirty="0"/>
              <a:t> </a:t>
            </a:r>
            <a:r>
              <a:rPr sz="3200" dirty="0"/>
              <a:t>Χειρουργική</a:t>
            </a:r>
            <a:r>
              <a:rPr sz="3200" spc="-80" dirty="0"/>
              <a:t> </a:t>
            </a:r>
            <a:r>
              <a:rPr sz="3200" dirty="0"/>
              <a:t>στην</a:t>
            </a:r>
            <a:r>
              <a:rPr sz="3200" spc="-75" dirty="0"/>
              <a:t> </a:t>
            </a:r>
            <a:r>
              <a:rPr sz="3200" dirty="0"/>
              <a:t>παλαιολιθική</a:t>
            </a:r>
            <a:r>
              <a:rPr sz="3200" spc="-80" dirty="0"/>
              <a:t> </a:t>
            </a:r>
            <a:r>
              <a:rPr sz="3200" dirty="0"/>
              <a:t>/</a:t>
            </a:r>
            <a:r>
              <a:rPr sz="3200" spc="-105" dirty="0"/>
              <a:t> </a:t>
            </a:r>
            <a:r>
              <a:rPr sz="3200" dirty="0"/>
              <a:t>αρχαία</a:t>
            </a:r>
            <a:r>
              <a:rPr sz="3200" spc="-90" dirty="0"/>
              <a:t> </a:t>
            </a:r>
            <a:r>
              <a:rPr sz="3200" dirty="0"/>
              <a:t>εποχή,</a:t>
            </a:r>
            <a:r>
              <a:rPr sz="3200" spc="-45" dirty="0"/>
              <a:t> </a:t>
            </a:r>
            <a:r>
              <a:rPr sz="3200" spc="-50" dirty="0"/>
              <a:t>6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402297" y="613409"/>
            <a:ext cx="11358245" cy="5661025"/>
          </a:xfrm>
          <a:prstGeom prst="rect">
            <a:avLst/>
          </a:prstGeom>
        </p:spPr>
        <p:txBody>
          <a:bodyPr vert="horz" wrap="square" lIns="0" tIns="1587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0"/>
              </a:spcBef>
              <a:tabLst>
                <a:tab pos="35687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Την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ίδια</a:t>
            </a:r>
            <a:r>
              <a:rPr sz="24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εποχή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περίπου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(1200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πΧ)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στον</a:t>
            </a:r>
            <a:r>
              <a:rPr sz="24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Κώδικα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του</a:t>
            </a:r>
            <a:r>
              <a:rPr sz="2400" spc="-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Χαμουραμπί,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βασιλιά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της</a:t>
            </a:r>
            <a:endParaRPr sz="2400">
              <a:latin typeface="Times New Roman"/>
              <a:cs typeface="Times New Roman"/>
            </a:endParaRPr>
          </a:p>
          <a:p>
            <a:pPr marR="277495" algn="r">
              <a:lnSpc>
                <a:spcPct val="100000"/>
              </a:lnSpc>
              <a:spcBef>
                <a:spcPts val="1155"/>
              </a:spcBef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Μεσοποταμίας,</a:t>
            </a:r>
            <a:r>
              <a:rPr sz="24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αναφέρονται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εγχειρήσεις</a:t>
            </a:r>
            <a:r>
              <a:rPr sz="2400" spc="-8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γενικής</a:t>
            </a:r>
            <a:r>
              <a:rPr sz="2400" spc="-7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φύσης</a:t>
            </a:r>
            <a:r>
              <a:rPr sz="2400" spc="-12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και</a:t>
            </a:r>
            <a:r>
              <a:rPr sz="2400" spc="-9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ιδιαίτερα</a:t>
            </a:r>
            <a:r>
              <a:rPr sz="2400" spc="-8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οφθαλμολογικές.</a:t>
            </a:r>
            <a:endParaRPr sz="2400">
              <a:latin typeface="Times New Roman"/>
              <a:cs typeface="Times New Roman"/>
            </a:endParaRPr>
          </a:p>
          <a:p>
            <a:pPr marR="297815" algn="r">
              <a:lnSpc>
                <a:spcPct val="100000"/>
              </a:lnSpc>
              <a:spcBef>
                <a:spcPts val="1155"/>
              </a:spcBef>
              <a:tabLst>
                <a:tab pos="34417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Παράλληλα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θεσμοθετείται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η</a:t>
            </a:r>
            <a:r>
              <a:rPr sz="2400" u="sng" spc="-8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νομική</a:t>
            </a:r>
            <a:r>
              <a:rPr sz="2400" u="sng" spc="-6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προστασία</a:t>
            </a:r>
            <a:r>
              <a:rPr sz="2400" u="sng" spc="-4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των</a:t>
            </a:r>
            <a:r>
              <a:rPr sz="2400" u="sng" spc="-8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πολιτών</a:t>
            </a:r>
            <a:r>
              <a:rPr sz="2400" u="sng" spc="-6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που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έπεσαν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θύματα</a:t>
            </a:r>
            <a:r>
              <a:rPr sz="24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κακής</a:t>
            </a:r>
            <a:endParaRPr sz="2400">
              <a:latin typeface="Times New Roman"/>
              <a:cs typeface="Times New Roman"/>
            </a:endParaRPr>
          </a:p>
          <a:p>
            <a:pPr marL="356870">
              <a:lnSpc>
                <a:spcPct val="100000"/>
              </a:lnSpc>
              <a:spcBef>
                <a:spcPts val="1155"/>
              </a:spcBef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άσκησης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της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Ιατρικής</a:t>
            </a:r>
            <a:r>
              <a:rPr sz="24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ή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της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Χειρουργικής.</a:t>
            </a:r>
            <a:endParaRPr sz="2400">
              <a:latin typeface="Times New Roman"/>
              <a:cs typeface="Times New Roman"/>
            </a:endParaRPr>
          </a:p>
          <a:p>
            <a:pPr marL="356870" marR="105410" indent="-344805">
              <a:lnSpc>
                <a:spcPct val="140100"/>
              </a:lnSpc>
              <a:tabLst>
                <a:tab pos="35687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Πιστεύεται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ότι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αυτός</a:t>
            </a:r>
            <a:r>
              <a:rPr sz="24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Κώδικας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αποτέλεσε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πηγή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έμπνευσης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για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τον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πολύ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μεταγενέστερο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Ιπποκράτη, προκειμένου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2400" spc="-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τελευταίος</a:t>
            </a:r>
            <a:r>
              <a:rPr sz="24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να</a:t>
            </a:r>
            <a:r>
              <a:rPr sz="24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συντάξει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τον</a:t>
            </a:r>
            <a:r>
              <a:rPr sz="2400" spc="-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περίφημο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Όρκο</a:t>
            </a:r>
            <a:r>
              <a:rPr sz="24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του</a:t>
            </a:r>
            <a:endParaRPr sz="2400">
              <a:latin typeface="Times New Roman"/>
              <a:cs typeface="Times New Roman"/>
            </a:endParaRPr>
          </a:p>
          <a:p>
            <a:pPr marL="356870" marR="5080" indent="-344805">
              <a:lnSpc>
                <a:spcPts val="4029"/>
              </a:lnSpc>
              <a:spcBef>
                <a:spcPts val="325"/>
              </a:spcBef>
              <a:tabLst>
                <a:tab pos="35687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Στην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Ινδική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χερσόνησο,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οι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Hindu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στα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πλαίσια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της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πολιτιστικής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τους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άνθησης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(6000-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5000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πΧ)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αναπτύσσουν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την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Ιατρική</a:t>
            </a:r>
            <a:r>
              <a:rPr sz="24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που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φτάνει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στο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αποκορύφωμα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της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στα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1600</a:t>
            </a:r>
            <a:r>
              <a:rPr sz="2400" spc="-1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πΧ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35"/>
              </a:spcBef>
              <a:tabLst>
                <a:tab pos="35687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Σημαντικότερος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εκπρόσωπος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αυτής</a:t>
            </a:r>
            <a:r>
              <a:rPr sz="24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της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εθνοτικής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ομάδας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ήταν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ο</a:t>
            </a:r>
            <a:r>
              <a:rPr sz="24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Sucruta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24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οποίος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πραγματοποίησε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ωτοπλαστική</a:t>
            </a:r>
            <a:r>
              <a:rPr sz="2400" spc="-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άφησε</a:t>
            </a:r>
            <a:r>
              <a:rPr sz="2400" u="sng" spc="-7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γραπτές</a:t>
            </a:r>
            <a:r>
              <a:rPr sz="2400" u="sng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τις</a:t>
            </a:r>
            <a:r>
              <a:rPr sz="2400" u="sng" spc="-9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απόψεις</a:t>
            </a:r>
            <a:r>
              <a:rPr sz="2400" u="sng" spc="-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του</a:t>
            </a:r>
            <a:r>
              <a:rPr sz="2400" u="sng" spc="-6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σχετικά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με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55"/>
              </a:spcBef>
            </a:pPr>
            <a:r>
              <a:rPr sz="2400" u="sng" spc="-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τη</a:t>
            </a:r>
            <a:r>
              <a:rPr sz="2400" u="sng" spc="-7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διδασκαλία της</a:t>
            </a:r>
            <a:r>
              <a:rPr sz="2400" u="sng" spc="-5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Ιατρικής</a:t>
            </a:r>
            <a:r>
              <a:rPr sz="2400" u="sng" spc="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και</a:t>
            </a:r>
            <a:r>
              <a:rPr sz="2400" u="sng" spc="-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των</a:t>
            </a:r>
            <a:r>
              <a:rPr sz="2400" u="sng" spc="-6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κριτηρίων</a:t>
            </a:r>
            <a:r>
              <a:rPr sz="2400" u="sng" spc="-5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επιλογής</a:t>
            </a:r>
            <a:r>
              <a:rPr sz="2400" u="sng" spc="-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των</a:t>
            </a:r>
            <a:r>
              <a:rPr sz="2400" u="sng" spc="-6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φοιτητών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2028" y="217754"/>
            <a:ext cx="858202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dirty="0"/>
              <a:t>Η</a:t>
            </a:r>
            <a:r>
              <a:rPr sz="3200" spc="-80" dirty="0"/>
              <a:t> </a:t>
            </a:r>
            <a:r>
              <a:rPr sz="3200" dirty="0"/>
              <a:t>Χειρουργική</a:t>
            </a:r>
            <a:r>
              <a:rPr sz="3200" spc="-75" dirty="0"/>
              <a:t> </a:t>
            </a:r>
            <a:r>
              <a:rPr sz="3200" dirty="0"/>
              <a:t>στην</a:t>
            </a:r>
            <a:r>
              <a:rPr sz="3200" spc="-55" dirty="0"/>
              <a:t> </a:t>
            </a:r>
            <a:r>
              <a:rPr sz="3200" spc="-10" dirty="0"/>
              <a:t>παλαιολιθική</a:t>
            </a:r>
            <a:r>
              <a:rPr sz="3200" spc="-70" dirty="0"/>
              <a:t> </a:t>
            </a:r>
            <a:r>
              <a:rPr sz="3200" dirty="0"/>
              <a:t>/</a:t>
            </a:r>
            <a:r>
              <a:rPr sz="3200" spc="-95" dirty="0"/>
              <a:t> </a:t>
            </a:r>
            <a:r>
              <a:rPr sz="3200" dirty="0"/>
              <a:t>αρχαία</a:t>
            </a:r>
            <a:r>
              <a:rPr sz="3200" spc="-75" dirty="0"/>
              <a:t> </a:t>
            </a:r>
            <a:r>
              <a:rPr sz="3200" dirty="0"/>
              <a:t>εποχή,</a:t>
            </a:r>
            <a:r>
              <a:rPr sz="3200" spc="-30" dirty="0"/>
              <a:t> </a:t>
            </a:r>
            <a:r>
              <a:rPr sz="3200" spc="-50" dirty="0"/>
              <a:t>6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332028" y="809742"/>
            <a:ext cx="11587480" cy="5661660"/>
          </a:xfrm>
          <a:prstGeom prst="rect">
            <a:avLst/>
          </a:prstGeom>
        </p:spPr>
        <p:txBody>
          <a:bodyPr vert="horz" wrap="square" lIns="0" tIns="1593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5"/>
              </a:spcBef>
              <a:tabLst>
                <a:tab pos="35687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24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αρχαία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Ελληνική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Ιατρική δημιουργήθηκε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πολλά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χρόνια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πριν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από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την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ύπαρξη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γραπτών</a:t>
            </a:r>
            <a:endParaRPr sz="2400">
              <a:latin typeface="Times New Roman"/>
              <a:cs typeface="Times New Roman"/>
            </a:endParaRPr>
          </a:p>
          <a:p>
            <a:pPr marL="356870">
              <a:lnSpc>
                <a:spcPct val="100000"/>
              </a:lnSpc>
              <a:spcBef>
                <a:spcPts val="1155"/>
              </a:spcBef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μαρτυριών</a:t>
            </a:r>
            <a:r>
              <a:rPr sz="24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πρωτοπαρουσιάστηκε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ώς</a:t>
            </a:r>
            <a:r>
              <a:rPr sz="24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ένα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κράμα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μυθολογίας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ορθολογισμού.</a:t>
            </a:r>
            <a:endParaRPr sz="2400">
              <a:latin typeface="Times New Roman"/>
              <a:cs typeface="Times New Roman"/>
            </a:endParaRPr>
          </a:p>
          <a:p>
            <a:pPr marL="356870" marR="6985" indent="-344805">
              <a:lnSpc>
                <a:spcPct val="140000"/>
              </a:lnSpc>
              <a:spcBef>
                <a:spcPts val="5"/>
              </a:spcBef>
              <a:tabLst>
                <a:tab pos="35687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2400" spc="-1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Απόλλων,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γιατρός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των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θεών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του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Ολύμπου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με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την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επωνυμία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Παιήων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–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θεραπευτής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–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ίσως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είναι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πρώτος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χειρουργός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στην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ιστορία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της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ανθρώπινης</a:t>
            </a:r>
            <a:r>
              <a:rPr sz="24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διανόησης.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70"/>
              </a:spcBef>
            </a:pPr>
            <a:endParaRPr sz="2400">
              <a:latin typeface="Times New Roman"/>
              <a:cs typeface="Times New Roman"/>
            </a:endParaRPr>
          </a:p>
          <a:p>
            <a:pPr marL="356870" marR="5080" indent="-344805">
              <a:lnSpc>
                <a:spcPct val="140100"/>
              </a:lnSpc>
              <a:spcBef>
                <a:spcPts val="5"/>
              </a:spcBef>
              <a:tabLst>
                <a:tab pos="356870" algn="l"/>
                <a:tab pos="8071484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2400" spc="-1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Ασκληπιός</a:t>
            </a:r>
            <a:r>
              <a:rPr sz="24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λατρευόταν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ως</a:t>
            </a:r>
            <a:r>
              <a:rPr sz="2400" spc="-8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ο</a:t>
            </a:r>
            <a:r>
              <a:rPr sz="2400" spc="-7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θεός</a:t>
            </a:r>
            <a:r>
              <a:rPr sz="24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της</a:t>
            </a:r>
            <a:r>
              <a:rPr sz="2400" spc="-8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Ιατρικής,</a:t>
            </a:r>
            <a:r>
              <a:rPr sz="2400" spc="2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στους</a:t>
            </a:r>
            <a:r>
              <a:rPr sz="24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ναούς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του,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τα</a:t>
            </a:r>
            <a:r>
              <a:rPr sz="2400" spc="-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«Ασκληπιεία»,</a:t>
            </a:r>
            <a:r>
              <a:rPr sz="2400" spc="1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η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αποκατάσταση</a:t>
            </a:r>
            <a:r>
              <a:rPr sz="24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της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υγείας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των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ασθενών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δια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της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«ενυπνίασης»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	γινόταν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με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τη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φροντίδα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ιερέων</a:t>
            </a:r>
            <a:r>
              <a:rPr sz="24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γιατρών.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50"/>
              </a:spcBef>
              <a:tabLst>
                <a:tab pos="356870" algn="l"/>
              </a:tabLst>
            </a:pPr>
            <a:r>
              <a:rPr sz="1900" spc="114" dirty="0">
                <a:solidFill>
                  <a:srgbClr val="89D0D5"/>
                </a:solidFill>
                <a:latin typeface="Lucida Sans Unicode"/>
                <a:cs typeface="Lucida Sans Unicode"/>
              </a:rPr>
              <a:t>▶</a:t>
            </a:r>
            <a:r>
              <a:rPr sz="1900" dirty="0">
                <a:solidFill>
                  <a:srgbClr val="89D0D5"/>
                </a:solidFill>
                <a:latin typeface="Lucida Sans Unicode"/>
                <a:cs typeface="Lucida Sans Unicode"/>
              </a:rPr>
              <a:t>	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Οι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τελευταίοι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κατά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τη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διάρκεια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των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πολέμων</a:t>
            </a:r>
            <a:r>
              <a:rPr sz="24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ακολουθούσαν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τον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στρατό,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και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αυτή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endParaRPr sz="2400">
              <a:latin typeface="Times New Roman"/>
              <a:cs typeface="Times New Roman"/>
            </a:endParaRPr>
          </a:p>
          <a:p>
            <a:pPr marL="356870">
              <a:lnSpc>
                <a:spcPct val="100000"/>
              </a:lnSpc>
              <a:spcBef>
                <a:spcPts val="1155"/>
              </a:spcBef>
            </a:pP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ενασχόληση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τους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με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την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στρατιωτική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Ιατρική</a:t>
            </a:r>
            <a:r>
              <a:rPr sz="24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αύξανε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την</a:t>
            </a:r>
            <a:r>
              <a:rPr sz="24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αποτελεσματικότητα</a:t>
            </a:r>
            <a:r>
              <a:rPr sz="24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τους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σε</a:t>
            </a:r>
            <a:endParaRPr sz="2400">
              <a:latin typeface="Times New Roman"/>
              <a:cs typeface="Times New Roman"/>
            </a:endParaRPr>
          </a:p>
          <a:p>
            <a:pPr marL="356870">
              <a:lnSpc>
                <a:spcPct val="100000"/>
              </a:lnSpc>
              <a:spcBef>
                <a:spcPts val="1155"/>
              </a:spcBef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καιρό</a:t>
            </a:r>
            <a:r>
              <a:rPr sz="24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ειρήνης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</TotalTime>
  <Words>3141</Words>
  <Application>Microsoft Office PowerPoint</Application>
  <PresentationFormat>Ευρεία οθόνη</PresentationFormat>
  <Paragraphs>229</Paragraphs>
  <Slides>32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32</vt:i4>
      </vt:variant>
    </vt:vector>
  </HeadingPairs>
  <TitlesOfParts>
    <vt:vector size="35" baseType="lpstr">
      <vt:lpstr>Lucida Sans Unicode</vt:lpstr>
      <vt:lpstr>Times New Roman</vt:lpstr>
      <vt:lpstr>Office Theme</vt:lpstr>
      <vt:lpstr>Χειρουργική Νοσηλευτική </vt:lpstr>
      <vt:lpstr>Ιστορία της Χειρουργικής</vt:lpstr>
      <vt:lpstr>Η Χειρουργική στην παλαιολιθική / αρχαία εποχή, 1</vt:lpstr>
      <vt:lpstr>Η Χειρουργική στην παλαιολιθική / αρχαία εποχή, 2</vt:lpstr>
      <vt:lpstr>Η Χειρουργική στην παλαιολιθική / αρχαία εποχή, 3</vt:lpstr>
      <vt:lpstr>Η Χειρουργική στην παλαιολιθική / αρχαία εποχή, 4</vt:lpstr>
      <vt:lpstr>Παρουσίαση του PowerPoint</vt:lpstr>
      <vt:lpstr>Η Χειρουργική στην παλαιολιθική / αρχαία εποχή, 6</vt:lpstr>
      <vt:lpstr>Η Χειρουργική στην παλαιολιθική / αρχαία εποχή, 6</vt:lpstr>
      <vt:lpstr>Η Χειρουργική στην αρχαία εποχή, 1</vt:lpstr>
      <vt:lpstr>Η Χειρουργική στην αρχαία εποχή, 2</vt:lpstr>
      <vt:lpstr>Η Χειρουργική στην αρχαία εποχή, 3</vt:lpstr>
      <vt:lpstr>Η Χειρουργική στην αρχαία εποχή, 4</vt:lpstr>
      <vt:lpstr>Η Χειρουργική στην αρχαία εποχή, 5</vt:lpstr>
      <vt:lpstr>Η Χειρουργική στην αρχαία εποχή, 6</vt:lpstr>
      <vt:lpstr>Η Χειρουργική στην αρχαία εποχή, 7</vt:lpstr>
      <vt:lpstr>Η Χειρουργική στην ρωμαϊκή εποχή, 1</vt:lpstr>
      <vt:lpstr>Η Χειρουργική στον Μεσαίωνα &amp; στην Αναγέννηση, 1</vt:lpstr>
      <vt:lpstr>Η Χειρουργική στον Μεσαίωνα &amp; στην Αναγέννηση, 1</vt:lpstr>
      <vt:lpstr>Η Χειρουργική στον Μεσαίωνα &amp; στην Αναγέννηση, 2</vt:lpstr>
      <vt:lpstr>Η Χειρουργική στον Μεσαίωνα &amp; στην Αναγέννηση, 3</vt:lpstr>
      <vt:lpstr>Η Χειρουργική μετά την Αναγέννηση ως τον 19ο αιώνα, 1</vt:lpstr>
      <vt:lpstr>Η Χειρουργική μετά την Αναγέννηση ως και τον 19ο αιώνα, 2</vt:lpstr>
      <vt:lpstr>Η Χειρουργική τον 19ο και τον 20ο αιώνα, 1</vt:lpstr>
      <vt:lpstr>Η Χειρουργική τον 19ο και τον 20ο αιώνα, 2</vt:lpstr>
      <vt:lpstr>Η Χειρουργική τον 19ο και τον 20ο αιώνα, 3</vt:lpstr>
      <vt:lpstr>Nεότερες και μελλοντικές εξελίξεις στην Χειρουργική στον 20ο – 21ο αιώνα</vt:lpstr>
      <vt:lpstr>Nεότερες και μελλοντικές εξελίξεις στην Χειρουργική στον 20ο – 21ο αιώνα</vt:lpstr>
      <vt:lpstr>Παρουσίαση του PowerPoint</vt:lpstr>
      <vt:lpstr>Παρουσίαση του PowerPoint</vt:lpstr>
      <vt:lpstr>Παρουσίαση του PowerPoint</vt:lpstr>
      <vt:lpstr>βιβλιογραφία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maria koutentaki</cp:lastModifiedBy>
  <cp:revision>3</cp:revision>
  <dcterms:created xsi:type="dcterms:W3CDTF">2025-02-23T21:37:46Z</dcterms:created>
  <dcterms:modified xsi:type="dcterms:W3CDTF">2025-02-24T13:50:17Z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2022-03-09T00:00:00Z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2025-02-23T00:00:00Z</vt:filetime>
  </property>
  <property fmtid="{D5CDD505-2E9C-101B-9397-08002B2CF9AE}" pid="5" name="Producer">
    <vt:lpwstr>www.ilovepdf.com</vt:lpwstr>
  </property>
</Properties>
</file>