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6" r:id="rId14"/>
    <p:sldId id="269" r:id="rId15"/>
    <p:sldId id="275" r:id="rId16"/>
    <p:sldId id="276" r:id="rId17"/>
    <p:sldId id="277" r:id="rId18"/>
    <p:sldId id="286" r:id="rId19"/>
    <p:sldId id="279" r:id="rId20"/>
    <p:sldId id="287" r:id="rId21"/>
    <p:sldId id="285" r:id="rId22"/>
    <p:sldId id="281" r:id="rId23"/>
    <p:sldId id="282" r:id="rId24"/>
    <p:sldId id="278" r:id="rId25"/>
    <p:sldId id="288" r:id="rId26"/>
    <p:sldId id="293" r:id="rId27"/>
    <p:sldId id="283" r:id="rId28"/>
    <p:sldId id="289" r:id="rId29"/>
    <p:sldId id="292" r:id="rId30"/>
    <p:sldId id="290" r:id="rId31"/>
    <p:sldId id="295" r:id="rId32"/>
    <p:sldId id="294" r:id="rId33"/>
    <p:sldId id="298" r:id="rId34"/>
    <p:sldId id="296" r:id="rId35"/>
    <p:sldId id="297" r:id="rId36"/>
    <p:sldId id="299" r:id="rId37"/>
    <p:sldId id="300" r:id="rId38"/>
    <p:sldId id="301" r:id="rId39"/>
    <p:sldId id="302"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20/2/2025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20/2/2025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20/2/2025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20/2/2025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20/2/2025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20/2/2025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20/2/2025</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20/2/2025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20/2/2025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20/2/2025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20/2/2025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20/2/2025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ΕΙΣΑΓΩΓΗ ΣΤΙΣ ΒΑΣΙΚΕΣ ΑΡΧΕΣ ΝΟΣΗΛΕΥΤΙΚΗΣ</a:t>
            </a:r>
            <a:endParaRPr lang="el-GR" dirty="0"/>
          </a:p>
        </p:txBody>
      </p:sp>
      <p:sp>
        <p:nvSpPr>
          <p:cNvPr id="3" name="2 - Υπότιτλος"/>
          <p:cNvSpPr>
            <a:spLocks noGrp="1"/>
          </p:cNvSpPr>
          <p:nvPr>
            <p:ph type="subTitle" idx="1"/>
          </p:nvPr>
        </p:nvSpPr>
        <p:spPr/>
        <p:txBody>
          <a:bodyPr/>
          <a:lstStyle/>
          <a:p>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85818"/>
          </a:xfrm>
        </p:spPr>
        <p:txBody>
          <a:bodyPr>
            <a:normAutofit/>
          </a:bodyPr>
          <a:lstStyle/>
          <a:p>
            <a:r>
              <a:rPr lang="el-GR" sz="3200" b="1" dirty="0" smtClean="0"/>
              <a:t>ΣΚΟΠΟΙ</a:t>
            </a:r>
            <a:endParaRPr lang="el-GR" sz="3200" b="1" dirty="0"/>
          </a:p>
        </p:txBody>
      </p:sp>
      <p:sp>
        <p:nvSpPr>
          <p:cNvPr id="3" name="2 - Θέση περιεχομένου"/>
          <p:cNvSpPr>
            <a:spLocks noGrp="1"/>
          </p:cNvSpPr>
          <p:nvPr>
            <p:ph idx="1"/>
          </p:nvPr>
        </p:nvSpPr>
        <p:spPr>
          <a:xfrm>
            <a:off x="457200" y="1571612"/>
            <a:ext cx="8229600" cy="4554551"/>
          </a:xfrm>
        </p:spPr>
        <p:txBody>
          <a:bodyPr/>
          <a:lstStyle/>
          <a:p>
            <a:r>
              <a:rPr lang="el-GR" dirty="0" smtClean="0"/>
              <a:t>Οι</a:t>
            </a:r>
            <a:r>
              <a:rPr lang="el-GR" b="1" dirty="0" smtClean="0"/>
              <a:t> σκοποί</a:t>
            </a:r>
            <a:r>
              <a:rPr lang="el-GR" dirty="0" smtClean="0"/>
              <a:t> της Νοσηλευτικής Διεργασίας είναι: </a:t>
            </a:r>
          </a:p>
          <a:p>
            <a:r>
              <a:rPr lang="el-GR" dirty="0" smtClean="0"/>
              <a:t>1. Η διατήρηση της υγείας του ατόμου </a:t>
            </a:r>
          </a:p>
          <a:p>
            <a:r>
              <a:rPr lang="el-GR" dirty="0" smtClean="0"/>
              <a:t>2. Η πρόληψη της νόσου </a:t>
            </a:r>
          </a:p>
          <a:p>
            <a:r>
              <a:rPr lang="el-GR" dirty="0" smtClean="0"/>
              <a:t>3. Η προαγωγή της ανάρρωσης, όταν υπάρχει νόσος </a:t>
            </a:r>
          </a:p>
          <a:p>
            <a:r>
              <a:rPr lang="el-GR" dirty="0" smtClean="0"/>
              <a:t>4. Η αποκατάσταση της ευεξίας και της μεγίστης λειτουργικότητας του ατόμου.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normAutofit/>
          </a:bodyPr>
          <a:lstStyle/>
          <a:p>
            <a:r>
              <a:rPr lang="el-GR" sz="2800" b="1" dirty="0" smtClean="0"/>
              <a:t>ΧΑΡΑΚΤΗΡΙΣΤΙΚΑ ΝΟΣΗΛΕΥΤΙΚΗΣ ΔΙΕΡΓΑΣΙΑΣ</a:t>
            </a:r>
            <a:endParaRPr lang="el-GR" sz="2800" b="1" dirty="0"/>
          </a:p>
        </p:txBody>
      </p:sp>
      <p:sp>
        <p:nvSpPr>
          <p:cNvPr id="3" name="2 - Θέση περιεχομένου"/>
          <p:cNvSpPr>
            <a:spLocks noGrp="1"/>
          </p:cNvSpPr>
          <p:nvPr>
            <p:ph idx="1"/>
          </p:nvPr>
        </p:nvSpPr>
        <p:spPr>
          <a:xfrm>
            <a:off x="457200" y="1428736"/>
            <a:ext cx="8229600" cy="5000660"/>
          </a:xfrm>
        </p:spPr>
        <p:txBody>
          <a:bodyPr/>
          <a:lstStyle/>
          <a:p>
            <a:r>
              <a:rPr lang="el-GR" dirty="0" smtClean="0"/>
              <a:t>Τα χαρακτηριστικά περιλαμβάνουν:</a:t>
            </a:r>
          </a:p>
          <a:p>
            <a:pPr>
              <a:buFont typeface="Wingdings" pitchFamily="2" charset="2"/>
              <a:buChar char="Ø"/>
            </a:pPr>
            <a:r>
              <a:rPr lang="el-GR" dirty="0" smtClean="0"/>
              <a:t> την κυκλική και δυναμική φύση,</a:t>
            </a:r>
          </a:p>
          <a:p>
            <a:pPr>
              <a:buFont typeface="Wingdings" pitchFamily="2" charset="2"/>
              <a:buChar char="Ø"/>
            </a:pPr>
            <a:r>
              <a:rPr lang="el-GR" dirty="0" smtClean="0"/>
              <a:t> την ανθρωποκεντρική προσέγγιση που εστιάζεται στη λύση των προβλημάτων και στη λήψη των σωστών αποφάσεων, </a:t>
            </a:r>
          </a:p>
          <a:p>
            <a:pPr>
              <a:buFont typeface="Wingdings" pitchFamily="2" charset="2"/>
              <a:buChar char="Ø"/>
            </a:pPr>
            <a:r>
              <a:rPr lang="el-GR" dirty="0" smtClean="0"/>
              <a:t>το προσωπικό και συνεργάσιμο στυλ, </a:t>
            </a:r>
          </a:p>
          <a:p>
            <a:pPr>
              <a:buFont typeface="Wingdings" pitchFamily="2" charset="2"/>
              <a:buChar char="Ø"/>
            </a:pPr>
            <a:r>
              <a:rPr lang="el-GR" dirty="0" smtClean="0"/>
              <a:t>την καθολική εφαρμογή και </a:t>
            </a:r>
          </a:p>
          <a:p>
            <a:pPr>
              <a:buFont typeface="Wingdings" pitchFamily="2" charset="2"/>
              <a:buChar char="Ø"/>
            </a:pPr>
            <a:r>
              <a:rPr lang="el-GR" dirty="0" smtClean="0"/>
              <a:t>τη χρήση της κριτικής σκέψης.</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785818"/>
          </a:xfrm>
        </p:spPr>
        <p:txBody>
          <a:bodyPr>
            <a:normAutofit/>
          </a:bodyPr>
          <a:lstStyle/>
          <a:p>
            <a:r>
              <a:rPr lang="el-GR" sz="2800" b="1" dirty="0" smtClean="0"/>
              <a:t>ΣΤΑΔΙΑ ΝΟΣΗΛΕΥΤΙΚΗΣ ΔΙΕΡΓΑΣΙΑΣ</a:t>
            </a:r>
            <a:endParaRPr lang="el-GR" sz="2800" b="1" dirty="0"/>
          </a:p>
        </p:txBody>
      </p:sp>
      <p:sp>
        <p:nvSpPr>
          <p:cNvPr id="3" name="2 - Θέση περιεχομένου"/>
          <p:cNvSpPr>
            <a:spLocks noGrp="1"/>
          </p:cNvSpPr>
          <p:nvPr>
            <p:ph idx="1"/>
          </p:nvPr>
        </p:nvSpPr>
        <p:spPr>
          <a:xfrm>
            <a:off x="457200" y="1643050"/>
            <a:ext cx="8229600" cy="4786346"/>
          </a:xfrm>
        </p:spPr>
        <p:txBody>
          <a:bodyPr/>
          <a:lstStyle/>
          <a:p>
            <a:pPr marL="514350" indent="-514350">
              <a:buAutoNum type="arabicPeriod"/>
            </a:pPr>
            <a:r>
              <a:rPr lang="el-GR" dirty="0" smtClean="0"/>
              <a:t>ΝΟΣΗΛΕΥΤΙΚΗ ΕΚΤΙΜΗΣΗ </a:t>
            </a:r>
          </a:p>
          <a:p>
            <a:pPr marL="514350" indent="-514350">
              <a:buAutoNum type="arabicPeriod"/>
            </a:pPr>
            <a:r>
              <a:rPr lang="el-GR" dirty="0" smtClean="0"/>
              <a:t>ΝΟΣΗΛΕΥΤΙΚΗ ΔΙΑΓΝΩΣΗ </a:t>
            </a:r>
          </a:p>
          <a:p>
            <a:pPr marL="514350" indent="-514350">
              <a:buAutoNum type="arabicPeriod"/>
            </a:pPr>
            <a:r>
              <a:rPr lang="el-GR" dirty="0" smtClean="0"/>
              <a:t>ΣΧΕΔΙΑΣΜΟΣ ΝΟΣΗΛΕΥΤΙΚΗΣ ΦΡΟΝΤΙΔΑΣ</a:t>
            </a:r>
          </a:p>
          <a:p>
            <a:pPr marL="514350" indent="-514350">
              <a:buAutoNum type="arabicPeriod"/>
            </a:pPr>
            <a:r>
              <a:rPr lang="el-GR" dirty="0" smtClean="0"/>
              <a:t>ΕΦΑΡΜΟΓΗ ΝΟΣΗΛΕΥΤΙΚΩΝ ΠΑΡΕΜΒΑΣΕΩΝ</a:t>
            </a:r>
          </a:p>
          <a:p>
            <a:pPr marL="514350" indent="-514350">
              <a:buAutoNum type="arabicPeriod"/>
            </a:pPr>
            <a:r>
              <a:rPr lang="el-GR" dirty="0" smtClean="0"/>
              <a:t>ΑΞΙΟΛΟΓΗΣΗ ΑΠΟΤΕΛΕΣΜΑΤΩΝ – ΕΠΑΝΑΠΡΟΣΔΙΟΡΙΣΜΟΣ ΣΧΕΔΙΑΣΜΟΥ</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857256"/>
          </a:xfrm>
        </p:spPr>
        <p:txBody>
          <a:bodyPr>
            <a:normAutofit/>
          </a:bodyPr>
          <a:lstStyle/>
          <a:p>
            <a:r>
              <a:rPr lang="el-GR" sz="3600" b="1" dirty="0" smtClean="0"/>
              <a:t>ΣΤΑΔΙΑ ΝΟΣΗΛΕΥΤΙΚΗΣ ΔΙΕΡΓΑΣΙΑΣ</a:t>
            </a:r>
            <a:endParaRPr lang="el-GR" sz="3600" dirty="0"/>
          </a:p>
        </p:txBody>
      </p:sp>
      <p:pic>
        <p:nvPicPr>
          <p:cNvPr id="21506" name="Picture 2" descr="C:\Users\apapakosta\Desktop\images2.jpg"/>
          <p:cNvPicPr>
            <a:picLocks noGrp="1" noChangeAspect="1" noChangeArrowheads="1"/>
          </p:cNvPicPr>
          <p:nvPr>
            <p:ph idx="1"/>
          </p:nvPr>
        </p:nvPicPr>
        <p:blipFill>
          <a:blip r:embed="rId2"/>
          <a:srcRect/>
          <a:stretch>
            <a:fillRect/>
          </a:stretch>
        </p:blipFill>
        <p:spPr bwMode="auto">
          <a:xfrm>
            <a:off x="1357290" y="1285860"/>
            <a:ext cx="6072230" cy="465854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1000132"/>
          </a:xfrm>
        </p:spPr>
        <p:txBody>
          <a:bodyPr>
            <a:normAutofit/>
          </a:bodyPr>
          <a:lstStyle/>
          <a:p>
            <a:r>
              <a:rPr lang="el-GR" sz="3200" b="1" dirty="0" smtClean="0"/>
              <a:t>1ο στάδιο: ΝΟΣΗΛΕΥΤΙΚΗ ΕΚΤΙΜΗΣΗ</a:t>
            </a:r>
            <a:endParaRPr lang="el-GR" sz="3200" b="1" dirty="0"/>
          </a:p>
        </p:txBody>
      </p:sp>
      <p:sp>
        <p:nvSpPr>
          <p:cNvPr id="3" name="2 - Θέση περιεχομένου"/>
          <p:cNvSpPr>
            <a:spLocks noGrp="1"/>
          </p:cNvSpPr>
          <p:nvPr>
            <p:ph idx="1"/>
          </p:nvPr>
        </p:nvSpPr>
        <p:spPr/>
        <p:txBody>
          <a:bodyPr/>
          <a:lstStyle/>
          <a:p>
            <a:r>
              <a:rPr lang="el-GR" dirty="0" smtClean="0"/>
              <a:t>Νοσηλευτική εκτίμηση της κατάστασης του ασθενή σημαίνει:</a:t>
            </a:r>
          </a:p>
          <a:p>
            <a:pPr>
              <a:buFont typeface="Wingdings" pitchFamily="2" charset="2"/>
              <a:buChar char="ü"/>
            </a:pPr>
            <a:r>
              <a:rPr lang="el-GR" dirty="0" smtClean="0"/>
              <a:t>  Συλλέγω πληροφορίες. </a:t>
            </a:r>
          </a:p>
          <a:p>
            <a:pPr>
              <a:buFont typeface="Wingdings" pitchFamily="2" charset="2"/>
              <a:buChar char="ü"/>
            </a:pPr>
            <a:r>
              <a:rPr lang="el-GR" dirty="0" smtClean="0"/>
              <a:t>Οργανώνω τα δεδομένα. </a:t>
            </a:r>
          </a:p>
          <a:p>
            <a:pPr>
              <a:buFont typeface="Wingdings" pitchFamily="2" charset="2"/>
              <a:buChar char="ü"/>
            </a:pPr>
            <a:r>
              <a:rPr lang="el-GR" dirty="0" smtClean="0"/>
              <a:t>Επικυρώνω τις πληροφορίες. </a:t>
            </a:r>
          </a:p>
          <a:p>
            <a:pPr>
              <a:buFont typeface="Wingdings" pitchFamily="2" charset="2"/>
              <a:buChar char="ü"/>
            </a:pPr>
            <a:r>
              <a:rPr lang="el-GR" dirty="0" smtClean="0"/>
              <a:t>Συμπληρώνω το έγγραφο πληροφοριών.</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000132"/>
          </a:xfrm>
        </p:spPr>
        <p:txBody>
          <a:bodyPr>
            <a:normAutofit/>
          </a:bodyPr>
          <a:lstStyle/>
          <a:p>
            <a:r>
              <a:rPr lang="el-GR" sz="3600" b="1" dirty="0" smtClean="0"/>
              <a:t>1ο στάδιο: Εκτίμηση</a:t>
            </a:r>
            <a:endParaRPr lang="el-GR" sz="3600" b="1" dirty="0"/>
          </a:p>
        </p:txBody>
      </p:sp>
      <p:sp>
        <p:nvSpPr>
          <p:cNvPr id="3" name="2 - Θέση περιεχομένου"/>
          <p:cNvSpPr>
            <a:spLocks noGrp="1"/>
          </p:cNvSpPr>
          <p:nvPr>
            <p:ph idx="1"/>
          </p:nvPr>
        </p:nvSpPr>
        <p:spPr>
          <a:xfrm>
            <a:off x="457200" y="1714488"/>
            <a:ext cx="8229600" cy="4411675"/>
          </a:xfrm>
        </p:spPr>
        <p:txBody>
          <a:bodyPr/>
          <a:lstStyle/>
          <a:p>
            <a:r>
              <a:rPr lang="el-GR" dirty="0" smtClean="0"/>
              <a:t>Η νοσηλευτική διεργασία αρχίζει με την εκτίμηση του ατόμου αφενός και της σχέσεως του με το περιβάλλον αφετέρου. </a:t>
            </a:r>
          </a:p>
          <a:p>
            <a:r>
              <a:rPr lang="el-GR" dirty="0" smtClean="0"/>
              <a:t>Η εκτίμηση αυτή είναι συνεχής αφού ο άρρωστος υπόκειται συνεχώς σε μεταβολές και αλλαγές στη σχέση του με το περιβάλλον. </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428628"/>
          </a:xfrm>
        </p:spPr>
        <p:txBody>
          <a:bodyPr>
            <a:noAutofit/>
          </a:bodyPr>
          <a:lstStyle/>
          <a:p>
            <a:r>
              <a:rPr lang="el-GR" sz="3200" b="1" dirty="0" smtClean="0"/>
              <a:t>ΕΚΤΙΜΗΣΗ</a:t>
            </a:r>
            <a:endParaRPr lang="el-GR" sz="3200" b="1" dirty="0"/>
          </a:p>
        </p:txBody>
      </p:sp>
      <p:sp>
        <p:nvSpPr>
          <p:cNvPr id="3" name="2 - Θέση περιεχομένου"/>
          <p:cNvSpPr>
            <a:spLocks noGrp="1"/>
          </p:cNvSpPr>
          <p:nvPr>
            <p:ph idx="1"/>
          </p:nvPr>
        </p:nvSpPr>
        <p:spPr>
          <a:xfrm>
            <a:off x="457200" y="1071546"/>
            <a:ext cx="8229600" cy="5429288"/>
          </a:xfrm>
        </p:spPr>
        <p:txBody>
          <a:bodyPr>
            <a:normAutofit fontScale="47500" lnSpcReduction="20000"/>
          </a:bodyPr>
          <a:lstStyle/>
          <a:p>
            <a:pPr>
              <a:lnSpc>
                <a:spcPct val="120000"/>
              </a:lnSpc>
            </a:pPr>
            <a:r>
              <a:rPr lang="el-GR" sz="3300" dirty="0" smtClean="0">
                <a:latin typeface="Calibri" pitchFamily="34" charset="0"/>
                <a:cs typeface="Calibri" pitchFamily="34" charset="0"/>
              </a:rPr>
              <a:t>Η εκτίμηση είναι η συστηματική συλλογή πληροφοριών, δεδομένων που </a:t>
            </a:r>
            <a:r>
              <a:rPr lang="el-GR" sz="3300" u="sng" dirty="0" smtClean="0">
                <a:latin typeface="Calibri" pitchFamily="34" charset="0"/>
                <a:cs typeface="Calibri" pitchFamily="34" charset="0"/>
              </a:rPr>
              <a:t>περιλαμβάνει</a:t>
            </a:r>
            <a:r>
              <a:rPr lang="el-GR" sz="3300" dirty="0" smtClean="0">
                <a:latin typeface="Calibri" pitchFamily="34" charset="0"/>
                <a:cs typeface="Calibri" pitchFamily="34" charset="0"/>
              </a:rPr>
              <a:t>: </a:t>
            </a:r>
          </a:p>
          <a:p>
            <a:pPr>
              <a:lnSpc>
                <a:spcPct val="120000"/>
              </a:lnSpc>
              <a:buFont typeface="Wingdings" pitchFamily="2" charset="2"/>
              <a:buChar char="v"/>
            </a:pPr>
            <a:r>
              <a:rPr lang="el-GR" sz="3300" dirty="0" smtClean="0">
                <a:latin typeface="Calibri" pitchFamily="34" charset="0"/>
                <a:cs typeface="Calibri" pitchFamily="34" charset="0"/>
              </a:rPr>
              <a:t>• Εκτίμηση της κατάστασης υγείας και του επιθυμητού επιπέδου αυτής. </a:t>
            </a:r>
          </a:p>
          <a:p>
            <a:pPr>
              <a:lnSpc>
                <a:spcPct val="120000"/>
              </a:lnSpc>
              <a:buFont typeface="Wingdings" pitchFamily="2" charset="2"/>
              <a:buChar char="v"/>
            </a:pPr>
            <a:r>
              <a:rPr lang="el-GR" sz="3300" dirty="0" smtClean="0">
                <a:latin typeface="Calibri" pitchFamily="34" charset="0"/>
                <a:cs typeface="Calibri" pitchFamily="34" charset="0"/>
              </a:rPr>
              <a:t>• Αναγνώριση των παραγόντων κινδύνου για την υγεία. </a:t>
            </a:r>
          </a:p>
          <a:p>
            <a:pPr>
              <a:lnSpc>
                <a:spcPct val="120000"/>
              </a:lnSpc>
              <a:buFont typeface="Wingdings" pitchFamily="2" charset="2"/>
              <a:buChar char="v"/>
            </a:pPr>
            <a:r>
              <a:rPr lang="el-GR" sz="3300" dirty="0" smtClean="0">
                <a:latin typeface="Calibri" pitchFamily="34" charset="0"/>
                <a:cs typeface="Calibri" pitchFamily="34" charset="0"/>
              </a:rPr>
              <a:t>• Εξακρίβωση των διαταραχών και προβλημάτων της υγείας και της αντίδρασης του αρρώστου προς αυτά, καθώς και προς όλες τις νοσηλευτικές και ιατρικές παρεμβάσεις που ήδη εφαρμόσθηκαν. </a:t>
            </a:r>
          </a:p>
          <a:p>
            <a:pPr>
              <a:lnSpc>
                <a:spcPct val="120000"/>
              </a:lnSpc>
              <a:buFont typeface="Wingdings" pitchFamily="2" charset="2"/>
              <a:buChar char="v"/>
            </a:pPr>
            <a:r>
              <a:rPr lang="el-GR" sz="3300" dirty="0" smtClean="0">
                <a:latin typeface="Calibri" pitchFamily="34" charset="0"/>
                <a:cs typeface="Calibri" pitchFamily="34" charset="0"/>
              </a:rPr>
              <a:t>• Επισήμανση των δυνατοτήτων και των συνήθων τρόπων αντιμετώπισης δυσκολιών από τον άρρωστο. </a:t>
            </a:r>
          </a:p>
          <a:p>
            <a:pPr>
              <a:lnSpc>
                <a:spcPct val="120000"/>
              </a:lnSpc>
              <a:buFont typeface="Wingdings" pitchFamily="2" charset="2"/>
              <a:buChar char="v"/>
            </a:pPr>
            <a:r>
              <a:rPr lang="el-GR" sz="3300" dirty="0" smtClean="0">
                <a:latin typeface="Calibri" pitchFamily="34" charset="0"/>
                <a:cs typeface="Calibri" pitchFamily="34" charset="0"/>
              </a:rPr>
              <a:t>• Αξιολόγηση της οικογένειας των διαθεσίμων υπηρεσιών υγείας και πρόνοιας και άλλων σχετικών παραγόντων του περιβάλλοντος οι οποίες πληροφορίες και δεδομένα στην συνέχεια αναλύονται από τον νοσηλευτή με βάση τις γνώσεις και την κρίση του και έτσι διαπιστώνονται οι ιδιαίτερες συγκεκριμένες ανάγκες του ατόμου για νοσηλευτική φροντίδα. </a:t>
            </a:r>
          </a:p>
          <a:p>
            <a:pPr>
              <a:lnSpc>
                <a:spcPct val="120000"/>
              </a:lnSpc>
              <a:buNone/>
            </a:pPr>
            <a:r>
              <a:rPr lang="el-GR" sz="3300" dirty="0" smtClean="0">
                <a:latin typeface="Calibri" pitchFamily="34" charset="0"/>
                <a:cs typeface="Calibri" pitchFamily="34" charset="0"/>
              </a:rPr>
              <a:t>Επομένως στο στάδιο αυτό περιλαμβάνονται δύο δραστηριότητες:</a:t>
            </a:r>
          </a:p>
          <a:p>
            <a:pPr>
              <a:lnSpc>
                <a:spcPct val="120000"/>
              </a:lnSpc>
              <a:buNone/>
            </a:pPr>
            <a:r>
              <a:rPr lang="el-GR" sz="3300" dirty="0" smtClean="0">
                <a:latin typeface="Calibri" pitchFamily="34" charset="0"/>
                <a:cs typeface="Calibri" pitchFamily="34" charset="0"/>
              </a:rPr>
              <a:t> α) Η συλλογή των πληροφοριών και</a:t>
            </a:r>
          </a:p>
          <a:p>
            <a:pPr>
              <a:lnSpc>
                <a:spcPct val="120000"/>
              </a:lnSpc>
              <a:buNone/>
            </a:pPr>
            <a:r>
              <a:rPr lang="el-GR" sz="3300" dirty="0" smtClean="0">
                <a:latin typeface="Calibri" pitchFamily="34" charset="0"/>
                <a:cs typeface="Calibri" pitchFamily="34" charset="0"/>
              </a:rPr>
              <a:t> β)Η ανάλυση των πληροφοριών που συγκεντρώθηκαν. Και οι δύο αυτές δραστηριότητες, απαιτούν από το νοσηλευτή δεξιοτεχνίες, ικανότητα και φυσικά επιστημονική γνώση. </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a:bodyPr>
          <a:lstStyle/>
          <a:p>
            <a:r>
              <a:rPr lang="el-GR" dirty="0" smtClean="0"/>
              <a:t>ΠΗΓΕΣ ΕΚΤΙΜΗΣΗΣ</a:t>
            </a:r>
            <a:endParaRPr lang="el-GR" dirty="0"/>
          </a:p>
        </p:txBody>
      </p:sp>
      <p:sp>
        <p:nvSpPr>
          <p:cNvPr id="3" name="2 - Θέση περιεχομένου"/>
          <p:cNvSpPr>
            <a:spLocks noGrp="1"/>
          </p:cNvSpPr>
          <p:nvPr>
            <p:ph idx="1"/>
          </p:nvPr>
        </p:nvSpPr>
        <p:spPr>
          <a:xfrm>
            <a:off x="457200" y="1214422"/>
            <a:ext cx="8229600" cy="5286412"/>
          </a:xfrm>
        </p:spPr>
        <p:txBody>
          <a:bodyPr>
            <a:normAutofit/>
          </a:bodyPr>
          <a:lstStyle/>
          <a:p>
            <a:pPr>
              <a:buNone/>
            </a:pPr>
            <a:r>
              <a:rPr lang="el-GR" b="1" dirty="0" smtClean="0"/>
              <a:t>Πηγές</a:t>
            </a:r>
            <a:r>
              <a:rPr lang="el-GR" dirty="0" smtClean="0"/>
              <a:t> από τις οποίες θα γίνει η συλλογή των πληροφοριών είναι: </a:t>
            </a:r>
          </a:p>
          <a:p>
            <a:pPr>
              <a:buNone/>
            </a:pPr>
            <a:r>
              <a:rPr lang="el-GR" dirty="0" smtClean="0"/>
              <a:t>• Ο ασθενής ή το άτομο γενικότερα. </a:t>
            </a:r>
          </a:p>
          <a:p>
            <a:pPr>
              <a:buNone/>
            </a:pPr>
            <a:r>
              <a:rPr lang="el-GR" dirty="0" smtClean="0"/>
              <a:t>• Οι γιατροί διαφόρων ειδικοτήτων. </a:t>
            </a:r>
          </a:p>
          <a:p>
            <a:pPr>
              <a:buNone/>
            </a:pPr>
            <a:r>
              <a:rPr lang="el-GR" dirty="0" smtClean="0"/>
              <a:t>• Οι νοσηλευτές. </a:t>
            </a:r>
          </a:p>
          <a:p>
            <a:pPr>
              <a:buNone/>
            </a:pPr>
            <a:r>
              <a:rPr lang="el-GR" dirty="0" smtClean="0"/>
              <a:t>• Τα μέλη της υγειονομικής ομάδος. </a:t>
            </a:r>
          </a:p>
          <a:p>
            <a:pPr>
              <a:buNone/>
            </a:pPr>
            <a:r>
              <a:rPr lang="el-GR" dirty="0" smtClean="0"/>
              <a:t>• Η οικογένεια και οι φίλοι. </a:t>
            </a:r>
          </a:p>
          <a:p>
            <a:pPr>
              <a:buNone/>
            </a:pPr>
            <a:r>
              <a:rPr lang="el-GR" dirty="0" smtClean="0"/>
              <a:t>• Διάφορες γραπτές πληροφορίες (διαγνωστικές εξετάσεις) </a:t>
            </a:r>
          </a:p>
          <a:p>
            <a:pPr>
              <a:buNone/>
            </a:pPr>
            <a:r>
              <a:rPr lang="el-GR" dirty="0" smtClean="0"/>
              <a:t>• Κλινική εξέταση όλων των συστημάτων </a:t>
            </a:r>
          </a:p>
          <a:p>
            <a:pPr>
              <a:buNone/>
            </a:pPr>
            <a:r>
              <a:rPr lang="el-GR" dirty="0" smtClean="0"/>
              <a:t>• Παλαιό ιστορικό, εκθέσεις ιατρικές </a:t>
            </a:r>
            <a:r>
              <a:rPr lang="el-GR" dirty="0" err="1" smtClean="0"/>
              <a:t>κ.λ.π</a:t>
            </a:r>
            <a:r>
              <a:rPr lang="el-GR" dirty="0" smtClean="0"/>
              <a:t>. </a:t>
            </a:r>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normAutofit/>
          </a:bodyPr>
          <a:lstStyle/>
          <a:p>
            <a:r>
              <a:rPr lang="el-GR" sz="3200" b="1" dirty="0" smtClean="0"/>
              <a:t>ΤΡΟΠΟΙ ΕΠΙΤΕΥΞΗΣ</a:t>
            </a:r>
            <a:endParaRPr lang="el-GR" sz="3200" b="1" dirty="0"/>
          </a:p>
        </p:txBody>
      </p:sp>
      <p:sp>
        <p:nvSpPr>
          <p:cNvPr id="3" name="2 - Θέση περιεχομένου"/>
          <p:cNvSpPr>
            <a:spLocks noGrp="1"/>
          </p:cNvSpPr>
          <p:nvPr>
            <p:ph idx="1"/>
          </p:nvPr>
        </p:nvSpPr>
        <p:spPr>
          <a:xfrm>
            <a:off x="457200" y="1285860"/>
            <a:ext cx="8229600" cy="4840303"/>
          </a:xfrm>
        </p:spPr>
        <p:txBody>
          <a:bodyPr>
            <a:normAutofit/>
          </a:bodyPr>
          <a:lstStyle/>
          <a:p>
            <a:pPr>
              <a:buNone/>
            </a:pPr>
            <a:r>
              <a:rPr lang="el-GR" dirty="0" smtClean="0"/>
              <a:t>Η Νοσηλευτική Εκτίμηση επιτυγχάνεται με:</a:t>
            </a:r>
          </a:p>
          <a:p>
            <a:r>
              <a:rPr lang="el-GR" dirty="0" smtClean="0"/>
              <a:t> Νοσηλευτική συνέντευξη – ιστορικό</a:t>
            </a:r>
          </a:p>
          <a:p>
            <a:r>
              <a:rPr lang="el-GR" dirty="0" smtClean="0"/>
              <a:t> Παρατήρηση</a:t>
            </a:r>
          </a:p>
          <a:p>
            <a:r>
              <a:rPr lang="el-GR" dirty="0" smtClean="0"/>
              <a:t> Κλινική εξέταση</a:t>
            </a:r>
          </a:p>
          <a:p>
            <a:r>
              <a:rPr lang="el-GR" dirty="0" smtClean="0"/>
              <a:t> Μελέτη του φακέλου υγείας</a:t>
            </a:r>
          </a:p>
          <a:p>
            <a:r>
              <a:rPr lang="el-GR" dirty="0" smtClean="0"/>
              <a:t> Επικοινωνία με μέλη της οικογένειας</a:t>
            </a:r>
          </a:p>
          <a:p>
            <a:r>
              <a:rPr lang="el-GR" dirty="0" smtClean="0"/>
              <a:t> Συνεργασία – επικοινωνία με άλλους</a:t>
            </a:r>
          </a:p>
          <a:p>
            <a:pPr>
              <a:buNone/>
            </a:pPr>
            <a:r>
              <a:rPr lang="el-GR" dirty="0" smtClean="0"/>
              <a:t>επαγγελματίες υγείας</a:t>
            </a:r>
          </a:p>
          <a:p>
            <a:r>
              <a:rPr lang="el-GR" dirty="0" smtClean="0"/>
              <a:t> Ανασκόπηση της βιβλιογραφίας</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14380"/>
          </a:xfrm>
        </p:spPr>
        <p:txBody>
          <a:bodyPr>
            <a:normAutofit fontScale="90000"/>
          </a:bodyPr>
          <a:lstStyle/>
          <a:p>
            <a:r>
              <a:rPr lang="el-GR" sz="2200" b="1" dirty="0" smtClean="0"/>
              <a:t>ΤΥΠΟΙ ΠΛΗΡΟΦΟΡΙΩΝ : υποκειμενικά και αντικειμενικά στοιχεία</a:t>
            </a:r>
            <a:r>
              <a:rPr lang="el-GR" sz="3200" dirty="0" smtClean="0"/>
              <a:t/>
            </a:r>
            <a:br>
              <a:rPr lang="el-GR" sz="3200" dirty="0" smtClean="0"/>
            </a:br>
            <a:endParaRPr lang="el-GR" sz="3200" b="1" dirty="0"/>
          </a:p>
        </p:txBody>
      </p:sp>
      <p:sp>
        <p:nvSpPr>
          <p:cNvPr id="3" name="2 - Θέση περιεχομένου"/>
          <p:cNvSpPr>
            <a:spLocks noGrp="1"/>
          </p:cNvSpPr>
          <p:nvPr>
            <p:ph idx="1"/>
          </p:nvPr>
        </p:nvSpPr>
        <p:spPr>
          <a:xfrm>
            <a:off x="457200" y="1000108"/>
            <a:ext cx="8229600" cy="5643602"/>
          </a:xfrm>
        </p:spPr>
        <p:txBody>
          <a:bodyPr>
            <a:normAutofit fontScale="62500" lnSpcReduction="20000"/>
          </a:bodyPr>
          <a:lstStyle/>
          <a:p>
            <a:pPr>
              <a:buFont typeface="Wingdings" pitchFamily="2" charset="2"/>
              <a:buChar char="Ø"/>
            </a:pPr>
            <a:r>
              <a:rPr lang="el-GR" u="sng" dirty="0" smtClean="0"/>
              <a:t>Τα υποκειμενικά στοιχεία,</a:t>
            </a:r>
          </a:p>
          <a:p>
            <a:r>
              <a:rPr lang="el-GR" b="1" i="1" dirty="0" smtClean="0"/>
              <a:t>Άμεσες πήγες:</a:t>
            </a:r>
            <a:r>
              <a:rPr lang="el-GR" dirty="0" smtClean="0"/>
              <a:t>-ο</a:t>
            </a:r>
            <a:r>
              <a:rPr lang="el-GR" b="1" i="1" dirty="0" smtClean="0"/>
              <a:t> </a:t>
            </a:r>
            <a:r>
              <a:rPr lang="el-GR" dirty="0" smtClean="0"/>
              <a:t>ασθενής αποτελεί την άμεση και κύρια πηγή στοιχείων</a:t>
            </a:r>
          </a:p>
          <a:p>
            <a:pPr>
              <a:buNone/>
            </a:pPr>
            <a:r>
              <a:rPr lang="el-GR" dirty="0" smtClean="0"/>
              <a:t>(εκτός εάν ο ασθενής είναι πάρα πολύ άρρωστος, νέος ή ταραγμένος</a:t>
            </a:r>
          </a:p>
          <a:p>
            <a:pPr>
              <a:buNone/>
            </a:pPr>
            <a:r>
              <a:rPr lang="el-GR" dirty="0" smtClean="0"/>
              <a:t>για να επικοινωνήσει με σαφήνεια). </a:t>
            </a:r>
          </a:p>
          <a:p>
            <a:pPr>
              <a:buNone/>
            </a:pPr>
            <a:r>
              <a:rPr lang="el-GR" dirty="0" smtClean="0"/>
              <a:t>Τα υποκειμενικά στοιχεία λέγονται επίσης και </a:t>
            </a:r>
            <a:r>
              <a:rPr lang="el-GR" b="1" dirty="0" smtClean="0"/>
              <a:t>συμπτώματα</a:t>
            </a:r>
            <a:r>
              <a:rPr lang="el-GR" dirty="0" smtClean="0"/>
              <a:t> και είναι προφανή μόνο στον ίδιο τον ασθενή και μπορούν να περιγραφούν ή να ελεγχθούν μόνο από τον ίδιο π.χ. πονοκέφαλος, κνησμός, μυρμήγκιασμα στα πόδια</a:t>
            </a:r>
          </a:p>
          <a:p>
            <a:r>
              <a:rPr lang="el-GR" b="1" i="1" dirty="0" smtClean="0"/>
              <a:t>Δευτερεύουσες πηγές </a:t>
            </a:r>
            <a:r>
              <a:rPr lang="el-GR" dirty="0" smtClean="0"/>
              <a:t>μπορεί να είναι οι άνθρωποι υποστήριξης,</a:t>
            </a:r>
          </a:p>
          <a:p>
            <a:pPr>
              <a:buNone/>
            </a:pPr>
            <a:r>
              <a:rPr lang="el-GR" dirty="0" smtClean="0"/>
              <a:t>οικογένεια, αρχεία ασθενών, άλλοι επαγγελματίες υγείας, βιβλιογραφία κλπ.</a:t>
            </a:r>
          </a:p>
          <a:p>
            <a:pPr>
              <a:buNone/>
            </a:pPr>
            <a:r>
              <a:rPr lang="el-GR" dirty="0" smtClean="0"/>
              <a:t>Τα υποκειμενικά στοιχεία περιλαμβάνουν επίσης:</a:t>
            </a:r>
          </a:p>
          <a:p>
            <a:pPr>
              <a:buFont typeface="Courier New" pitchFamily="49" charset="0"/>
              <a:buChar char="o"/>
            </a:pPr>
            <a:r>
              <a:rPr lang="el-GR" dirty="0" smtClean="0"/>
              <a:t> συναισθήματα</a:t>
            </a:r>
          </a:p>
          <a:p>
            <a:pPr>
              <a:buFont typeface="Courier New" pitchFamily="49" charset="0"/>
              <a:buChar char="o"/>
            </a:pPr>
            <a:r>
              <a:rPr lang="el-GR" dirty="0" smtClean="0"/>
              <a:t>αξίες</a:t>
            </a:r>
          </a:p>
          <a:p>
            <a:pPr>
              <a:buFont typeface="Courier New" pitchFamily="49" charset="0"/>
              <a:buChar char="o"/>
            </a:pPr>
            <a:r>
              <a:rPr lang="el-GR" dirty="0" smtClean="0"/>
              <a:t> αντιλήψεις</a:t>
            </a:r>
          </a:p>
          <a:p>
            <a:pPr>
              <a:buFont typeface="Wingdings" pitchFamily="2" charset="2"/>
              <a:buChar char="Ø"/>
            </a:pPr>
            <a:r>
              <a:rPr lang="el-GR" u="sng" dirty="0" smtClean="0"/>
              <a:t>Τα αντικειμενικά στοιχεία </a:t>
            </a:r>
            <a:r>
              <a:rPr lang="el-GR" dirty="0" smtClean="0"/>
              <a:t>(</a:t>
            </a:r>
            <a:r>
              <a:rPr lang="el-GR" b="1" dirty="0" smtClean="0"/>
              <a:t>κλινικά σημεία</a:t>
            </a:r>
            <a:r>
              <a:rPr lang="el-GR" dirty="0" smtClean="0"/>
              <a:t>) είναι ανιχνεύσιμα από έναν</a:t>
            </a:r>
          </a:p>
          <a:p>
            <a:pPr>
              <a:buNone/>
            </a:pPr>
            <a:r>
              <a:rPr lang="el-GR" dirty="0" smtClean="0"/>
              <a:t>αντικειμενικό παρατηρητή, είναι ορατά και γίνονται αντιληπτά κατά την</a:t>
            </a:r>
          </a:p>
          <a:p>
            <a:pPr>
              <a:buNone/>
            </a:pPr>
            <a:r>
              <a:rPr lang="el-GR" dirty="0" smtClean="0"/>
              <a:t>φυσική – κλινική εξέταση π.χ. ζωτικά σημεία, αποτελέσματα εργαστηριακών</a:t>
            </a:r>
          </a:p>
          <a:p>
            <a:pPr>
              <a:buNone/>
            </a:pPr>
            <a:r>
              <a:rPr lang="el-GR" dirty="0" smtClean="0"/>
              <a:t>εξετάσεων, αποτελέσματα φυσικής εξέτασης π.χ. οίδημα, ερυθρότητα,</a:t>
            </a:r>
          </a:p>
          <a:p>
            <a:pPr>
              <a:buNone/>
            </a:pPr>
            <a:r>
              <a:rPr lang="el-GR" dirty="0" smtClean="0"/>
              <a:t>ωχρότητα, κυάνωση κ.ά.</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Γενικές θεωρητικές γνώσεις και κλινικές δεξιότητες σχετικές με τις βασικές αρχές της Νοσηλευτικής φροντίδας στους ασθενείς με</a:t>
            </a:r>
            <a:br>
              <a:rPr lang="el-GR" dirty="0" smtClean="0"/>
            </a:br>
            <a:r>
              <a:rPr lang="el-GR" dirty="0" smtClean="0"/>
              <a:t>χειρουργικά και παθολογικά προβλήματα υγείας.</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071570"/>
          </a:xfrm>
        </p:spPr>
        <p:txBody>
          <a:bodyPr>
            <a:normAutofit/>
          </a:bodyPr>
          <a:lstStyle/>
          <a:p>
            <a:r>
              <a:rPr lang="el-GR" sz="3200" b="1" dirty="0" smtClean="0"/>
              <a:t>2ο στάδιο: ΝΟΣΗΛΕΥΤΙΚΗ ΔΙΑΓΝΩΣΗ</a:t>
            </a:r>
            <a:endParaRPr lang="el-GR" sz="3200" b="1" dirty="0"/>
          </a:p>
        </p:txBody>
      </p:sp>
      <p:sp>
        <p:nvSpPr>
          <p:cNvPr id="3" name="2 - Θέση περιεχομένου"/>
          <p:cNvSpPr>
            <a:spLocks noGrp="1"/>
          </p:cNvSpPr>
          <p:nvPr>
            <p:ph idx="1"/>
          </p:nvPr>
        </p:nvSpPr>
        <p:spPr/>
        <p:txBody>
          <a:bodyPr/>
          <a:lstStyle/>
          <a:p>
            <a:r>
              <a:rPr lang="el-GR" dirty="0" smtClean="0"/>
              <a:t>Νοσηλευτική διάγνωση  σημαίνει:</a:t>
            </a:r>
          </a:p>
          <a:p>
            <a:pPr>
              <a:buFont typeface="Wingdings" pitchFamily="2" charset="2"/>
              <a:buChar char="ü"/>
            </a:pPr>
            <a:r>
              <a:rPr lang="el-GR" dirty="0" smtClean="0"/>
              <a:t>Αναλύω τις πληροφορίες. </a:t>
            </a:r>
          </a:p>
          <a:p>
            <a:pPr>
              <a:buFont typeface="Wingdings" pitchFamily="2" charset="2"/>
              <a:buChar char="ü"/>
            </a:pPr>
            <a:r>
              <a:rPr lang="el-GR" dirty="0" smtClean="0"/>
              <a:t>Αναγνωρίζω τα προβλήματα υγείας, τους κινδύνους και τις αντοχές. </a:t>
            </a:r>
          </a:p>
          <a:p>
            <a:pPr>
              <a:buFont typeface="Wingdings" pitchFamily="2" charset="2"/>
              <a:buChar char="ü"/>
            </a:pPr>
            <a:r>
              <a:rPr lang="el-GR" dirty="0" smtClean="0"/>
              <a:t>Διατυπώνω έκθεση με νοσηλευτικές διαγνώσεις.</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85818"/>
          </a:xfrm>
        </p:spPr>
        <p:txBody>
          <a:bodyPr>
            <a:normAutofit/>
          </a:bodyPr>
          <a:lstStyle/>
          <a:p>
            <a:r>
              <a:rPr lang="el-GR" sz="3200" b="1" dirty="0" smtClean="0"/>
              <a:t>2ο στάδιο: </a:t>
            </a:r>
            <a:r>
              <a:rPr lang="el-GR" sz="3200" dirty="0" smtClean="0"/>
              <a:t>Νοσηλευτική διάγνωση</a:t>
            </a:r>
            <a:endParaRPr lang="el-GR" sz="3200" dirty="0"/>
          </a:p>
        </p:txBody>
      </p:sp>
      <p:sp>
        <p:nvSpPr>
          <p:cNvPr id="3" name="2 - Θέση περιεχομένου"/>
          <p:cNvSpPr>
            <a:spLocks noGrp="1"/>
          </p:cNvSpPr>
          <p:nvPr>
            <p:ph idx="1"/>
          </p:nvPr>
        </p:nvSpPr>
        <p:spPr>
          <a:xfrm>
            <a:off x="457200" y="1357298"/>
            <a:ext cx="8229600" cy="4768865"/>
          </a:xfrm>
        </p:spPr>
        <p:txBody>
          <a:bodyPr>
            <a:normAutofit/>
          </a:bodyPr>
          <a:lstStyle/>
          <a:p>
            <a:r>
              <a:rPr lang="el-GR" dirty="0" smtClean="0"/>
              <a:t>Η ανάλυση των δεδομένων του ασθενούς για την αναγνώριση των πραγματικών ή δυνητικών προβλημάτων υγείας, των παραγόντων που προκαλούν ή συμβάλλουν στην εξέλιξη αυτών των προβλημάτων καθώς και των τρόπων αντιμετώπισης ή των δυνατοτήτων του ασθενούς</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571504"/>
          </a:xfrm>
        </p:spPr>
        <p:txBody>
          <a:bodyPr>
            <a:normAutofit fontScale="90000"/>
          </a:bodyPr>
          <a:lstStyle/>
          <a:p>
            <a:r>
              <a:rPr lang="el-GR" sz="3100" b="1" dirty="0" smtClean="0"/>
              <a:t>Νοσηλευτική Διάγνωση </a:t>
            </a:r>
            <a:r>
              <a:rPr lang="en-US" sz="3100" b="1" dirty="0" err="1" smtClean="0"/>
              <a:t>vs</a:t>
            </a:r>
            <a:r>
              <a:rPr lang="en-US" sz="3100" b="1" dirty="0" smtClean="0"/>
              <a:t> </a:t>
            </a:r>
            <a:r>
              <a:rPr lang="el-GR" sz="3100" b="1" dirty="0" smtClean="0"/>
              <a:t>Ιατρική Διάγνωση</a:t>
            </a:r>
            <a:r>
              <a:rPr lang="el-GR" dirty="0" smtClean="0"/>
              <a:t/>
            </a:r>
            <a:br>
              <a:rPr lang="el-GR" dirty="0" smtClean="0"/>
            </a:br>
            <a:endParaRPr lang="el-GR" dirty="0"/>
          </a:p>
        </p:txBody>
      </p:sp>
      <p:sp>
        <p:nvSpPr>
          <p:cNvPr id="3" name="2 - Θέση περιεχομένου"/>
          <p:cNvSpPr>
            <a:spLocks noGrp="1"/>
          </p:cNvSpPr>
          <p:nvPr>
            <p:ph idx="1"/>
          </p:nvPr>
        </p:nvSpPr>
        <p:spPr>
          <a:xfrm>
            <a:off x="457200" y="1214422"/>
            <a:ext cx="8229600" cy="5214973"/>
          </a:xfrm>
        </p:spPr>
        <p:txBody>
          <a:bodyPr>
            <a:normAutofit fontScale="77500" lnSpcReduction="20000"/>
          </a:bodyPr>
          <a:lstStyle/>
          <a:p>
            <a:pPr>
              <a:buNone/>
            </a:pPr>
            <a:r>
              <a:rPr lang="el-GR" b="1" dirty="0" smtClean="0"/>
              <a:t> Ι</a:t>
            </a:r>
            <a:r>
              <a:rPr lang="el-GR" b="1" u="sng" dirty="0" smtClean="0"/>
              <a:t>ΑΤΡΙΚΕΣ ΔΙΑΓΝΩΣΕΙΣ</a:t>
            </a:r>
          </a:p>
          <a:p>
            <a:pPr>
              <a:buFont typeface="Wingdings" pitchFamily="2" charset="2"/>
              <a:buChar char="Ø"/>
            </a:pPr>
            <a:r>
              <a:rPr lang="el-GR" dirty="0" smtClean="0"/>
              <a:t>αναγνωρίζουν νοσήματα</a:t>
            </a:r>
          </a:p>
          <a:p>
            <a:pPr>
              <a:buFont typeface="Wingdings" pitchFamily="2" charset="2"/>
              <a:buChar char="Ø"/>
            </a:pPr>
            <a:r>
              <a:rPr lang="el-GR" dirty="0" smtClean="0"/>
              <a:t>περιγράφουν προβλήματα για τα οποία ο γιατρός κατευθύνει την</a:t>
            </a:r>
          </a:p>
          <a:p>
            <a:pPr>
              <a:buFont typeface="Wingdings" pitchFamily="2" charset="2"/>
              <a:buChar char="Ø"/>
            </a:pPr>
            <a:r>
              <a:rPr lang="el-GR" dirty="0" smtClean="0"/>
              <a:t>πρωταρχική θεραπεία</a:t>
            </a:r>
          </a:p>
          <a:p>
            <a:pPr>
              <a:buFont typeface="Wingdings" pitchFamily="2" charset="2"/>
              <a:buChar char="Ø"/>
            </a:pPr>
            <a:r>
              <a:rPr lang="el-GR" dirty="0" smtClean="0"/>
              <a:t>παραμένουν ίδιες για όσο διάστημα νοσηλεύεται ο ασθενής</a:t>
            </a:r>
          </a:p>
          <a:p>
            <a:pPr>
              <a:buNone/>
            </a:pPr>
            <a:r>
              <a:rPr lang="el-GR" b="1" u="sng" dirty="0" smtClean="0"/>
              <a:t>ΝΟΣΗΛΕΥΤΙΚΕΣ ΔΙΑΓΝΩΣΕΙΣ</a:t>
            </a:r>
          </a:p>
          <a:p>
            <a:pPr>
              <a:buFont typeface="Wingdings" pitchFamily="2" charset="2"/>
              <a:buChar char="ü"/>
            </a:pPr>
            <a:r>
              <a:rPr lang="el-GR" dirty="0" smtClean="0"/>
              <a:t>Εστιάζονται στην αναγνώριση των ατομικών απαντήσεων απέναντι στην υγεία και την ασθένεια</a:t>
            </a:r>
          </a:p>
          <a:p>
            <a:pPr>
              <a:buFont typeface="Wingdings" pitchFamily="2" charset="2"/>
              <a:buChar char="ü"/>
            </a:pPr>
            <a:r>
              <a:rPr lang="el-GR" dirty="0" smtClean="0"/>
              <a:t>Περιγράφουν προβλήματα που αντιμετωπίζονται από νοσηλευτές μέσα στα πλαίσια της ανεξάρτητης νοσηλευτικής πρακτικής</a:t>
            </a:r>
          </a:p>
          <a:p>
            <a:pPr>
              <a:buFont typeface="Wingdings" pitchFamily="2" charset="2"/>
              <a:buChar char="ü"/>
            </a:pPr>
            <a:r>
              <a:rPr lang="el-GR" dirty="0" smtClean="0"/>
              <a:t>Μπορεί να αλλάζουν κάθε μέρα ανάλογα με τις αντιδράσεις του ασθενούς</a:t>
            </a:r>
          </a:p>
          <a:p>
            <a:pPr>
              <a:buFont typeface="Wingdings" pitchFamily="2" charset="2"/>
              <a:buChar char="ü"/>
            </a:pPr>
            <a:r>
              <a:rPr lang="el-GR" dirty="0" smtClean="0"/>
              <a:t>Μπορεί να αλλάζουν κάθε μέρα καθώς οι απαντήσεις του ασθενούς στην υγεία και την ασθένεια μεταβάλλονται</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normAutofit fontScale="90000"/>
          </a:bodyPr>
          <a:lstStyle/>
          <a:p>
            <a:r>
              <a:rPr lang="el-GR" sz="3200" b="1" dirty="0" smtClean="0"/>
              <a:t>Νοσηλευτική Διάγνωση </a:t>
            </a:r>
            <a:r>
              <a:rPr lang="en-US" sz="3200" b="1" dirty="0" smtClean="0"/>
              <a:t>- </a:t>
            </a:r>
            <a:r>
              <a:rPr lang="el-GR" sz="3200" b="1" dirty="0" smtClean="0"/>
              <a:t>Ιατρική Διάγνωση</a:t>
            </a:r>
            <a:endParaRPr lang="el-GR" sz="3200" dirty="0"/>
          </a:p>
        </p:txBody>
      </p:sp>
      <p:sp>
        <p:nvSpPr>
          <p:cNvPr id="3" name="2 - Θέση περιεχομένου"/>
          <p:cNvSpPr>
            <a:spLocks noGrp="1"/>
          </p:cNvSpPr>
          <p:nvPr>
            <p:ph idx="1"/>
          </p:nvPr>
        </p:nvSpPr>
        <p:spPr>
          <a:xfrm>
            <a:off x="457200" y="1071546"/>
            <a:ext cx="8229600" cy="5054617"/>
          </a:xfrm>
        </p:spPr>
        <p:txBody>
          <a:bodyPr>
            <a:normAutofit lnSpcReduction="10000"/>
          </a:bodyPr>
          <a:lstStyle/>
          <a:p>
            <a:pPr>
              <a:buNone/>
            </a:pPr>
            <a:r>
              <a:rPr lang="el-GR" sz="2400" b="1" dirty="0" smtClean="0"/>
              <a:t>ΠΑΡΑΔΕΙΓΜΑ:</a:t>
            </a:r>
            <a:endParaRPr lang="en-US" sz="2400" b="1" dirty="0" smtClean="0"/>
          </a:p>
          <a:p>
            <a:r>
              <a:rPr lang="el-GR" b="1" dirty="0" smtClean="0"/>
              <a:t> Ιατρική διάγνωση: </a:t>
            </a:r>
            <a:r>
              <a:rPr lang="el-GR" dirty="0" err="1" smtClean="0"/>
              <a:t>βρογχογενές</a:t>
            </a:r>
            <a:r>
              <a:rPr lang="el-GR" dirty="0" smtClean="0"/>
              <a:t> άσθμα</a:t>
            </a:r>
          </a:p>
          <a:p>
            <a:r>
              <a:rPr lang="el-GR" b="1" dirty="0" smtClean="0"/>
              <a:t>Νοσηλευτικές διαγνώσεις:</a:t>
            </a:r>
          </a:p>
          <a:p>
            <a:pPr>
              <a:buFont typeface="Wingdings" pitchFamily="2" charset="2"/>
              <a:buChar char="ü"/>
            </a:pPr>
            <a:r>
              <a:rPr lang="el-GR" dirty="0" smtClean="0"/>
              <a:t>Ανεπαρκής κάθαρση αεραγωγών</a:t>
            </a:r>
          </a:p>
          <a:p>
            <a:pPr>
              <a:buFont typeface="Wingdings" pitchFamily="2" charset="2"/>
              <a:buChar char="ü"/>
            </a:pPr>
            <a:r>
              <a:rPr lang="el-GR" dirty="0" smtClean="0"/>
              <a:t>Διαταραγμένη ανταλλαγή αερίων</a:t>
            </a:r>
          </a:p>
          <a:p>
            <a:pPr>
              <a:buFont typeface="Wingdings" pitchFamily="2" charset="2"/>
              <a:buChar char="ü"/>
            </a:pPr>
            <a:r>
              <a:rPr lang="el-GR" dirty="0" smtClean="0"/>
              <a:t>Δυσανεξία στην άσκηση</a:t>
            </a:r>
          </a:p>
          <a:p>
            <a:pPr>
              <a:buFont typeface="Wingdings" pitchFamily="2" charset="2"/>
              <a:buChar char="ü"/>
            </a:pPr>
            <a:r>
              <a:rPr lang="el-GR" dirty="0" smtClean="0"/>
              <a:t>Αίσθημα κόπωσης</a:t>
            </a:r>
          </a:p>
          <a:p>
            <a:pPr>
              <a:buFont typeface="Wingdings" pitchFamily="2" charset="2"/>
              <a:buChar char="ü"/>
            </a:pPr>
            <a:r>
              <a:rPr lang="el-GR" dirty="0" smtClean="0"/>
              <a:t>Αγωνία</a:t>
            </a:r>
          </a:p>
          <a:p>
            <a:pPr>
              <a:buFont typeface="Wingdings" pitchFamily="2" charset="2"/>
              <a:buChar char="ü"/>
            </a:pPr>
            <a:r>
              <a:rPr lang="el-GR" dirty="0" smtClean="0"/>
              <a:t>Αυξημένος κίνδυνος για λοίμωξη</a:t>
            </a:r>
          </a:p>
          <a:p>
            <a:pPr>
              <a:buFont typeface="Wingdings" pitchFamily="2" charset="2"/>
              <a:buChar char="ü"/>
            </a:pPr>
            <a:r>
              <a:rPr lang="el-GR" dirty="0" smtClean="0"/>
              <a:t>Ανάγκη εκπαίδευσης για ασφαλή φαρμακοθεραπεία</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011222"/>
          </a:xfrm>
        </p:spPr>
        <p:txBody>
          <a:bodyPr>
            <a:normAutofit/>
          </a:bodyPr>
          <a:lstStyle/>
          <a:p>
            <a:r>
              <a:rPr lang="el-GR" sz="3200" b="1" dirty="0" smtClean="0"/>
              <a:t>Παραδείγματα προβλημάτων / αναγκών: </a:t>
            </a:r>
            <a:endParaRPr lang="el-GR" sz="3200" dirty="0" smtClean="0"/>
          </a:p>
        </p:txBody>
      </p:sp>
      <p:sp>
        <p:nvSpPr>
          <p:cNvPr id="3" name="2 - Θέση περιεχομένου"/>
          <p:cNvSpPr>
            <a:spLocks noGrp="1"/>
          </p:cNvSpPr>
          <p:nvPr>
            <p:ph idx="1"/>
          </p:nvPr>
        </p:nvSpPr>
        <p:spPr>
          <a:xfrm>
            <a:off x="457200" y="1214422"/>
            <a:ext cx="8229600" cy="4911741"/>
          </a:xfrm>
        </p:spPr>
        <p:txBody>
          <a:bodyPr>
            <a:normAutofit/>
          </a:bodyPr>
          <a:lstStyle/>
          <a:p>
            <a:r>
              <a:rPr lang="el-GR" dirty="0" smtClean="0"/>
              <a:t>- Ανάγκη εφαρμογής από το άτομο προγράμματος συστηματικής σωματικής άσκησης για τη βελτίωση της κυκλοφορίας. </a:t>
            </a:r>
          </a:p>
          <a:p>
            <a:r>
              <a:rPr lang="el-GR" dirty="0" smtClean="0"/>
              <a:t>-Ο άρρωστος αποφεύγει να βήξει επειδή φοβάται ότι θα πονέσει στο χειρουργικό τραύμα. </a:t>
            </a:r>
          </a:p>
          <a:p>
            <a:r>
              <a:rPr lang="el-GR" dirty="0" smtClean="0"/>
              <a:t>-Το δέρμα είναι στεγνό και αφυδατωμένο μετά το διαρροϊκό σύνδρομο. </a:t>
            </a:r>
          </a:p>
          <a:p>
            <a:r>
              <a:rPr lang="el-GR" dirty="0" smtClean="0"/>
              <a:t>-Ανάγκη αποδοχής και εφαρμογής από το άτομο ειδικού διαιτολογίου, προκειμένου να αντιμετωπιστεί η υπέρταση.</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857256"/>
          </a:xfrm>
        </p:spPr>
        <p:txBody>
          <a:bodyPr>
            <a:normAutofit fontScale="90000"/>
          </a:bodyPr>
          <a:lstStyle/>
          <a:p>
            <a:r>
              <a:rPr lang="el-GR" sz="3200" b="1" dirty="0" smtClean="0"/>
              <a:t>3ο στάδιο: ΣΧΕΔΙΑΣΜΟΣ ΝΟΣΗΛΕΥΤΙΚΗΣ ΦΡΟΝΤΙΔΑΣ</a:t>
            </a:r>
            <a:endParaRPr lang="el-GR" sz="3200" b="1" dirty="0"/>
          </a:p>
        </p:txBody>
      </p:sp>
      <p:sp>
        <p:nvSpPr>
          <p:cNvPr id="3" name="2 - Θέση περιεχομένου"/>
          <p:cNvSpPr>
            <a:spLocks noGrp="1"/>
          </p:cNvSpPr>
          <p:nvPr>
            <p:ph idx="1"/>
          </p:nvPr>
        </p:nvSpPr>
        <p:spPr>
          <a:xfrm>
            <a:off x="457200" y="1357298"/>
            <a:ext cx="8229600" cy="4768865"/>
          </a:xfrm>
        </p:spPr>
        <p:txBody>
          <a:bodyPr>
            <a:normAutofit/>
          </a:bodyPr>
          <a:lstStyle/>
          <a:p>
            <a:r>
              <a:rPr lang="el-GR" dirty="0" smtClean="0"/>
              <a:t>Σχεδιασμός &amp; Προγραμματισμός της νοσηλευτικής φροντίδας σημαίνει:</a:t>
            </a:r>
          </a:p>
          <a:p>
            <a:pPr>
              <a:buFont typeface="Wingdings" pitchFamily="2" charset="2"/>
              <a:buChar char="ü"/>
            </a:pPr>
            <a:r>
              <a:rPr lang="el-GR" dirty="0" smtClean="0"/>
              <a:t> Προβαίνω σε ιεράρχηση των προβλημάτων υγείας / διαγνώσεων. </a:t>
            </a:r>
          </a:p>
          <a:p>
            <a:pPr>
              <a:buFont typeface="Wingdings" pitchFamily="2" charset="2"/>
              <a:buChar char="ü"/>
            </a:pPr>
            <a:r>
              <a:rPr lang="el-GR" dirty="0" smtClean="0"/>
              <a:t>Διατυπώνω στόχους φροντίδας / επιθυμητές εκβάσεις. </a:t>
            </a:r>
          </a:p>
          <a:p>
            <a:pPr>
              <a:buFont typeface="Wingdings" pitchFamily="2" charset="2"/>
              <a:buChar char="ü"/>
            </a:pPr>
            <a:r>
              <a:rPr lang="el-GR" dirty="0" smtClean="0"/>
              <a:t>Επιλέγω τις κατάλληλες νοσηλευτικές παρεμβάσεις. </a:t>
            </a:r>
          </a:p>
          <a:p>
            <a:pPr>
              <a:buFont typeface="Wingdings" pitchFamily="2" charset="2"/>
              <a:buChar char="ü"/>
            </a:pPr>
            <a:r>
              <a:rPr lang="el-GR" dirty="0" smtClean="0"/>
              <a:t>Γράφω νοσηλευτικές οδηγίες.</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857256"/>
          </a:xfrm>
        </p:spPr>
        <p:txBody>
          <a:bodyPr>
            <a:normAutofit/>
          </a:bodyPr>
          <a:lstStyle/>
          <a:p>
            <a:r>
              <a:rPr lang="el-GR" sz="3200" b="1" dirty="0" smtClean="0"/>
              <a:t>ΣΧΕΔΙΑΣΜΟΣ ΝΟΣΗΛΕΥΤΙΚΗΣ ΦΡΟΝΤΙΔΑΣ</a:t>
            </a:r>
            <a:endParaRPr lang="el-GR" sz="3200" dirty="0"/>
          </a:p>
        </p:txBody>
      </p:sp>
      <p:sp>
        <p:nvSpPr>
          <p:cNvPr id="3" name="2 - Θέση περιεχομένου"/>
          <p:cNvSpPr>
            <a:spLocks noGrp="1"/>
          </p:cNvSpPr>
          <p:nvPr>
            <p:ph idx="1"/>
          </p:nvPr>
        </p:nvSpPr>
        <p:spPr>
          <a:xfrm>
            <a:off x="457200" y="1357298"/>
            <a:ext cx="8229600" cy="4768865"/>
          </a:xfrm>
        </p:spPr>
        <p:txBody>
          <a:bodyPr/>
          <a:lstStyle/>
          <a:p>
            <a:r>
              <a:rPr lang="el-GR" dirty="0" smtClean="0"/>
              <a:t>Η </a:t>
            </a:r>
            <a:r>
              <a:rPr lang="el-GR" b="1" u="sng" dirty="0" smtClean="0"/>
              <a:t>συμμετοχή του ασθενή </a:t>
            </a:r>
            <a:r>
              <a:rPr lang="el-GR" dirty="0" smtClean="0"/>
              <a:t>στη διαδικασία σχεδιασμού της νοσηλευτικής φροντίδας έχει ως αποτέλεσμα τη μεγαλύτερη επιτυχία του σχεδίου φροντίδας.</a:t>
            </a:r>
          </a:p>
          <a:p>
            <a:r>
              <a:rPr lang="el-GR" dirty="0" smtClean="0"/>
              <a:t>Οι  </a:t>
            </a:r>
            <a:r>
              <a:rPr lang="el-GR" b="1" u="sng" dirty="0" smtClean="0"/>
              <a:t>νοσηλευτές</a:t>
            </a:r>
            <a:r>
              <a:rPr lang="el-GR" dirty="0" smtClean="0"/>
              <a:t> είναι επίσημα υπεύθυνοι για το σχεδιασμό της νοσηλευτικής φροντίδας.</a:t>
            </a:r>
          </a:p>
          <a:p>
            <a:r>
              <a:rPr lang="el-GR" dirty="0" smtClean="0"/>
              <a:t>Οι </a:t>
            </a:r>
            <a:r>
              <a:rPr lang="el-GR" b="1" u="sng" dirty="0" smtClean="0"/>
              <a:t>βοηθοί νοσηλευτές </a:t>
            </a:r>
            <a:r>
              <a:rPr lang="el-GR" dirty="0" smtClean="0"/>
              <a:t>βοηθούν σε κάθε στάδιο του προγράμματος φροντίδας.</a:t>
            </a:r>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571504"/>
          </a:xfrm>
        </p:spPr>
        <p:txBody>
          <a:bodyPr>
            <a:normAutofit fontScale="90000"/>
          </a:bodyPr>
          <a:lstStyle/>
          <a:p>
            <a:r>
              <a:rPr lang="el-GR" sz="2700" b="1" dirty="0" smtClean="0"/>
              <a:t>3ο στάδιο: Σχεδιασμός &amp; Προγραμματισμός της νοσηλευτικής φροντίδας</a:t>
            </a:r>
            <a:r>
              <a:rPr lang="el-GR" dirty="0" smtClean="0"/>
              <a:t/>
            </a:r>
            <a:br>
              <a:rPr lang="el-GR" dirty="0" smtClean="0"/>
            </a:br>
            <a:endParaRPr lang="el-GR" dirty="0"/>
          </a:p>
        </p:txBody>
      </p:sp>
      <p:pic>
        <p:nvPicPr>
          <p:cNvPr id="1026" name="Picture 2" descr="C:\Users\apapakosta\Desktop\images.jpg"/>
          <p:cNvPicPr>
            <a:picLocks noGrp="1" noChangeAspect="1" noChangeArrowheads="1"/>
          </p:cNvPicPr>
          <p:nvPr>
            <p:ph idx="1"/>
          </p:nvPr>
        </p:nvPicPr>
        <p:blipFill>
          <a:blip r:embed="rId2"/>
          <a:srcRect/>
          <a:stretch>
            <a:fillRect/>
          </a:stretch>
        </p:blipFill>
        <p:spPr bwMode="auto">
          <a:xfrm>
            <a:off x="2357422" y="1357298"/>
            <a:ext cx="3929090" cy="5214974"/>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143008"/>
          </a:xfrm>
        </p:spPr>
        <p:txBody>
          <a:bodyPr>
            <a:normAutofit/>
          </a:bodyPr>
          <a:lstStyle/>
          <a:p>
            <a:r>
              <a:rPr lang="el-GR" sz="2800" b="1" dirty="0" smtClean="0"/>
              <a:t>4ο Στάδιο: ΕΦΑΡΜΟΓΗ ΝΟΣΗΛΕΥΤΙΚΩΝ ΠΑΡΕΜΒΑΣΕΩΝ</a:t>
            </a:r>
            <a:endParaRPr lang="el-GR" sz="2800" b="1" dirty="0"/>
          </a:p>
        </p:txBody>
      </p:sp>
      <p:sp>
        <p:nvSpPr>
          <p:cNvPr id="3" name="2 - Θέση περιεχομένου"/>
          <p:cNvSpPr>
            <a:spLocks noGrp="1"/>
          </p:cNvSpPr>
          <p:nvPr>
            <p:ph idx="1"/>
          </p:nvPr>
        </p:nvSpPr>
        <p:spPr>
          <a:xfrm>
            <a:off x="457200" y="2000240"/>
            <a:ext cx="8229600" cy="4429156"/>
          </a:xfrm>
        </p:spPr>
        <p:txBody>
          <a:bodyPr>
            <a:normAutofit fontScale="92500" lnSpcReduction="10000"/>
          </a:bodyPr>
          <a:lstStyle/>
          <a:p>
            <a:r>
              <a:rPr lang="el-GR" dirty="0" smtClean="0"/>
              <a:t>Εφαρμογή των νοσηλευτικών παρεμβάσεων σημαίνει:</a:t>
            </a:r>
          </a:p>
          <a:p>
            <a:pPr>
              <a:buFont typeface="Wingdings" pitchFamily="2" charset="2"/>
              <a:buChar char="ü"/>
            </a:pPr>
            <a:r>
              <a:rPr lang="el-GR" dirty="0" smtClean="0"/>
              <a:t>Οργανώνω τις νοσηλευτικές παρεμβάσεις. </a:t>
            </a:r>
          </a:p>
          <a:p>
            <a:pPr>
              <a:buFont typeface="Wingdings" pitchFamily="2" charset="2"/>
              <a:buChar char="ü"/>
            </a:pPr>
            <a:r>
              <a:rPr lang="el-GR" dirty="0" smtClean="0"/>
              <a:t>Εκτελώ τις νοσηλευτικές παρεμβάσεις</a:t>
            </a:r>
            <a:r>
              <a:rPr lang="en-US" dirty="0" smtClean="0"/>
              <a:t> </a:t>
            </a:r>
            <a:r>
              <a:rPr lang="el-GR" dirty="0" smtClean="0"/>
              <a:t>με συστηματοποιημένο τρόπο</a:t>
            </a:r>
          </a:p>
          <a:p>
            <a:pPr>
              <a:buFont typeface="Wingdings" pitchFamily="2" charset="2"/>
              <a:buChar char="ü"/>
            </a:pPr>
            <a:r>
              <a:rPr lang="el-GR" dirty="0" smtClean="0"/>
              <a:t>Ο Νοσηλευτής είτε τις εκτελεί ο ίδιος, είτε τις</a:t>
            </a:r>
          </a:p>
          <a:p>
            <a:pPr>
              <a:buNone/>
            </a:pPr>
            <a:r>
              <a:rPr lang="el-GR" dirty="0" smtClean="0"/>
              <a:t>μεταβιβάζει στο κατάλληλο άτομο</a:t>
            </a:r>
          </a:p>
          <a:p>
            <a:pPr>
              <a:buFont typeface="Wingdings" pitchFamily="2" charset="2"/>
              <a:buChar char="ü"/>
            </a:pPr>
            <a:r>
              <a:rPr lang="el-GR" dirty="0" smtClean="0"/>
              <a:t>Επιβλέπω την κατάσταση του ασθενή. </a:t>
            </a:r>
          </a:p>
          <a:p>
            <a:pPr>
              <a:buFont typeface="Wingdings" pitchFamily="2" charset="2"/>
              <a:buChar char="ü"/>
            </a:pPr>
            <a:r>
              <a:rPr lang="el-GR" dirty="0" smtClean="0"/>
              <a:t>Τεκμηριώνω τις νοσηλευτικές δραστηριότητες.</a:t>
            </a:r>
          </a:p>
          <a:p>
            <a:pPr>
              <a:buFont typeface="Wingdings" pitchFamily="2" charset="2"/>
              <a:buChar char="ü"/>
            </a:pPr>
            <a:r>
              <a:rPr lang="el-GR" dirty="0" smtClean="0"/>
              <a:t>Οι αντιδράσεις του ασθενή στην παρεχόμενη φροντίδα καταγράφονται στο διάγραμμα</a:t>
            </a:r>
          </a:p>
          <a:p>
            <a:pPr>
              <a:buFont typeface="Wingdings" pitchFamily="2" charset="2"/>
              <a:buChar char="ü"/>
            </a:pP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857256"/>
          </a:xfrm>
        </p:spPr>
        <p:txBody>
          <a:bodyPr>
            <a:normAutofit fontScale="90000"/>
          </a:bodyPr>
          <a:lstStyle/>
          <a:p>
            <a:r>
              <a:rPr lang="el-GR" sz="3200" b="1" dirty="0" smtClean="0"/>
              <a:t>ΕΦΑΡΜΟΓΗ ΝΟΣΗΛΕΥΤΙΚΩΝ ΠΑΡΕΜΒΑΣΕΩΝ</a:t>
            </a:r>
            <a:endParaRPr lang="el-GR" sz="3200" b="1" dirty="0"/>
          </a:p>
        </p:txBody>
      </p:sp>
      <p:pic>
        <p:nvPicPr>
          <p:cNvPr id="3074" name="Picture 2" descr="C:\Users\apapakosta\Desktop\images8.jpg"/>
          <p:cNvPicPr>
            <a:picLocks noGrp="1" noChangeAspect="1" noChangeArrowheads="1"/>
          </p:cNvPicPr>
          <p:nvPr>
            <p:ph idx="1"/>
          </p:nvPr>
        </p:nvPicPr>
        <p:blipFill>
          <a:blip r:embed="rId2"/>
          <a:srcRect/>
          <a:stretch>
            <a:fillRect/>
          </a:stretch>
        </p:blipFill>
        <p:spPr bwMode="auto">
          <a:xfrm>
            <a:off x="2214546" y="1643050"/>
            <a:ext cx="4143404" cy="414340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642942"/>
          </a:xfrm>
        </p:spPr>
        <p:txBody>
          <a:bodyPr>
            <a:normAutofit/>
          </a:bodyPr>
          <a:lstStyle/>
          <a:p>
            <a:r>
              <a:rPr lang="el-GR" sz="2800" b="1" dirty="0" smtClean="0"/>
              <a:t>ΠΡΟΣΔΟΚΩΜΕΝΑ ΜΑΘΗΣΙΑΚΑ ΑΠΟΤΕΛΕΣΜΑΤΑ</a:t>
            </a:r>
            <a:endParaRPr lang="el-GR" sz="2800" b="1" dirty="0"/>
          </a:p>
        </p:txBody>
      </p:sp>
      <p:sp>
        <p:nvSpPr>
          <p:cNvPr id="3" name="2 - Θέση περιεχομένου"/>
          <p:cNvSpPr>
            <a:spLocks noGrp="1"/>
          </p:cNvSpPr>
          <p:nvPr>
            <p:ph idx="1"/>
          </p:nvPr>
        </p:nvSpPr>
        <p:spPr>
          <a:xfrm>
            <a:off x="457200" y="1071546"/>
            <a:ext cx="8229600" cy="5429288"/>
          </a:xfrm>
        </p:spPr>
        <p:txBody>
          <a:bodyPr>
            <a:normAutofit fontScale="55000" lnSpcReduction="20000"/>
          </a:bodyPr>
          <a:lstStyle/>
          <a:p>
            <a:pPr>
              <a:lnSpc>
                <a:spcPct val="170000"/>
              </a:lnSpc>
            </a:pPr>
            <a:r>
              <a:rPr lang="el-GR" dirty="0" smtClean="0"/>
              <a:t>Μετά την ολοκλήρωση του μαθήματος, οι καταρτιζόμενοι θα είναι σε θέση να:</a:t>
            </a:r>
            <a:br>
              <a:rPr lang="el-GR" dirty="0" smtClean="0"/>
            </a:br>
            <a:r>
              <a:rPr lang="el-GR" dirty="0" smtClean="0"/>
              <a:t>• </a:t>
            </a:r>
            <a:r>
              <a:rPr lang="el-GR" b="1" dirty="0" smtClean="0"/>
              <a:t>αξιολογούν</a:t>
            </a:r>
            <a:r>
              <a:rPr lang="el-GR" dirty="0" smtClean="0"/>
              <a:t>  τις βασικές ανάγκες και τα προβλήματα των ασθενών με διαταραχές</a:t>
            </a:r>
            <a:br>
              <a:rPr lang="el-GR" dirty="0" smtClean="0"/>
            </a:br>
            <a:r>
              <a:rPr lang="el-GR" dirty="0" smtClean="0"/>
              <a:t>υγείας και έλλειμμα </a:t>
            </a:r>
            <a:r>
              <a:rPr lang="el-GR" dirty="0" err="1" smtClean="0"/>
              <a:t>αυτοφροντίδας</a:t>
            </a:r>
            <a:r>
              <a:rPr lang="el-GR" dirty="0" smtClean="0"/>
              <a:t/>
            </a:r>
            <a:br>
              <a:rPr lang="el-GR" dirty="0" smtClean="0"/>
            </a:br>
            <a:r>
              <a:rPr lang="el-GR" dirty="0" smtClean="0"/>
              <a:t>•</a:t>
            </a:r>
            <a:r>
              <a:rPr lang="el-GR" b="1" dirty="0" smtClean="0"/>
              <a:t> κατανοούν  </a:t>
            </a:r>
            <a:r>
              <a:rPr lang="el-GR" dirty="0" smtClean="0"/>
              <a:t>τις αρχές που ερμηνεύουν και τεκμηριώνουν τις νοσηλευτικές</a:t>
            </a:r>
            <a:br>
              <a:rPr lang="el-GR" dirty="0" smtClean="0"/>
            </a:br>
            <a:r>
              <a:rPr lang="el-GR" dirty="0" smtClean="0"/>
              <a:t>εφαρμογές, καθώς και την αναγκαιότητα του σχεδιασμού εξατομικευμένης</a:t>
            </a:r>
            <a:br>
              <a:rPr lang="el-GR" dirty="0" smtClean="0"/>
            </a:br>
            <a:r>
              <a:rPr lang="el-GR" dirty="0" smtClean="0"/>
              <a:t>νοσηλευτικής φροντίδας</a:t>
            </a:r>
            <a:br>
              <a:rPr lang="el-GR" dirty="0" smtClean="0"/>
            </a:br>
            <a:r>
              <a:rPr lang="el-GR" dirty="0" smtClean="0"/>
              <a:t>•</a:t>
            </a:r>
            <a:r>
              <a:rPr lang="el-GR" b="1" dirty="0" smtClean="0"/>
              <a:t> αναπτύξουν </a:t>
            </a:r>
            <a:r>
              <a:rPr lang="el-GR" dirty="0" smtClean="0"/>
              <a:t>κλινικές δεξιότητες ώστε να είναι σε θέση να εφαρμόζουν</a:t>
            </a:r>
            <a:br>
              <a:rPr lang="el-GR" dirty="0" smtClean="0"/>
            </a:br>
            <a:r>
              <a:rPr lang="el-GR" dirty="0" smtClean="0"/>
              <a:t>αποτελεσματικά τις απαιτούμενες νοσηλευτικές παρεμβάσεις και να αξιολογούν</a:t>
            </a:r>
            <a:br>
              <a:rPr lang="el-GR" dirty="0" smtClean="0"/>
            </a:br>
            <a:r>
              <a:rPr lang="el-GR" dirty="0" smtClean="0"/>
              <a:t>τα αποτελέσματα τους</a:t>
            </a:r>
            <a:br>
              <a:rPr lang="el-GR" dirty="0" smtClean="0"/>
            </a:br>
            <a:r>
              <a:rPr lang="el-GR" b="1" dirty="0" smtClean="0"/>
              <a:t>• εκτιμήσουν </a:t>
            </a:r>
            <a:r>
              <a:rPr lang="el-GR" dirty="0" smtClean="0"/>
              <a:t>τη σημασία της εποικοδομητικής επικοινωνίας με τους ασθενείς και</a:t>
            </a:r>
            <a:br>
              <a:rPr lang="el-GR" dirty="0" smtClean="0"/>
            </a:br>
            <a:r>
              <a:rPr lang="el-GR" dirty="0" smtClean="0"/>
              <a:t>το οικογενειακό τους περιβάλλον, και να καλλιεργήσουν τις αντίστοιχες</a:t>
            </a:r>
            <a:br>
              <a:rPr lang="el-GR" dirty="0" smtClean="0"/>
            </a:br>
            <a:r>
              <a:rPr lang="el-GR" dirty="0" smtClean="0"/>
              <a:t>δεξιότητες</a:t>
            </a:r>
            <a:br>
              <a:rPr lang="el-GR" dirty="0" smtClean="0"/>
            </a:br>
            <a:r>
              <a:rPr lang="el-GR" dirty="0" smtClean="0"/>
              <a:t>• </a:t>
            </a:r>
            <a:r>
              <a:rPr lang="el-GR" b="1" dirty="0" smtClean="0"/>
              <a:t>αποκτήσουν</a:t>
            </a:r>
            <a:r>
              <a:rPr lang="el-GR" dirty="0" smtClean="0"/>
              <a:t> μια αρχική εικόνα του πολυδιάστατου ρόλου τους ως νοσηλευτών και να κατανοήσουν τη σημασία της κατάλληλης συνεργασίας τους με τους</a:t>
            </a:r>
            <a:br>
              <a:rPr lang="el-GR" dirty="0" smtClean="0"/>
            </a:br>
            <a:r>
              <a:rPr lang="el-GR" dirty="0" smtClean="0"/>
              <a:t>άλλους επαγγελματίες υγείας</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a:bodyPr>
          <a:lstStyle/>
          <a:p>
            <a:r>
              <a:rPr lang="el-GR" sz="3600" b="1" dirty="0" smtClean="0"/>
              <a:t>5ο στάδιο: ΑΞΙΟΛΟΓΗΣΗ</a:t>
            </a:r>
            <a:endParaRPr lang="el-GR" sz="3600" b="1" dirty="0"/>
          </a:p>
        </p:txBody>
      </p:sp>
      <p:sp>
        <p:nvSpPr>
          <p:cNvPr id="3" name="2 - Θέση περιεχομένου"/>
          <p:cNvSpPr>
            <a:spLocks noGrp="1"/>
          </p:cNvSpPr>
          <p:nvPr>
            <p:ph idx="1"/>
          </p:nvPr>
        </p:nvSpPr>
        <p:spPr>
          <a:xfrm>
            <a:off x="457200" y="1214422"/>
            <a:ext cx="8229600" cy="4911741"/>
          </a:xfrm>
        </p:spPr>
        <p:txBody>
          <a:bodyPr>
            <a:normAutofit fontScale="92500" lnSpcReduction="10000"/>
          </a:bodyPr>
          <a:lstStyle/>
          <a:p>
            <a:r>
              <a:rPr lang="el-GR" dirty="0" smtClean="0"/>
              <a:t>Αξιολόγηση των αποτελεσμάτων της παρεχόμενης νοσηλευτικής φροντίδας σημαίνει:</a:t>
            </a:r>
          </a:p>
          <a:p>
            <a:pPr>
              <a:buFont typeface="Wingdings" pitchFamily="2" charset="2"/>
              <a:buChar char="ü"/>
            </a:pPr>
            <a:r>
              <a:rPr lang="el-GR" dirty="0" smtClean="0"/>
              <a:t>Συλλέγω πληροφορίες σχετικές με τα αποτελέσματα των παρεμβάσεων. </a:t>
            </a:r>
          </a:p>
          <a:p>
            <a:pPr>
              <a:buFont typeface="Wingdings" pitchFamily="2" charset="2"/>
              <a:buChar char="ü"/>
            </a:pPr>
            <a:r>
              <a:rPr lang="el-GR" dirty="0" smtClean="0"/>
              <a:t>Συγκρίνω τα δεδομένα με τους αναμενόμενους στόχους. </a:t>
            </a:r>
          </a:p>
          <a:p>
            <a:pPr>
              <a:buFont typeface="Wingdings" pitchFamily="2" charset="2"/>
              <a:buChar char="ü"/>
            </a:pPr>
            <a:r>
              <a:rPr lang="el-GR" dirty="0" smtClean="0"/>
              <a:t>Συσχετίζω τις νοσηλευτικές παρεμβάσεις με τα αποτελέσματα. </a:t>
            </a:r>
          </a:p>
          <a:p>
            <a:pPr>
              <a:buFont typeface="Wingdings" pitchFamily="2" charset="2"/>
              <a:buChar char="ü"/>
            </a:pPr>
            <a:r>
              <a:rPr lang="el-GR" dirty="0" smtClean="0"/>
              <a:t>Βγάζω συμπεράσματα σχετικά με την κατάσταση του ασθενή. </a:t>
            </a:r>
          </a:p>
          <a:p>
            <a:pPr>
              <a:buFont typeface="Wingdings" pitchFamily="2" charset="2"/>
              <a:buChar char="ü"/>
            </a:pPr>
            <a:r>
              <a:rPr lang="el-GR" dirty="0" smtClean="0"/>
              <a:t>Συνεχίζω, τροποποιώ ή ολοκληρώνω το πλάνο της φροντίδας του ασθενή</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714380"/>
          </a:xfrm>
        </p:spPr>
        <p:txBody>
          <a:bodyPr/>
          <a:lstStyle/>
          <a:p>
            <a:r>
              <a:rPr lang="el-GR" dirty="0" smtClean="0"/>
              <a:t>ΚΡΙΤΙΚΗ ΣΚΕΨΗ</a:t>
            </a:r>
            <a:endParaRPr lang="el-GR" dirty="0"/>
          </a:p>
        </p:txBody>
      </p:sp>
      <p:pic>
        <p:nvPicPr>
          <p:cNvPr id="1026" name="Picture 2" descr="C:\Users\apapakosta\Desktop\Untitled.jpg"/>
          <p:cNvPicPr>
            <a:picLocks noGrp="1" noChangeAspect="1" noChangeArrowheads="1"/>
          </p:cNvPicPr>
          <p:nvPr>
            <p:ph idx="1"/>
          </p:nvPr>
        </p:nvPicPr>
        <p:blipFill>
          <a:blip r:embed="rId2"/>
          <a:srcRect/>
          <a:stretch>
            <a:fillRect/>
          </a:stretch>
        </p:blipFill>
        <p:spPr bwMode="auto">
          <a:xfrm>
            <a:off x="1285852" y="1928802"/>
            <a:ext cx="5929354" cy="3857652"/>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571504"/>
          </a:xfrm>
        </p:spPr>
        <p:txBody>
          <a:bodyPr>
            <a:normAutofit fontScale="90000"/>
          </a:bodyPr>
          <a:lstStyle/>
          <a:p>
            <a:r>
              <a:rPr lang="el-GR" dirty="0" smtClean="0"/>
              <a:t>ΚΡΙΤΙΚΗ ΣΚΕΨΗ</a:t>
            </a:r>
            <a:endParaRPr lang="el-GR" dirty="0"/>
          </a:p>
        </p:txBody>
      </p:sp>
      <p:sp>
        <p:nvSpPr>
          <p:cNvPr id="3" name="2 - Θέση περιεχομένου"/>
          <p:cNvSpPr>
            <a:spLocks noGrp="1"/>
          </p:cNvSpPr>
          <p:nvPr>
            <p:ph idx="1"/>
          </p:nvPr>
        </p:nvSpPr>
        <p:spPr>
          <a:xfrm>
            <a:off x="457200" y="1285860"/>
            <a:ext cx="8229600" cy="5143536"/>
          </a:xfrm>
        </p:spPr>
        <p:txBody>
          <a:bodyPr>
            <a:normAutofit lnSpcReduction="10000"/>
          </a:bodyPr>
          <a:lstStyle/>
          <a:p>
            <a:r>
              <a:rPr lang="el-GR" dirty="0" smtClean="0"/>
              <a:t>Για την επιτυχημένη κλινική εκτίμηση , το σωστό σχεδιασμό και την επιτυχημένη εφαρμογή του πλάνου φροντίδας είναι αναγκαίο να σκέφτεστε </a:t>
            </a:r>
            <a:r>
              <a:rPr lang="el-GR" b="1" u="sng" dirty="0" smtClean="0"/>
              <a:t>με κριτικό τρόπο.</a:t>
            </a:r>
            <a:endParaRPr lang="en-US" b="1" u="sng" dirty="0" smtClean="0"/>
          </a:p>
          <a:p>
            <a:r>
              <a:rPr lang="el-GR" b="1" u="sng" dirty="0" smtClean="0"/>
              <a:t>Κριτικός τρόπος σκέψης σημαίνει:</a:t>
            </a:r>
          </a:p>
          <a:p>
            <a:pPr>
              <a:buFont typeface="Wingdings" pitchFamily="2" charset="2"/>
              <a:buChar char="ü"/>
            </a:pPr>
            <a:r>
              <a:rPr lang="el-GR" dirty="0" smtClean="0"/>
              <a:t>Προσεκτική αξιολόγηση.</a:t>
            </a:r>
          </a:p>
          <a:p>
            <a:pPr>
              <a:buFont typeface="Wingdings" pitchFamily="2" charset="2"/>
              <a:buChar char="ü"/>
            </a:pPr>
            <a:r>
              <a:rPr lang="el-GR" dirty="0" smtClean="0"/>
              <a:t>Αιτιολόγηση.</a:t>
            </a:r>
          </a:p>
          <a:p>
            <a:pPr>
              <a:buFont typeface="Wingdings" pitchFamily="2" charset="2"/>
              <a:buChar char="ü"/>
            </a:pPr>
            <a:r>
              <a:rPr lang="el-GR" dirty="0" smtClean="0"/>
              <a:t>Αξιόπιστες παρατηρήσεις.</a:t>
            </a:r>
          </a:p>
          <a:p>
            <a:pPr>
              <a:buFont typeface="Wingdings" pitchFamily="2" charset="2"/>
              <a:buChar char="ü"/>
            </a:pPr>
            <a:r>
              <a:rPr lang="el-GR" dirty="0" smtClean="0"/>
              <a:t>Διαμόρφωση σωστών προγραμμάτων.</a:t>
            </a:r>
          </a:p>
          <a:p>
            <a:pPr>
              <a:buFont typeface="Wingdings" pitchFamily="2" charset="2"/>
              <a:buChar char="ü"/>
            </a:pPr>
            <a:r>
              <a:rPr lang="el-GR" dirty="0" smtClean="0"/>
              <a:t>Επίλυση προβλημάτων.</a:t>
            </a:r>
          </a:p>
          <a:p>
            <a:pPr>
              <a:buFont typeface="Wingdings" pitchFamily="2" charset="2"/>
              <a:buChar char="ü"/>
            </a:pPr>
            <a:r>
              <a:rPr lang="el-GR" dirty="0" smtClean="0"/>
              <a:t>Παραγωγή νέων ιδεών.</a:t>
            </a:r>
          </a:p>
          <a:p>
            <a:pPr>
              <a:buFont typeface="Wingdings" pitchFamily="2" charset="2"/>
              <a:buChar char="ü"/>
            </a:pPr>
            <a:r>
              <a:rPr lang="el-GR" dirty="0" smtClean="0"/>
              <a:t>Λήψη αποφάσεων.</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ΚΡΙΤΙΚΗ ΣΚΕΨΗ</a:t>
            </a:r>
            <a:endParaRPr lang="el-GR" dirty="0"/>
          </a:p>
        </p:txBody>
      </p:sp>
      <p:pic>
        <p:nvPicPr>
          <p:cNvPr id="2050" name="Picture 2" descr="C:\Users\apapakosta\Desktop\Untitled1.jpg"/>
          <p:cNvPicPr>
            <a:picLocks noGrp="1" noChangeAspect="1" noChangeArrowheads="1"/>
          </p:cNvPicPr>
          <p:nvPr>
            <p:ph idx="1"/>
          </p:nvPr>
        </p:nvPicPr>
        <p:blipFill>
          <a:blip r:embed="rId2"/>
          <a:srcRect/>
          <a:stretch>
            <a:fillRect/>
          </a:stretch>
        </p:blipFill>
        <p:spPr bwMode="auto">
          <a:xfrm>
            <a:off x="928662" y="1928802"/>
            <a:ext cx="7000923" cy="392909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071570"/>
          </a:xfrm>
        </p:spPr>
        <p:txBody>
          <a:bodyPr>
            <a:normAutofit/>
          </a:bodyPr>
          <a:lstStyle/>
          <a:p>
            <a:r>
              <a:rPr lang="el-GR" sz="2400" b="1" dirty="0" smtClean="0"/>
              <a:t>ΔΕΞΙΟΤΗΤΕΣ ΠΟΥ ΑΠΑΙΤΟΥΝΤΑΙ ΓΙΑ ΤΗΝ ΚΡΙΤΙΚΗ ΣΚΕΨΗ</a:t>
            </a:r>
            <a:endParaRPr lang="el-GR" sz="2400" b="1" dirty="0"/>
          </a:p>
        </p:txBody>
      </p:sp>
      <p:sp>
        <p:nvSpPr>
          <p:cNvPr id="3" name="2 - Θέση περιεχομένου"/>
          <p:cNvSpPr>
            <a:spLocks noGrp="1"/>
          </p:cNvSpPr>
          <p:nvPr>
            <p:ph idx="1"/>
          </p:nvPr>
        </p:nvSpPr>
        <p:spPr>
          <a:xfrm>
            <a:off x="457200" y="1428736"/>
            <a:ext cx="8229600" cy="4697427"/>
          </a:xfrm>
        </p:spPr>
        <p:txBody>
          <a:bodyPr/>
          <a:lstStyle/>
          <a:p>
            <a:pPr>
              <a:lnSpc>
                <a:spcPct val="200000"/>
              </a:lnSpc>
              <a:buFont typeface="Wingdings" pitchFamily="2" charset="2"/>
              <a:buChar char="v"/>
            </a:pPr>
            <a:r>
              <a:rPr lang="el-GR" dirty="0" smtClean="0"/>
              <a:t>Αποτελεσματική ανάγνωση.</a:t>
            </a:r>
          </a:p>
          <a:p>
            <a:pPr>
              <a:lnSpc>
                <a:spcPct val="200000"/>
              </a:lnSpc>
              <a:buFont typeface="Wingdings" pitchFamily="2" charset="2"/>
              <a:buChar char="v"/>
            </a:pPr>
            <a:r>
              <a:rPr lang="el-GR" dirty="0" smtClean="0"/>
              <a:t>Αποτελεσματική γραφή.</a:t>
            </a:r>
          </a:p>
          <a:p>
            <a:pPr>
              <a:lnSpc>
                <a:spcPct val="200000"/>
              </a:lnSpc>
              <a:buFont typeface="Wingdings" pitchFamily="2" charset="2"/>
              <a:buChar char="v"/>
            </a:pPr>
            <a:r>
              <a:rPr lang="el-GR" dirty="0" smtClean="0"/>
              <a:t>Δυνατότητα προσεκτικής ακρόασης.</a:t>
            </a:r>
          </a:p>
          <a:p>
            <a:pPr>
              <a:lnSpc>
                <a:spcPct val="200000"/>
              </a:lnSpc>
              <a:buFont typeface="Wingdings" pitchFamily="2" charset="2"/>
              <a:buChar char="v"/>
            </a:pPr>
            <a:r>
              <a:rPr lang="el-GR" dirty="0" smtClean="0"/>
              <a:t>Αποτελεσματική επικοινωνία.</a:t>
            </a:r>
          </a:p>
          <a:p>
            <a:pPr>
              <a:buNone/>
            </a:pP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Αποτελεσματική ανάγνωση</a:t>
            </a:r>
            <a:endParaRPr lang="el-GR" b="1" dirty="0"/>
          </a:p>
        </p:txBody>
      </p:sp>
      <p:sp>
        <p:nvSpPr>
          <p:cNvPr id="3" name="2 - Θέση περιεχομένου"/>
          <p:cNvSpPr>
            <a:spLocks noGrp="1"/>
          </p:cNvSpPr>
          <p:nvPr>
            <p:ph idx="1"/>
          </p:nvPr>
        </p:nvSpPr>
        <p:spPr/>
        <p:txBody>
          <a:bodyPr/>
          <a:lstStyle/>
          <a:p>
            <a:r>
              <a:rPr lang="el-GR" dirty="0" smtClean="0"/>
              <a:t>Ικανότητα ανάγνωσης ενός υλικού με τρόπο ο οποίος να βοηθά στη επιλογή των κύριων ιδεών και των σημαντικών  δεδομένων.</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el-GR" b="1" dirty="0" smtClean="0"/>
              <a:t>Αποτελεσματική γραφή</a:t>
            </a:r>
            <a:endParaRPr lang="el-GR" b="1" dirty="0"/>
          </a:p>
        </p:txBody>
      </p:sp>
      <p:sp>
        <p:nvSpPr>
          <p:cNvPr id="3" name="2 - Θέση περιεχομένου"/>
          <p:cNvSpPr>
            <a:spLocks noGrp="1"/>
          </p:cNvSpPr>
          <p:nvPr>
            <p:ph idx="1"/>
          </p:nvPr>
        </p:nvSpPr>
        <p:spPr/>
        <p:txBody>
          <a:bodyPr/>
          <a:lstStyle/>
          <a:p>
            <a:r>
              <a:rPr lang="el-GR" dirty="0" smtClean="0"/>
              <a:t>Ικανότητα διατύπωσης σκέψεων με συνοχή, συνοπτικά και με σαφήνεια. Η σαφής , λογική και συνοπτική έγγραφη διατύπωση είναι μια ικανότητα η οποία μαθαίνεται. </a:t>
            </a:r>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el-GR" b="1" dirty="0" smtClean="0"/>
              <a:t>Προσεκτική ακρόαση</a:t>
            </a:r>
            <a:endParaRPr lang="el-GR" b="1" dirty="0"/>
          </a:p>
        </p:txBody>
      </p:sp>
      <p:sp>
        <p:nvSpPr>
          <p:cNvPr id="3" name="2 - Θέση περιεχομένου"/>
          <p:cNvSpPr>
            <a:spLocks noGrp="1"/>
          </p:cNvSpPr>
          <p:nvPr>
            <p:ph idx="1"/>
          </p:nvPr>
        </p:nvSpPr>
        <p:spPr/>
        <p:txBody>
          <a:bodyPr/>
          <a:lstStyle/>
          <a:p>
            <a:r>
              <a:rPr lang="el-GR" dirty="0" smtClean="0"/>
              <a:t>Συνειδητή επικέντρωση στο αντικείμενο της συζήτησης. </a:t>
            </a:r>
          </a:p>
          <a:p>
            <a:r>
              <a:rPr lang="el-GR" dirty="0" smtClean="0"/>
              <a:t>Προσοχή σε κάθε λέξη και στη σημασία που προσδίδει σε αυτή ο ομιλητής.</a:t>
            </a:r>
          </a:p>
          <a:p>
            <a:pPr>
              <a:buNone/>
            </a:pPr>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el-GR" b="1" dirty="0" smtClean="0"/>
              <a:t>Αποτελεσματική επικοινωνία</a:t>
            </a:r>
            <a:endParaRPr lang="el-GR" b="1" dirty="0"/>
          </a:p>
        </p:txBody>
      </p:sp>
      <p:sp>
        <p:nvSpPr>
          <p:cNvPr id="3" name="2 - Θέση περιεχομένου"/>
          <p:cNvSpPr>
            <a:spLocks noGrp="1"/>
          </p:cNvSpPr>
          <p:nvPr>
            <p:ph idx="1"/>
          </p:nvPr>
        </p:nvSpPr>
        <p:spPr/>
        <p:txBody>
          <a:bodyPr/>
          <a:lstStyle/>
          <a:p>
            <a:r>
              <a:rPr lang="el-GR" dirty="0" smtClean="0"/>
              <a:t>Απαιτεί έναν πειθαρχημένο τρόπο ομιλίας.</a:t>
            </a:r>
          </a:p>
          <a:p>
            <a:r>
              <a:rPr lang="el-GR" dirty="0" smtClean="0"/>
              <a:t>Ο πειθαρχημένος ομιλητής σκέφτεται τι να πει και πώς να το διατυπώσει με σαφήνεια, συνοπτικά και με έναν λογικό τρόπο προτού ξεκινήσει να μιλά.</a:t>
            </a:r>
          </a:p>
          <a:p>
            <a:r>
              <a:rPr lang="el-GR" dirty="0" smtClean="0"/>
              <a:t>Το να μεσολαβεί κάποιο χρονικό διάστημα πριν ξεκινήσετε να μιλάτε είναι ένας καλός τρόπος βελτίωσης αυτής της ικανότητας.</a:t>
            </a:r>
          </a:p>
          <a:p>
            <a:pPr>
              <a:buNone/>
            </a:pPr>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rmAutofit/>
          </a:bodyPr>
          <a:lstStyle/>
          <a:p>
            <a:r>
              <a:rPr lang="el-GR" sz="2000" dirty="0" smtClean="0"/>
              <a:t>ΒΙΒΛΙΟΓΡΑΦΙΑ</a:t>
            </a:r>
            <a:endParaRPr lang="el-GR" sz="2000" dirty="0"/>
          </a:p>
        </p:txBody>
      </p:sp>
      <p:sp>
        <p:nvSpPr>
          <p:cNvPr id="3" name="2 - Θέση περιεχομένου"/>
          <p:cNvSpPr>
            <a:spLocks noGrp="1"/>
          </p:cNvSpPr>
          <p:nvPr>
            <p:ph idx="1"/>
          </p:nvPr>
        </p:nvSpPr>
        <p:spPr>
          <a:xfrm>
            <a:off x="457200" y="1600200"/>
            <a:ext cx="8401080" cy="4525963"/>
          </a:xfrm>
        </p:spPr>
        <p:txBody>
          <a:bodyPr/>
          <a:lstStyle/>
          <a:p>
            <a:r>
              <a:rPr lang="el-GR" dirty="0" smtClean="0"/>
              <a:t>Εισαγωγή στη Νοσηλευτική, </a:t>
            </a:r>
            <a:r>
              <a:rPr lang="el-GR" dirty="0" err="1" smtClean="0"/>
              <a:t>Κοτρώτσιου</a:t>
            </a:r>
            <a:r>
              <a:rPr lang="el-GR" dirty="0" smtClean="0"/>
              <a:t> Ευαγγελία</a:t>
            </a:r>
            <a:r>
              <a:rPr lang="fi-FI" dirty="0" smtClean="0"/>
              <a:t>, </a:t>
            </a:r>
            <a:r>
              <a:rPr lang="el-GR" dirty="0" smtClean="0"/>
              <a:t>Καθηγήτρια</a:t>
            </a:r>
            <a:r>
              <a:rPr lang="fi-FI" dirty="0" smtClean="0"/>
              <a:t>,</a:t>
            </a:r>
            <a:r>
              <a:rPr lang="el-GR" dirty="0" smtClean="0"/>
              <a:t> Τμήμα Νοσηλευτικής</a:t>
            </a:r>
            <a:r>
              <a:rPr lang="fi-FI" dirty="0" smtClean="0"/>
              <a:t>,</a:t>
            </a:r>
            <a:r>
              <a:rPr lang="el-GR" dirty="0" smtClean="0"/>
              <a:t> </a:t>
            </a:r>
            <a:r>
              <a:rPr lang="fi-FI" dirty="0" smtClean="0"/>
              <a:t>T.E.I. </a:t>
            </a:r>
            <a:r>
              <a:rPr lang="el-GR" dirty="0" smtClean="0"/>
              <a:t>Θεσσαλίας</a:t>
            </a:r>
            <a:endParaRPr lang="fi-FI" dirty="0" smtClean="0"/>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642942"/>
          </a:xfrm>
        </p:spPr>
        <p:txBody>
          <a:bodyPr>
            <a:normAutofit/>
          </a:bodyPr>
          <a:lstStyle/>
          <a:p>
            <a:r>
              <a:rPr lang="el-GR" sz="3200" b="1" dirty="0" smtClean="0"/>
              <a:t>ΝΟΣΗΛΕΥΤΙΚΗ ΔΙΕΡΓΑΣΙΑ</a:t>
            </a:r>
            <a:endParaRPr lang="el-GR" sz="3200" b="1" dirty="0"/>
          </a:p>
        </p:txBody>
      </p:sp>
      <p:sp>
        <p:nvSpPr>
          <p:cNvPr id="3" name="2 - Θέση περιεχομένου"/>
          <p:cNvSpPr>
            <a:spLocks noGrp="1"/>
          </p:cNvSpPr>
          <p:nvPr>
            <p:ph idx="1"/>
          </p:nvPr>
        </p:nvSpPr>
        <p:spPr>
          <a:xfrm>
            <a:off x="457200" y="1285860"/>
            <a:ext cx="8229600" cy="5286411"/>
          </a:xfrm>
        </p:spPr>
        <p:txBody>
          <a:bodyPr>
            <a:normAutofit fontScale="77500" lnSpcReduction="20000"/>
          </a:bodyPr>
          <a:lstStyle/>
          <a:p>
            <a:r>
              <a:rPr lang="el-GR" dirty="0" smtClean="0"/>
              <a:t>Ο όρος </a:t>
            </a:r>
            <a:r>
              <a:rPr lang="el-GR" b="1" dirty="0" smtClean="0"/>
              <a:t>νοσηλευτική διεργασία</a:t>
            </a:r>
            <a:r>
              <a:rPr lang="el-GR" dirty="0" smtClean="0"/>
              <a:t> χρησιμοποιήθηκε για πρώτη φορά από τη </a:t>
            </a:r>
            <a:r>
              <a:rPr lang="el-GR" dirty="0" err="1" smtClean="0"/>
              <a:t>Hall</a:t>
            </a:r>
            <a:r>
              <a:rPr lang="el-GR" dirty="0" smtClean="0"/>
              <a:t> το 1955. </a:t>
            </a:r>
          </a:p>
          <a:p>
            <a:r>
              <a:rPr lang="el-GR" dirty="0" smtClean="0"/>
              <a:t>Το </a:t>
            </a:r>
            <a:r>
              <a:rPr lang="el-GR" dirty="0" smtClean="0"/>
              <a:t>1960, οι θεωρητικοί της νοσηλευτικής άρχισαν να περιγράφουν τη νοσηλευτική ως ξεχωριστή οντότητα, μεταξύ των επαγγελμάτων φροντίδας υγείας και περιέγραψαν ειδικά στάδια σε μια διαδικασία προσέγγισης της νοσηλευτικής πρακτικής. </a:t>
            </a:r>
          </a:p>
          <a:p>
            <a:r>
              <a:rPr lang="el-GR" dirty="0" smtClean="0"/>
              <a:t>Το 1967 οι </a:t>
            </a:r>
            <a:r>
              <a:rPr lang="el-GR" dirty="0" err="1" smtClean="0"/>
              <a:t>Yura</a:t>
            </a:r>
            <a:r>
              <a:rPr lang="el-GR" dirty="0" smtClean="0"/>
              <a:t> και </a:t>
            </a:r>
            <a:r>
              <a:rPr lang="el-GR" dirty="0" err="1" smtClean="0"/>
              <a:t>Walsh</a:t>
            </a:r>
            <a:r>
              <a:rPr lang="el-GR" dirty="0" smtClean="0"/>
              <a:t> εξέδωσαν το πρώτο ολοκληρωμένο βιβλίο για τη Νοσηλευτική Διεργασία, στο οποίο περιέγραψαν τέσσερα στάδια: </a:t>
            </a:r>
            <a:r>
              <a:rPr lang="el-GR" b="1" dirty="0" smtClean="0"/>
              <a:t>Αξιολόγηση, Σχεδιασμός, Παρέμβαση και Εκτίμηση των αποτελεσμάτων</a:t>
            </a:r>
            <a:r>
              <a:rPr lang="el-GR" dirty="0" smtClean="0"/>
              <a:t>. </a:t>
            </a:r>
          </a:p>
          <a:p>
            <a:r>
              <a:rPr lang="el-GR" dirty="0" smtClean="0"/>
              <a:t>Αργότερα οι </a:t>
            </a:r>
            <a:r>
              <a:rPr lang="el-GR" dirty="0" err="1" smtClean="0"/>
              <a:t>Gebbie</a:t>
            </a:r>
            <a:r>
              <a:rPr lang="el-GR" dirty="0" smtClean="0"/>
              <a:t> και </a:t>
            </a:r>
            <a:r>
              <a:rPr lang="el-GR" dirty="0" err="1" smtClean="0"/>
              <a:t>Lavin</a:t>
            </a:r>
            <a:r>
              <a:rPr lang="el-GR" dirty="0" smtClean="0"/>
              <a:t> (1974) πρόσθεσαν τη </a:t>
            </a:r>
            <a:r>
              <a:rPr lang="el-GR" i="1" dirty="0" smtClean="0"/>
              <a:t>νοσηλευτική</a:t>
            </a:r>
            <a:r>
              <a:rPr lang="el-GR" dirty="0" smtClean="0"/>
              <a:t> διάγνωση ως ξεχωριστό στάδιο της διεργασίας.</a:t>
            </a:r>
          </a:p>
          <a:p>
            <a:r>
              <a:rPr lang="el-GR" dirty="0" smtClean="0"/>
              <a:t>Έτσι σήμερα, αναπτύχθηκε και χρησιμοποιείται η νοσηλευτική διεργασία πέντε σταδίων </a:t>
            </a:r>
            <a:r>
              <a:rPr lang="el-GR" b="1" dirty="0" smtClean="0"/>
              <a:t>(αξιολόγηση, διάγνωση, σχεδιασμός, εφαρμογή και εκτίμηση των αποτελεσμάτων). </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642942"/>
          </a:xfrm>
        </p:spPr>
        <p:txBody>
          <a:bodyPr>
            <a:normAutofit fontScale="90000"/>
          </a:bodyPr>
          <a:lstStyle/>
          <a:p>
            <a:r>
              <a:rPr lang="el-GR" b="1" dirty="0" smtClean="0"/>
              <a:t>ΝΟΣΗΛΕΥΤΙΚΗ ΔΙΕΡΓΑΣΙΑ</a:t>
            </a:r>
            <a:endParaRPr lang="el-GR" dirty="0"/>
          </a:p>
        </p:txBody>
      </p:sp>
      <p:sp>
        <p:nvSpPr>
          <p:cNvPr id="3" name="2 - Θέση περιεχομένου"/>
          <p:cNvSpPr>
            <a:spLocks noGrp="1"/>
          </p:cNvSpPr>
          <p:nvPr>
            <p:ph idx="1"/>
          </p:nvPr>
        </p:nvSpPr>
        <p:spPr>
          <a:xfrm>
            <a:off x="457200" y="1428736"/>
            <a:ext cx="8229600" cy="4697427"/>
          </a:xfrm>
        </p:spPr>
        <p:txBody>
          <a:bodyPr/>
          <a:lstStyle/>
          <a:p>
            <a:r>
              <a:rPr lang="el-GR" dirty="0" smtClean="0"/>
              <a:t>Τα στάδια της νοσηλευτικής διεργασίας νομιμοποιήθηκαν το 1973, όταν το Συνέδριο του Συνδέσμου των Αμερικανών Νοσηλευτών για τη Νοσηλευτική Πρακτική ανέπτυξε Πρότυπα Πρακτικής (</a:t>
            </a:r>
            <a:r>
              <a:rPr lang="el-GR" dirty="0" err="1" smtClean="0"/>
              <a:t>Standards</a:t>
            </a:r>
            <a:r>
              <a:rPr lang="el-GR" dirty="0" smtClean="0"/>
              <a:t> </a:t>
            </a:r>
            <a:r>
              <a:rPr lang="el-GR" dirty="0" err="1" smtClean="0"/>
              <a:t>of</a:t>
            </a:r>
            <a:r>
              <a:rPr lang="el-GR" dirty="0" smtClean="0"/>
              <a:t> </a:t>
            </a:r>
            <a:r>
              <a:rPr lang="el-GR" dirty="0" err="1" smtClean="0"/>
              <a:t>Practice</a:t>
            </a:r>
            <a:r>
              <a:rPr lang="el-GR" dirty="0" smtClean="0"/>
              <a:t>) για την καθοδήγηση της νοσηλευτικής. Τα πρότυπα αυτά αναθεωρήθηκαν το 1991 και σύντομα έγιναν νομοθετικές πράξεις σε πολλές πολιτείες. </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fontScale="90000"/>
          </a:bodyPr>
          <a:lstStyle/>
          <a:p>
            <a:r>
              <a:rPr lang="el-GR" b="1" dirty="0" smtClean="0"/>
              <a:t>ΝΟΣΗΛΕΥΤΙΚΗ ΔΙΕΡΓΑΣΙΑ: ΟΡΙΣΜΟΣ</a:t>
            </a:r>
            <a:endParaRPr lang="el-GR" b="1" dirty="0"/>
          </a:p>
        </p:txBody>
      </p:sp>
      <p:sp>
        <p:nvSpPr>
          <p:cNvPr id="3" name="2 - Θέση περιεχομένου"/>
          <p:cNvSpPr>
            <a:spLocks noGrp="1"/>
          </p:cNvSpPr>
          <p:nvPr>
            <p:ph idx="1"/>
          </p:nvPr>
        </p:nvSpPr>
        <p:spPr>
          <a:xfrm>
            <a:off x="457200" y="1214422"/>
            <a:ext cx="8229600" cy="4911741"/>
          </a:xfrm>
        </p:spPr>
        <p:txBody>
          <a:bodyPr>
            <a:normAutofit fontScale="92500"/>
          </a:bodyPr>
          <a:lstStyle/>
          <a:p>
            <a:r>
              <a:rPr lang="el-GR" dirty="0" smtClean="0"/>
              <a:t>Η </a:t>
            </a:r>
            <a:r>
              <a:rPr lang="el-GR" b="1" dirty="0" smtClean="0"/>
              <a:t>νοσηλευτική Διεργασία</a:t>
            </a:r>
            <a:r>
              <a:rPr lang="el-GR" dirty="0" smtClean="0"/>
              <a:t> είναι η συστηματική χρησιμοποίηση της μεθόδου ανάλυσης και λύσεις προβλημάτων, η οποία περιλαμβάνει επικοινωνία με το άτομο, λήψη αποφάσεων και διεκπεραίωση αποφάσεων αυτών που βασίζονται στην αξιολόγηση της κατάστασης του ατόμου, καθώς και η εκτίμηση της αποτελεσματικότητας των παρεμβάσεων που έγιναν. </a:t>
            </a:r>
          </a:p>
          <a:p>
            <a:r>
              <a:rPr lang="el-GR" dirty="0" smtClean="0"/>
              <a:t>Η Νοσηλευτική Διεργασία είναι ένα εργαλείο για </a:t>
            </a:r>
            <a:r>
              <a:rPr lang="el-GR" dirty="0" smtClean="0"/>
              <a:t>τον</a:t>
            </a:r>
            <a:r>
              <a:rPr lang="en-US" dirty="0" smtClean="0"/>
              <a:t> </a:t>
            </a:r>
            <a:r>
              <a:rPr lang="el-GR" dirty="0" smtClean="0"/>
              <a:t>προσδιορισμό </a:t>
            </a:r>
            <a:r>
              <a:rPr lang="el-GR" dirty="0" smtClean="0"/>
              <a:t>των προβλημάτων των ασθενών και </a:t>
            </a:r>
            <a:r>
              <a:rPr lang="el-GR" dirty="0" smtClean="0"/>
              <a:t>μία</a:t>
            </a:r>
            <a:r>
              <a:rPr lang="en-US" dirty="0" smtClean="0"/>
              <a:t> </a:t>
            </a:r>
            <a:r>
              <a:rPr lang="el-GR" dirty="0" smtClean="0"/>
              <a:t>οργανωμένη </a:t>
            </a:r>
            <a:r>
              <a:rPr lang="el-GR" dirty="0" smtClean="0"/>
              <a:t>μέθοδος για την ικανοποίηση των αναγκών των ασθενών.</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214282" y="785813"/>
            <a:ext cx="8429684" cy="5340350"/>
          </a:xfrm>
        </p:spPr>
        <p:txBody>
          <a:bodyPr>
            <a:normAutofit fontScale="92500" lnSpcReduction="10000"/>
          </a:bodyPr>
          <a:lstStyle/>
          <a:p>
            <a:r>
              <a:rPr lang="el-GR" dirty="0" smtClean="0"/>
              <a:t>Η Νοσηλευτική Διεργασία επομένως αποτελεί μια σειρά διανοητικών ενεργειών και σκέψεων που οδηγούν σε νοσηλευτικές παρεμβάσεις, οι οποίοι βασίζονται στην αξιολόγηση της υγείας του ατόμου και κατευθύνονται προς τους σκοπούς που έχουν τεθεί. </a:t>
            </a:r>
          </a:p>
          <a:p>
            <a:r>
              <a:rPr lang="el-GR" dirty="0" smtClean="0"/>
              <a:t>Η τοποθέτηση σκοπών κάνει σαφές τι ακριβώς θέλει να επιτύχει η νοσηλευτική παρέμβαση ή τι θέλει να μεταβάλει σε σχέση με την κατάσταση του συγκεκριμένου ατόμου. </a:t>
            </a:r>
          </a:p>
          <a:p>
            <a:r>
              <a:rPr lang="el-GR" dirty="0" smtClean="0"/>
              <a:t>Τα αποτελέσματα των νοσηλευτικών παρεμβάσεων κρίνονται και επανακρίνονται συνέχεια με σκοπό την αναπροσαρμογή ή την αλλαγή του προγράμματος ή των ίδιων των παρεμβάσεων. </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14380"/>
          </a:xfrm>
        </p:spPr>
        <p:txBody>
          <a:bodyPr>
            <a:normAutofit/>
          </a:bodyPr>
          <a:lstStyle/>
          <a:p>
            <a:r>
              <a:rPr lang="el-GR" sz="2800" b="1" dirty="0" smtClean="0"/>
              <a:t>ΑΛΛΟΙ ΕΠΙΣΤΗΜΟΝΕΣ ΥΓΕΙΑΣ </a:t>
            </a:r>
            <a:r>
              <a:rPr lang="en-US" sz="2800" b="1" dirty="0" err="1" smtClean="0"/>
              <a:t>vs</a:t>
            </a:r>
            <a:r>
              <a:rPr lang="en-US" sz="2800" b="1" dirty="0" smtClean="0"/>
              <a:t> </a:t>
            </a:r>
            <a:r>
              <a:rPr lang="el-GR" sz="2800" b="1" dirty="0" smtClean="0"/>
              <a:t>ΝΟΣΗΛΕΥΤΕΣ</a:t>
            </a:r>
            <a:endParaRPr lang="el-GR" sz="2800" b="1" dirty="0"/>
          </a:p>
        </p:txBody>
      </p:sp>
      <p:sp>
        <p:nvSpPr>
          <p:cNvPr id="3" name="2 - Θέση περιεχομένου"/>
          <p:cNvSpPr>
            <a:spLocks noGrp="1"/>
          </p:cNvSpPr>
          <p:nvPr>
            <p:ph idx="1"/>
          </p:nvPr>
        </p:nvSpPr>
        <p:spPr>
          <a:xfrm>
            <a:off x="457200" y="1285860"/>
            <a:ext cx="8229600" cy="5143536"/>
          </a:xfrm>
        </p:spPr>
        <p:txBody>
          <a:bodyPr>
            <a:normAutofit fontScale="85000" lnSpcReduction="20000"/>
          </a:bodyPr>
          <a:lstStyle/>
          <a:p>
            <a:r>
              <a:rPr lang="el-GR" dirty="0" smtClean="0"/>
              <a:t>Ο επιστημονικός αυτός τρόπος εργασίας δεν χρησιμοποιείται μόνον από τους νοσηλευτές αλλά και από άλλους επιστήμονες στο χώρο της υγείας και ιδιαίτερα τους γιατρούς με τη διαφορά ότι τα προβλήματα (ή ανάγκες) που διαπιστώνονται είναι διαφορετικά. </a:t>
            </a:r>
          </a:p>
          <a:p>
            <a:r>
              <a:rPr lang="el-GR" dirty="0" smtClean="0"/>
              <a:t>Βασικά ο</a:t>
            </a:r>
            <a:r>
              <a:rPr lang="el-GR" b="1" dirty="0" smtClean="0"/>
              <a:t> γιατρός </a:t>
            </a:r>
            <a:r>
              <a:rPr lang="el-GR" dirty="0" smtClean="0"/>
              <a:t>ερευνά μόνο προβλήματα που έχουν σχέση με την ασθένεια, με σκοπό τη διάγνωση και τη θεραπεία. </a:t>
            </a:r>
          </a:p>
          <a:p>
            <a:r>
              <a:rPr lang="el-GR" dirty="0" smtClean="0"/>
              <a:t>Ο </a:t>
            </a:r>
            <a:r>
              <a:rPr lang="el-GR" b="1" dirty="0" smtClean="0"/>
              <a:t>νοσηλευτής</a:t>
            </a:r>
            <a:r>
              <a:rPr lang="el-GR" dirty="0" smtClean="0"/>
              <a:t> δεν σκοπεύει μόνο στην ασθένεια, αλλά κυρίως στη σημασία και τις επιπτώσεις που έχει η ασθένεια αυτή, η εισαγωγή στο νοσοκομείο, ή οποιοδήποτε άλλο πρόβλημα στο συγκεκριμένο άτομο, στην οικογένεια του ασθενή και στην κοινότητα. Μελετά τις ψυχολογικές, πνευματικές και κοινωνικές επιπτώσεις.</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sz="2800" b="1" dirty="0" smtClean="0"/>
              <a:t>ΑΛΛΟΙ ΕΠΙΣΤΗΜΟΝΕΣ ΥΓΕΙΑΣ </a:t>
            </a:r>
            <a:r>
              <a:rPr lang="en-US" sz="2800" b="1" dirty="0" err="1" smtClean="0"/>
              <a:t>vs</a:t>
            </a:r>
            <a:r>
              <a:rPr lang="en-US" sz="2800" b="1" dirty="0" smtClean="0"/>
              <a:t> </a:t>
            </a:r>
            <a:r>
              <a:rPr lang="el-GR" sz="2800" b="1" dirty="0" smtClean="0"/>
              <a:t>ΝΟΣΗΛΕΥΤΕΣ</a:t>
            </a:r>
            <a:endParaRPr lang="el-GR" sz="2800" dirty="0"/>
          </a:p>
        </p:txBody>
      </p:sp>
      <p:pic>
        <p:nvPicPr>
          <p:cNvPr id="20482" name="Picture 2" descr="C:\Users\apapakosta\Desktop\images1.jpg"/>
          <p:cNvPicPr>
            <a:picLocks noGrp="1" noChangeAspect="1" noChangeArrowheads="1"/>
          </p:cNvPicPr>
          <p:nvPr>
            <p:ph idx="1"/>
          </p:nvPr>
        </p:nvPicPr>
        <p:blipFill>
          <a:blip r:embed="rId2"/>
          <a:srcRect/>
          <a:stretch>
            <a:fillRect/>
          </a:stretch>
        </p:blipFill>
        <p:spPr bwMode="auto">
          <a:xfrm>
            <a:off x="1571604" y="928670"/>
            <a:ext cx="6072230" cy="5643602"/>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303</TotalTime>
  <Words>1742</Words>
  <PresentationFormat>Προβολή στην οθόνη (4:3)</PresentationFormat>
  <Paragraphs>191</Paragraphs>
  <Slides>39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Αστικό</vt:lpstr>
      <vt:lpstr>ΕΙΣΑΓΩΓΗ ΣΤΙΣ ΒΑΣΙΚΕΣ ΑΡΧΕΣ ΝΟΣΗΛΕΥΤΙΚΗΣ</vt:lpstr>
      <vt:lpstr>Διαφάνεια 2</vt:lpstr>
      <vt:lpstr>ΠΡΟΣΔΟΚΩΜΕΝΑ ΜΑΘΗΣΙΑΚΑ ΑΠΟΤΕΛΕΣΜΑΤΑ</vt:lpstr>
      <vt:lpstr>ΝΟΣΗΛΕΥΤΙΚΗ ΔΙΕΡΓΑΣΙΑ</vt:lpstr>
      <vt:lpstr>ΝΟΣΗΛΕΥΤΙΚΗ ΔΙΕΡΓΑΣΙΑ</vt:lpstr>
      <vt:lpstr>ΝΟΣΗΛΕΥΤΙΚΗ ΔΙΕΡΓΑΣΙΑ: ΟΡΙΣΜΟΣ</vt:lpstr>
      <vt:lpstr>Διαφάνεια 7</vt:lpstr>
      <vt:lpstr>ΑΛΛΟΙ ΕΠΙΣΤΗΜΟΝΕΣ ΥΓΕΙΑΣ vs ΝΟΣΗΛΕΥΤΕΣ</vt:lpstr>
      <vt:lpstr>ΑΛΛΟΙ ΕΠΙΣΤΗΜΟΝΕΣ ΥΓΕΙΑΣ vs ΝΟΣΗΛΕΥΤΕΣ</vt:lpstr>
      <vt:lpstr>ΣΚΟΠΟΙ</vt:lpstr>
      <vt:lpstr>ΧΑΡΑΚΤΗΡΙΣΤΙΚΑ ΝΟΣΗΛΕΥΤΙΚΗΣ ΔΙΕΡΓΑΣΙΑΣ</vt:lpstr>
      <vt:lpstr>ΣΤΑΔΙΑ ΝΟΣΗΛΕΥΤΙΚΗΣ ΔΙΕΡΓΑΣΙΑΣ</vt:lpstr>
      <vt:lpstr>ΣΤΑΔΙΑ ΝΟΣΗΛΕΥΤΙΚΗΣ ΔΙΕΡΓΑΣΙΑΣ</vt:lpstr>
      <vt:lpstr>1ο στάδιο: ΝΟΣΗΛΕΥΤΙΚΗ ΕΚΤΙΜΗΣΗ</vt:lpstr>
      <vt:lpstr>1ο στάδιο: Εκτίμηση</vt:lpstr>
      <vt:lpstr>ΕΚΤΙΜΗΣΗ</vt:lpstr>
      <vt:lpstr>ΠΗΓΕΣ ΕΚΤΙΜΗΣΗΣ</vt:lpstr>
      <vt:lpstr>ΤΡΟΠΟΙ ΕΠΙΤΕΥΞΗΣ</vt:lpstr>
      <vt:lpstr>ΤΥΠΟΙ ΠΛΗΡΟΦΟΡΙΩΝ : υποκειμενικά και αντικειμενικά στοιχεία </vt:lpstr>
      <vt:lpstr>2ο στάδιο: ΝΟΣΗΛΕΥΤΙΚΗ ΔΙΑΓΝΩΣΗ</vt:lpstr>
      <vt:lpstr>2ο στάδιο: Νοσηλευτική διάγνωση</vt:lpstr>
      <vt:lpstr>Νοσηλευτική Διάγνωση vs Ιατρική Διάγνωση </vt:lpstr>
      <vt:lpstr>Νοσηλευτική Διάγνωση - Ιατρική Διάγνωση</vt:lpstr>
      <vt:lpstr>Παραδείγματα προβλημάτων / αναγκών: </vt:lpstr>
      <vt:lpstr>3ο στάδιο: ΣΧΕΔΙΑΣΜΟΣ ΝΟΣΗΛΕΥΤΙΚΗΣ ΦΡΟΝΤΙΔΑΣ</vt:lpstr>
      <vt:lpstr>ΣΧΕΔΙΑΣΜΟΣ ΝΟΣΗΛΕΥΤΙΚΗΣ ΦΡΟΝΤΙΔΑΣ</vt:lpstr>
      <vt:lpstr>3ο στάδιο: Σχεδιασμός &amp; Προγραμματισμός της νοσηλευτικής φροντίδας </vt:lpstr>
      <vt:lpstr>4ο Στάδιο: ΕΦΑΡΜΟΓΗ ΝΟΣΗΛΕΥΤΙΚΩΝ ΠΑΡΕΜΒΑΣΕΩΝ</vt:lpstr>
      <vt:lpstr>ΕΦΑΡΜΟΓΗ ΝΟΣΗΛΕΥΤΙΚΩΝ ΠΑΡΕΜΒΑΣΕΩΝ</vt:lpstr>
      <vt:lpstr>5ο στάδιο: ΑΞΙΟΛΟΓΗΣΗ</vt:lpstr>
      <vt:lpstr>ΚΡΙΤΙΚΗ ΣΚΕΨΗ</vt:lpstr>
      <vt:lpstr>ΚΡΙΤΙΚΗ ΣΚΕΨΗ</vt:lpstr>
      <vt:lpstr>ΚΡΙΤΙΚΗ ΣΚΕΨΗ</vt:lpstr>
      <vt:lpstr>ΔΕΞΙΟΤΗΤΕΣ ΠΟΥ ΑΠΑΙΤΟΥΝΤΑΙ ΓΙΑ ΤΗΝ ΚΡΙΤΙΚΗ ΣΚΕΨΗ</vt:lpstr>
      <vt:lpstr>Αποτελεσματική ανάγνωση</vt:lpstr>
      <vt:lpstr>Αποτελεσματική γραφή</vt:lpstr>
      <vt:lpstr>Προσεκτική ακρόαση</vt:lpstr>
      <vt:lpstr>Αποτελεσματική επικοινωνία</vt:lpstr>
      <vt:lpstr>ΒΙΒΛΙΟΓΡΑΦΙΑ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ΣΤΙΣ ΒΑΣΙΚΕΣ ΑΡΧΕΣ ΝΟΣΗΛΕΥΤΙΚΗΣ</dc:title>
  <dc:creator>Athanasia Papakosta</dc:creator>
  <cp:lastModifiedBy>apapakosta</cp:lastModifiedBy>
  <cp:revision>53</cp:revision>
  <dcterms:created xsi:type="dcterms:W3CDTF">2025-02-18T09:22:25Z</dcterms:created>
  <dcterms:modified xsi:type="dcterms:W3CDTF">2025-02-20T13:19:31Z</dcterms:modified>
</cp:coreProperties>
</file>