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1" r:id="rId6"/>
    <p:sldId id="263" r:id="rId7"/>
    <p:sldId id="264" r:id="rId8"/>
    <p:sldId id="265" r:id="rId9"/>
    <p:sldId id="267" r:id="rId10"/>
    <p:sldId id="266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8" r:id="rId40"/>
    <p:sldId id="306" r:id="rId41"/>
    <p:sldId id="297" r:id="rId42"/>
    <p:sldId id="307" r:id="rId43"/>
    <p:sldId id="299" r:id="rId44"/>
    <p:sldId id="308" r:id="rId45"/>
    <p:sldId id="300" r:id="rId46"/>
    <p:sldId id="309" r:id="rId47"/>
    <p:sldId id="301" r:id="rId48"/>
    <p:sldId id="310" r:id="rId49"/>
    <p:sldId id="302" r:id="rId50"/>
    <p:sldId id="311" r:id="rId51"/>
    <p:sldId id="303" r:id="rId52"/>
    <p:sldId id="312" r:id="rId53"/>
    <p:sldId id="304" r:id="rId54"/>
    <p:sldId id="313" r:id="rId55"/>
    <p:sldId id="305" r:id="rId56"/>
    <p:sldId id="314" r:id="rId5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Προεπιλεγμένη ενότητα" id="{3FEC5329-F49E-49A3-B8BE-7774F1AD86C7}">
          <p14:sldIdLst>
            <p14:sldId id="256"/>
            <p14:sldId id="257"/>
            <p14:sldId id="258"/>
            <p14:sldId id="259"/>
            <p14:sldId id="261"/>
            <p14:sldId id="263"/>
            <p14:sldId id="264"/>
            <p14:sldId id="265"/>
            <p14:sldId id="267"/>
            <p14:sldId id="266"/>
          </p14:sldIdLst>
        </p14:section>
        <p14:section name="Ενότητα χωρίς τίτλο" id="{790CA0D3-39C3-4954-AD71-73E040827EB2}">
          <p14:sldIdLst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  <p14:sldId id="296"/>
            <p14:sldId id="298"/>
            <p14:sldId id="306"/>
            <p14:sldId id="297"/>
            <p14:sldId id="307"/>
            <p14:sldId id="299"/>
            <p14:sldId id="308"/>
            <p14:sldId id="300"/>
            <p14:sldId id="309"/>
            <p14:sldId id="301"/>
            <p14:sldId id="310"/>
            <p14:sldId id="302"/>
            <p14:sldId id="311"/>
            <p14:sldId id="303"/>
            <p14:sldId id="312"/>
            <p14:sldId id="304"/>
            <p14:sldId id="313"/>
            <p14:sldId id="305"/>
            <p14:sldId id="314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wntas skor" initials="fs" lastIdx="2" clrIdx="0">
    <p:extLst>
      <p:ext uri="{19B8F6BF-5375-455C-9EA6-DF929625EA0E}">
        <p15:presenceInfo xmlns:p15="http://schemas.microsoft.com/office/powerpoint/2012/main" xmlns="" userId="fwntas sk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-59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FCD5-2092-4920-A814-4A48C9F5A7E5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53C18-7C59-4E9B-AF5A-56C520DB64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61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FCD5-2092-4920-A814-4A48C9F5A7E5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53C18-7C59-4E9B-AF5A-56C520DB64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31074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FCD5-2092-4920-A814-4A48C9F5A7E5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53C18-7C59-4E9B-AF5A-56C520DB64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164769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FCD5-2092-4920-A814-4A48C9F5A7E5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53C18-7C59-4E9B-AF5A-56C520DB64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973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FCD5-2092-4920-A814-4A48C9F5A7E5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53C18-7C59-4E9B-AF5A-56C520DB64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055191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FCD5-2092-4920-A814-4A48C9F5A7E5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53C18-7C59-4E9B-AF5A-56C520DB64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94413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FCD5-2092-4920-A814-4A48C9F5A7E5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53C18-7C59-4E9B-AF5A-56C520DB64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23491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FCD5-2092-4920-A814-4A48C9F5A7E5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53C18-7C59-4E9B-AF5A-56C520DB64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488255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FCD5-2092-4920-A814-4A48C9F5A7E5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53C18-7C59-4E9B-AF5A-56C520DB64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71941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FCD5-2092-4920-A814-4A48C9F5A7E5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53C18-7C59-4E9B-AF5A-56C520DB64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881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FCD5-2092-4920-A814-4A48C9F5A7E5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53C18-7C59-4E9B-AF5A-56C520DB64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50000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FCD5-2092-4920-A814-4A48C9F5A7E5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53C18-7C59-4E9B-AF5A-56C520DB64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74383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FCD5-2092-4920-A814-4A48C9F5A7E5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53C18-7C59-4E9B-AF5A-56C520DB64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41767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FCD5-2092-4920-A814-4A48C9F5A7E5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53C18-7C59-4E9B-AF5A-56C520DB64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48532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FCD5-2092-4920-A814-4A48C9F5A7E5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53C18-7C59-4E9B-AF5A-56C520DB64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04386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FCD5-2092-4920-A814-4A48C9F5A7E5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53C18-7C59-4E9B-AF5A-56C520DB64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06870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701AFCD5-2092-4920-A814-4A48C9F5A7E5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05253C18-7C59-4E9B-AF5A-56C520DB64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41767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701AFCD5-2092-4920-A814-4A48C9F5A7E5}" type="datetimeFigureOut">
              <a:rPr lang="el-GR" smtClean="0"/>
              <a:t>7/5/2025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05253C18-7C59-4E9B-AF5A-56C520DB64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47890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AD431056-31B9-E1A4-3F41-D60EA23115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1514621"/>
          </a:xfrm>
        </p:spPr>
        <p:txBody>
          <a:bodyPr>
            <a:normAutofit/>
          </a:bodyPr>
          <a:lstStyle/>
          <a:p>
            <a:r>
              <a:rPr lang="el-GR" b="1" cap="none" dirty="0">
                <a:latin typeface="Calibri" panose="020F0502020204030204" pitchFamily="34" charset="0"/>
                <a:cs typeface="Calibri" panose="020F0502020204030204" pitchFamily="34" charset="0"/>
              </a:rPr>
              <a:t>Μικρόφωνα</a:t>
            </a:r>
            <a:r>
              <a:rPr lang="en-US" b="1" cap="none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b="1" cap="none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36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Ρύθμιση και Βελτιστοποίηση</a:t>
            </a:r>
            <a:endParaRPr lang="el-GR" b="1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B9A5FCBE-2108-10BE-2082-A7DA20372A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6815" y="2424616"/>
            <a:ext cx="2778370" cy="336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137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72EB380A-91F7-BC72-5956-2871A64AD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436098"/>
            <a:ext cx="9905998" cy="801859"/>
          </a:xfrm>
        </p:spPr>
        <p:txBody>
          <a:bodyPr/>
          <a:lstStyle/>
          <a:p>
            <a:pPr algn="ctr"/>
            <a:r>
              <a:rPr lang="el-GR" sz="44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Μοτίβα Λήψης (</a:t>
            </a:r>
            <a:r>
              <a:rPr lang="en-US" sz="44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Polar Patterns)</a:t>
            </a:r>
            <a:endParaRPr lang="el-GR" sz="4400" b="1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xmlns="" id="{9B8FB426-D688-A2A9-BB22-DCD3BEB4BC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0540" y="1410760"/>
            <a:ext cx="7748197" cy="483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1216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DA9880B-B26B-0D7A-F583-20A4804D0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5922394E-D6CB-1D80-49C4-848827604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365760"/>
            <a:ext cx="9905998" cy="1153324"/>
          </a:xfrm>
        </p:spPr>
        <p:txBody>
          <a:bodyPr>
            <a:normAutofit/>
          </a:bodyPr>
          <a:lstStyle/>
          <a:p>
            <a:pPr algn="ctr"/>
            <a:r>
              <a:rPr lang="el-GR" sz="44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Ευαισθησία μικροφώνου</a:t>
            </a:r>
            <a:endParaRPr lang="el-GR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E5B77673-CF6B-290B-1689-FCED45AD71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978" y="1342104"/>
            <a:ext cx="10719582" cy="30056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Με τον όρο ευαισθησία εννοούμαι το πόσο ισχυρό ηλεκτρικό σήμα παράγει ένα μικρόφωνο για έναν συγκεκριμένο ήχο.</a:t>
            </a:r>
          </a:p>
          <a:p>
            <a:r>
              <a:rPr lang="el-GR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Αν ένα μικρόφωνο έχει υψηλή ευαισθησία, παράγει δυνατότερο σήμα με λιγότερη ένταση ήχου.</a:t>
            </a:r>
          </a:p>
          <a:p>
            <a:r>
              <a:rPr lang="el-GR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Αν έχει χαμηλή ευαισθησία, χρειάζεται δυνατότερο ήχο για να παράγει σήμα της ίδιας ισχύος.</a:t>
            </a:r>
          </a:p>
          <a:p>
            <a:pPr marL="0" indent="0">
              <a:buNone/>
            </a:pPr>
            <a:endParaRPr lang="el-GR" cap="none" dirty="0">
              <a:ln w="3175" cmpd="sng">
                <a:noFill/>
              </a:ln>
              <a:gradFill flip="none" rotWithShape="1">
                <a:gsLst>
                  <a:gs pos="0">
                    <a:schemeClr val="tx1"/>
                  </a:gs>
                  <a:gs pos="100000">
                    <a:schemeClr val="tx1">
                      <a:lumMod val="65000"/>
                    </a:schemeClr>
                  </a:gs>
                </a:gsLst>
                <a:lin ang="5580000" scaled="0"/>
                <a:tileRect/>
              </a:gradFill>
              <a:effectLst>
                <a:glow rad="38100">
                  <a:schemeClr val="bg1">
                    <a:lumMod val="65000"/>
                    <a:lumOff val="35000"/>
                    <a:alpha val="40000"/>
                  </a:schemeClr>
                </a:glow>
                <a:outerShdw blurRad="28575" dist="38100" dir="14040000" algn="tl" rotWithShape="0">
                  <a:srgbClr val="000000">
                    <a:alpha val="25000"/>
                  </a:srgbClr>
                </a:outerShdw>
              </a:effectLst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graphicFrame>
        <p:nvGraphicFramePr>
          <p:cNvPr id="4" name="Πίνακας 3">
            <a:extLst>
              <a:ext uri="{FF2B5EF4-FFF2-40B4-BE49-F238E27FC236}">
                <a16:creationId xmlns:a16="http://schemas.microsoft.com/office/drawing/2014/main" xmlns="" id="{4D5933CF-D701-28EF-C5BC-06CDF3327C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5923764"/>
              </p:ext>
            </p:extLst>
          </p:nvPr>
        </p:nvGraphicFramePr>
        <p:xfrm>
          <a:off x="618978" y="3908323"/>
          <a:ext cx="10825770" cy="20795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5148">
                  <a:extLst>
                    <a:ext uri="{9D8B030D-6E8A-4147-A177-3AD203B41FA5}">
                      <a16:colId xmlns:a16="http://schemas.microsoft.com/office/drawing/2014/main" xmlns="" val="2407149713"/>
                    </a:ext>
                  </a:extLst>
                </a:gridCol>
                <a:gridCol w="5490622">
                  <a:extLst>
                    <a:ext uri="{9D8B030D-6E8A-4147-A177-3AD203B41FA5}">
                      <a16:colId xmlns:a16="http://schemas.microsoft.com/office/drawing/2014/main" xmlns="" val="1017770389"/>
                    </a:ext>
                  </a:extLst>
                </a:gridCol>
              </a:tblGrid>
              <a:tr h="2079521">
                <a:tc>
                  <a:txBody>
                    <a:bodyPr/>
                    <a:lstStyle/>
                    <a:p>
                      <a:pPr algn="ctr"/>
                      <a:r>
                        <a:rPr lang="el-GR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Υψηλή Ευαισθησία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l-GR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Παράγει δυνατό σήμα από χαμηλούς ήχους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l-GR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Ιδανικό για ήσυχα περιβάλλοντα	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l-GR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Καταγράφει λεπτομέρειες από απόσταση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Χαμηλή Ευαισθησία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l-GR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Χρειάζεται πιο δυνατούς ήχους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l-GR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Ιδανικό για δυνατά περιβάλλοντα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l-GR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Αντέχει δυνατά όργανα χωρίς παραμόρφωση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99718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49418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83709977-A15D-DE9E-FA1A-29CA15805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sz="44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Αντίσταση (</a:t>
            </a:r>
            <a:r>
              <a:rPr lang="en-US" sz="44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Impedance) </a:t>
            </a:r>
            <a:r>
              <a:rPr lang="el-GR" sz="44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Μικροφώνου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F0093ABC-3C37-3BC1-99A8-EA8B876AD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2018072"/>
            <a:ext cx="9905998" cy="1580534"/>
          </a:xfrm>
        </p:spPr>
        <p:txBody>
          <a:bodyPr/>
          <a:lstStyle/>
          <a:p>
            <a:pPr marL="0" indent="0">
              <a:buNone/>
            </a:pPr>
            <a:r>
              <a:rPr lang="el-GR" b="1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Η αντίσταση του μικροφώνου δείχνει πόσο αντιστέκεται το μικρόφωνο στη ροή του ηλεκτρικού σήματος και είναι κρίσιμος παράγοντας για τη σωστή συμβατότητα του μικροφώνου με τα υπόλοιπα συστήματα ήχου.</a:t>
            </a:r>
          </a:p>
        </p:txBody>
      </p:sp>
      <p:graphicFrame>
        <p:nvGraphicFramePr>
          <p:cNvPr id="5" name="Πίνακας 4">
            <a:extLst>
              <a:ext uri="{FF2B5EF4-FFF2-40B4-BE49-F238E27FC236}">
                <a16:creationId xmlns:a16="http://schemas.microsoft.com/office/drawing/2014/main" xmlns="" id="{4AC271E4-AF45-D051-B60A-E675EE0AF3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4399706"/>
              </p:ext>
            </p:extLst>
          </p:nvPr>
        </p:nvGraphicFramePr>
        <p:xfrm>
          <a:off x="884904" y="3923070"/>
          <a:ext cx="10382864" cy="23253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02172">
                  <a:extLst>
                    <a:ext uri="{9D8B030D-6E8A-4147-A177-3AD203B41FA5}">
                      <a16:colId xmlns:a16="http://schemas.microsoft.com/office/drawing/2014/main" xmlns="" val="724441204"/>
                    </a:ext>
                  </a:extLst>
                </a:gridCol>
                <a:gridCol w="5180692">
                  <a:extLst>
                    <a:ext uri="{9D8B030D-6E8A-4147-A177-3AD203B41FA5}">
                      <a16:colId xmlns:a16="http://schemas.microsoft.com/office/drawing/2014/main" xmlns="" val="3018800769"/>
                    </a:ext>
                  </a:extLst>
                </a:gridCol>
              </a:tblGrid>
              <a:tr h="746189">
                <a:tc>
                  <a:txBody>
                    <a:bodyPr/>
                    <a:lstStyle/>
                    <a:p>
                      <a:pPr algn="ctr"/>
                      <a:r>
                        <a:rPr lang="el-GR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Χαμηλή Αντίσταση (</a:t>
                      </a:r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Low Impedance)</a:t>
                      </a:r>
                      <a:endParaRPr lang="el-GR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Υψηλή Αντίσταση (</a:t>
                      </a:r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High Impedance)</a:t>
                      </a:r>
                      <a:endParaRPr lang="el-GR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11594972"/>
                  </a:ext>
                </a:extLst>
              </a:tr>
              <a:tr h="157914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l-GR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Κάτω από 600 </a:t>
                      </a:r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Ohm</a:t>
                      </a:r>
                      <a:r>
                        <a:rPr lang="el-GR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l-GR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Κατάλληλο για επαγγελματικό εξοπλισμό, μεγάλες αποστάσεις καλωδίωσης.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l-GR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Πάνω από 10.000 </a:t>
                      </a:r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Ohm</a:t>
                      </a:r>
                      <a:r>
                        <a:rPr lang="el-GR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l-GR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Κατάλληλο για ερασιτεχνικές χρήσεις και μικρές αποστάσεις καλωδίωσης.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141121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76515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>
            <a:extLst>
              <a:ext uri="{FF2B5EF4-FFF2-40B4-BE49-F238E27FC236}">
                <a16:creationId xmlns:a16="http://schemas.microsoft.com/office/drawing/2014/main" xmlns="" id="{222A68C7-49DA-8BF6-4D13-A29E6ACA6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sz="44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Χρήση Εξωτερικού Μικροφώνου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xmlns="" id="{7B61ABCB-318B-F34E-4C2D-B28C8DEC5D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1410" y="2658533"/>
            <a:ext cx="4876801" cy="576262"/>
          </a:xfrm>
        </p:spPr>
        <p:txBody>
          <a:bodyPr/>
          <a:lstStyle/>
          <a:p>
            <a:pPr algn="ctr"/>
            <a:r>
              <a:rPr lang="el-GR" b="1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Πλεονεκτήματα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xmlns="" id="{E3BC5841-1F8D-095D-A40E-B368F8BAA7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18508" y="3429000"/>
            <a:ext cx="4999704" cy="2819400"/>
          </a:xfrm>
        </p:spPr>
        <p:txBody>
          <a:bodyPr>
            <a:normAutofit/>
          </a:bodyPr>
          <a:lstStyle/>
          <a:p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Βελτιωμένη ποιότητα ήχου</a:t>
            </a:r>
          </a:p>
          <a:p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Επαγγελματικό αποτέλεσμα σε παρουσιάσεις και βίντεο</a:t>
            </a:r>
          </a:p>
          <a:p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Περισσότερες επιλογές προσαρμογής</a:t>
            </a:r>
          </a:p>
        </p:txBody>
      </p:sp>
      <p:sp>
        <p:nvSpPr>
          <p:cNvPr id="7" name="Θέση κειμένου 6">
            <a:extLst>
              <a:ext uri="{FF2B5EF4-FFF2-40B4-BE49-F238E27FC236}">
                <a16:creationId xmlns:a16="http://schemas.microsoft.com/office/drawing/2014/main" xmlns="" id="{BE8BD0C9-8BD3-1B20-ECD2-3104DF7923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0611" y="2667000"/>
            <a:ext cx="4876800" cy="576262"/>
          </a:xfrm>
        </p:spPr>
        <p:txBody>
          <a:bodyPr/>
          <a:lstStyle/>
          <a:p>
            <a:pPr algn="ctr"/>
            <a:r>
              <a:rPr lang="el-GR" b="1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Μειονεκτήματα/Προβλήματα</a:t>
            </a:r>
          </a:p>
        </p:txBody>
      </p:sp>
      <p:sp>
        <p:nvSpPr>
          <p:cNvPr id="8" name="Θέση περιεχομένου 7">
            <a:extLst>
              <a:ext uri="{FF2B5EF4-FFF2-40B4-BE49-F238E27FC236}">
                <a16:creationId xmlns:a16="http://schemas.microsoft.com/office/drawing/2014/main" xmlns="" id="{8C382676-9AFC-7A1C-D007-F01C442C81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1806" y="3429000"/>
            <a:ext cx="4999704" cy="2819400"/>
          </a:xfrm>
        </p:spPr>
        <p:txBody>
          <a:bodyPr>
            <a:normAutofit/>
          </a:bodyPr>
          <a:lstStyle/>
          <a:p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Πιθανότητα καταγραφής ανεπιθύμητων ήχων</a:t>
            </a:r>
          </a:p>
          <a:p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Ανάγκη σωστής απόστασης και σωστής τοποθέτησης</a:t>
            </a:r>
          </a:p>
          <a:p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Σε κάποιες περιπτώσεις ανάγκη εξωτερικής κάρτας ήχου</a:t>
            </a:r>
          </a:p>
        </p:txBody>
      </p:sp>
    </p:spTree>
    <p:extLst>
      <p:ext uri="{BB962C8B-B14F-4D97-AF65-F5344CB8AC3E}">
        <p14:creationId xmlns:p14="http://schemas.microsoft.com/office/powerpoint/2010/main" val="3216844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>
            <a:extLst>
              <a:ext uri="{FF2B5EF4-FFF2-40B4-BE49-F238E27FC236}">
                <a16:creationId xmlns:a16="http://schemas.microsoft.com/office/drawing/2014/main" xmlns="" id="{001AE955-C82E-0029-6A2C-E1097752F5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1410928"/>
          </a:xfrm>
        </p:spPr>
        <p:txBody>
          <a:bodyPr>
            <a:normAutofit fontScale="90000"/>
          </a:bodyPr>
          <a:lstStyle/>
          <a:p>
            <a:r>
              <a:rPr lang="el-GR" sz="4400" b="1" cap="none" dirty="0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Ρύθμιση Μικροφώνου στον Υπολογιστή</a:t>
            </a:r>
          </a:p>
        </p:txBody>
      </p:sp>
      <p:sp>
        <p:nvSpPr>
          <p:cNvPr id="8" name="Υπότιτλος 7">
            <a:extLst>
              <a:ext uri="{FF2B5EF4-FFF2-40B4-BE49-F238E27FC236}">
                <a16:creationId xmlns:a16="http://schemas.microsoft.com/office/drawing/2014/main" xmlns="" id="{EDE036FC-7DE5-F929-865C-E05FFE40F9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01097" y="2698955"/>
            <a:ext cx="9453716" cy="3092245"/>
          </a:xfrm>
        </p:spPr>
        <p:txBody>
          <a:bodyPr>
            <a:norm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sz="28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Επιλογή σωστής συσκευής εισόδου στις ρυθμίσεις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sz="28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Ρύθμιση έντασης μικροφώνου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sz="28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Δοκιμή μέσω εφαρμογών όπως </a:t>
            </a:r>
            <a:r>
              <a:rPr lang="el-GR" sz="2800" cap="none" dirty="0" err="1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Sound</a:t>
            </a:r>
            <a:r>
              <a:rPr lang="el-GR" sz="28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l-GR" sz="2800" cap="none" dirty="0" err="1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Settings</a:t>
            </a:r>
            <a:r>
              <a:rPr lang="el-GR" sz="28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ή </a:t>
            </a:r>
            <a:r>
              <a:rPr lang="el-GR" sz="2800" cap="none" dirty="0" err="1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Audacity</a:t>
            </a:r>
            <a:endParaRPr lang="el-GR" sz="2800" cap="none" dirty="0">
              <a:ln w="3175" cmpd="sng">
                <a:noFill/>
              </a:ln>
              <a:gradFill flip="none" rotWithShape="1">
                <a:gsLst>
                  <a:gs pos="0">
                    <a:schemeClr val="tx1"/>
                  </a:gs>
                  <a:gs pos="100000">
                    <a:schemeClr val="tx1">
                      <a:lumMod val="65000"/>
                    </a:schemeClr>
                  </a:gs>
                </a:gsLst>
                <a:lin ang="5580000" scaled="0"/>
                <a:tileRect/>
              </a:gradFill>
              <a:effectLst>
                <a:glow rad="38100">
                  <a:schemeClr val="bg1">
                    <a:lumMod val="65000"/>
                    <a:lumOff val="35000"/>
                    <a:alpha val="40000"/>
                  </a:schemeClr>
                </a:glow>
                <a:outerShdw blurRad="28575" dist="38100" dir="14040000" algn="tl" rotWithShape="0">
                  <a:srgbClr val="000000">
                    <a:alpha val="25000"/>
                  </a:srgbClr>
                </a:outerShdw>
              </a:effectLst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1900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0FC6CFB5-5120-1A98-AB68-3C0CD027A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sz="40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Συμβουλές Τοποθέτησης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3ACD41CA-5307-8717-5674-3F7009B837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2168013"/>
            <a:ext cx="9905998" cy="2418735"/>
          </a:xfrm>
        </p:spPr>
        <p:txBody>
          <a:bodyPr>
            <a:normAutofit/>
          </a:bodyPr>
          <a:lstStyle/>
          <a:p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Απόσταση 15-30 εκατοστά από το στόμα</a:t>
            </a:r>
          </a:p>
          <a:p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Χρήση φίλτρου </a:t>
            </a:r>
            <a:r>
              <a:rPr lang="el-GR" sz="2400" cap="none" dirty="0" err="1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Pop</a:t>
            </a:r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l-GR" sz="2400" cap="none" dirty="0" err="1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Filter</a:t>
            </a:r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για αποφυγή εκρήξεων ήχου (π.χ. "π", "β")</a:t>
            </a:r>
          </a:p>
          <a:p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Τοποθέτηση ελαφρώς στο πλάι του στόματος</a:t>
            </a:r>
          </a:p>
        </p:txBody>
      </p:sp>
    </p:spTree>
    <p:extLst>
      <p:ext uri="{BB962C8B-B14F-4D97-AF65-F5344CB8AC3E}">
        <p14:creationId xmlns:p14="http://schemas.microsoft.com/office/powerpoint/2010/main" val="12561834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87542636-ECD9-B3C3-F825-8D1E6AEAF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sz="40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Βελτιστοποίηση Ήχου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5FF83BA7-A288-4C00-AFB8-B86850B366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2374490"/>
            <a:ext cx="9905998" cy="2256504"/>
          </a:xfrm>
        </p:spPr>
        <p:txBody>
          <a:bodyPr/>
          <a:lstStyle/>
          <a:p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Χρήση λογισμικού μείωσης θορύβου</a:t>
            </a:r>
          </a:p>
          <a:p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Έλεγχος για αποφυγή </a:t>
            </a:r>
            <a:r>
              <a:rPr lang="el-GR" sz="2400" cap="none" dirty="0" err="1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clipping</a:t>
            </a:r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(υπερβολική ένταση)</a:t>
            </a:r>
          </a:p>
          <a:p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Ρύθμιση EQ: Αφαίρεση υπερβολικών χαμηλών συχνοτήτων</a:t>
            </a:r>
          </a:p>
        </p:txBody>
      </p:sp>
    </p:spTree>
    <p:extLst>
      <p:ext uri="{BB962C8B-B14F-4D97-AF65-F5344CB8AC3E}">
        <p14:creationId xmlns:p14="http://schemas.microsoft.com/office/powerpoint/2010/main" val="9993421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22279652-D9B7-F7F1-16F2-8BF746B1E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sz="40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Συνήθη Λάθη στη Χρήση Μικροφώνου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903FCC7E-6467-202F-4606-74A93A4F1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2344995"/>
            <a:ext cx="9905998" cy="2433482"/>
          </a:xfrm>
        </p:spPr>
        <p:txBody>
          <a:bodyPr>
            <a:normAutofit/>
          </a:bodyPr>
          <a:lstStyle/>
          <a:p>
            <a:r>
              <a:rPr lang="el-GR" sz="28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Πολύ μικρή ή πολύ μεγάλη απόσταση</a:t>
            </a:r>
          </a:p>
          <a:p>
            <a:r>
              <a:rPr lang="el-GR" sz="28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Έλλειψη ή κακή τοποθέτηση φίλτρου</a:t>
            </a:r>
          </a:p>
          <a:p>
            <a:r>
              <a:rPr lang="el-GR" sz="28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Παράλειψη ελέγχου πριν τη χρήση</a:t>
            </a:r>
          </a:p>
        </p:txBody>
      </p:sp>
    </p:spTree>
    <p:extLst>
      <p:ext uri="{BB962C8B-B14F-4D97-AF65-F5344CB8AC3E}">
        <p14:creationId xmlns:p14="http://schemas.microsoft.com/office/powerpoint/2010/main" val="7607376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4B84B4BE-A7F3-2101-C6E1-68F1D867F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sz="40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Συμβουλές Αγοράς Μικροφώνου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F8407A31-8E00-C562-5E56-5D10E494CD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2123769"/>
            <a:ext cx="9905998" cy="2507225"/>
          </a:xfrm>
        </p:spPr>
        <p:txBody>
          <a:bodyPr>
            <a:normAutofit/>
          </a:bodyPr>
          <a:lstStyle/>
          <a:p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Επιλογή τύπου μικροφώνου ανάλογα με την εφαρμογή</a:t>
            </a:r>
          </a:p>
          <a:p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Έλεγχος τεχνικών χαρακτηριστικών</a:t>
            </a:r>
          </a:p>
          <a:p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Σκέψη για μελλοντικές ανάγκες (π.χ. </a:t>
            </a:r>
            <a:r>
              <a:rPr lang="el-GR" sz="2400" cap="none" dirty="0" err="1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streaming</a:t>
            </a:r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, ηχογράφηση)</a:t>
            </a:r>
          </a:p>
        </p:txBody>
      </p:sp>
    </p:spTree>
    <p:extLst>
      <p:ext uri="{BB962C8B-B14F-4D97-AF65-F5344CB8AC3E}">
        <p14:creationId xmlns:p14="http://schemas.microsoft.com/office/powerpoint/2010/main" val="33840887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CED78C21-9811-E9C5-692C-0100A8BE2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Ποιο μικρόφωνο απαιτεί εξωτερική πηγή ρεύματος για να λειτουργήσει σωστά;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49949AA7-7225-CD33-8E52-0E1CE35748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A) Δυναμικό μικρόφωνο</a:t>
            </a:r>
          </a:p>
          <a:p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B) Πυκνωτικό μικρόφωνο</a:t>
            </a:r>
          </a:p>
          <a:p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C) Χειροκίνητο μικρόφωνο</a:t>
            </a:r>
          </a:p>
          <a:p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D) Επιτραπέζιο μικρόφωνο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74139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E18F5B03-6097-3EE9-1B32-BFC0DBA06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027471"/>
          </a:xfrm>
        </p:spPr>
        <p:txBody>
          <a:bodyPr>
            <a:normAutofit/>
          </a:bodyPr>
          <a:lstStyle/>
          <a:p>
            <a:pPr algn="ctr"/>
            <a:r>
              <a:rPr lang="el-GR" sz="4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Τι είναι το μικρόφωνο;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FDC8DA34-B468-95C5-D565-E34CDC78E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1740310"/>
            <a:ext cx="9905998" cy="22417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Το μικρόφωνο είναι μια </a:t>
            </a:r>
            <a:r>
              <a:rPr lang="el-GR" sz="2400" b="1" cap="none" dirty="0" smtClean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συσκευή</a:t>
            </a:r>
            <a:r>
              <a:rPr lang="en-US" sz="2400" b="1" cap="none" dirty="0" smtClean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l-GR" sz="2400" b="1" cap="none" dirty="0" smtClean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εισόδου</a:t>
            </a:r>
            <a:r>
              <a:rPr lang="el-GR" sz="2400" cap="none" dirty="0" smtClean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που μετατρέπει τον ήχο (δονήσεις στον αέρα) σε ηλεκτρικό σήμα. Το χρησιμοποιούμε καθημερινά για επικοινωνία, ηχογράφηση, βίντεο</a:t>
            </a:r>
            <a:r>
              <a:rPr lang="en-US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-</a:t>
            </a:r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κλήσεις και πολλές άλλες εφαρμογές.</a:t>
            </a:r>
          </a:p>
          <a:p>
            <a:pPr marL="0" indent="0">
              <a:buNone/>
            </a:pPr>
            <a:endParaRPr lang="el-GR" sz="4800" cap="none" dirty="0">
              <a:ln w="3175" cmpd="sng">
                <a:noFill/>
              </a:ln>
              <a:gradFill flip="none" rotWithShape="1">
                <a:gsLst>
                  <a:gs pos="0">
                    <a:schemeClr val="tx1"/>
                  </a:gs>
                  <a:gs pos="100000">
                    <a:schemeClr val="tx1">
                      <a:lumMod val="65000"/>
                    </a:schemeClr>
                  </a:gs>
                </a:gsLst>
                <a:lin ang="5580000" scaled="0"/>
                <a:tileRect/>
              </a:gradFill>
              <a:effectLst>
                <a:glow rad="38100">
                  <a:schemeClr val="bg1">
                    <a:lumMod val="65000"/>
                    <a:lumOff val="35000"/>
                    <a:alpha val="40000"/>
                  </a:schemeClr>
                </a:glow>
                <a:outerShdw blurRad="28575" dist="38100" dir="14040000" algn="tl" rotWithShape="0">
                  <a:srgbClr val="000000">
                    <a:alpha val="25000"/>
                  </a:srgbClr>
                </a:outerShdw>
              </a:effectLst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graphicFrame>
        <p:nvGraphicFramePr>
          <p:cNvPr id="4" name="Πίνακας 3">
            <a:extLst>
              <a:ext uri="{FF2B5EF4-FFF2-40B4-BE49-F238E27FC236}">
                <a16:creationId xmlns:a16="http://schemas.microsoft.com/office/drawing/2014/main" xmlns="" id="{042839AF-DFEF-00A9-68AE-1D7DA14388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2971939"/>
              </p:ext>
            </p:extLst>
          </p:nvPr>
        </p:nvGraphicFramePr>
        <p:xfrm>
          <a:off x="1342104" y="3605981"/>
          <a:ext cx="9291484" cy="18804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45742">
                  <a:extLst>
                    <a:ext uri="{9D8B030D-6E8A-4147-A177-3AD203B41FA5}">
                      <a16:colId xmlns:a16="http://schemas.microsoft.com/office/drawing/2014/main" xmlns="" val="64336197"/>
                    </a:ext>
                  </a:extLst>
                </a:gridCol>
                <a:gridCol w="4645742">
                  <a:extLst>
                    <a:ext uri="{9D8B030D-6E8A-4147-A177-3AD203B41FA5}">
                      <a16:colId xmlns:a16="http://schemas.microsoft.com/office/drawing/2014/main" xmlns="" val="2462381265"/>
                    </a:ext>
                  </a:extLst>
                </a:gridCol>
              </a:tblGrid>
              <a:tr h="523678">
                <a:tc>
                  <a:txBody>
                    <a:bodyPr/>
                    <a:lstStyle/>
                    <a:p>
                      <a:pPr algn="ctr"/>
                      <a:r>
                        <a:rPr lang="el-GR" sz="2400" dirty="0"/>
                        <a:t>Ρόλος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/>
                        <a:t>Χρήση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644979"/>
                  </a:ext>
                </a:extLst>
              </a:tr>
              <a:tr h="1356741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l-GR" dirty="0"/>
                        <a:t>Μετατροπή ήχου σε ηλεκτρικό σήμα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l-GR" dirty="0"/>
                        <a:t>Επικοινωνία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l-GR" dirty="0"/>
                        <a:t>Εγγραφή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Streaming</a:t>
                      </a:r>
                      <a:endParaRPr lang="el-GR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Gaming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449790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28665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C966110-25CE-497D-EDE8-9592F6217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7A3C7F4C-1603-0EAF-2018-559C16914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Ποιο μικρόφωνο απαιτεί εξωτερική πηγή ρεύματος για να λειτουργήσει σωστά;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902D6CC3-F32A-64CD-7BE3-ABB681D943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cap="none" dirty="0">
                <a:ln w="3175" cmpd="sng">
                  <a:noFill/>
                </a:ln>
                <a:solidFill>
                  <a:srgbClr val="FF00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A) Δυναμικό μικρόφωνο</a:t>
            </a:r>
          </a:p>
          <a:p>
            <a:r>
              <a:rPr lang="el-GR" sz="2400" cap="none" dirty="0">
                <a:ln w="3175" cmpd="sng">
                  <a:noFill/>
                </a:ln>
                <a:solidFill>
                  <a:srgbClr val="92D05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B) Πυκνωτικό μικρόφωνο</a:t>
            </a:r>
          </a:p>
          <a:p>
            <a:r>
              <a:rPr lang="el-GR" sz="2400" cap="none" dirty="0">
                <a:ln w="3175" cmpd="sng">
                  <a:noFill/>
                </a:ln>
                <a:solidFill>
                  <a:srgbClr val="FF00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C) Χειροκίνητο μικρόφωνο</a:t>
            </a:r>
          </a:p>
          <a:p>
            <a:r>
              <a:rPr lang="el-GR" sz="2400" cap="none" dirty="0">
                <a:ln w="3175" cmpd="sng">
                  <a:noFill/>
                </a:ln>
                <a:solidFill>
                  <a:srgbClr val="FF00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D) Επιτραπέζιο μικρόφωνο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024674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5D9E793E-FFF5-32A1-9EB0-D5C10D37D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cap="none" dirty="0"/>
              <a:t>Ποιο είδος μικροφώνου είναι πιο ανθεκτικό σε δυνατό ήχο και πτώσεις;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1C1A0F16-29D4-A975-D0EA-E98CFEABA3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A) πυκνωτικό</a:t>
            </a:r>
          </a:p>
          <a:p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B) δυναμικό</a:t>
            </a:r>
          </a:p>
          <a:p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C) ασύρματο</a:t>
            </a:r>
          </a:p>
          <a:p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D) επιτραπέζιο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26955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BE466B3-CA50-FFA2-5275-25579F189D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591BF4F5-83E1-877B-8518-AF71B5025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cap="none" dirty="0"/>
              <a:t>Ποιο είδος μικροφώνου είναι πιο ανθεκτικό σε δυνατό ήχο και πτώσεις;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24B06C25-C7B4-11A9-E1C8-93706DD091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cap="none" dirty="0">
                <a:ln w="3175" cmpd="sng">
                  <a:noFill/>
                </a:ln>
                <a:solidFill>
                  <a:srgbClr val="FF00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A) πυκνωτικό</a:t>
            </a:r>
          </a:p>
          <a:p>
            <a:r>
              <a:rPr lang="el-GR" sz="2400" cap="none" dirty="0">
                <a:ln w="3175" cmpd="sng">
                  <a:noFill/>
                </a:ln>
                <a:solidFill>
                  <a:srgbClr val="92D05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B) δυναμικό</a:t>
            </a:r>
          </a:p>
          <a:p>
            <a:r>
              <a:rPr lang="el-GR" sz="2400" cap="none" dirty="0">
                <a:ln w="3175" cmpd="sng">
                  <a:noFill/>
                </a:ln>
                <a:solidFill>
                  <a:srgbClr val="FF00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C) ασύρματο</a:t>
            </a:r>
          </a:p>
          <a:p>
            <a:r>
              <a:rPr lang="el-GR" sz="2400" cap="none" dirty="0">
                <a:ln w="3175" cmpd="sng">
                  <a:noFill/>
                </a:ln>
                <a:solidFill>
                  <a:srgbClr val="FF00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D) επιτραπέζιο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851225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21499EB3-F6F0-14BD-27AB-8CD115F93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Ποιο χαρακτηριστικό δείχνει από ποια κατεύθυνση το μικρόφωνο "πιάνει" ήχο;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FC11170C-2DCE-9097-717B-3AABF5B370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A) Ευαισθησία</a:t>
            </a:r>
          </a:p>
          <a:p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B) Απόκριση συχνότητας</a:t>
            </a:r>
          </a:p>
          <a:p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C) </a:t>
            </a:r>
            <a:r>
              <a:rPr lang="el-GR" sz="2400" cap="none" dirty="0" err="1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Κατευθυντικότητα</a:t>
            </a:r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(</a:t>
            </a:r>
            <a:r>
              <a:rPr lang="el-GR" sz="2400" cap="none" dirty="0" err="1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Directionality</a:t>
            </a:r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)</a:t>
            </a:r>
          </a:p>
          <a:p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D) Αντίσταση (</a:t>
            </a:r>
            <a:r>
              <a:rPr lang="el-GR" sz="2400" cap="none" dirty="0" err="1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Impedance</a:t>
            </a:r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351406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FD79FFF-A2BE-9F2E-2D44-8F5F1E722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003276A8-839D-6312-A54C-1D072AADA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Ποιο χαρακτηριστικό δείχνει από ποια κατεύθυνση το μικρόφωνο "πιάνει" ήχο;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08A6ABD6-FB69-BA67-DD64-404E7042A4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cap="none" dirty="0">
                <a:ln w="3175" cmpd="sng">
                  <a:noFill/>
                </a:ln>
                <a:solidFill>
                  <a:srgbClr val="FF00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A) Ευαισθησία</a:t>
            </a:r>
          </a:p>
          <a:p>
            <a:r>
              <a:rPr lang="el-GR" sz="2400" cap="none" dirty="0">
                <a:ln w="3175" cmpd="sng">
                  <a:noFill/>
                </a:ln>
                <a:solidFill>
                  <a:srgbClr val="FF00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B) Απόκριση συχνότητας</a:t>
            </a:r>
          </a:p>
          <a:p>
            <a:r>
              <a:rPr lang="el-GR" sz="2400" cap="none" dirty="0">
                <a:ln w="3175" cmpd="sng">
                  <a:noFill/>
                </a:ln>
                <a:solidFill>
                  <a:srgbClr val="92D05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C) </a:t>
            </a:r>
            <a:r>
              <a:rPr lang="el-GR" sz="2400" cap="none" dirty="0" err="1">
                <a:ln w="3175" cmpd="sng">
                  <a:noFill/>
                </a:ln>
                <a:solidFill>
                  <a:srgbClr val="92D05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Κατευθυντικότητα</a:t>
            </a:r>
            <a:r>
              <a:rPr lang="el-GR" sz="2400" cap="none" dirty="0">
                <a:ln w="3175" cmpd="sng">
                  <a:noFill/>
                </a:ln>
                <a:solidFill>
                  <a:srgbClr val="92D05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(</a:t>
            </a:r>
            <a:r>
              <a:rPr lang="el-GR" sz="2400" cap="none" dirty="0" err="1">
                <a:ln w="3175" cmpd="sng">
                  <a:noFill/>
                </a:ln>
                <a:solidFill>
                  <a:srgbClr val="92D05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Directionality</a:t>
            </a:r>
            <a:r>
              <a:rPr lang="el-GR" sz="2400" cap="none" dirty="0">
                <a:ln w="3175" cmpd="sng">
                  <a:noFill/>
                </a:ln>
                <a:solidFill>
                  <a:srgbClr val="92D05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)</a:t>
            </a:r>
          </a:p>
          <a:p>
            <a:r>
              <a:rPr lang="el-GR" sz="2400" cap="none" dirty="0">
                <a:ln w="3175" cmpd="sng">
                  <a:noFill/>
                </a:ln>
                <a:solidFill>
                  <a:srgbClr val="FF00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D) Αντίσταση (</a:t>
            </a:r>
            <a:r>
              <a:rPr lang="el-GR" sz="2400" cap="none" dirty="0" err="1">
                <a:ln w="3175" cmpd="sng">
                  <a:noFill/>
                </a:ln>
                <a:solidFill>
                  <a:srgbClr val="FF00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Impedance</a:t>
            </a:r>
            <a:r>
              <a:rPr lang="el-GR" sz="2400" cap="none" dirty="0">
                <a:ln w="3175" cmpd="sng">
                  <a:noFill/>
                </a:ln>
                <a:solidFill>
                  <a:srgbClr val="FF00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981578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4B7A5640-D897-27A0-45F7-64A4EFAB6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Ποια από τις παρακάτω συσκευές χρησιμοποιεί συνήθως καλώδιο XLR;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16DB6AFC-EC66-3054-42D9-FB940EA248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A) Μικρόφωνα υψηλής αντίστασης</a:t>
            </a:r>
          </a:p>
          <a:p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B) Μικρόφωνα χαμηλής αντίστασης</a:t>
            </a:r>
          </a:p>
          <a:p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C) Κάμερες κινητών</a:t>
            </a:r>
          </a:p>
          <a:p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D) Ακουστικά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414236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51786AB-B8AD-E2B5-A3B7-3BDEE47EBC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3CCEA073-56A5-6722-9A4B-4B1E7FB26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Ποια από τις παρακάτω συσκευές χρησιμοποιεί συνήθως καλώδιο XLR;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44CF35EC-E35C-0648-B387-AE389B9ADB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cap="none" dirty="0">
                <a:ln w="3175" cmpd="sng">
                  <a:noFill/>
                </a:ln>
                <a:solidFill>
                  <a:srgbClr val="FF00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A) Μικρόφωνα υψηλής αντίστασης</a:t>
            </a:r>
          </a:p>
          <a:p>
            <a:r>
              <a:rPr lang="el-GR" sz="2400" cap="none" dirty="0">
                <a:ln w="3175" cmpd="sng">
                  <a:noFill/>
                </a:ln>
                <a:solidFill>
                  <a:srgbClr val="92D05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B) Μικρόφωνα χαμηλής αντίστασης</a:t>
            </a:r>
          </a:p>
          <a:p>
            <a:r>
              <a:rPr lang="el-GR" sz="2400" cap="none" dirty="0">
                <a:ln w="3175" cmpd="sng">
                  <a:noFill/>
                </a:ln>
                <a:solidFill>
                  <a:srgbClr val="FF00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C) Κάμερες κινητών</a:t>
            </a:r>
          </a:p>
          <a:p>
            <a:r>
              <a:rPr lang="el-GR" sz="2400" cap="none" dirty="0">
                <a:ln w="3175" cmpd="sng">
                  <a:noFill/>
                </a:ln>
                <a:solidFill>
                  <a:srgbClr val="FF00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D) Ακουστικά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273456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F4C15567-6B2D-E6B8-1CDF-E912C9F41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Ποιο μικρόφωνο χρησιμοποιείται συνήθως από τραγουδιστές για </a:t>
            </a:r>
            <a:r>
              <a:rPr lang="el-GR" b="1" cap="none" dirty="0" err="1">
                <a:latin typeface="Calibri" panose="020F0502020204030204" pitchFamily="34" charset="0"/>
                <a:cs typeface="Calibri" panose="020F0502020204030204" pitchFamily="34" charset="0"/>
              </a:rPr>
              <a:t>live</a:t>
            </a:r>
            <a:r>
              <a:rPr lang="el-GR" b="1" cap="none" dirty="0">
                <a:latin typeface="Calibri" panose="020F0502020204030204" pitchFamily="34" charset="0"/>
                <a:cs typeface="Calibri" panose="020F0502020204030204" pitchFamily="34" charset="0"/>
              </a:rPr>
              <a:t> εμφανίσεις;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B054AB97-C6EB-B4C3-4E50-A24DA662A9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A) Πυκνωτικό</a:t>
            </a:r>
          </a:p>
          <a:p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B) Δυναμικό</a:t>
            </a:r>
          </a:p>
          <a:p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C) Ασύρματο</a:t>
            </a:r>
          </a:p>
          <a:p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D) Επιτραπέζιο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425633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F5B79C5-A1CB-873C-7737-D4351FA640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621BC7FA-4A11-1E2E-7667-04AD88383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Ποιο μικρόφωνο χρησιμοποιείται συνήθως από τραγουδιστές για </a:t>
            </a:r>
            <a:r>
              <a:rPr lang="el-GR" b="1" cap="none" dirty="0" err="1">
                <a:latin typeface="Calibri" panose="020F0502020204030204" pitchFamily="34" charset="0"/>
                <a:cs typeface="Calibri" panose="020F0502020204030204" pitchFamily="34" charset="0"/>
              </a:rPr>
              <a:t>live</a:t>
            </a:r>
            <a:r>
              <a:rPr lang="el-GR" b="1" cap="none" dirty="0">
                <a:latin typeface="Calibri" panose="020F0502020204030204" pitchFamily="34" charset="0"/>
                <a:cs typeface="Calibri" panose="020F0502020204030204" pitchFamily="34" charset="0"/>
              </a:rPr>
              <a:t> εμφανίσεις;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F5317F4A-4780-4B11-040F-3D9196F1FF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cap="none" dirty="0">
                <a:ln w="3175" cmpd="sng">
                  <a:noFill/>
                </a:ln>
                <a:solidFill>
                  <a:srgbClr val="FF00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A) Πυκνωτικό</a:t>
            </a:r>
          </a:p>
          <a:p>
            <a:r>
              <a:rPr lang="el-GR" sz="2400" cap="none" dirty="0">
                <a:ln w="3175" cmpd="sng">
                  <a:noFill/>
                </a:ln>
                <a:solidFill>
                  <a:srgbClr val="92D05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B) Δυναμικό</a:t>
            </a:r>
          </a:p>
          <a:p>
            <a:r>
              <a:rPr lang="el-GR" sz="2400" cap="none" dirty="0">
                <a:ln w="3175" cmpd="sng">
                  <a:noFill/>
                </a:ln>
                <a:solidFill>
                  <a:srgbClr val="FF00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C) Ασύρματο</a:t>
            </a:r>
          </a:p>
          <a:p>
            <a:r>
              <a:rPr lang="el-GR" sz="2400" cap="none" dirty="0">
                <a:ln w="3175" cmpd="sng">
                  <a:noFill/>
                </a:ln>
                <a:solidFill>
                  <a:srgbClr val="FF00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D) Επιτραπέζιο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012831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DA6A11B7-F128-C806-3B0B-E51004145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Ποιο από τα παρακάτω μικρόφωνα απαιτεί </a:t>
            </a:r>
            <a:r>
              <a:rPr lang="el-GR" b="1" cap="none" dirty="0" err="1">
                <a:latin typeface="Calibri" panose="020F0502020204030204" pitchFamily="34" charset="0"/>
                <a:cs typeface="Calibri" panose="020F0502020204030204" pitchFamily="34" charset="0"/>
              </a:rPr>
              <a:t>phantom</a:t>
            </a:r>
            <a:r>
              <a:rPr lang="el-GR" b="1" cap="non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b="1" cap="none" dirty="0" err="1">
                <a:latin typeface="Calibri" panose="020F0502020204030204" pitchFamily="34" charset="0"/>
                <a:cs typeface="Calibri" panose="020F0502020204030204" pitchFamily="34" charset="0"/>
              </a:rPr>
              <a:t>power</a:t>
            </a:r>
            <a:r>
              <a:rPr lang="el-GR" b="1" cap="none" dirty="0">
                <a:latin typeface="Calibri" panose="020F0502020204030204" pitchFamily="34" charset="0"/>
                <a:cs typeface="Calibri" panose="020F0502020204030204" pitchFamily="34" charset="0"/>
              </a:rPr>
              <a:t> για να λειτουργήσει;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09C1820F-4540-E203-53A6-BF1C6EE22D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A) </a:t>
            </a:r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δυναμικό μικρόφωνο</a:t>
            </a:r>
          </a:p>
          <a:p>
            <a:r>
              <a:rPr lang="en-US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B) </a:t>
            </a:r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πυκνωτικό μικρόφωνο</a:t>
            </a:r>
          </a:p>
          <a:p>
            <a:r>
              <a:rPr lang="en-US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C) handheld </a:t>
            </a:r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μικρόφωνο</a:t>
            </a:r>
          </a:p>
          <a:p>
            <a:r>
              <a:rPr lang="en-US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D) lavaliere </a:t>
            </a:r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μικρόφωνο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98021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33B24940-EAA1-5E60-357F-D072D2B240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1205131"/>
          </a:xfrm>
        </p:spPr>
        <p:txBody>
          <a:bodyPr/>
          <a:lstStyle/>
          <a:p>
            <a:r>
              <a:rPr lang="el-GR" b="1" cap="none" dirty="0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Βασικοί Τύποι Μικροφώνων</a:t>
            </a:r>
          </a:p>
        </p:txBody>
      </p:sp>
      <p:sp>
        <p:nvSpPr>
          <p:cNvPr id="5" name="Υπότιτλος 4">
            <a:extLst>
              <a:ext uri="{FF2B5EF4-FFF2-40B4-BE49-F238E27FC236}">
                <a16:creationId xmlns:a16="http://schemas.microsoft.com/office/drawing/2014/main" xmlns="" id="{8F86B4EC-A40F-841E-1044-8B642150AB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0286" y="2627086"/>
            <a:ext cx="11611427" cy="2685143"/>
          </a:xfrm>
        </p:spPr>
        <p:txBody>
          <a:bodyPr>
            <a:normAutofit/>
          </a:bodyPr>
          <a:lstStyle/>
          <a:p>
            <a:pPr algn="l"/>
            <a:r>
              <a:rPr lang="el-GR" sz="23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•	</a:t>
            </a:r>
            <a:r>
              <a:rPr lang="el-GR" sz="2300" b="1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Δυναμικά Μικρόφωνα (</a:t>
            </a:r>
            <a:r>
              <a:rPr lang="en-US" sz="2300" b="1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Dynamic Microphones</a:t>
            </a:r>
            <a:r>
              <a:rPr lang="en-US" sz="23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) </a:t>
            </a:r>
            <a:r>
              <a:rPr lang="el-GR" sz="23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-</a:t>
            </a:r>
            <a:r>
              <a:rPr lang="en-US" sz="23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l-GR" sz="23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Ανθεκτικά, για </a:t>
            </a:r>
            <a:r>
              <a:rPr lang="en-US" sz="23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live events</a:t>
            </a:r>
          </a:p>
          <a:p>
            <a:pPr algn="l"/>
            <a:r>
              <a:rPr lang="en-US" sz="23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•	</a:t>
            </a:r>
            <a:r>
              <a:rPr lang="el-GR" sz="2300" b="1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Πυκνωτικά Μικρόφωνα (</a:t>
            </a:r>
            <a:r>
              <a:rPr lang="en-US" sz="2300" b="1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Condenser Microphones) </a:t>
            </a:r>
            <a:r>
              <a:rPr lang="el-GR" sz="2300" b="1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-</a:t>
            </a:r>
            <a:r>
              <a:rPr lang="en-US" sz="23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l-GR" sz="23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Ευαίσθητα, για στούντιο και </a:t>
            </a:r>
            <a:r>
              <a:rPr lang="en-US" sz="23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streaming</a:t>
            </a:r>
          </a:p>
          <a:p>
            <a:pPr algn="l"/>
            <a:r>
              <a:rPr lang="en-US" sz="23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•	</a:t>
            </a:r>
            <a:r>
              <a:rPr lang="el-GR" sz="2300" b="1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Μικρόφωνα Πέτου (</a:t>
            </a:r>
            <a:r>
              <a:rPr lang="en-US" sz="2300" b="1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Lavalier Microphones) </a:t>
            </a:r>
            <a:r>
              <a:rPr lang="el-GR" sz="2300" b="1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-</a:t>
            </a:r>
            <a:r>
              <a:rPr lang="en-US" sz="23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l-GR" sz="23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Μικρά, </a:t>
            </a:r>
            <a:r>
              <a:rPr lang="el-GR" sz="2300" cap="none" dirty="0" err="1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κλιπάρουν</a:t>
            </a:r>
            <a:r>
              <a:rPr lang="el-GR" sz="23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στα ρούχα</a:t>
            </a:r>
          </a:p>
          <a:p>
            <a:pPr algn="l"/>
            <a:r>
              <a:rPr lang="el-GR" sz="23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•	</a:t>
            </a:r>
            <a:r>
              <a:rPr lang="el-GR" sz="2300" b="1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Μικρόφωνα </a:t>
            </a:r>
            <a:r>
              <a:rPr lang="en-US" sz="2300" b="1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USB (USB Microphones) </a:t>
            </a:r>
            <a:r>
              <a:rPr lang="el-GR" sz="2300" b="1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-</a:t>
            </a:r>
            <a:r>
              <a:rPr lang="en-US" sz="23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l-GR" sz="23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Σύνδεση απευθείας σε υπολογιστή</a:t>
            </a:r>
          </a:p>
          <a:p>
            <a:pPr algn="l"/>
            <a:endParaRPr lang="el-GR" sz="23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7655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42D1B51-8574-858C-2133-F55182F7A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4DB3B11E-8770-0C55-9F27-1973FE099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Ποιο από τα παρακάτω μικρόφωνα απαιτεί </a:t>
            </a:r>
            <a:r>
              <a:rPr lang="el-GR" b="1" cap="none" dirty="0" err="1">
                <a:latin typeface="Calibri" panose="020F0502020204030204" pitchFamily="34" charset="0"/>
                <a:cs typeface="Calibri" panose="020F0502020204030204" pitchFamily="34" charset="0"/>
              </a:rPr>
              <a:t>phantom</a:t>
            </a:r>
            <a:r>
              <a:rPr lang="el-GR" b="1" cap="non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b="1" cap="none" dirty="0" err="1">
                <a:latin typeface="Calibri" panose="020F0502020204030204" pitchFamily="34" charset="0"/>
                <a:cs typeface="Calibri" panose="020F0502020204030204" pitchFamily="34" charset="0"/>
              </a:rPr>
              <a:t>power</a:t>
            </a:r>
            <a:r>
              <a:rPr lang="el-GR" b="1" cap="none" dirty="0">
                <a:latin typeface="Calibri" panose="020F0502020204030204" pitchFamily="34" charset="0"/>
                <a:cs typeface="Calibri" panose="020F0502020204030204" pitchFamily="34" charset="0"/>
              </a:rPr>
              <a:t> για να λειτουργήσει;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0082F251-EF4A-0CFA-E266-E7A62AE116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cap="none" dirty="0">
                <a:ln w="3175" cmpd="sng">
                  <a:noFill/>
                </a:ln>
                <a:solidFill>
                  <a:srgbClr val="FF00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A) </a:t>
            </a:r>
            <a:r>
              <a:rPr lang="el-GR" sz="2400" cap="none" dirty="0">
                <a:ln w="3175" cmpd="sng">
                  <a:noFill/>
                </a:ln>
                <a:solidFill>
                  <a:srgbClr val="FF00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δυναμικό μικρόφωνο</a:t>
            </a:r>
          </a:p>
          <a:p>
            <a:r>
              <a:rPr lang="en-US" sz="2400" cap="none" dirty="0">
                <a:ln w="3175" cmpd="sng">
                  <a:noFill/>
                </a:ln>
                <a:solidFill>
                  <a:srgbClr val="92D05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B) </a:t>
            </a:r>
            <a:r>
              <a:rPr lang="el-GR" sz="2400" cap="none" dirty="0">
                <a:ln w="3175" cmpd="sng">
                  <a:noFill/>
                </a:ln>
                <a:solidFill>
                  <a:srgbClr val="92D05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πυκνωτικό μικρόφωνο</a:t>
            </a:r>
          </a:p>
          <a:p>
            <a:r>
              <a:rPr lang="en-US" sz="2400" cap="none" dirty="0">
                <a:ln w="3175" cmpd="sng">
                  <a:noFill/>
                </a:ln>
                <a:solidFill>
                  <a:srgbClr val="FF00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C) handheld </a:t>
            </a:r>
            <a:r>
              <a:rPr lang="el-GR" sz="2400" cap="none" dirty="0">
                <a:ln w="3175" cmpd="sng">
                  <a:noFill/>
                </a:ln>
                <a:solidFill>
                  <a:srgbClr val="FF00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μικρόφωνο</a:t>
            </a:r>
          </a:p>
          <a:p>
            <a:r>
              <a:rPr lang="en-US" sz="2400" cap="none" dirty="0">
                <a:ln w="3175" cmpd="sng">
                  <a:noFill/>
                </a:ln>
                <a:solidFill>
                  <a:srgbClr val="FF00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D) lavaliere </a:t>
            </a:r>
            <a:r>
              <a:rPr lang="el-GR" sz="2400" cap="none" dirty="0">
                <a:ln w="3175" cmpd="sng">
                  <a:noFill/>
                </a:ln>
                <a:solidFill>
                  <a:srgbClr val="FF00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μικρόφωνο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671092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C7326E3F-622D-037D-C855-9DA2AA901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Ποιο μικρόφωνο έχει καλύτερη ποιότητα ήχου αλλά είναι πιο ευάλωτο στις ζημιές;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C93938A4-5FFF-1FDF-45B3-37D26E2B89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A) Δυναμικό</a:t>
            </a:r>
          </a:p>
          <a:p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B) Πυκνωτικό</a:t>
            </a:r>
          </a:p>
          <a:p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C) Ασύρματο</a:t>
            </a:r>
          </a:p>
          <a:p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D) Χειροκίνητο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775945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E0CD211-8D00-877D-EF3D-C75D33F8A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03FA8845-B3FD-DD47-37C0-C91F21BC6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Ποιο μικρόφωνο έχει καλύτερη ποιότητα ήχου αλλά είναι πιο ευάλωτο στις ζημιές;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4F45B4D8-5952-607C-90AC-AFD4D06AD2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cap="none" dirty="0">
                <a:ln w="3175" cmpd="sng">
                  <a:noFill/>
                </a:ln>
                <a:solidFill>
                  <a:srgbClr val="FF00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A) Δυναμικό</a:t>
            </a:r>
          </a:p>
          <a:p>
            <a:r>
              <a:rPr lang="el-GR" sz="2400" cap="none" dirty="0">
                <a:ln w="3175" cmpd="sng">
                  <a:noFill/>
                </a:ln>
                <a:solidFill>
                  <a:srgbClr val="92D05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B) Πυκνωτικό</a:t>
            </a:r>
          </a:p>
          <a:p>
            <a:r>
              <a:rPr lang="el-GR" sz="2400" cap="none" dirty="0">
                <a:ln w="3175" cmpd="sng">
                  <a:noFill/>
                </a:ln>
                <a:solidFill>
                  <a:srgbClr val="FF00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C) Ασύρματο</a:t>
            </a:r>
          </a:p>
          <a:p>
            <a:r>
              <a:rPr lang="el-GR" sz="2400" cap="none" dirty="0">
                <a:ln w="3175" cmpd="sng">
                  <a:noFill/>
                </a:ln>
                <a:solidFill>
                  <a:srgbClr val="FF00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D) Χειροκίνητο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771455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404A08DF-9204-773F-2A85-3B034D7BF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Ποιο μικρόφωνο είναι πιο κατάλληλο για ηχογράφηση εντυπωσιακών ήχων ή ακουστικών οργάνων (π.Χ. Πιάνο);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46B1E4D1-5774-7A45-6F3D-E96D906FC5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b="1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A) δυναμικό</a:t>
            </a:r>
          </a:p>
          <a:p>
            <a:r>
              <a:rPr lang="el-GR" sz="2400" b="1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B) πυκνωτικό</a:t>
            </a:r>
          </a:p>
          <a:p>
            <a:r>
              <a:rPr lang="el-GR" sz="2400" b="1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C) χειροκίνητο</a:t>
            </a:r>
          </a:p>
          <a:p>
            <a:r>
              <a:rPr lang="el-GR" sz="2400" b="1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D) ασύρματο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482101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7FE8FC4-4F4B-C803-8E60-F5C56D669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51D2386E-2C6E-C2B6-F2B0-F1A41819A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Ποιο μικρόφωνο είναι πιο κατάλληλο για ηχογράφηση εντυπωσιακών ήχων ή ακουστικών οργάνων (π.Χ. Πιάνο);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F469F337-18B5-D8A4-CD6D-B74E33FEC1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b="1" cap="none" dirty="0">
                <a:ln w="3175" cmpd="sng">
                  <a:noFill/>
                </a:ln>
                <a:solidFill>
                  <a:srgbClr val="FF00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A) δυναμικό</a:t>
            </a:r>
          </a:p>
          <a:p>
            <a:r>
              <a:rPr lang="el-GR" sz="2400" b="1" cap="none" dirty="0">
                <a:ln w="3175" cmpd="sng">
                  <a:noFill/>
                </a:ln>
                <a:solidFill>
                  <a:srgbClr val="92D05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B) πυκνωτικό</a:t>
            </a:r>
          </a:p>
          <a:p>
            <a:r>
              <a:rPr lang="el-GR" sz="2400" b="1" cap="none" dirty="0">
                <a:ln w="3175" cmpd="sng">
                  <a:noFill/>
                </a:ln>
                <a:solidFill>
                  <a:srgbClr val="FF00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C) χειροκίνητο</a:t>
            </a:r>
          </a:p>
          <a:p>
            <a:r>
              <a:rPr lang="el-GR" sz="2400" b="1" cap="none" dirty="0">
                <a:ln w="3175" cmpd="sng">
                  <a:noFill/>
                </a:ln>
                <a:solidFill>
                  <a:srgbClr val="FF00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D) ασύρματο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808128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83053ED9-6EE8-D884-3790-9CF7EA85D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Ποιο από τα παρακάτω μικρόφωνα είναι πιο κατάλληλο για επαγγελματικές ηχογραφήσεις σε στούντιο;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C62139CD-6007-BB4B-B70C-D8AFE99F82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A) Δυναμικό μικρόφωνο</a:t>
            </a:r>
          </a:p>
          <a:p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B) Πυκνωτικό μικρόφωνο</a:t>
            </a:r>
          </a:p>
          <a:p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C) </a:t>
            </a:r>
            <a:r>
              <a:rPr lang="el-GR" sz="2400" cap="none" dirty="0" err="1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Lavaliere</a:t>
            </a:r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μικρόφωνο</a:t>
            </a:r>
          </a:p>
          <a:p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D) Επιτραπέζιο μικρόφωνο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708749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8FB0166-894C-4501-4FFC-DC72BAF8A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90003787-0A2C-4572-FEA6-3526F492F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Ποιο από τα παρακάτω μικρόφωνα είναι πιο κατάλληλο για επαγγελματικές ηχογραφήσεις σε στούντιο;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AC53EF4E-60EC-91DF-15DD-C9FB163721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cap="none" dirty="0">
                <a:ln w="3175" cmpd="sng">
                  <a:noFill/>
                </a:ln>
                <a:solidFill>
                  <a:srgbClr val="FF00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A) Δυναμικό μικρόφωνο</a:t>
            </a:r>
          </a:p>
          <a:p>
            <a:r>
              <a:rPr lang="el-GR" sz="2400" cap="none" dirty="0">
                <a:ln w="3175" cmpd="sng">
                  <a:noFill/>
                </a:ln>
                <a:solidFill>
                  <a:srgbClr val="92D05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B) Πυκνωτικό μικρόφωνο</a:t>
            </a:r>
          </a:p>
          <a:p>
            <a:r>
              <a:rPr lang="el-GR" sz="2400" cap="none" dirty="0">
                <a:ln w="3175" cmpd="sng">
                  <a:noFill/>
                </a:ln>
                <a:solidFill>
                  <a:srgbClr val="FF00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C) </a:t>
            </a:r>
            <a:r>
              <a:rPr lang="el-GR" sz="2400" cap="none" dirty="0" err="1">
                <a:ln w="3175" cmpd="sng">
                  <a:noFill/>
                </a:ln>
                <a:solidFill>
                  <a:srgbClr val="FF00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Lavaliere</a:t>
            </a:r>
            <a:r>
              <a:rPr lang="el-GR" sz="2400" cap="none" dirty="0">
                <a:ln w="3175" cmpd="sng">
                  <a:noFill/>
                </a:ln>
                <a:solidFill>
                  <a:srgbClr val="FF00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μικρόφωνο</a:t>
            </a:r>
          </a:p>
          <a:p>
            <a:r>
              <a:rPr lang="el-GR" sz="2400" cap="none" dirty="0">
                <a:ln w="3175" cmpd="sng">
                  <a:noFill/>
                </a:ln>
                <a:solidFill>
                  <a:srgbClr val="FF00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D) Επιτραπέζιο μικρόφωνο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571125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5CA6FF9D-D4BB-7C31-BC21-4399BECAD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cap="none" dirty="0">
                <a:latin typeface="Calibri" panose="020F0502020204030204" pitchFamily="34" charset="0"/>
                <a:cs typeface="Calibri" panose="020F0502020204030204" pitchFamily="34" charset="0"/>
              </a:rPr>
              <a:t>Ένα μικρόφωνο με υψηλή ευαισθησία παράγει ασθενές σήμα.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3A30E33B-7F37-FCE3-B09F-EFCF3B7AAF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sz="32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Σωστό / Λάθος</a:t>
            </a:r>
          </a:p>
        </p:txBody>
      </p:sp>
    </p:spTree>
    <p:extLst>
      <p:ext uri="{BB962C8B-B14F-4D97-AF65-F5344CB8AC3E}">
        <p14:creationId xmlns:p14="http://schemas.microsoft.com/office/powerpoint/2010/main" val="13739676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275B941-3CF0-2FBA-D8DC-2D28C50AF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8675716A-7CD9-B6F3-6AF0-E04A4E163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cap="none" dirty="0">
                <a:latin typeface="Calibri" panose="020F0502020204030204" pitchFamily="34" charset="0"/>
                <a:cs typeface="Calibri" panose="020F0502020204030204" pitchFamily="34" charset="0"/>
              </a:rPr>
              <a:t>Ένα μικρόφωνο με υψηλή ευαισθησία παράγει ασθενές σήμα.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2B409397-B365-55DD-E120-FB9DB033D2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sz="32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Λάθος</a:t>
            </a:r>
          </a:p>
        </p:txBody>
      </p:sp>
    </p:spTree>
    <p:extLst>
      <p:ext uri="{BB962C8B-B14F-4D97-AF65-F5344CB8AC3E}">
        <p14:creationId xmlns:p14="http://schemas.microsoft.com/office/powerpoint/2010/main" val="10544828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2F5CAB6-CE50-AFB1-A648-16B4DBB6F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3CA111E0-73AC-7A1F-329E-410D69534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Τα πυκνωτικά μικρόφωνα είναι γενικά πιο ευαίσθητα από τα δυναμικά μικρόφωνα.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C7186EA6-BDFC-4B89-B831-C6F3350862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sz="32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Σωστό / Λάθος</a:t>
            </a:r>
          </a:p>
        </p:txBody>
      </p:sp>
    </p:spTree>
    <p:extLst>
      <p:ext uri="{BB962C8B-B14F-4D97-AF65-F5344CB8AC3E}">
        <p14:creationId xmlns:p14="http://schemas.microsoft.com/office/powerpoint/2010/main" val="91974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304EDF1F-2003-824F-3D27-92F227856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599"/>
            <a:ext cx="9905998" cy="2061029"/>
          </a:xfrm>
        </p:spPr>
        <p:txBody>
          <a:bodyPr>
            <a:normAutofit/>
          </a:bodyPr>
          <a:lstStyle/>
          <a:p>
            <a:r>
              <a:rPr lang="el-GR" sz="4400" b="1" i="1" cap="none" dirty="0">
                <a:latin typeface="Calibri" panose="020F0502020204030204" pitchFamily="34" charset="0"/>
                <a:cs typeface="Calibri" panose="020F0502020204030204" pitchFamily="34" charset="0"/>
              </a:rPr>
              <a:t>    Δυναμικά Μικρόφωνα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xmlns="" id="{D8B751CB-EF2E-33B4-894F-DE0CF918FE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9280" y="3487737"/>
            <a:ext cx="3287863" cy="576262"/>
          </a:xfrm>
        </p:spPr>
        <p:txBody>
          <a:bodyPr/>
          <a:lstStyle/>
          <a:p>
            <a:pPr algn="ctr">
              <a:spcBef>
                <a:spcPct val="0"/>
              </a:spcBef>
            </a:pPr>
            <a:r>
              <a:rPr lang="el-GR" sz="3200" b="1" u="sng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Πλεονεκτήματα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xmlns="" id="{6C1C19EA-1722-AD8B-D738-12A201A3E8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54628" y="4064000"/>
            <a:ext cx="4363583" cy="1727199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Ανθεκτικά</a:t>
            </a:r>
          </a:p>
          <a:p>
            <a:pPr>
              <a:spcBef>
                <a:spcPct val="0"/>
              </a:spcBef>
            </a:pPr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Οικονομικά</a:t>
            </a:r>
          </a:p>
          <a:p>
            <a:pPr>
              <a:spcBef>
                <a:spcPct val="0"/>
              </a:spcBef>
            </a:pPr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δεν χρειάζονται εξωτερική τροφοδοσία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xmlns="" id="{8CB4F52A-C1FC-89F8-6E63-A223C5186E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43133" y="3487738"/>
            <a:ext cx="3629781" cy="576262"/>
          </a:xfrm>
        </p:spPr>
        <p:txBody>
          <a:bodyPr/>
          <a:lstStyle/>
          <a:p>
            <a:pPr algn="ctr">
              <a:spcBef>
                <a:spcPct val="0"/>
              </a:spcBef>
            </a:pPr>
            <a:r>
              <a:rPr lang="el-GR" sz="3200" b="1" u="sng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Μειονεκτήματα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xmlns="" id="{D85C3A11-0EC9-0339-BE24-D69D133565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92686" y="4064000"/>
            <a:ext cx="4254727" cy="1727199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Χαμηλότερη ευαισθησία</a:t>
            </a:r>
          </a:p>
          <a:p>
            <a:pPr>
              <a:spcBef>
                <a:spcPct val="0"/>
              </a:spcBef>
            </a:pPr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όχι ιδανικά για ήσυχες ηχογραφήσεις</a:t>
            </a:r>
          </a:p>
        </p:txBody>
      </p:sp>
      <p:pic>
        <p:nvPicPr>
          <p:cNvPr id="10" name="Εικόνα 9">
            <a:extLst>
              <a:ext uri="{FF2B5EF4-FFF2-40B4-BE49-F238E27FC236}">
                <a16:creationId xmlns:a16="http://schemas.microsoft.com/office/drawing/2014/main" xmlns="" id="{5C6E1F50-570C-AB2A-E0A4-3557F35361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6380" y="238878"/>
            <a:ext cx="1123286" cy="3043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3794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2768930-58DE-E282-0077-CC7B82456D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51FE9E5F-2255-5786-9EA9-87647EA0E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Τα πυκνωτικά μικρόφωνα είναι γενικά πιο ευαίσθητα από τα δυναμικά μικρόφωνα.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D03796FB-E810-3FA9-5D6C-AA91E7429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sz="32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Σωστό</a:t>
            </a:r>
          </a:p>
        </p:txBody>
      </p:sp>
    </p:spTree>
    <p:extLst>
      <p:ext uri="{BB962C8B-B14F-4D97-AF65-F5344CB8AC3E}">
        <p14:creationId xmlns:p14="http://schemas.microsoft.com/office/powerpoint/2010/main" val="98429599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F45DAA8-7354-43C7-C4FA-D82E3B7FD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4FDFD7A0-4BBF-A04F-48E2-48ED92AA6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Τα μικρόφωνα χαμηλής αντίστασης είναι καταλληλότερα για χρήση με μεγάλα μήκη καλωδίων.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1CA2BB5B-3BB3-68A0-9175-A7213FC2E2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sz="32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Σωστό / Λάθος</a:t>
            </a:r>
          </a:p>
        </p:txBody>
      </p:sp>
    </p:spTree>
    <p:extLst>
      <p:ext uri="{BB962C8B-B14F-4D97-AF65-F5344CB8AC3E}">
        <p14:creationId xmlns:p14="http://schemas.microsoft.com/office/powerpoint/2010/main" val="99077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0E42C40-5156-A23A-1008-A1E53D281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83A87737-0FDD-82C5-2027-547A8D076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Τα μικρόφωνα χαμηλής αντίστασης είναι καταλληλότερα για χρήση με μεγάλα μήκη καλωδίων.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4C5ACA88-F9B4-061B-C9A3-F29CAE4182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sz="32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Σωστό</a:t>
            </a:r>
          </a:p>
        </p:txBody>
      </p:sp>
    </p:spTree>
    <p:extLst>
      <p:ext uri="{BB962C8B-B14F-4D97-AF65-F5344CB8AC3E}">
        <p14:creationId xmlns:p14="http://schemas.microsoft.com/office/powerpoint/2010/main" val="2247181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019096C-1408-D1E8-24DB-33EC7AD3F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4336B876-CA11-5B3D-568B-2551A3FFA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Τα ασύρματα μικρόφωνα δεν χρειάζονται ποτέ μπαταρίες ή τροφοδοσία.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0D84A797-B254-8924-EF01-8966454A0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sz="32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Σωστό / Λάθος</a:t>
            </a:r>
          </a:p>
        </p:txBody>
      </p:sp>
    </p:spTree>
    <p:extLst>
      <p:ext uri="{BB962C8B-B14F-4D97-AF65-F5344CB8AC3E}">
        <p14:creationId xmlns:p14="http://schemas.microsoft.com/office/powerpoint/2010/main" val="114094712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8B37EA0-3C82-EA0D-3265-A4B33383A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BEA4EE82-C8EB-A1CB-D6F0-270BFD5F8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Τα ασύρματα μικρόφωνα δεν χρειάζονται ποτέ μπαταρίες ή τροφοδοσία.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27FD903B-0617-5651-2F6E-44339A57BC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sz="32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Λάθος</a:t>
            </a:r>
          </a:p>
        </p:txBody>
      </p:sp>
    </p:spTree>
    <p:extLst>
      <p:ext uri="{BB962C8B-B14F-4D97-AF65-F5344CB8AC3E}">
        <p14:creationId xmlns:p14="http://schemas.microsoft.com/office/powerpoint/2010/main" val="255220535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3470304-409E-AE2F-D104-136D9593E8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7AB9BA21-582D-9C04-78A2-62E63E8D9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cap="none" dirty="0">
                <a:latin typeface="Calibri" panose="020F0502020204030204" pitchFamily="34" charset="0"/>
                <a:cs typeface="Calibri" panose="020F0502020204030204" pitchFamily="34" charset="0"/>
              </a:rPr>
              <a:t>Η απόκριση συχνότητας ενός μικροφώνου καθορίζει αν θα λειτουργεί σωστά με κάμερα ή κονσόλα.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DAE91E6C-549C-F289-6731-BC9D3CCF64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sz="32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Σωστό / Λάθος</a:t>
            </a:r>
          </a:p>
        </p:txBody>
      </p:sp>
    </p:spTree>
    <p:extLst>
      <p:ext uri="{BB962C8B-B14F-4D97-AF65-F5344CB8AC3E}">
        <p14:creationId xmlns:p14="http://schemas.microsoft.com/office/powerpoint/2010/main" val="169880909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E35D4CD-65EA-C1F8-394C-565DB0F17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C275C1D1-4B90-ECB7-E4FB-B91EC446E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cap="none" dirty="0">
                <a:latin typeface="Calibri" panose="020F0502020204030204" pitchFamily="34" charset="0"/>
                <a:cs typeface="Calibri" panose="020F0502020204030204" pitchFamily="34" charset="0"/>
              </a:rPr>
              <a:t>Η απόκριση συχνότητας ενός μικροφώνου καθορίζει αν θα λειτουργεί σωστά με κάμερα ή κονσόλα.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E5C5BF5B-2002-A8D0-CC8D-0A1E7C47E8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sz="32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Λάθος</a:t>
            </a:r>
          </a:p>
          <a:p>
            <a:pPr marL="0" indent="0">
              <a:buNone/>
            </a:pPr>
            <a:endParaRPr lang="el-GR" cap="none" dirty="0">
              <a:ln w="3175" cmpd="sng">
                <a:noFill/>
              </a:ln>
              <a:gradFill flip="none" rotWithShape="1">
                <a:gsLst>
                  <a:gs pos="0">
                    <a:schemeClr val="tx1"/>
                  </a:gs>
                  <a:gs pos="100000">
                    <a:schemeClr val="tx1">
                      <a:lumMod val="65000"/>
                    </a:schemeClr>
                  </a:gs>
                </a:gsLst>
                <a:lin ang="5580000" scaled="0"/>
                <a:tileRect/>
              </a:gradFill>
              <a:effectLst>
                <a:glow rad="38100">
                  <a:schemeClr val="bg1">
                    <a:lumMod val="65000"/>
                    <a:lumOff val="35000"/>
                    <a:alpha val="40000"/>
                  </a:schemeClr>
                </a:glow>
                <a:outerShdw blurRad="28575" dist="38100" dir="14040000" algn="tl" rotWithShape="0">
                  <a:srgbClr val="000000">
                    <a:alpha val="25000"/>
                  </a:srgbClr>
                </a:outerShdw>
              </a:effectLst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l-GR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*Η απόκριση συχνότητας σχετίζεται με το πώς "ακούει" τις διάφορες συχνότητες, όχι με τη συμβατότητα με άλλες συσκευές.</a:t>
            </a:r>
          </a:p>
        </p:txBody>
      </p:sp>
    </p:spTree>
    <p:extLst>
      <p:ext uri="{BB962C8B-B14F-4D97-AF65-F5344CB8AC3E}">
        <p14:creationId xmlns:p14="http://schemas.microsoft.com/office/powerpoint/2010/main" val="256533412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E3FC00D-2981-03C1-290C-87102D5C0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61837D42-73A6-53D5-8D9F-628FA37F4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Τα πυκνωτικά μικρόφωνα είναι γενικά λιγότερο ανθεκτικά από τα δυναμικά.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F9C35AAF-1850-23AB-23E2-7AB03651B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sz="32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Σωστό / Λάθος</a:t>
            </a:r>
          </a:p>
        </p:txBody>
      </p:sp>
    </p:spTree>
    <p:extLst>
      <p:ext uri="{BB962C8B-B14F-4D97-AF65-F5344CB8AC3E}">
        <p14:creationId xmlns:p14="http://schemas.microsoft.com/office/powerpoint/2010/main" val="73833921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4B42864-725D-1FC1-0752-31BE7C8FBD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033A5CEC-A620-F151-1C5C-606DF7724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Τα πυκνωτικά μικρόφωνα είναι γενικά λιγότερο ανθεκτικά από τα δυναμικά.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7EA6A88F-6653-4104-3AE1-FB7ACF92B7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sz="32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Σωστό</a:t>
            </a:r>
          </a:p>
        </p:txBody>
      </p:sp>
    </p:spTree>
    <p:extLst>
      <p:ext uri="{BB962C8B-B14F-4D97-AF65-F5344CB8AC3E}">
        <p14:creationId xmlns:p14="http://schemas.microsoft.com/office/powerpoint/2010/main" val="6146927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69003B1-7F06-017D-C6F4-DA4AFA4EFF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41813479-9E43-A2D8-A231-C11D61DA9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Όσο μεγαλύτερη είναι η αντίσταση ενός μικροφώνου, τόσο πιο εύκολα θα συνδεθεί με το σύστημα ήχου.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9F203218-3E3C-66D1-9F59-A33E4914F7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sz="32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Σωστό / Λάθος</a:t>
            </a:r>
          </a:p>
        </p:txBody>
      </p:sp>
    </p:spTree>
    <p:extLst>
      <p:ext uri="{BB962C8B-B14F-4D97-AF65-F5344CB8AC3E}">
        <p14:creationId xmlns:p14="http://schemas.microsoft.com/office/powerpoint/2010/main" val="1138242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9D715A0-B75E-A8EF-8FFC-EE1ED260C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0330F0FD-DA35-9688-D83B-1B124D25A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599"/>
            <a:ext cx="9905998" cy="2061029"/>
          </a:xfrm>
        </p:spPr>
        <p:txBody>
          <a:bodyPr>
            <a:normAutofit/>
          </a:bodyPr>
          <a:lstStyle/>
          <a:p>
            <a:r>
              <a:rPr lang="el-GR" sz="4400" b="1" i="1" cap="none" dirty="0">
                <a:latin typeface="Calibri" panose="020F0502020204030204" pitchFamily="34" charset="0"/>
                <a:cs typeface="Calibri" panose="020F0502020204030204" pitchFamily="34" charset="0"/>
              </a:rPr>
              <a:t>    Πυκνωτικά Μικρόφωνα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xmlns="" id="{EF863878-5736-3213-EF2B-9335E20942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9280" y="3487737"/>
            <a:ext cx="3287863" cy="576262"/>
          </a:xfrm>
        </p:spPr>
        <p:txBody>
          <a:bodyPr/>
          <a:lstStyle/>
          <a:p>
            <a:pPr algn="ctr">
              <a:spcBef>
                <a:spcPct val="0"/>
              </a:spcBef>
            </a:pPr>
            <a:r>
              <a:rPr lang="el-GR" sz="3200" b="1" u="sng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Πλεονεκτήματα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xmlns="" id="{D5CAF9D0-F436-E3E6-AAD8-ED9CFD2E9C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81576" y="4187373"/>
            <a:ext cx="5012787" cy="1603826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Πολύ καθαρός και λεπτομερής ήχος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xmlns="" id="{9B1F8929-A9D4-F94C-D9F9-F49646D7C2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43133" y="3487738"/>
            <a:ext cx="3629781" cy="576262"/>
          </a:xfrm>
        </p:spPr>
        <p:txBody>
          <a:bodyPr/>
          <a:lstStyle/>
          <a:p>
            <a:pPr algn="ctr">
              <a:spcBef>
                <a:spcPct val="0"/>
              </a:spcBef>
            </a:pPr>
            <a:r>
              <a:rPr lang="el-GR" sz="3200" b="1" u="sng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Μειονεκτήματα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xmlns="" id="{8D7D056C-7B8B-6113-CAA2-763A5AEB7C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92686" y="4187373"/>
            <a:ext cx="4517739" cy="1603826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Ευαίσθητα στον θόρυβο</a:t>
            </a:r>
          </a:p>
          <a:p>
            <a:pPr>
              <a:spcBef>
                <a:spcPct val="0"/>
              </a:spcBef>
            </a:pPr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Απαιτούν </a:t>
            </a:r>
            <a:r>
              <a:rPr lang="el-GR" sz="2400" cap="none" dirty="0" err="1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phantom</a:t>
            </a:r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l-GR" sz="2400" cap="none" dirty="0" err="1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power</a:t>
            </a:r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(48V)</a:t>
            </a:r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xmlns="" id="{43847DB9-F7DC-7ED7-FAD7-E1D2B910AA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3793" y="451843"/>
            <a:ext cx="2444096" cy="278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48292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C29796A-EEAB-D341-331F-42E27A7E4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7857BD07-E934-7449-200A-33D30690C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Όσο μεγαλύτερη είναι η αντίσταση ενός μικροφώνου, τόσο πιο εύκολα θα συνδεθεί με το σύστημα ήχου.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7CFD7BF6-34C5-258C-72B7-1DAD392DFC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sz="32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Λάθος</a:t>
            </a:r>
          </a:p>
        </p:txBody>
      </p:sp>
    </p:spTree>
    <p:extLst>
      <p:ext uri="{BB962C8B-B14F-4D97-AF65-F5344CB8AC3E}">
        <p14:creationId xmlns:p14="http://schemas.microsoft.com/office/powerpoint/2010/main" val="117863512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ADA5862-2748-5768-E349-FB8683884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01871ECE-5014-A438-69E5-E0A98015A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Τα μικρόφωνα με υψηλή ευαισθησία είναι καλύτερα για ηχογραφήσεις σε δυνατά περιβάλλοντα.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03432DA7-BB79-0CF8-8303-D541D00DB6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sz="32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Σωστό / Λάθος</a:t>
            </a:r>
          </a:p>
        </p:txBody>
      </p:sp>
    </p:spTree>
    <p:extLst>
      <p:ext uri="{BB962C8B-B14F-4D97-AF65-F5344CB8AC3E}">
        <p14:creationId xmlns:p14="http://schemas.microsoft.com/office/powerpoint/2010/main" val="251632194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2F216EF-3182-5D0D-83CF-9A5BFB717F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2EED223D-F2A6-1636-87BE-4BE66A212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Τα μικρόφωνα με υψηλή ευαισθησία είναι καλύτερα για ηχογραφήσεις σε δυνατά περιβάλλοντα.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29FE716A-D0BF-3B49-CB6F-E995C01151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sz="32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Λάθος</a:t>
            </a:r>
          </a:p>
        </p:txBody>
      </p:sp>
    </p:spTree>
    <p:extLst>
      <p:ext uri="{BB962C8B-B14F-4D97-AF65-F5344CB8AC3E}">
        <p14:creationId xmlns:p14="http://schemas.microsoft.com/office/powerpoint/2010/main" val="94189187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E07CE68-35BA-FD71-8DB0-F907098714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74D0C02A-EF94-C32E-6829-1A98A5B76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Τα μικρόφωνα που είναι ασύρματα δεν έχουν περιορισμούς στη χρήση τους, αρκεί να έχουν επαρκή ισχύ.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7CB50761-C02A-ED6E-6948-58B6A548BE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sz="32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Σωστό / Λάθος</a:t>
            </a:r>
          </a:p>
        </p:txBody>
      </p:sp>
    </p:spTree>
    <p:extLst>
      <p:ext uri="{BB962C8B-B14F-4D97-AF65-F5344CB8AC3E}">
        <p14:creationId xmlns:p14="http://schemas.microsoft.com/office/powerpoint/2010/main" val="45099321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74080D6-1952-653F-0DB3-05F0749D3F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7AB2DF81-541A-DCE2-CE41-EC32CA075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cap="none" dirty="0">
                <a:latin typeface="Calibri" panose="020F0502020204030204" pitchFamily="34" charset="0"/>
                <a:cs typeface="Calibri" panose="020F0502020204030204" pitchFamily="34" charset="0"/>
              </a:rPr>
              <a:t>Τα μικρόφωνα που είναι ασύρματα δεν έχουν περιορισμούς στη χρήση τους, αρκεί να έχουν επαρκή ισχύ.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E3FE3711-164C-8199-DBE2-ACD16B0E41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sz="32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Λάθος</a:t>
            </a:r>
          </a:p>
        </p:txBody>
      </p:sp>
    </p:spTree>
    <p:extLst>
      <p:ext uri="{BB962C8B-B14F-4D97-AF65-F5344CB8AC3E}">
        <p14:creationId xmlns:p14="http://schemas.microsoft.com/office/powerpoint/2010/main" val="18645152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7E51215-51CB-9C8C-08C5-AB84B52C4E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C72E41D3-808F-730D-AC47-108321AD9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cap="none" dirty="0">
                <a:latin typeface="Calibri" panose="020F0502020204030204" pitchFamily="34" charset="0"/>
                <a:cs typeface="Calibri" panose="020F0502020204030204" pitchFamily="34" charset="0"/>
              </a:rPr>
              <a:t>Η αντίσταση (</a:t>
            </a:r>
            <a:r>
              <a:rPr lang="el-GR" b="1" cap="none" dirty="0" err="1">
                <a:latin typeface="Calibri" panose="020F0502020204030204" pitchFamily="34" charset="0"/>
                <a:cs typeface="Calibri" panose="020F0502020204030204" pitchFamily="34" charset="0"/>
              </a:rPr>
              <a:t>impedance</a:t>
            </a:r>
            <a:r>
              <a:rPr lang="el-GR" b="1" cap="none" dirty="0">
                <a:latin typeface="Calibri" panose="020F0502020204030204" pitchFamily="34" charset="0"/>
                <a:cs typeface="Calibri" panose="020F0502020204030204" pitchFamily="34" charset="0"/>
              </a:rPr>
              <a:t>) ενός μικροφώνου πρέπει να ταιριάζει με την αντίσταση του ηχητικού συστήματος για σωστή λειτουργία.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9443E542-90E6-FC2A-43B1-FAF4FED9B2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sz="32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Σωστό / Λάθος</a:t>
            </a:r>
          </a:p>
        </p:txBody>
      </p:sp>
    </p:spTree>
    <p:extLst>
      <p:ext uri="{BB962C8B-B14F-4D97-AF65-F5344CB8AC3E}">
        <p14:creationId xmlns:p14="http://schemas.microsoft.com/office/powerpoint/2010/main" val="147490867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6ECAD0D-2EFD-ABD9-1F0A-736B8D2E72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081AF8CE-D860-B2DB-82B9-D2D7F8BA4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cap="none" dirty="0">
                <a:latin typeface="Calibri" panose="020F0502020204030204" pitchFamily="34" charset="0"/>
                <a:cs typeface="Calibri" panose="020F0502020204030204" pitchFamily="34" charset="0"/>
              </a:rPr>
              <a:t>Η αντίσταση (</a:t>
            </a:r>
            <a:r>
              <a:rPr lang="el-GR" b="1" cap="none" dirty="0" err="1">
                <a:latin typeface="Calibri" panose="020F0502020204030204" pitchFamily="34" charset="0"/>
                <a:cs typeface="Calibri" panose="020F0502020204030204" pitchFamily="34" charset="0"/>
              </a:rPr>
              <a:t>impedance</a:t>
            </a:r>
            <a:r>
              <a:rPr lang="el-GR" b="1" cap="none" dirty="0">
                <a:latin typeface="Calibri" panose="020F0502020204030204" pitchFamily="34" charset="0"/>
                <a:cs typeface="Calibri" panose="020F0502020204030204" pitchFamily="34" charset="0"/>
              </a:rPr>
              <a:t>) ενός μικροφώνου πρέπει να ταιριάζει με την αντίσταση του ηχητικού συστήματος για σωστή λειτουργία.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AAA63759-37DE-3D14-6DE9-BF36779FFA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sz="32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Σωστό</a:t>
            </a:r>
          </a:p>
        </p:txBody>
      </p:sp>
    </p:spTree>
    <p:extLst>
      <p:ext uri="{BB962C8B-B14F-4D97-AF65-F5344CB8AC3E}">
        <p14:creationId xmlns:p14="http://schemas.microsoft.com/office/powerpoint/2010/main" val="3012991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57CBE0B-B2C7-6289-1759-2C3A5C4E0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2E3D0FE5-43A3-48CD-87E1-849E7F9CB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599"/>
            <a:ext cx="9905998" cy="2061029"/>
          </a:xfrm>
        </p:spPr>
        <p:txBody>
          <a:bodyPr>
            <a:normAutofit/>
          </a:bodyPr>
          <a:lstStyle/>
          <a:p>
            <a:r>
              <a:rPr lang="el-GR" sz="4400" b="1" i="1" cap="none" dirty="0">
                <a:latin typeface="Calibri" panose="020F0502020204030204" pitchFamily="34" charset="0"/>
                <a:cs typeface="Calibri" panose="020F0502020204030204" pitchFamily="34" charset="0"/>
              </a:rPr>
              <a:t>    Μικρόφωνα Πέτου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xmlns="" id="{AA2E5694-3D60-0768-67B8-70E857BE67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9280" y="3487737"/>
            <a:ext cx="3287863" cy="699636"/>
          </a:xfrm>
        </p:spPr>
        <p:txBody>
          <a:bodyPr/>
          <a:lstStyle/>
          <a:p>
            <a:pPr algn="ctr">
              <a:spcBef>
                <a:spcPct val="0"/>
              </a:spcBef>
            </a:pPr>
            <a:r>
              <a:rPr lang="el-GR" sz="3200" b="1" u="sng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Πλεονεκτήματα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xmlns="" id="{C4C19964-698C-BF48-7107-3C24C20356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48863" y="4346917"/>
            <a:ext cx="4745500" cy="1444282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Διακριτικά</a:t>
            </a:r>
          </a:p>
          <a:p>
            <a:pPr>
              <a:spcBef>
                <a:spcPct val="0"/>
              </a:spcBef>
            </a:pPr>
            <a:r>
              <a:rPr lang="en-US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Hands-free </a:t>
            </a:r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χρήση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xmlns="" id="{09EF3658-B010-4CE3-EDCF-A5BE98DBD1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43133" y="3487737"/>
            <a:ext cx="3629781" cy="699635"/>
          </a:xfrm>
        </p:spPr>
        <p:txBody>
          <a:bodyPr/>
          <a:lstStyle/>
          <a:p>
            <a:pPr algn="ctr">
              <a:spcBef>
                <a:spcPct val="0"/>
              </a:spcBef>
            </a:pPr>
            <a:r>
              <a:rPr lang="el-GR" sz="3200" b="1" u="sng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Μειονεκτήματα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xmlns="" id="{EF858578-7B97-F5B5-D200-0E4BE2D351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38316" y="4346917"/>
            <a:ext cx="4745500" cy="1444282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Ποιότητα ήχου χαμηλότερη σε σχέση με μεγαλύτερα μικρόφωνα</a:t>
            </a:r>
          </a:p>
        </p:txBody>
      </p:sp>
      <p:pic>
        <p:nvPicPr>
          <p:cNvPr id="9" name="Εικόνα 8">
            <a:extLst>
              <a:ext uri="{FF2B5EF4-FFF2-40B4-BE49-F238E27FC236}">
                <a16:creationId xmlns:a16="http://schemas.microsoft.com/office/drawing/2014/main" xmlns="" id="{7E4A3B50-446D-8145-ACC3-FC0AB7185D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0166" y="359418"/>
            <a:ext cx="2198743" cy="3004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690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172B516-DAB4-1336-0D77-7D0FBB965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51A13D54-F62F-FB1A-3A4F-66A89A59C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599"/>
            <a:ext cx="9905998" cy="2061029"/>
          </a:xfrm>
        </p:spPr>
        <p:txBody>
          <a:bodyPr>
            <a:normAutofit/>
          </a:bodyPr>
          <a:lstStyle/>
          <a:p>
            <a:r>
              <a:rPr lang="el-GR" sz="4400" b="1" i="1" cap="none" dirty="0">
                <a:latin typeface="Calibri" panose="020F0502020204030204" pitchFamily="34" charset="0"/>
                <a:cs typeface="Calibri" panose="020F0502020204030204" pitchFamily="34" charset="0"/>
              </a:rPr>
              <a:t>    Μικρόφωνα </a:t>
            </a:r>
            <a:r>
              <a:rPr lang="en-US" sz="4400" b="1" i="1" cap="none" dirty="0">
                <a:latin typeface="Calibri" panose="020F0502020204030204" pitchFamily="34" charset="0"/>
                <a:cs typeface="Calibri" panose="020F0502020204030204" pitchFamily="34" charset="0"/>
              </a:rPr>
              <a:t>USB</a:t>
            </a:r>
            <a:endParaRPr lang="el-GR" sz="4400" b="1" i="1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xmlns="" id="{C71F09B7-3170-D1F9-FF45-DCA1947C89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9280" y="3487737"/>
            <a:ext cx="3287863" cy="699636"/>
          </a:xfrm>
        </p:spPr>
        <p:txBody>
          <a:bodyPr/>
          <a:lstStyle/>
          <a:p>
            <a:pPr algn="ctr">
              <a:spcBef>
                <a:spcPct val="0"/>
              </a:spcBef>
            </a:pPr>
            <a:r>
              <a:rPr lang="el-GR" sz="3200" b="1" u="sng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Πλεονεκτήματα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xmlns="" id="{E7F4268C-3F14-743C-6D8A-2188FD2739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48863" y="4346917"/>
            <a:ext cx="4745500" cy="1444282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Εύκολη χρήση (</a:t>
            </a:r>
            <a:r>
              <a:rPr lang="el-GR" sz="2400" cap="none" dirty="0" err="1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Plug</a:t>
            </a:r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and </a:t>
            </a:r>
            <a:r>
              <a:rPr lang="el-GR" sz="2400" cap="none" dirty="0" err="1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Play</a:t>
            </a:r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)</a:t>
            </a:r>
          </a:p>
          <a:p>
            <a:pPr>
              <a:spcBef>
                <a:spcPct val="0"/>
              </a:spcBef>
            </a:pPr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Ιδανικά για αρχάριους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xmlns="" id="{D36C0D7D-F773-C02D-74DF-08CD2C104A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43133" y="3487737"/>
            <a:ext cx="3629781" cy="699635"/>
          </a:xfrm>
        </p:spPr>
        <p:txBody>
          <a:bodyPr/>
          <a:lstStyle/>
          <a:p>
            <a:pPr algn="ctr">
              <a:spcBef>
                <a:spcPct val="0"/>
              </a:spcBef>
            </a:pPr>
            <a:r>
              <a:rPr lang="el-GR" sz="3200" b="1" u="sng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Μειονεκτήματα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xmlns="" id="{22CEC8AA-9971-489D-D9AE-E8B95F98F7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38316" y="4346917"/>
            <a:ext cx="4745500" cy="1444282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el-GR" sz="24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Λιγότερες δυνατότητες επαγγελματικής ρύθμισης</a:t>
            </a:r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xmlns="" id="{F20CD5AD-5968-9CBD-0E71-51F6173AD6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6460" y="609599"/>
            <a:ext cx="2599398" cy="2177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070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>
            <a:extLst>
              <a:ext uri="{FF2B5EF4-FFF2-40B4-BE49-F238E27FC236}">
                <a16:creationId xmlns:a16="http://schemas.microsoft.com/office/drawing/2014/main" xmlns="" id="{4710B27F-790F-F756-9503-F6EF106C3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1472417"/>
          </a:xfrm>
        </p:spPr>
        <p:txBody>
          <a:bodyPr/>
          <a:lstStyle/>
          <a:p>
            <a:r>
              <a:rPr lang="el-GR" sz="4400" b="1" cap="none" dirty="0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Τεχνικά Χαρακτηριστικά Μικροφώνων</a:t>
            </a: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xmlns="" id="{4C838CDC-CD9C-407C-D942-D737F335209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751013" y="3236228"/>
            <a:ext cx="8082304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Απόκριση Συχνότητας (</a:t>
            </a:r>
            <a:r>
              <a:rPr kumimoji="0" lang="el-GR" altLang="el-GR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Frequency</a:t>
            </a:r>
            <a:r>
              <a:rPr kumimoji="0" lang="el-GR" altLang="el-GR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l-GR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Response</a:t>
            </a:r>
            <a:r>
              <a:rPr kumimoji="0" lang="el-GR" altLang="el-GR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Μοτίβο Λήψης (</a:t>
            </a:r>
            <a:r>
              <a:rPr kumimoji="0" lang="el-GR" altLang="el-GR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Polar</a:t>
            </a:r>
            <a:r>
              <a:rPr kumimoji="0" lang="el-GR" altLang="el-GR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l-GR" altLang="el-GR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Pattern</a:t>
            </a:r>
            <a:r>
              <a:rPr kumimoji="0" lang="el-GR" altLang="el-GR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Ευαισθησία (</a:t>
            </a:r>
            <a:r>
              <a:rPr kumimoji="0" lang="el-GR" altLang="el-GR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Sensitivity</a:t>
            </a:r>
            <a:r>
              <a:rPr kumimoji="0" lang="el-GR" altLang="el-GR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Αντίσταση (</a:t>
            </a:r>
            <a:r>
              <a:rPr kumimoji="0" lang="el-GR" altLang="el-GR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Impedance</a:t>
            </a:r>
            <a:r>
              <a:rPr kumimoji="0" lang="el-GR" altLang="el-GR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328162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BA71B84B-86FA-03B5-9F34-87AD993C9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323558"/>
            <a:ext cx="9905998" cy="900331"/>
          </a:xfrm>
        </p:spPr>
        <p:txBody>
          <a:bodyPr/>
          <a:lstStyle/>
          <a:p>
            <a:pPr algn="ctr"/>
            <a:r>
              <a:rPr lang="el-GR" sz="44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Απόκριση συχνότητας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4D90BEBF-FBDD-32BE-961E-4813F2865A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248" y="1406769"/>
            <a:ext cx="10677379" cy="47408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Απόκριση συχνότητας (</a:t>
            </a:r>
            <a:r>
              <a:rPr lang="el-GR" cap="none" dirty="0" err="1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frequency</a:t>
            </a:r>
            <a:r>
              <a:rPr lang="el-GR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l-GR" cap="none" dirty="0" err="1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response</a:t>
            </a:r>
            <a:r>
              <a:rPr lang="el-GR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) ενός μικροφώνου σημαίνει το πώς "ακούει" το μικρόφωνο διαφορετικές συχνότητες ήχου.</a:t>
            </a:r>
          </a:p>
          <a:p>
            <a:r>
              <a:rPr lang="el-GR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Το κάθε μικρόφωνο δεν "πιάνει" όλες τις συχνότητες με τον ίδιο τρόπο.</a:t>
            </a:r>
          </a:p>
          <a:p>
            <a:r>
              <a:rPr lang="el-GR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Κάποια μικρόφωνα «τονίζουν» τα μπάσα (χαμηλές συχνότητες) και άλλα «δίνουν έμφαση» στα πρίμα (ψηλές συχνότητες).</a:t>
            </a:r>
          </a:p>
          <a:p>
            <a:r>
              <a:rPr lang="el-GR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Η ιδανική απόκριση θα ήταν να «πιάνει» όλες τις συχνότητες από 20 </a:t>
            </a:r>
            <a:r>
              <a:rPr lang="el-GR" cap="none" dirty="0" err="1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Hz</a:t>
            </a:r>
            <a:r>
              <a:rPr lang="el-GR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έως 20.000 </a:t>
            </a:r>
            <a:r>
              <a:rPr lang="el-GR" cap="none" dirty="0" err="1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Hz</a:t>
            </a:r>
            <a:r>
              <a:rPr lang="el-GR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(όσο ακούει και το ανθρώπινο αυτί) χωρίς παραμορφώσεις ή υπερβολές.</a:t>
            </a:r>
          </a:p>
          <a:p>
            <a:r>
              <a:rPr lang="el-GR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Συνήθως, αυτή η απόκριση σχεδιάζεται με καμπύλη γραφήματος (</a:t>
            </a:r>
            <a:r>
              <a:rPr lang="el-GR" cap="none" dirty="0" err="1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Frequency</a:t>
            </a:r>
            <a:r>
              <a:rPr lang="el-GR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l-GR" cap="none" dirty="0" err="1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Response</a:t>
            </a:r>
            <a:r>
              <a:rPr lang="el-GR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l-GR" cap="none" dirty="0" err="1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Curve</a:t>
            </a:r>
            <a:r>
              <a:rPr lang="el-GR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).</a:t>
            </a:r>
          </a:p>
          <a:p>
            <a:pPr marL="0" indent="0">
              <a:buNone/>
            </a:pPr>
            <a:endParaRPr lang="el-GR" cap="none" dirty="0">
              <a:ln w="3175" cmpd="sng">
                <a:noFill/>
              </a:ln>
              <a:gradFill flip="none" rotWithShape="1">
                <a:gsLst>
                  <a:gs pos="0">
                    <a:schemeClr val="tx1"/>
                  </a:gs>
                  <a:gs pos="100000">
                    <a:schemeClr val="tx1">
                      <a:lumMod val="65000"/>
                    </a:schemeClr>
                  </a:gs>
                </a:gsLst>
                <a:lin ang="5580000" scaled="0"/>
                <a:tileRect/>
              </a:gradFill>
              <a:effectLst>
                <a:glow rad="38100">
                  <a:schemeClr val="bg1">
                    <a:lumMod val="65000"/>
                    <a:lumOff val="35000"/>
                    <a:alpha val="40000"/>
                  </a:schemeClr>
                </a:glow>
                <a:outerShdw blurRad="28575" dist="38100" dir="14040000" algn="tl" rotWithShape="0">
                  <a:srgbClr val="000000">
                    <a:alpha val="25000"/>
                  </a:srgbClr>
                </a:outerShdw>
              </a:effectLst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l-GR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Για παράδειγμα ένα πυκνωτικό μικρόφωνο μπορεί να έχει πολύ "ίσια" απόκριση δηλαδή ν α καταγράφει τον ήχο όπως ακριβώς είναι ενώ ένα δυναμικό μικρόφωνο μπορεί να «κόβει» κάποιες πολύ χαμηλές ή πολύ υψηλές συχνότητες για να εστιάσει στη φωνή.</a:t>
            </a:r>
          </a:p>
        </p:txBody>
      </p:sp>
    </p:spTree>
    <p:extLst>
      <p:ext uri="{BB962C8B-B14F-4D97-AF65-F5344CB8AC3E}">
        <p14:creationId xmlns:p14="http://schemas.microsoft.com/office/powerpoint/2010/main" val="17815017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Πλέγμα">
  <a:themeElements>
    <a:clrScheme name="Πλέγμα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Πλέγμα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Πλέγμα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TM03457485[[fn=Πλέγμα]]</Template>
  <TotalTime>359</TotalTime>
  <Words>1440</Words>
  <Application>Microsoft Office PowerPoint</Application>
  <PresentationFormat>Custom</PresentationFormat>
  <Paragraphs>236</Paragraphs>
  <Slides>56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57" baseType="lpstr">
      <vt:lpstr>Πλέγμα</vt:lpstr>
      <vt:lpstr>Μικρόφωνα Ρύθμιση και Βελτιστοποίηση</vt:lpstr>
      <vt:lpstr>Τι είναι το μικρόφωνο;</vt:lpstr>
      <vt:lpstr>Βασικοί Τύποι Μικροφώνων</vt:lpstr>
      <vt:lpstr>    Δυναμικά Μικρόφωνα</vt:lpstr>
      <vt:lpstr>    Πυκνωτικά Μικρόφωνα</vt:lpstr>
      <vt:lpstr>    Μικρόφωνα Πέτου</vt:lpstr>
      <vt:lpstr>    Μικρόφωνα USB</vt:lpstr>
      <vt:lpstr>Τεχνικά Χαρακτηριστικά Μικροφώνων</vt:lpstr>
      <vt:lpstr>Απόκριση συχνότητας</vt:lpstr>
      <vt:lpstr>Μοτίβα Λήψης (Polar Patterns)</vt:lpstr>
      <vt:lpstr>Ευαισθησία μικροφώνου</vt:lpstr>
      <vt:lpstr>Αντίσταση (Impedance) Μικροφώνου</vt:lpstr>
      <vt:lpstr>Χρήση Εξωτερικού Μικροφώνου</vt:lpstr>
      <vt:lpstr>Ρύθμιση Μικροφώνου στον Υπολογιστή</vt:lpstr>
      <vt:lpstr>Συμβουλές Τοποθέτησης</vt:lpstr>
      <vt:lpstr>Βελτιστοποίηση Ήχου</vt:lpstr>
      <vt:lpstr>Συνήθη Λάθη στη Χρήση Μικροφώνου</vt:lpstr>
      <vt:lpstr>Συμβουλές Αγοράς Μικροφώνου</vt:lpstr>
      <vt:lpstr>Ποιο μικρόφωνο απαιτεί εξωτερική πηγή ρεύματος για να λειτουργήσει σωστά;</vt:lpstr>
      <vt:lpstr>Ποιο μικρόφωνο απαιτεί εξωτερική πηγή ρεύματος για να λειτουργήσει σωστά;</vt:lpstr>
      <vt:lpstr>Ποιο είδος μικροφώνου είναι πιο ανθεκτικό σε δυνατό ήχο και πτώσεις;</vt:lpstr>
      <vt:lpstr>Ποιο είδος μικροφώνου είναι πιο ανθεκτικό σε δυνατό ήχο και πτώσεις;</vt:lpstr>
      <vt:lpstr>Ποιο χαρακτηριστικό δείχνει από ποια κατεύθυνση το μικρόφωνο "πιάνει" ήχο;</vt:lpstr>
      <vt:lpstr>Ποιο χαρακτηριστικό δείχνει από ποια κατεύθυνση το μικρόφωνο "πιάνει" ήχο;</vt:lpstr>
      <vt:lpstr>Ποια από τις παρακάτω συσκευές χρησιμοποιεί συνήθως καλώδιο XLR;</vt:lpstr>
      <vt:lpstr>Ποια από τις παρακάτω συσκευές χρησιμοποιεί συνήθως καλώδιο XLR;</vt:lpstr>
      <vt:lpstr>Ποιο μικρόφωνο χρησιμοποιείται συνήθως από τραγουδιστές για live εμφανίσεις;</vt:lpstr>
      <vt:lpstr>Ποιο μικρόφωνο χρησιμοποιείται συνήθως από τραγουδιστές για live εμφανίσεις;</vt:lpstr>
      <vt:lpstr>Ποιο από τα παρακάτω μικρόφωνα απαιτεί phantom power για να λειτουργήσει;</vt:lpstr>
      <vt:lpstr>Ποιο από τα παρακάτω μικρόφωνα απαιτεί phantom power για να λειτουργήσει;</vt:lpstr>
      <vt:lpstr>Ποιο μικρόφωνο έχει καλύτερη ποιότητα ήχου αλλά είναι πιο ευάλωτο στις ζημιές;</vt:lpstr>
      <vt:lpstr>Ποιο μικρόφωνο έχει καλύτερη ποιότητα ήχου αλλά είναι πιο ευάλωτο στις ζημιές;</vt:lpstr>
      <vt:lpstr>Ποιο μικρόφωνο είναι πιο κατάλληλο για ηχογράφηση εντυπωσιακών ήχων ή ακουστικών οργάνων (π.Χ. Πιάνο);</vt:lpstr>
      <vt:lpstr>Ποιο μικρόφωνο είναι πιο κατάλληλο για ηχογράφηση εντυπωσιακών ήχων ή ακουστικών οργάνων (π.Χ. Πιάνο);</vt:lpstr>
      <vt:lpstr>Ποιο από τα παρακάτω μικρόφωνα είναι πιο κατάλληλο για επαγγελματικές ηχογραφήσεις σε στούντιο;</vt:lpstr>
      <vt:lpstr>Ποιο από τα παρακάτω μικρόφωνα είναι πιο κατάλληλο για επαγγελματικές ηχογραφήσεις σε στούντιο;</vt:lpstr>
      <vt:lpstr>Ένα μικρόφωνο με υψηλή ευαισθησία παράγει ασθενές σήμα.</vt:lpstr>
      <vt:lpstr>Ένα μικρόφωνο με υψηλή ευαισθησία παράγει ασθενές σήμα.</vt:lpstr>
      <vt:lpstr>Τα πυκνωτικά μικρόφωνα είναι γενικά πιο ευαίσθητα από τα δυναμικά μικρόφωνα.</vt:lpstr>
      <vt:lpstr>Τα πυκνωτικά μικρόφωνα είναι γενικά πιο ευαίσθητα από τα δυναμικά μικρόφωνα.</vt:lpstr>
      <vt:lpstr>Τα μικρόφωνα χαμηλής αντίστασης είναι καταλληλότερα για χρήση με μεγάλα μήκη καλωδίων.</vt:lpstr>
      <vt:lpstr>Τα μικρόφωνα χαμηλής αντίστασης είναι καταλληλότερα για χρήση με μεγάλα μήκη καλωδίων.</vt:lpstr>
      <vt:lpstr>Τα ασύρματα μικρόφωνα δεν χρειάζονται ποτέ μπαταρίες ή τροφοδοσία.</vt:lpstr>
      <vt:lpstr>Τα ασύρματα μικρόφωνα δεν χρειάζονται ποτέ μπαταρίες ή τροφοδοσία.</vt:lpstr>
      <vt:lpstr>Η απόκριση συχνότητας ενός μικροφώνου καθορίζει αν θα λειτουργεί σωστά με κάμερα ή κονσόλα.</vt:lpstr>
      <vt:lpstr>Η απόκριση συχνότητας ενός μικροφώνου καθορίζει αν θα λειτουργεί σωστά με κάμερα ή κονσόλα.</vt:lpstr>
      <vt:lpstr>Τα πυκνωτικά μικρόφωνα είναι γενικά λιγότερο ανθεκτικά από τα δυναμικά.</vt:lpstr>
      <vt:lpstr>Τα πυκνωτικά μικρόφωνα είναι γενικά λιγότερο ανθεκτικά από τα δυναμικά.</vt:lpstr>
      <vt:lpstr>Όσο μεγαλύτερη είναι η αντίσταση ενός μικροφώνου, τόσο πιο εύκολα θα συνδεθεί με το σύστημα ήχου.</vt:lpstr>
      <vt:lpstr>Όσο μεγαλύτερη είναι η αντίσταση ενός μικροφώνου, τόσο πιο εύκολα θα συνδεθεί με το σύστημα ήχου.</vt:lpstr>
      <vt:lpstr>Τα μικρόφωνα με υψηλή ευαισθησία είναι καλύτερα για ηχογραφήσεις σε δυνατά περιβάλλοντα.</vt:lpstr>
      <vt:lpstr>Τα μικρόφωνα με υψηλή ευαισθησία είναι καλύτερα για ηχογραφήσεις σε δυνατά περιβάλλοντα.</vt:lpstr>
      <vt:lpstr>Τα μικρόφωνα που είναι ασύρματα δεν έχουν περιορισμούς στη χρήση τους, αρκεί να έχουν επαρκή ισχύ.</vt:lpstr>
      <vt:lpstr>Τα μικρόφωνα που είναι ασύρματα δεν έχουν περιορισμούς στη χρήση τους, αρκεί να έχουν επαρκή ισχύ.</vt:lpstr>
      <vt:lpstr>Η αντίσταση (impedance) ενός μικροφώνου πρέπει να ταιριάζει με την αντίσταση του ηχητικού συστήματος για σωστή λειτουργία.</vt:lpstr>
      <vt:lpstr>Η αντίσταση (impedance) ενός μικροφώνου πρέπει να ταιριάζει με την αντίσταση του ηχητικού συστήματος για σωστή λειτουργία.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Μικρόφωνα Ρύθμιση και Βελτιστοποίηση</dc:title>
  <dc:creator>fwntas skor</dc:creator>
  <cp:lastModifiedBy>Tranceformer</cp:lastModifiedBy>
  <cp:revision>4</cp:revision>
  <dcterms:created xsi:type="dcterms:W3CDTF">2025-04-27T11:23:44Z</dcterms:created>
  <dcterms:modified xsi:type="dcterms:W3CDTF">2025-05-07T20:33:48Z</dcterms:modified>
</cp:coreProperties>
</file>