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Lst>
  <p:sldSz cx="9144000" cy="6858000" type="screen4x3"/>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EF0FC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110" d="100"/>
          <a:sy n="110" d="100"/>
        </p:scale>
        <p:origin x="-1644" y="-96"/>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6" name="Rounded Rectangle 15"/>
          <p:cNvSpPr/>
          <p:nvPr/>
        </p:nvSpPr>
        <p:spPr>
          <a:xfrm>
            <a:off x="228600" y="228600"/>
            <a:ext cx="8695944" cy="6035040"/>
          </a:xfrm>
          <a:prstGeom prst="roundRect">
            <a:avLst>
              <a:gd name="adj" fmla="val 1272"/>
            </a:avLst>
          </a:prstGeom>
          <a:gradFill>
            <a:gsLst>
              <a:gs pos="0">
                <a:schemeClr val="accent1">
                  <a:lumMod val="75000"/>
                </a:schemeClr>
              </a:gs>
              <a:gs pos="10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7" name="Group 9"/>
          <p:cNvGrpSpPr>
            <a:grpSpLocks noChangeAspect="1"/>
          </p:cNvGrpSpPr>
          <p:nvPr/>
        </p:nvGrpSpPr>
        <p:grpSpPr bwMode="hidden">
          <a:xfrm>
            <a:off x="211665" y="5353963"/>
            <a:ext cx="8723376" cy="1331580"/>
            <a:chOff x="-3905250" y="4294188"/>
            <a:chExt cx="13011150" cy="1892300"/>
          </a:xfrm>
        </p:grpSpPr>
        <p:sp>
          <p:nvSpPr>
            <p:cNvPr id="11"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2"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3"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4"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15" name="Freeform 10"/>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Title 1"/>
          <p:cNvSpPr>
            <a:spLocks noGrp="1"/>
          </p:cNvSpPr>
          <p:nvPr>
            <p:ph type="ctrTitle"/>
          </p:nvPr>
        </p:nvSpPr>
        <p:spPr>
          <a:xfrm>
            <a:off x="685800" y="1600200"/>
            <a:ext cx="7772400" cy="1780108"/>
          </a:xfrm>
        </p:spPr>
        <p:txBody>
          <a:bodyPr anchor="b">
            <a:normAutofit/>
          </a:bodyPr>
          <a:lstStyle>
            <a:lvl1pPr>
              <a:defRPr sz="4400">
                <a:solidFill>
                  <a:srgbClr val="FFFFFF"/>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1371600" y="3556001"/>
            <a:ext cx="6400800" cy="1473200"/>
          </a:xfrm>
        </p:spPr>
        <p:txBody>
          <a:bodyPr>
            <a:normAutofit/>
          </a:bodyPr>
          <a:lstStyle>
            <a:lvl1pPr marL="0" indent="0" algn="ctr">
              <a:buNone/>
              <a:defRPr sz="2000">
                <a:solidFill>
                  <a:srgbClr val="FFFFF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D8D9701E-2D6A-432F-80E4-BB9CE1355C8E}" type="datetimeFigureOut">
              <a:rPr lang="el-GR" smtClean="0"/>
              <a:t>7/5/2025</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1E641550-283E-4BC4-A5FD-9E6542491176}" type="slidenum">
              <a:rPr lang="el-GR" smtClean="0"/>
              <a:t>‹#›</a:t>
            </a:fld>
            <a:endParaRPr lang="el-G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nchor="ctr"/>
          <a:lstStyle>
            <a:lvl1pPr algn="l">
              <a:defRPr/>
            </a:lvl1pPr>
            <a:lvl2pPr algn="l">
              <a:defRPr/>
            </a:lvl2pPr>
            <a:lvl3pPr algn="l">
              <a:defRPr/>
            </a:lvl3pPr>
            <a:lvl4pPr algn="l">
              <a:defRPr/>
            </a:lvl4pPr>
            <a:lvl5pPr algn="l">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D8D9701E-2D6A-432F-80E4-BB9CE1355C8E}" type="datetimeFigureOut">
              <a:rPr lang="el-GR" smtClean="0"/>
              <a:t>7/5/2025</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1E641550-283E-4BC4-A5FD-9E6542491176}" type="slidenum">
              <a:rPr lang="el-GR" smtClean="0"/>
              <a:t>‹#›</a:t>
            </a:fld>
            <a:endParaRPr lang="el-G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1" name="Rounded Rectangle 20"/>
          <p:cNvSpPr/>
          <p:nvPr/>
        </p:nvSpPr>
        <p:spPr bwMode="hidden">
          <a:xfrm>
            <a:off x="228600" y="228600"/>
            <a:ext cx="8695944" cy="1426464"/>
          </a:xfrm>
          <a:prstGeom prst="roundRect">
            <a:avLst>
              <a:gd name="adj" fmla="val 7136"/>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Date Placeholder 3"/>
          <p:cNvSpPr>
            <a:spLocks noGrp="1"/>
          </p:cNvSpPr>
          <p:nvPr>
            <p:ph type="dt" sz="half" idx="10"/>
          </p:nvPr>
        </p:nvSpPr>
        <p:spPr/>
        <p:txBody>
          <a:bodyPr/>
          <a:lstStyle/>
          <a:p>
            <a:fld id="{D8D9701E-2D6A-432F-80E4-BB9CE1355C8E}" type="datetimeFigureOut">
              <a:rPr lang="el-GR" smtClean="0"/>
              <a:t>7/5/2025</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1E641550-283E-4BC4-A5FD-9E6542491176}" type="slidenum">
              <a:rPr lang="el-GR" smtClean="0"/>
              <a:t>‹#›</a:t>
            </a:fld>
            <a:endParaRPr lang="el-GR"/>
          </a:p>
        </p:txBody>
      </p:sp>
      <p:grpSp>
        <p:nvGrpSpPr>
          <p:cNvPr id="15" name="Group 14"/>
          <p:cNvGrpSpPr>
            <a:grpSpLocks noChangeAspect="1"/>
          </p:cNvGrpSpPr>
          <p:nvPr/>
        </p:nvGrpSpPr>
        <p:grpSpPr bwMode="hidden">
          <a:xfrm>
            <a:off x="211665" y="714191"/>
            <a:ext cx="8723376" cy="1331580"/>
            <a:chOff x="-3905250" y="4294188"/>
            <a:chExt cx="13011150" cy="1892300"/>
          </a:xfrm>
        </p:grpSpPr>
        <p:sp>
          <p:nvSpPr>
            <p:cNvPr id="16"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7"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8"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9"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20" name="Freeform 19"/>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Vertical Title 1"/>
          <p:cNvSpPr>
            <a:spLocks noGrp="1"/>
          </p:cNvSpPr>
          <p:nvPr>
            <p:ph type="title" orient="vert"/>
          </p:nvPr>
        </p:nvSpPr>
        <p:spPr>
          <a:xfrm>
            <a:off x="6629400" y="1447800"/>
            <a:ext cx="2057400" cy="4487333"/>
          </a:xfrm>
        </p:spPr>
        <p:txBody>
          <a:bodyPr vert="eaVert" anchor="ctr"/>
          <a:lstStyle>
            <a:lvl1pPr algn="l">
              <a:defRPr>
                <a:solidFill>
                  <a:schemeClr val="tx2"/>
                </a:solidFill>
              </a:defRPr>
            </a:lvl1pPr>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457200" y="1447800"/>
            <a:ext cx="6019800" cy="4487334"/>
          </a:xfrm>
        </p:spPr>
        <p:txBody>
          <a:bodyPr vert="eaVert"/>
          <a:lstStyle>
            <a:lvl1pPr>
              <a:buClr>
                <a:schemeClr val="accent1"/>
              </a:buClr>
              <a:defRPr/>
            </a:lvl1pPr>
            <a:lvl2pPr>
              <a:buClr>
                <a:schemeClr val="accent1"/>
              </a:buClr>
              <a:defRPr/>
            </a:lvl2pPr>
            <a:lvl3pPr>
              <a:buClr>
                <a:schemeClr val="accent1"/>
              </a:buClr>
              <a:defRPr/>
            </a:lvl3pPr>
            <a:lvl4pPr>
              <a:buClr>
                <a:schemeClr val="accent1"/>
              </a:buClr>
              <a:defRPr/>
            </a:lvl4pPr>
            <a:lvl5pPr>
              <a:buClr>
                <a:schemeClr val="accent1"/>
              </a:buClr>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D8D9701E-2D6A-432F-80E4-BB9CE1355C8E}" type="datetimeFigureOut">
              <a:rPr lang="el-GR" smtClean="0"/>
              <a:t>7/5/2025</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1E641550-283E-4BC4-A5FD-9E6542491176}" type="slidenum">
              <a:rPr lang="el-GR" smtClean="0"/>
              <a:t>‹#›</a:t>
            </a:fld>
            <a:endParaRPr lang="el-GR"/>
          </a:p>
        </p:txBody>
      </p:sp>
      <p:sp>
        <p:nvSpPr>
          <p:cNvPr id="7" name="Title 6"/>
          <p:cNvSpPr>
            <a:spLocks noGrp="1"/>
          </p:cNvSpPr>
          <p:nvPr>
            <p:ph type="title"/>
          </p:nvPr>
        </p:nvSpPr>
        <p:spPr/>
        <p:txBody>
          <a:bodyPr/>
          <a:lstStyle/>
          <a:p>
            <a:r>
              <a:rPr lang="en-US" smtClean="0"/>
              <a:t>Click to edit Master title style</a:t>
            </a:r>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14" name="Rounded Rectangle 13"/>
          <p:cNvSpPr/>
          <p:nvPr/>
        </p:nvSpPr>
        <p:spPr>
          <a:xfrm>
            <a:off x="228600" y="228600"/>
            <a:ext cx="8695944" cy="4736592"/>
          </a:xfrm>
          <a:prstGeom prst="roundRect">
            <a:avLst>
              <a:gd name="adj" fmla="val 1272"/>
            </a:avLst>
          </a:prstGeom>
          <a:gradFill>
            <a:gsLst>
              <a:gs pos="0">
                <a:schemeClr val="accent1">
                  <a:lumMod val="75000"/>
                </a:schemeClr>
              </a:gs>
              <a:gs pos="10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Freeform 14"/>
          <p:cNvSpPr>
            <a:spLocks/>
          </p:cNvSpPr>
          <p:nvPr/>
        </p:nvSpPr>
        <p:spPr bwMode="hidden">
          <a:xfrm>
            <a:off x="6047438" y="4203592"/>
            <a:ext cx="2876429" cy="714026"/>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0" name="Freeform 18"/>
          <p:cNvSpPr>
            <a:spLocks/>
          </p:cNvSpPr>
          <p:nvPr/>
        </p:nvSpPr>
        <p:spPr bwMode="hidden">
          <a:xfrm>
            <a:off x="2619320" y="4075290"/>
            <a:ext cx="5544515" cy="850138"/>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1" name="Freeform 22"/>
          <p:cNvSpPr>
            <a:spLocks/>
          </p:cNvSpPr>
          <p:nvPr/>
        </p:nvSpPr>
        <p:spPr bwMode="hidden">
          <a:xfrm>
            <a:off x="2828728" y="4087562"/>
            <a:ext cx="5467980" cy="774272"/>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2" name="Freeform 26"/>
          <p:cNvSpPr>
            <a:spLocks/>
          </p:cNvSpPr>
          <p:nvPr/>
        </p:nvSpPr>
        <p:spPr bwMode="hidden">
          <a:xfrm>
            <a:off x="5609489" y="4074174"/>
            <a:ext cx="3308000" cy="651549"/>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13" name="Freeform 10"/>
          <p:cNvSpPr>
            <a:spLocks/>
          </p:cNvSpPr>
          <p:nvPr/>
        </p:nvSpPr>
        <p:spPr bwMode="hidden">
          <a:xfrm>
            <a:off x="211665" y="4058555"/>
            <a:ext cx="8723376" cy="1329874"/>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 name="Title 1"/>
          <p:cNvSpPr>
            <a:spLocks noGrp="1"/>
          </p:cNvSpPr>
          <p:nvPr>
            <p:ph type="title"/>
          </p:nvPr>
        </p:nvSpPr>
        <p:spPr>
          <a:xfrm>
            <a:off x="690032" y="2463560"/>
            <a:ext cx="7772400" cy="1524000"/>
          </a:xfrm>
        </p:spPr>
        <p:txBody>
          <a:bodyPr anchor="t">
            <a:normAutofit/>
          </a:bodyPr>
          <a:lstStyle>
            <a:lvl1pPr algn="ctr">
              <a:defRPr sz="44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1367365" y="1437448"/>
            <a:ext cx="6417734" cy="939801"/>
          </a:xfrm>
        </p:spPr>
        <p:txBody>
          <a:bodyPr anchor="b">
            <a:normAutofit/>
          </a:bodyPr>
          <a:lstStyle>
            <a:lvl1pPr marL="0" indent="0" algn="ctr">
              <a:buNone/>
              <a:defRPr sz="2000">
                <a:solidFill>
                  <a:srgbClr val="FFFFFF"/>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D8D9701E-2D6A-432F-80E4-BB9CE1355C8E}" type="datetimeFigureOut">
              <a:rPr lang="el-GR" smtClean="0"/>
              <a:t>7/5/2025</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1E641550-283E-4BC4-A5FD-9E6542491176}" type="slidenum">
              <a:rPr lang="el-GR" smtClean="0"/>
              <a:t>‹#›</a:t>
            </a:fld>
            <a:endParaRPr lang="el-G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5" name="Date Placeholder 4"/>
          <p:cNvSpPr>
            <a:spLocks noGrp="1"/>
          </p:cNvSpPr>
          <p:nvPr>
            <p:ph type="dt" sz="half" idx="10"/>
          </p:nvPr>
        </p:nvSpPr>
        <p:spPr/>
        <p:txBody>
          <a:bodyPr/>
          <a:lstStyle/>
          <a:p>
            <a:fld id="{D8D9701E-2D6A-432F-80E4-BB9CE1355C8E}" type="datetimeFigureOut">
              <a:rPr lang="el-GR" smtClean="0"/>
              <a:t>7/5/2025</a:t>
            </a:fld>
            <a:endParaRPr lang="el-GR"/>
          </a:p>
        </p:txBody>
      </p:sp>
      <p:sp>
        <p:nvSpPr>
          <p:cNvPr id="6" name="Footer Placeholder 5"/>
          <p:cNvSpPr>
            <a:spLocks noGrp="1"/>
          </p:cNvSpPr>
          <p:nvPr>
            <p:ph type="ftr" sz="quarter" idx="11"/>
          </p:nvPr>
        </p:nvSpPr>
        <p:spPr/>
        <p:txBody>
          <a:bodyPr/>
          <a:lstStyle/>
          <a:p>
            <a:endParaRPr lang="el-GR"/>
          </a:p>
        </p:txBody>
      </p:sp>
      <p:sp>
        <p:nvSpPr>
          <p:cNvPr id="7" name="Slide Number Placeholder 6"/>
          <p:cNvSpPr>
            <a:spLocks noGrp="1"/>
          </p:cNvSpPr>
          <p:nvPr>
            <p:ph type="sldNum" sz="quarter" idx="12"/>
          </p:nvPr>
        </p:nvSpPr>
        <p:spPr/>
        <p:txBody>
          <a:bodyPr/>
          <a:lstStyle/>
          <a:p>
            <a:fld id="{1E641550-283E-4BC4-A5FD-9E6542491176}" type="slidenum">
              <a:rPr lang="el-GR" smtClean="0"/>
              <a:t>‹#›</a:t>
            </a:fld>
            <a:endParaRPr lang="el-GR"/>
          </a:p>
        </p:txBody>
      </p:sp>
      <p:sp>
        <p:nvSpPr>
          <p:cNvPr id="9" name="Content Placeholder 8"/>
          <p:cNvSpPr>
            <a:spLocks noGrp="1"/>
          </p:cNvSpPr>
          <p:nvPr>
            <p:ph sz="quarter" idx="13"/>
          </p:nvPr>
        </p:nvSpPr>
        <p:spPr>
          <a:xfrm>
            <a:off x="676655" y="2679192"/>
            <a:ext cx="3822192" cy="34472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11" name="Content Placeholder 10"/>
          <p:cNvSpPr>
            <a:spLocks noGrp="1"/>
          </p:cNvSpPr>
          <p:nvPr>
            <p:ph sz="quarter" idx="14"/>
          </p:nvPr>
        </p:nvSpPr>
        <p:spPr>
          <a:xfrm>
            <a:off x="4645152" y="2679192"/>
            <a:ext cx="3822192" cy="34472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676656" y="2678114"/>
            <a:ext cx="3822192" cy="639762"/>
          </a:xfrm>
        </p:spPr>
        <p:txBody>
          <a:bodyPr anchor="ctr"/>
          <a:lstStyle>
            <a:lvl1pPr marL="0" indent="0" algn="ctr">
              <a:buNone/>
              <a:defRPr sz="2400" b="0">
                <a:solidFill>
                  <a:schemeClr val="tx2"/>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77332" y="3429000"/>
            <a:ext cx="3820055" cy="2697163"/>
          </a:xfrm>
        </p:spPr>
        <p:txBody>
          <a:bodyPr/>
          <a:lstStyle>
            <a:lvl1pPr>
              <a:defRPr sz="2000"/>
            </a:lvl1pPr>
            <a:lvl2pPr>
              <a:defRPr sz="1800"/>
            </a:lvl2pPr>
            <a:lvl3pPr>
              <a:defRPr sz="1600"/>
            </a:lvl3pPr>
            <a:lvl4pPr>
              <a:defRPr sz="1400"/>
            </a:lvl4pPr>
            <a:lvl5pPr>
              <a:defRPr sz="14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648200" y="2678113"/>
            <a:ext cx="3822192" cy="639762"/>
          </a:xfrm>
        </p:spPr>
        <p:txBody>
          <a:bodyPr anchor="ctr"/>
          <a:lstStyle>
            <a:lvl1pPr marL="0" indent="0" algn="ctr">
              <a:buNone/>
              <a:defRPr sz="2400" b="0" i="0">
                <a:solidFill>
                  <a:schemeClr val="tx2"/>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3429000"/>
            <a:ext cx="3822192" cy="2697163"/>
          </a:xfrm>
        </p:spPr>
        <p:txBody>
          <a:bodyPr/>
          <a:lstStyle>
            <a:lvl1pPr>
              <a:defRPr sz="2000"/>
            </a:lvl1pPr>
            <a:lvl2pPr>
              <a:defRPr sz="1800"/>
            </a:lvl2pPr>
            <a:lvl3pPr>
              <a:defRPr sz="1600"/>
            </a:lvl3pPr>
            <a:lvl4pPr>
              <a:defRPr sz="1400"/>
            </a:lvl4pPr>
            <a:lvl5pPr>
              <a:defRPr sz="14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D8D9701E-2D6A-432F-80E4-BB9CE1355C8E}" type="datetimeFigureOut">
              <a:rPr lang="el-GR" smtClean="0"/>
              <a:t>7/5/2025</a:t>
            </a:fld>
            <a:endParaRPr lang="el-GR"/>
          </a:p>
        </p:txBody>
      </p:sp>
      <p:sp>
        <p:nvSpPr>
          <p:cNvPr id="8" name="Footer Placeholder 7"/>
          <p:cNvSpPr>
            <a:spLocks noGrp="1"/>
          </p:cNvSpPr>
          <p:nvPr>
            <p:ph type="ftr" sz="quarter" idx="11"/>
          </p:nvPr>
        </p:nvSpPr>
        <p:spPr/>
        <p:txBody>
          <a:bodyPr/>
          <a:lstStyle/>
          <a:p>
            <a:endParaRPr lang="el-GR"/>
          </a:p>
        </p:txBody>
      </p:sp>
      <p:sp>
        <p:nvSpPr>
          <p:cNvPr id="9" name="Slide Number Placeholder 8"/>
          <p:cNvSpPr>
            <a:spLocks noGrp="1"/>
          </p:cNvSpPr>
          <p:nvPr>
            <p:ph type="sldNum" sz="quarter" idx="12"/>
          </p:nvPr>
        </p:nvSpPr>
        <p:spPr/>
        <p:txBody>
          <a:bodyPr/>
          <a:lstStyle/>
          <a:p>
            <a:fld id="{1E641550-283E-4BC4-A5FD-9E6542491176}" type="slidenum">
              <a:rPr lang="el-GR" smtClean="0"/>
              <a:t>‹#›</a:t>
            </a:fld>
            <a:endParaRPr lang="el-G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D8D9701E-2D6A-432F-80E4-BB9CE1355C8E}" type="datetimeFigureOut">
              <a:rPr lang="el-GR" smtClean="0"/>
              <a:t>7/5/2025</a:t>
            </a:fld>
            <a:endParaRPr lang="el-GR"/>
          </a:p>
        </p:txBody>
      </p:sp>
      <p:sp>
        <p:nvSpPr>
          <p:cNvPr id="4" name="Footer Placeholder 3"/>
          <p:cNvSpPr>
            <a:spLocks noGrp="1"/>
          </p:cNvSpPr>
          <p:nvPr>
            <p:ph type="ftr" sz="quarter" idx="11"/>
          </p:nvPr>
        </p:nvSpPr>
        <p:spPr/>
        <p:txBody>
          <a:bodyPr/>
          <a:lstStyle/>
          <a:p>
            <a:endParaRPr lang="el-GR"/>
          </a:p>
        </p:txBody>
      </p:sp>
      <p:sp>
        <p:nvSpPr>
          <p:cNvPr id="5" name="Slide Number Placeholder 4"/>
          <p:cNvSpPr>
            <a:spLocks noGrp="1"/>
          </p:cNvSpPr>
          <p:nvPr>
            <p:ph type="sldNum" sz="quarter" idx="12"/>
          </p:nvPr>
        </p:nvSpPr>
        <p:spPr/>
        <p:txBody>
          <a:bodyPr/>
          <a:lstStyle/>
          <a:p>
            <a:fld id="{1E641550-283E-4BC4-A5FD-9E6542491176}" type="slidenum">
              <a:rPr lang="el-GR" smtClean="0"/>
              <a:t>‹#›</a:t>
            </a:fld>
            <a:endParaRPr lang="el-G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12" name="Rounded Rectangle 11"/>
          <p:cNvSpPr/>
          <p:nvPr/>
        </p:nvSpPr>
        <p:spPr>
          <a:xfrm>
            <a:off x="228600" y="228600"/>
            <a:ext cx="8695944" cy="1426464"/>
          </a:xfrm>
          <a:prstGeom prst="roundRect">
            <a:avLst>
              <a:gd name="adj" fmla="val 7136"/>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6" name="Group 5"/>
          <p:cNvGrpSpPr>
            <a:grpSpLocks noChangeAspect="1"/>
          </p:cNvGrpSpPr>
          <p:nvPr/>
        </p:nvGrpSpPr>
        <p:grpSpPr bwMode="hidden">
          <a:xfrm>
            <a:off x="211665" y="714191"/>
            <a:ext cx="8723376" cy="1329874"/>
            <a:chOff x="-3905251" y="4294188"/>
            <a:chExt cx="13027839" cy="1892300"/>
          </a:xfrm>
        </p:grpSpPr>
        <p:sp>
          <p:nvSpPr>
            <p:cNvPr id="7"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8"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9"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0"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11" name="Freeform 10"/>
            <p:cNvSpPr>
              <a:spLocks/>
            </p:cNvSpPr>
            <p:nvPr/>
          </p:nvSpPr>
          <p:spPr bwMode="hidden">
            <a:xfrm>
              <a:off x="-3905251" y="4294188"/>
              <a:ext cx="13027839"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Date Placeholder 1"/>
          <p:cNvSpPr>
            <a:spLocks noGrp="1"/>
          </p:cNvSpPr>
          <p:nvPr>
            <p:ph type="dt" sz="half" idx="10"/>
          </p:nvPr>
        </p:nvSpPr>
        <p:spPr/>
        <p:txBody>
          <a:bodyPr/>
          <a:lstStyle/>
          <a:p>
            <a:fld id="{D8D9701E-2D6A-432F-80E4-BB9CE1355C8E}" type="datetimeFigureOut">
              <a:rPr lang="el-GR" smtClean="0"/>
              <a:t>7/5/2025</a:t>
            </a:fld>
            <a:endParaRPr lang="el-GR"/>
          </a:p>
        </p:txBody>
      </p:sp>
      <p:sp>
        <p:nvSpPr>
          <p:cNvPr id="3" name="Footer Placeholder 2"/>
          <p:cNvSpPr>
            <a:spLocks noGrp="1"/>
          </p:cNvSpPr>
          <p:nvPr>
            <p:ph type="ftr" sz="quarter" idx="11"/>
          </p:nvPr>
        </p:nvSpPr>
        <p:spPr/>
        <p:txBody>
          <a:bodyPr/>
          <a:lstStyle/>
          <a:p>
            <a:endParaRPr lang="el-GR"/>
          </a:p>
        </p:txBody>
      </p:sp>
      <p:sp>
        <p:nvSpPr>
          <p:cNvPr id="4" name="Slide Number Placeholder 3"/>
          <p:cNvSpPr>
            <a:spLocks noGrp="1"/>
          </p:cNvSpPr>
          <p:nvPr>
            <p:ph type="sldNum" sz="quarter" idx="12"/>
          </p:nvPr>
        </p:nvSpPr>
        <p:spPr/>
        <p:txBody>
          <a:bodyPr/>
          <a:lstStyle/>
          <a:p>
            <a:fld id="{1E641550-283E-4BC4-A5FD-9E6542491176}" type="slidenum">
              <a:rPr lang="el-GR" smtClean="0"/>
              <a:t>‹#›</a:t>
            </a:fld>
            <a:endParaRPr lang="el-G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15" name="Rounded Rectangle 14"/>
          <p:cNvSpPr/>
          <p:nvPr/>
        </p:nvSpPr>
        <p:spPr>
          <a:xfrm>
            <a:off x="228600" y="228600"/>
            <a:ext cx="8695944" cy="1426464"/>
          </a:xfrm>
          <a:prstGeom prst="roundRect">
            <a:avLst>
              <a:gd name="adj" fmla="val 7136"/>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Date Placeholder 4"/>
          <p:cNvSpPr>
            <a:spLocks noGrp="1"/>
          </p:cNvSpPr>
          <p:nvPr>
            <p:ph type="dt" sz="half" idx="10"/>
          </p:nvPr>
        </p:nvSpPr>
        <p:spPr/>
        <p:txBody>
          <a:bodyPr/>
          <a:lstStyle/>
          <a:p>
            <a:fld id="{D8D9701E-2D6A-432F-80E4-BB9CE1355C8E}" type="datetimeFigureOut">
              <a:rPr lang="el-GR" smtClean="0"/>
              <a:t>7/5/2025</a:t>
            </a:fld>
            <a:endParaRPr lang="el-GR"/>
          </a:p>
        </p:txBody>
      </p:sp>
      <p:sp>
        <p:nvSpPr>
          <p:cNvPr id="6" name="Footer Placeholder 5"/>
          <p:cNvSpPr>
            <a:spLocks noGrp="1"/>
          </p:cNvSpPr>
          <p:nvPr>
            <p:ph type="ftr" sz="quarter" idx="11"/>
          </p:nvPr>
        </p:nvSpPr>
        <p:spPr/>
        <p:txBody>
          <a:bodyPr/>
          <a:lstStyle/>
          <a:p>
            <a:endParaRPr lang="el-GR"/>
          </a:p>
        </p:txBody>
      </p:sp>
      <p:sp>
        <p:nvSpPr>
          <p:cNvPr id="7" name="Slide Number Placeholder 6"/>
          <p:cNvSpPr>
            <a:spLocks noGrp="1"/>
          </p:cNvSpPr>
          <p:nvPr>
            <p:ph type="sldNum" sz="quarter" idx="12"/>
          </p:nvPr>
        </p:nvSpPr>
        <p:spPr/>
        <p:txBody>
          <a:bodyPr/>
          <a:lstStyle/>
          <a:p>
            <a:fld id="{1E641550-283E-4BC4-A5FD-9E6542491176}" type="slidenum">
              <a:rPr lang="el-GR" smtClean="0"/>
              <a:t>‹#›</a:t>
            </a:fld>
            <a:endParaRPr lang="el-GR"/>
          </a:p>
        </p:txBody>
      </p:sp>
      <p:sp>
        <p:nvSpPr>
          <p:cNvPr id="4" name="Text Placeholder 3"/>
          <p:cNvSpPr>
            <a:spLocks noGrp="1"/>
          </p:cNvSpPr>
          <p:nvPr>
            <p:ph type="body" sz="half" idx="2"/>
          </p:nvPr>
        </p:nvSpPr>
        <p:spPr>
          <a:xfrm>
            <a:off x="914400" y="3581400"/>
            <a:ext cx="3352800" cy="1905001"/>
          </a:xfrm>
        </p:spPr>
        <p:txBody>
          <a:bodyPr anchor="t">
            <a:normAutofit/>
          </a:bodyPr>
          <a:lstStyle>
            <a:lvl1pPr marL="0" indent="0">
              <a:spcBef>
                <a:spcPts val="0"/>
              </a:spcBef>
              <a:spcAft>
                <a:spcPts val="600"/>
              </a:spcAft>
              <a:buNone/>
              <a:defRPr sz="18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grpSp>
        <p:nvGrpSpPr>
          <p:cNvPr id="2" name="Group 23"/>
          <p:cNvGrpSpPr>
            <a:grpSpLocks noChangeAspect="1"/>
          </p:cNvGrpSpPr>
          <p:nvPr/>
        </p:nvGrpSpPr>
        <p:grpSpPr bwMode="hidden">
          <a:xfrm>
            <a:off x="211665" y="714191"/>
            <a:ext cx="8723376" cy="1331580"/>
            <a:chOff x="-3905250" y="4294188"/>
            <a:chExt cx="13011150" cy="1892300"/>
          </a:xfrm>
        </p:grpSpPr>
        <p:sp>
          <p:nvSpPr>
            <p:cNvPr id="25"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6"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7"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28"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29" name="Freeform 28"/>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2" name="Title 21"/>
          <p:cNvSpPr>
            <a:spLocks noGrp="1"/>
          </p:cNvSpPr>
          <p:nvPr>
            <p:ph type="title"/>
          </p:nvPr>
        </p:nvSpPr>
        <p:spPr>
          <a:xfrm>
            <a:off x="914400" y="2286000"/>
            <a:ext cx="3352800" cy="1252728"/>
          </a:xfrm>
        </p:spPr>
        <p:txBody>
          <a:bodyPr anchor="b">
            <a:noAutofit/>
          </a:bodyPr>
          <a:lstStyle>
            <a:lvl1pPr algn="l">
              <a:defRPr sz="3200">
                <a:solidFill>
                  <a:schemeClr val="tx2"/>
                </a:solidFill>
              </a:defRPr>
            </a:lvl1pPr>
          </a:lstStyle>
          <a:p>
            <a:r>
              <a:rPr lang="en-US" smtClean="0"/>
              <a:t>Click to edit Master title style</a:t>
            </a:r>
            <a:endParaRPr lang="en-US" dirty="0"/>
          </a:p>
        </p:txBody>
      </p:sp>
      <p:sp>
        <p:nvSpPr>
          <p:cNvPr id="3" name="Content Placeholder 2"/>
          <p:cNvSpPr>
            <a:spLocks noGrp="1"/>
          </p:cNvSpPr>
          <p:nvPr>
            <p:ph idx="1"/>
          </p:nvPr>
        </p:nvSpPr>
        <p:spPr>
          <a:xfrm>
            <a:off x="4651962" y="1828800"/>
            <a:ext cx="3904076" cy="3810000"/>
          </a:xfrm>
        </p:spPr>
        <p:txBody>
          <a:bodyPr anchor="ctr"/>
          <a:lstStyle>
            <a:lvl1pPr>
              <a:buClr>
                <a:schemeClr val="bg1"/>
              </a:buClr>
              <a:defRPr sz="2200">
                <a:solidFill>
                  <a:schemeClr val="tx2"/>
                </a:solidFill>
              </a:defRPr>
            </a:lvl1pPr>
            <a:lvl2pPr>
              <a:buClr>
                <a:schemeClr val="bg1"/>
              </a:buClr>
              <a:defRPr sz="2000">
                <a:solidFill>
                  <a:schemeClr val="tx2"/>
                </a:solidFill>
              </a:defRPr>
            </a:lvl2pPr>
            <a:lvl3pPr>
              <a:buClr>
                <a:schemeClr val="bg1"/>
              </a:buClr>
              <a:defRPr sz="1800">
                <a:solidFill>
                  <a:schemeClr val="tx2"/>
                </a:solidFill>
              </a:defRPr>
            </a:lvl3pPr>
            <a:lvl4pPr>
              <a:buClr>
                <a:schemeClr val="bg1"/>
              </a:buClr>
              <a:defRPr sz="1600">
                <a:solidFill>
                  <a:schemeClr val="tx2"/>
                </a:solidFill>
              </a:defRPr>
            </a:lvl4pPr>
            <a:lvl5pPr>
              <a:buClr>
                <a:schemeClr val="bg1"/>
              </a:buClr>
              <a:defRPr sz="1600">
                <a:solidFill>
                  <a:schemeClr val="tx2"/>
                </a:solidFill>
              </a:defRPr>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15" name="Rounded Rectangle 14"/>
          <p:cNvSpPr/>
          <p:nvPr/>
        </p:nvSpPr>
        <p:spPr>
          <a:xfrm>
            <a:off x="228600" y="228600"/>
            <a:ext cx="8695944" cy="6035040"/>
          </a:xfrm>
          <a:prstGeom prst="roundRect">
            <a:avLst>
              <a:gd name="adj" fmla="val 1272"/>
            </a:avLst>
          </a:prstGeom>
          <a:gradFill>
            <a:gsLst>
              <a:gs pos="0">
                <a:schemeClr val="accent1">
                  <a:lumMod val="75000"/>
                </a:schemeClr>
              </a:gs>
              <a:gs pos="10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9" name="Group 8"/>
          <p:cNvGrpSpPr>
            <a:grpSpLocks noChangeAspect="1"/>
          </p:cNvGrpSpPr>
          <p:nvPr/>
        </p:nvGrpSpPr>
        <p:grpSpPr bwMode="hidden">
          <a:xfrm>
            <a:off x="211665" y="5353963"/>
            <a:ext cx="8723376" cy="1331580"/>
            <a:chOff x="-3905250" y="4294188"/>
            <a:chExt cx="13011150" cy="1892300"/>
          </a:xfrm>
        </p:grpSpPr>
        <p:sp>
          <p:nvSpPr>
            <p:cNvPr id="10"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1"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2"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3"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14" name="Freeform 10"/>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Title 1"/>
          <p:cNvSpPr>
            <a:spLocks noGrp="1"/>
          </p:cNvSpPr>
          <p:nvPr>
            <p:ph type="title"/>
          </p:nvPr>
        </p:nvSpPr>
        <p:spPr>
          <a:xfrm>
            <a:off x="4874155" y="338667"/>
            <a:ext cx="3812645" cy="2429934"/>
          </a:xfrm>
        </p:spPr>
        <p:txBody>
          <a:bodyPr anchor="b">
            <a:normAutofit/>
          </a:bodyPr>
          <a:lstStyle>
            <a:lvl1pPr algn="l">
              <a:defRPr sz="2800" b="0">
                <a:solidFill>
                  <a:srgbClr val="FFFFFF"/>
                </a:solidFill>
              </a:defRPr>
            </a:lvl1pPr>
          </a:lstStyle>
          <a:p>
            <a:r>
              <a:rPr lang="en-US" smtClean="0"/>
              <a:t>Click to edit Master title style</a:t>
            </a:r>
            <a:endParaRPr lang="en-US" dirty="0"/>
          </a:p>
        </p:txBody>
      </p:sp>
      <p:sp>
        <p:nvSpPr>
          <p:cNvPr id="4" name="Text Placeholder 3"/>
          <p:cNvSpPr>
            <a:spLocks noGrp="1"/>
          </p:cNvSpPr>
          <p:nvPr>
            <p:ph type="body" sz="half" idx="2"/>
          </p:nvPr>
        </p:nvSpPr>
        <p:spPr>
          <a:xfrm>
            <a:off x="4868333" y="2785533"/>
            <a:ext cx="3818467" cy="2421467"/>
          </a:xfrm>
        </p:spPr>
        <p:txBody>
          <a:bodyPr>
            <a:normAutofit/>
          </a:bodyPr>
          <a:lstStyle>
            <a:lvl1pPr marL="0" indent="0">
              <a:buNone/>
              <a:defRPr sz="18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8D9701E-2D6A-432F-80E4-BB9CE1355C8E}" type="datetimeFigureOut">
              <a:rPr lang="el-GR" smtClean="0"/>
              <a:t>7/5/2025</a:t>
            </a:fld>
            <a:endParaRPr lang="el-GR"/>
          </a:p>
        </p:txBody>
      </p:sp>
      <p:sp>
        <p:nvSpPr>
          <p:cNvPr id="6" name="Footer Placeholder 5"/>
          <p:cNvSpPr>
            <a:spLocks noGrp="1"/>
          </p:cNvSpPr>
          <p:nvPr>
            <p:ph type="ftr" sz="quarter" idx="11"/>
          </p:nvPr>
        </p:nvSpPr>
        <p:spPr/>
        <p:txBody>
          <a:bodyPr/>
          <a:lstStyle/>
          <a:p>
            <a:endParaRPr lang="el-GR"/>
          </a:p>
        </p:txBody>
      </p:sp>
      <p:sp>
        <p:nvSpPr>
          <p:cNvPr id="7" name="Slide Number Placeholder 6"/>
          <p:cNvSpPr>
            <a:spLocks noGrp="1"/>
          </p:cNvSpPr>
          <p:nvPr>
            <p:ph type="sldNum" sz="quarter" idx="12"/>
          </p:nvPr>
        </p:nvSpPr>
        <p:spPr/>
        <p:txBody>
          <a:bodyPr/>
          <a:lstStyle/>
          <a:p>
            <a:fld id="{1E641550-283E-4BC4-A5FD-9E6542491176}" type="slidenum">
              <a:rPr lang="el-GR" smtClean="0"/>
              <a:t>‹#›</a:t>
            </a:fld>
            <a:endParaRPr lang="el-GR"/>
          </a:p>
        </p:txBody>
      </p:sp>
      <p:sp>
        <p:nvSpPr>
          <p:cNvPr id="3" name="Picture Placeholder 2"/>
          <p:cNvSpPr>
            <a:spLocks noGrp="1"/>
          </p:cNvSpPr>
          <p:nvPr>
            <p:ph type="pic" idx="1"/>
          </p:nvPr>
        </p:nvSpPr>
        <p:spPr>
          <a:xfrm>
            <a:off x="838200" y="1371600"/>
            <a:ext cx="3566160" cy="2926080"/>
          </a:xfrm>
          <a:prstGeom prst="roundRect">
            <a:avLst>
              <a:gd name="adj" fmla="val 3924"/>
            </a:avLst>
          </a:prstGeom>
          <a:solidFill>
            <a:schemeClr val="accent1"/>
          </a:solidFill>
          <a:ln>
            <a:noFill/>
          </a:ln>
          <a:effectLst>
            <a:reflection blurRad="12700" stA="30000" endPos="30000" dist="5000" dir="5400000" sy="-100000" algn="bl" rotWithShape="0"/>
          </a:effectLst>
          <a:scene3d>
            <a:camera prst="perspectiveContrastingLeftFacing" fov="600000">
              <a:rot lat="240000" lon="19799999" rev="0"/>
            </a:camera>
            <a:lightRig rig="threePt" dir="t">
              <a:rot lat="0" lon="0" rev="2700000"/>
            </a:lightRig>
          </a:scene3d>
          <a:sp3d>
            <a:bevelT w="44450" h="31750"/>
          </a:sp3d>
        </p:spPr>
        <p:txBody>
          <a:bodyPr/>
          <a:lstStyle>
            <a:lvl1pPr marL="0" indent="0" algn="ctr">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4" name="Rounded Rectangle 13"/>
          <p:cNvSpPr/>
          <p:nvPr/>
        </p:nvSpPr>
        <p:spPr>
          <a:xfrm>
            <a:off x="228600" y="228600"/>
            <a:ext cx="8695944" cy="2468880"/>
          </a:xfrm>
          <a:prstGeom prst="roundRect">
            <a:avLst>
              <a:gd name="adj" fmla="val 3362"/>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8" name="Group 15"/>
          <p:cNvGrpSpPr>
            <a:grpSpLocks noChangeAspect="1"/>
          </p:cNvGrpSpPr>
          <p:nvPr/>
        </p:nvGrpSpPr>
        <p:grpSpPr bwMode="hidden">
          <a:xfrm>
            <a:off x="211665" y="1679429"/>
            <a:ext cx="8723376" cy="1329874"/>
            <a:chOff x="-3905251" y="4294188"/>
            <a:chExt cx="13027839" cy="1892300"/>
          </a:xfrm>
        </p:grpSpPr>
        <p:sp>
          <p:nvSpPr>
            <p:cNvPr id="17"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8"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9"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20"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21" name="Freeform 10"/>
            <p:cNvSpPr>
              <a:spLocks/>
            </p:cNvSpPr>
            <p:nvPr/>
          </p:nvSpPr>
          <p:spPr bwMode="hidden">
            <a:xfrm>
              <a:off x="-3905251" y="4294188"/>
              <a:ext cx="13027839"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Title Placeholder 1"/>
          <p:cNvSpPr>
            <a:spLocks noGrp="1"/>
          </p:cNvSpPr>
          <p:nvPr>
            <p:ph type="title"/>
          </p:nvPr>
        </p:nvSpPr>
        <p:spPr>
          <a:xfrm>
            <a:off x="457200" y="338328"/>
            <a:ext cx="8229600" cy="1252728"/>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4" name="Date Placeholder 3"/>
          <p:cNvSpPr>
            <a:spLocks noGrp="1"/>
          </p:cNvSpPr>
          <p:nvPr>
            <p:ph type="dt" sz="half" idx="2"/>
          </p:nvPr>
        </p:nvSpPr>
        <p:spPr>
          <a:xfrm>
            <a:off x="5163672" y="6250164"/>
            <a:ext cx="3786690" cy="365125"/>
          </a:xfrm>
          <a:prstGeom prst="rect">
            <a:avLst/>
          </a:prstGeom>
        </p:spPr>
        <p:txBody>
          <a:bodyPr vert="horz" lIns="91440" tIns="45720" rIns="91440" bIns="45720" rtlCol="0" anchor="ctr"/>
          <a:lstStyle>
            <a:lvl1pPr algn="r">
              <a:defRPr sz="1000">
                <a:solidFill>
                  <a:schemeClr val="tx2"/>
                </a:solidFill>
              </a:defRPr>
            </a:lvl1pPr>
          </a:lstStyle>
          <a:p>
            <a:fld id="{D8D9701E-2D6A-432F-80E4-BB9CE1355C8E}" type="datetimeFigureOut">
              <a:rPr lang="el-GR" smtClean="0"/>
              <a:t>7/5/2025</a:t>
            </a:fld>
            <a:endParaRPr lang="el-GR"/>
          </a:p>
        </p:txBody>
      </p:sp>
      <p:sp>
        <p:nvSpPr>
          <p:cNvPr id="5" name="Footer Placeholder 4"/>
          <p:cNvSpPr>
            <a:spLocks noGrp="1"/>
          </p:cNvSpPr>
          <p:nvPr>
            <p:ph type="ftr" sz="quarter" idx="3"/>
          </p:nvPr>
        </p:nvSpPr>
        <p:spPr>
          <a:xfrm>
            <a:off x="193638" y="6250164"/>
            <a:ext cx="3786691" cy="365125"/>
          </a:xfrm>
          <a:prstGeom prst="rect">
            <a:avLst/>
          </a:prstGeom>
        </p:spPr>
        <p:txBody>
          <a:bodyPr vert="horz" lIns="91440" tIns="45720" rIns="91440" bIns="45720" rtlCol="0" anchor="ctr"/>
          <a:lstStyle>
            <a:lvl1pPr algn="l">
              <a:defRPr sz="1000">
                <a:solidFill>
                  <a:schemeClr val="tx2"/>
                </a:solidFill>
              </a:defRPr>
            </a:lvl1pPr>
          </a:lstStyle>
          <a:p>
            <a:endParaRPr lang="el-GR"/>
          </a:p>
        </p:txBody>
      </p:sp>
      <p:sp>
        <p:nvSpPr>
          <p:cNvPr id="6" name="Slide Number Placeholder 5"/>
          <p:cNvSpPr>
            <a:spLocks noGrp="1"/>
          </p:cNvSpPr>
          <p:nvPr>
            <p:ph type="sldNum" sz="quarter" idx="4"/>
          </p:nvPr>
        </p:nvSpPr>
        <p:spPr>
          <a:xfrm>
            <a:off x="3991088" y="6250163"/>
            <a:ext cx="1161826" cy="365125"/>
          </a:xfrm>
          <a:prstGeom prst="rect">
            <a:avLst/>
          </a:prstGeom>
        </p:spPr>
        <p:txBody>
          <a:bodyPr vert="horz" lIns="91440" tIns="45720" rIns="91440" bIns="45720" rtlCol="0" anchor="ctr"/>
          <a:lstStyle>
            <a:lvl1pPr algn="ctr">
              <a:defRPr sz="1000">
                <a:solidFill>
                  <a:schemeClr val="tx2"/>
                </a:solidFill>
              </a:defRPr>
            </a:lvl1pPr>
          </a:lstStyle>
          <a:p>
            <a:fld id="{1E641550-283E-4BC4-A5FD-9E6542491176}" type="slidenum">
              <a:rPr lang="el-GR" smtClean="0"/>
              <a:t>‹#›</a:t>
            </a:fld>
            <a:endParaRPr lang="el-GR"/>
          </a:p>
        </p:txBody>
      </p:sp>
      <p:sp>
        <p:nvSpPr>
          <p:cNvPr id="3" name="Text Placeholder 2"/>
          <p:cNvSpPr>
            <a:spLocks noGrp="1"/>
          </p:cNvSpPr>
          <p:nvPr>
            <p:ph type="body" idx="1"/>
          </p:nvPr>
        </p:nvSpPr>
        <p:spPr>
          <a:xfrm>
            <a:off x="872067" y="2675467"/>
            <a:ext cx="7408333" cy="3450696"/>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hyperlink" Target="https://youtu.be/0PKFQciUWBU" TargetMode="External"/><Relationship Id="rId2" Type="http://schemas.openxmlformats.org/officeDocument/2006/relationships/hyperlink" Target="https://youtu.be/tDiHTK9nwYw" TargetMode="External"/><Relationship Id="rId1" Type="http://schemas.openxmlformats.org/officeDocument/2006/relationships/slideLayout" Target="../slideLayouts/slideLayout2.xml"/><Relationship Id="rId4" Type="http://schemas.openxmlformats.org/officeDocument/2006/relationships/image" Target="../media/image12.jpe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descr="C:\Users\Tranceformer\Desktop\102626768p-03-01.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63688" y="10641"/>
            <a:ext cx="5715000" cy="5362575"/>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
        <p:nvSpPr>
          <p:cNvPr id="2" name="Title 1"/>
          <p:cNvSpPr>
            <a:spLocks noGrp="1"/>
          </p:cNvSpPr>
          <p:nvPr>
            <p:ph type="ctrTitle"/>
          </p:nvPr>
        </p:nvSpPr>
        <p:spPr>
          <a:xfrm>
            <a:off x="760040" y="4987218"/>
            <a:ext cx="7772400" cy="771996"/>
          </a:xfrm>
          <a:gradFill flip="none" rotWithShape="1">
            <a:gsLst>
              <a:gs pos="0">
                <a:schemeClr val="accent1">
                  <a:tint val="66000"/>
                  <a:satMod val="160000"/>
                  <a:alpha val="40000"/>
                </a:schemeClr>
              </a:gs>
              <a:gs pos="50000">
                <a:schemeClr val="accent1">
                  <a:tint val="44500"/>
                  <a:satMod val="160000"/>
                </a:schemeClr>
              </a:gs>
              <a:gs pos="100000">
                <a:schemeClr val="accent1">
                  <a:tint val="23500"/>
                  <a:satMod val="160000"/>
                </a:schemeClr>
              </a:gs>
            </a:gsLst>
            <a:path path="circle">
              <a:fillToRect l="100000" b="100000"/>
            </a:path>
            <a:tileRect t="-100000" r="-100000"/>
          </a:gradFill>
          <a:ln>
            <a:solidFill>
              <a:schemeClr val="bg2">
                <a:lumMod val="90000"/>
              </a:schemeClr>
            </a:solidFill>
          </a:ln>
        </p:spPr>
        <p:txBody>
          <a:bodyPr/>
          <a:lstStyle/>
          <a:p>
            <a:r>
              <a:rPr lang="el-GR" dirty="0" smtClean="0">
                <a:solidFill>
                  <a:schemeClr val="tx1"/>
                </a:solidFill>
                <a:effectLst>
                  <a:outerShdw blurRad="38100" dist="38100" dir="2700000" algn="tl">
                    <a:srgbClr val="000000">
                      <a:alpha val="43137"/>
                    </a:srgbClr>
                  </a:outerShdw>
                </a:effectLst>
              </a:rPr>
              <a:t>Εκτυπωτές &amp; Σαρωτές</a:t>
            </a:r>
            <a:endParaRPr lang="el-GR" dirty="0">
              <a:solidFill>
                <a:schemeClr val="tx1"/>
              </a:solidFill>
              <a:effectLst>
                <a:outerShdw blurRad="38100" dist="38100" dir="2700000" algn="tl">
                  <a:srgbClr val="000000">
                    <a:alpha val="43137"/>
                  </a:srgbClr>
                </a:outerShdw>
              </a:effectLst>
            </a:endParaRPr>
          </a:p>
        </p:txBody>
      </p:sp>
      <p:sp>
        <p:nvSpPr>
          <p:cNvPr id="3" name="Subtitle 2"/>
          <p:cNvSpPr>
            <a:spLocks noGrp="1"/>
          </p:cNvSpPr>
          <p:nvPr>
            <p:ph type="subTitle" idx="1"/>
          </p:nvPr>
        </p:nvSpPr>
        <p:spPr>
          <a:xfrm>
            <a:off x="251520" y="6093296"/>
            <a:ext cx="2048272" cy="304057"/>
          </a:xfrm>
        </p:spPr>
        <p:txBody>
          <a:bodyPr>
            <a:noAutofit/>
          </a:bodyPr>
          <a:lstStyle/>
          <a:p>
            <a:r>
              <a:rPr lang="el-GR" sz="1600" i="1" dirty="0" smtClean="0">
                <a:solidFill>
                  <a:schemeClr val="bg2"/>
                </a:solidFill>
              </a:rPr>
              <a:t>Καρέλης Ορέστης</a:t>
            </a:r>
            <a:endParaRPr lang="el-GR" sz="1600" i="1" dirty="0">
              <a:solidFill>
                <a:schemeClr val="bg2"/>
              </a:solidFill>
            </a:endParaRPr>
          </a:p>
        </p:txBody>
      </p:sp>
      <p:sp>
        <p:nvSpPr>
          <p:cNvPr id="4" name="TextBox 3"/>
          <p:cNvSpPr txBox="1"/>
          <p:nvPr/>
        </p:nvSpPr>
        <p:spPr>
          <a:xfrm>
            <a:off x="1895805" y="332655"/>
            <a:ext cx="936104" cy="646331"/>
          </a:xfrm>
          <a:prstGeom prst="rect">
            <a:avLst/>
          </a:prstGeom>
          <a:noFill/>
        </p:spPr>
        <p:txBody>
          <a:bodyPr wrap="square" rtlCol="0">
            <a:spAutoFit/>
          </a:bodyPr>
          <a:lstStyle/>
          <a:p>
            <a:r>
              <a:rPr lang="en-US" i="1" dirty="0" smtClean="0">
                <a:solidFill>
                  <a:srgbClr val="EF0FC4"/>
                </a:solidFill>
              </a:rPr>
              <a:t>Daisy</a:t>
            </a:r>
            <a:r>
              <a:rPr lang="en-US" i="1" dirty="0" smtClean="0">
                <a:solidFill>
                  <a:schemeClr val="tx1">
                    <a:lumMod val="50000"/>
                    <a:lumOff val="50000"/>
                  </a:schemeClr>
                </a:solidFill>
              </a:rPr>
              <a:t> Wheel</a:t>
            </a:r>
            <a:endParaRPr lang="el-GR" i="1" dirty="0">
              <a:solidFill>
                <a:schemeClr val="tx1">
                  <a:lumMod val="50000"/>
                  <a:lumOff val="50000"/>
                </a:schemeClr>
              </a:solidFill>
            </a:endParaRPr>
          </a:p>
        </p:txBody>
      </p:sp>
    </p:spTree>
    <p:extLst>
      <p:ext uri="{BB962C8B-B14F-4D97-AF65-F5344CB8AC3E}">
        <p14:creationId xmlns:p14="http://schemas.microsoft.com/office/powerpoint/2010/main" val="10262123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251520" y="1844824"/>
            <a:ext cx="8640959" cy="4608512"/>
          </a:xfrm>
        </p:spPr>
        <p:txBody>
          <a:bodyPr>
            <a:noAutofit/>
          </a:bodyPr>
          <a:lstStyle/>
          <a:p>
            <a:pPr marL="0" lvl="0" indent="0" algn="ctr">
              <a:buClr>
                <a:srgbClr val="31B6FD"/>
              </a:buClr>
              <a:buNone/>
            </a:pPr>
            <a:r>
              <a:rPr lang="el-GR" sz="2800" b="1" u="sng" dirty="0" smtClean="0">
                <a:solidFill>
                  <a:srgbClr val="073E87"/>
                </a:solidFill>
                <a:effectLst>
                  <a:outerShdw blurRad="38100" dist="38100" dir="2700000" algn="tl">
                    <a:srgbClr val="000000">
                      <a:alpha val="43137"/>
                    </a:srgbClr>
                  </a:outerShdw>
                </a:effectLst>
              </a:rPr>
              <a:t>Τρισδιάστατοι Εκτυπωτές</a:t>
            </a:r>
          </a:p>
          <a:p>
            <a:pPr marL="0" lvl="0" indent="0" algn="ctr">
              <a:buClr>
                <a:srgbClr val="31B6FD"/>
              </a:buClr>
              <a:buNone/>
            </a:pPr>
            <a:endParaRPr lang="en-US" sz="1400" dirty="0" smtClean="0"/>
          </a:p>
          <a:p>
            <a:pPr algn="just"/>
            <a:r>
              <a:rPr lang="el-GR" sz="1800" dirty="0" smtClean="0"/>
              <a:t>Οι </a:t>
            </a:r>
            <a:r>
              <a:rPr lang="el-GR" sz="1800" dirty="0"/>
              <a:t>τρισδιάστατοι (3D) εκτυπωτές, </a:t>
            </a:r>
            <a:r>
              <a:rPr lang="el-GR" sz="1800" dirty="0" smtClean="0"/>
              <a:t>αντί </a:t>
            </a:r>
            <a:r>
              <a:rPr lang="el-GR" sz="1800" dirty="0"/>
              <a:t>να εκτυπώνουν, ή να αποτυπώνουν πάνω σε χαρτί, </a:t>
            </a:r>
            <a:r>
              <a:rPr lang="el-GR" sz="1800" dirty="0" smtClean="0"/>
              <a:t>δημιουργούν τρισδιάστατα αντικείμενα, </a:t>
            </a:r>
            <a:r>
              <a:rPr lang="el-GR" sz="1800" dirty="0"/>
              <a:t>από μακέτες διαφόρων αντικειμένων, μέχρι φαγητά.</a:t>
            </a:r>
          </a:p>
          <a:p>
            <a:pPr algn="just"/>
            <a:endParaRPr lang="el-GR" sz="1800" dirty="0"/>
          </a:p>
          <a:p>
            <a:pPr algn="just"/>
            <a:r>
              <a:rPr lang="el-GR" sz="1800" dirty="0"/>
              <a:t>Υπάρχουν δύο ειδών τρισδιάστατοι εκτυπωτές:</a:t>
            </a:r>
          </a:p>
          <a:p>
            <a:pPr algn="just"/>
            <a:endParaRPr lang="el-GR" sz="1800" dirty="0"/>
          </a:p>
          <a:p>
            <a:pPr algn="just">
              <a:buFont typeface="Wingdings" pitchFamily="2" charset="2"/>
              <a:buChar char="Ø"/>
            </a:pPr>
            <a:r>
              <a:rPr lang="el-GR" sz="1800" dirty="0"/>
              <a:t>Αυτοί που η λειτουργία τους στηρίζεται στη θερμότητα που αναπτύσσεται σε ένα ειδικό υλικό, το οποίο αφού πάρει τη μορφή που του δίνει ο χρήστης, στερεοποιείται και δημιουργείται η μακέτα του αντικειμένου.</a:t>
            </a:r>
          </a:p>
          <a:p>
            <a:pPr algn="just">
              <a:buFont typeface="Wingdings" pitchFamily="2" charset="2"/>
              <a:buChar char="Ø"/>
            </a:pPr>
            <a:r>
              <a:rPr lang="el-GR" sz="1800" dirty="0"/>
              <a:t>Αυτοί που διαμορφώνουν ένα ήδη υπάρχον αντικείμενο από ειδικό υλικό, κόβοντας το σύμφωνα με τις οδηγίες του χρήστη και έτσι δημιουργούν την τελική μακέτα.</a:t>
            </a:r>
            <a:endParaRPr lang="el-GR" sz="1800" dirty="0"/>
          </a:p>
        </p:txBody>
      </p:sp>
      <p:sp>
        <p:nvSpPr>
          <p:cNvPr id="3" name="Title 2"/>
          <p:cNvSpPr>
            <a:spLocks noGrp="1"/>
          </p:cNvSpPr>
          <p:nvPr>
            <p:ph type="title"/>
          </p:nvPr>
        </p:nvSpPr>
        <p:spPr>
          <a:xfrm>
            <a:off x="917575" y="260648"/>
            <a:ext cx="8229600" cy="1252728"/>
          </a:xfrm>
        </p:spPr>
        <p:txBody>
          <a:bodyPr/>
          <a:lstStyle/>
          <a:p>
            <a:r>
              <a:rPr lang="el-GR" dirty="0" smtClean="0"/>
              <a:t>Εκτυπωτές &amp; Σαρωτές</a:t>
            </a:r>
            <a:endParaRPr lang="el-GR" dirty="0"/>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7504" y="31097"/>
            <a:ext cx="2160240" cy="2566053"/>
          </a:xfrm>
          <a:prstGeom prst="rect">
            <a:avLst/>
          </a:prstGeom>
          <a:ln>
            <a:noFill/>
          </a:ln>
          <a:effectLst>
            <a:softEdge rad="112500"/>
          </a:effectLst>
        </p:spPr>
      </p:pic>
    </p:spTree>
    <p:extLst>
      <p:ext uri="{BB962C8B-B14F-4D97-AF65-F5344CB8AC3E}">
        <p14:creationId xmlns:p14="http://schemas.microsoft.com/office/powerpoint/2010/main" val="305657620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251520" y="1268760"/>
            <a:ext cx="8640959" cy="5184576"/>
          </a:xfrm>
        </p:spPr>
        <p:txBody>
          <a:bodyPr>
            <a:noAutofit/>
          </a:bodyPr>
          <a:lstStyle/>
          <a:p>
            <a:pPr marL="0" lvl="0" indent="0" algn="ctr">
              <a:buClr>
                <a:srgbClr val="31B6FD"/>
              </a:buClr>
              <a:buNone/>
            </a:pPr>
            <a:r>
              <a:rPr lang="en-US" sz="2800" b="1" u="sng" dirty="0">
                <a:solidFill>
                  <a:srgbClr val="073E87"/>
                </a:solidFill>
                <a:effectLst>
                  <a:outerShdw blurRad="38100" dist="38100" dir="2700000" algn="tl">
                    <a:srgbClr val="000000">
                      <a:alpha val="43137"/>
                    </a:srgbClr>
                  </a:outerShdw>
                </a:effectLst>
              </a:rPr>
              <a:t>MFP (Multi-Function printers) / </a:t>
            </a:r>
            <a:r>
              <a:rPr lang="en-US" sz="2800" b="1" u="sng" dirty="0" smtClean="0">
                <a:solidFill>
                  <a:srgbClr val="073E87"/>
                </a:solidFill>
                <a:effectLst>
                  <a:outerShdw blurRad="38100" dist="38100" dir="2700000" algn="tl">
                    <a:srgbClr val="000000">
                      <a:alpha val="43137"/>
                    </a:srgbClr>
                  </a:outerShdw>
                </a:effectLst>
              </a:rPr>
              <a:t>AIO (All </a:t>
            </a:r>
            <a:r>
              <a:rPr lang="en-US" sz="2800" b="1" u="sng" dirty="0">
                <a:solidFill>
                  <a:srgbClr val="073E87"/>
                </a:solidFill>
                <a:effectLst>
                  <a:outerShdw blurRad="38100" dist="38100" dir="2700000" algn="tl">
                    <a:srgbClr val="000000">
                      <a:alpha val="43137"/>
                    </a:srgbClr>
                  </a:outerShdw>
                </a:effectLst>
              </a:rPr>
              <a:t>In </a:t>
            </a:r>
            <a:r>
              <a:rPr lang="en-US" sz="2800" b="1" u="sng" dirty="0" smtClean="0">
                <a:solidFill>
                  <a:srgbClr val="073E87"/>
                </a:solidFill>
                <a:effectLst>
                  <a:outerShdw blurRad="38100" dist="38100" dir="2700000" algn="tl">
                    <a:srgbClr val="000000">
                      <a:alpha val="43137"/>
                    </a:srgbClr>
                  </a:outerShdw>
                </a:effectLst>
              </a:rPr>
              <a:t>One) </a:t>
            </a:r>
            <a:r>
              <a:rPr lang="el-GR" sz="2800" b="1" u="sng" dirty="0">
                <a:solidFill>
                  <a:srgbClr val="073E87"/>
                </a:solidFill>
                <a:effectLst>
                  <a:outerShdw blurRad="38100" dist="38100" dir="2700000" algn="tl">
                    <a:srgbClr val="000000">
                      <a:alpha val="43137"/>
                    </a:srgbClr>
                  </a:outerShdw>
                </a:effectLst>
              </a:rPr>
              <a:t>Εκτυπωτές (πολυμηχανήματα)</a:t>
            </a:r>
          </a:p>
          <a:p>
            <a:pPr marL="0" lvl="0" indent="0" algn="ctr">
              <a:buClr>
                <a:srgbClr val="31B6FD"/>
              </a:buClr>
              <a:buNone/>
            </a:pPr>
            <a:endParaRPr lang="en-US" sz="1400" dirty="0" smtClean="0"/>
          </a:p>
          <a:p>
            <a:pPr algn="just"/>
            <a:r>
              <a:rPr lang="el-GR" sz="1800" dirty="0"/>
              <a:t>Οι εκτυπωτές πολλαπλών λειτουργιών (MFP) ή τα λεγόμενα Αll-in-one πολυμηχανήματα (ΑΙΟs) συνδυάζουν αντιγραφή, scanner, εκτυπωτή, και σε ορισμένα μοντέλα, δυνατότητες φαξ σε μία μόνο μονάδα, καθιστώντας τα ιδανικά για οικιακά γραφεία και μικρές </a:t>
            </a:r>
            <a:r>
              <a:rPr lang="el-GR" sz="1800" dirty="0" smtClean="0"/>
              <a:t>επιχειρήσεις.</a:t>
            </a:r>
            <a:endParaRPr lang="en-US" sz="1800" dirty="0" smtClean="0"/>
          </a:p>
          <a:p>
            <a:pPr algn="just"/>
            <a:r>
              <a:rPr lang="el-GR" sz="1800" dirty="0" smtClean="0"/>
              <a:t>Τα </a:t>
            </a:r>
            <a:r>
              <a:rPr lang="el-GR" sz="1800" dirty="0"/>
              <a:t>πολυμηχανήματα </a:t>
            </a:r>
            <a:r>
              <a:rPr lang="el-GR" sz="1800" dirty="0" smtClean="0"/>
              <a:t>MFP</a:t>
            </a:r>
            <a:r>
              <a:rPr lang="en-US" sz="1800" dirty="0" smtClean="0"/>
              <a:t>/AIO</a:t>
            </a:r>
            <a:r>
              <a:rPr lang="el-GR" sz="1800" dirty="0" smtClean="0"/>
              <a:t> </a:t>
            </a:r>
            <a:r>
              <a:rPr lang="el-GR" sz="1800" dirty="0"/>
              <a:t>είναι διαθέσιμα είτε με εκτύπωση Laser για ταχεία εκτύπωση κειμένου και απλά γραφικά, ή εκτύπωση Inkjet για ζωντανές φωτογραφίες.</a:t>
            </a:r>
            <a:endParaRPr lang="el-GR" sz="1800" dirty="0"/>
          </a:p>
        </p:txBody>
      </p:sp>
      <p:sp>
        <p:nvSpPr>
          <p:cNvPr id="3" name="Title 2"/>
          <p:cNvSpPr>
            <a:spLocks noGrp="1"/>
          </p:cNvSpPr>
          <p:nvPr>
            <p:ph type="title"/>
          </p:nvPr>
        </p:nvSpPr>
        <p:spPr>
          <a:xfrm>
            <a:off x="683568" y="260648"/>
            <a:ext cx="8229600" cy="864096"/>
          </a:xfrm>
        </p:spPr>
        <p:txBody>
          <a:bodyPr/>
          <a:lstStyle/>
          <a:p>
            <a:r>
              <a:rPr lang="el-GR" dirty="0" smtClean="0"/>
              <a:t>Εκτυπωτές &amp; Σαρωτές</a:t>
            </a:r>
            <a:endParaRPr lang="el-GR" dirty="0"/>
          </a:p>
        </p:txBody>
      </p:sp>
      <p:pic>
        <p:nvPicPr>
          <p:cNvPr id="8194" name="Picture 2" descr="C:\Users\Tranceformer\Desktop\47827.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987824" y="4343854"/>
            <a:ext cx="3196685" cy="239751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8610046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251520" y="2204864"/>
            <a:ext cx="8640959" cy="3921299"/>
          </a:xfrm>
        </p:spPr>
        <p:txBody>
          <a:bodyPr>
            <a:normAutofit fontScale="70000" lnSpcReduction="20000"/>
          </a:bodyPr>
          <a:lstStyle/>
          <a:p>
            <a:pPr marL="0" lvl="0" indent="0" algn="ctr">
              <a:buClr>
                <a:srgbClr val="31B6FD"/>
              </a:buClr>
              <a:buNone/>
            </a:pPr>
            <a:r>
              <a:rPr lang="el-GR" b="1" u="sng" dirty="0" smtClean="0">
                <a:solidFill>
                  <a:srgbClr val="073E87"/>
                </a:solidFill>
                <a:effectLst>
                  <a:outerShdw blurRad="38100" dist="38100" dir="2700000" algn="tl">
                    <a:srgbClr val="000000">
                      <a:alpha val="43137"/>
                    </a:srgbClr>
                  </a:outerShdw>
                </a:effectLst>
              </a:rPr>
              <a:t>Σαρωτής (</a:t>
            </a:r>
            <a:r>
              <a:rPr lang="en-US" b="1" u="sng" dirty="0" smtClean="0">
                <a:solidFill>
                  <a:srgbClr val="073E87"/>
                </a:solidFill>
                <a:effectLst>
                  <a:outerShdw blurRad="38100" dist="38100" dir="2700000" algn="tl">
                    <a:srgbClr val="000000">
                      <a:alpha val="43137"/>
                    </a:srgbClr>
                  </a:outerShdw>
                </a:effectLst>
              </a:rPr>
              <a:t>Scanner)</a:t>
            </a:r>
          </a:p>
          <a:p>
            <a:pPr marL="0" lvl="0" indent="0" algn="ctr">
              <a:buClr>
                <a:srgbClr val="31B6FD"/>
              </a:buClr>
              <a:buNone/>
            </a:pPr>
            <a:endParaRPr lang="el-GR" b="1" u="sng" dirty="0">
              <a:solidFill>
                <a:srgbClr val="073E87"/>
              </a:solidFill>
              <a:effectLst>
                <a:outerShdw blurRad="38100" dist="38100" dir="2700000" algn="tl">
                  <a:srgbClr val="000000">
                    <a:alpha val="43137"/>
                  </a:srgbClr>
                </a:outerShdw>
              </a:effectLst>
            </a:endParaRPr>
          </a:p>
          <a:p>
            <a:pPr algn="just"/>
            <a:r>
              <a:rPr lang="el-GR" dirty="0" smtClean="0"/>
              <a:t>Ο </a:t>
            </a:r>
            <a:r>
              <a:rPr lang="el-GR" dirty="0"/>
              <a:t>σαρωτής (scanner) είναι μια σύγχρονη ηλεκτρονική </a:t>
            </a:r>
            <a:r>
              <a:rPr lang="el-GR" b="1" dirty="0"/>
              <a:t>συσκευή </a:t>
            </a:r>
            <a:r>
              <a:rPr lang="el-GR" b="1" dirty="0" smtClean="0"/>
              <a:t>εισόδου</a:t>
            </a:r>
            <a:r>
              <a:rPr lang="el-GR" dirty="0" smtClean="0"/>
              <a:t> που </a:t>
            </a:r>
            <a:r>
              <a:rPr lang="el-GR" dirty="0"/>
              <a:t>συνδέεται με ηλεκτρονικό υπολογιστή </a:t>
            </a:r>
            <a:r>
              <a:rPr lang="el-GR" dirty="0" smtClean="0"/>
              <a:t>και ψηφιοποιεί μια εικόνα (φωτογραφία </a:t>
            </a:r>
            <a:r>
              <a:rPr lang="el-GR" dirty="0"/>
              <a:t>ή </a:t>
            </a:r>
            <a:r>
              <a:rPr lang="el-GR" dirty="0" smtClean="0"/>
              <a:t>σχέδιο) ή έγγραφο, </a:t>
            </a:r>
            <a:r>
              <a:rPr lang="el-GR" dirty="0"/>
              <a:t>με σκοπό την </a:t>
            </a:r>
            <a:r>
              <a:rPr lang="el-GR" dirty="0" smtClean="0"/>
              <a:t>αποθήκευση, </a:t>
            </a:r>
            <a:r>
              <a:rPr lang="el-GR" dirty="0"/>
              <a:t>την επεξεργασία ή και την </a:t>
            </a:r>
            <a:r>
              <a:rPr lang="el-GR" dirty="0" smtClean="0"/>
              <a:t>αποστολή.</a:t>
            </a:r>
            <a:endParaRPr lang="el-GR" dirty="0"/>
          </a:p>
          <a:p>
            <a:pPr algn="just"/>
            <a:endParaRPr lang="el-GR" dirty="0"/>
          </a:p>
          <a:p>
            <a:pPr algn="just"/>
            <a:r>
              <a:rPr lang="el-GR" dirty="0"/>
              <a:t>Η ψηφιοποίηση </a:t>
            </a:r>
            <a:r>
              <a:rPr lang="el-GR" dirty="0" smtClean="0"/>
              <a:t>γίνεται</a:t>
            </a:r>
            <a:r>
              <a:rPr lang="en-US" dirty="0"/>
              <a:t>:</a:t>
            </a:r>
            <a:endParaRPr lang="el-GR" dirty="0" smtClean="0"/>
          </a:p>
          <a:p>
            <a:pPr algn="just">
              <a:buFont typeface="Wingdings" pitchFamily="2" charset="2"/>
              <a:buChar char="Ø"/>
            </a:pPr>
            <a:r>
              <a:rPr lang="el-GR" dirty="0" smtClean="0"/>
              <a:t>είτε </a:t>
            </a:r>
            <a:r>
              <a:rPr lang="el-GR" dirty="0"/>
              <a:t>με πρόγραμμα επεξεργασίας </a:t>
            </a:r>
            <a:r>
              <a:rPr lang="el-GR" dirty="0" smtClean="0"/>
              <a:t>εικόνας, αποθηκεύοντάς το </a:t>
            </a:r>
            <a:r>
              <a:rPr lang="el-GR" dirty="0"/>
              <a:t>σε διάφορους τύπους αρχείων </a:t>
            </a:r>
            <a:r>
              <a:rPr lang="en-US" dirty="0" smtClean="0"/>
              <a:t>(.jpg, .</a:t>
            </a:r>
            <a:r>
              <a:rPr lang="en-US" dirty="0" err="1" smtClean="0"/>
              <a:t>png</a:t>
            </a:r>
            <a:r>
              <a:rPr lang="en-US" dirty="0" smtClean="0"/>
              <a:t>, .tiff, .</a:t>
            </a:r>
            <a:r>
              <a:rPr lang="en-US" dirty="0" err="1" smtClean="0"/>
              <a:t>pdf</a:t>
            </a:r>
            <a:r>
              <a:rPr lang="en-US" dirty="0" smtClean="0"/>
              <a:t>)</a:t>
            </a:r>
            <a:endParaRPr lang="el-GR" dirty="0" smtClean="0"/>
          </a:p>
          <a:p>
            <a:pPr algn="just">
              <a:buFont typeface="Wingdings" pitchFamily="2" charset="2"/>
              <a:buChar char="Ø"/>
            </a:pPr>
            <a:r>
              <a:rPr lang="el-GR" dirty="0" smtClean="0"/>
              <a:t>είτε </a:t>
            </a:r>
            <a:r>
              <a:rPr lang="el-GR" dirty="0"/>
              <a:t>με πρόγραμμα επεξεργασίας κειμένου, όπου απαιτείται και ένα επιπρόσθετο πρόγραμμα οπτικής αναγνώρισης χαρακτήρων (γραμμάτων, </a:t>
            </a:r>
            <a:r>
              <a:rPr lang="el-GR" dirty="0" smtClean="0"/>
              <a:t>συμβόλων)</a:t>
            </a:r>
            <a:r>
              <a:rPr lang="en-US" dirty="0" smtClean="0"/>
              <a:t> </a:t>
            </a:r>
            <a:r>
              <a:rPr lang="en-US" b="1" dirty="0" smtClean="0"/>
              <a:t>OCR</a:t>
            </a:r>
            <a:r>
              <a:rPr lang="en-US" dirty="0" smtClean="0"/>
              <a:t> (</a:t>
            </a:r>
            <a:r>
              <a:rPr lang="en-US" b="1" dirty="0"/>
              <a:t>O</a:t>
            </a:r>
            <a:r>
              <a:rPr lang="en-US" dirty="0"/>
              <a:t>ptical </a:t>
            </a:r>
            <a:r>
              <a:rPr lang="en-US" b="1" dirty="0"/>
              <a:t>C</a:t>
            </a:r>
            <a:r>
              <a:rPr lang="en-US" dirty="0"/>
              <a:t>haracter </a:t>
            </a:r>
            <a:r>
              <a:rPr lang="en-US" b="1" dirty="0" smtClean="0"/>
              <a:t>R</a:t>
            </a:r>
            <a:r>
              <a:rPr lang="en-US" dirty="0" smtClean="0"/>
              <a:t>ecognition)</a:t>
            </a:r>
            <a:endParaRPr lang="el-GR" dirty="0" smtClean="0"/>
          </a:p>
          <a:p>
            <a:pPr algn="just">
              <a:buFont typeface="Wingdings" pitchFamily="2" charset="2"/>
              <a:buChar char="Ø"/>
            </a:pPr>
            <a:r>
              <a:rPr lang="el-GR" dirty="0" smtClean="0"/>
              <a:t>είτε με </a:t>
            </a:r>
            <a:r>
              <a:rPr lang="el-GR" dirty="0"/>
              <a:t>σύνθετο πρόγραμμα </a:t>
            </a:r>
            <a:r>
              <a:rPr lang="el-GR" b="1" dirty="0" smtClean="0"/>
              <a:t>DTP</a:t>
            </a:r>
            <a:r>
              <a:rPr lang="en-US" dirty="0" smtClean="0"/>
              <a:t> (</a:t>
            </a:r>
            <a:r>
              <a:rPr lang="en-US" dirty="0" err="1" smtClean="0"/>
              <a:t>DeskTop</a:t>
            </a:r>
            <a:r>
              <a:rPr lang="en-US" dirty="0" smtClean="0"/>
              <a:t> Publishing)</a:t>
            </a:r>
            <a:r>
              <a:rPr lang="el-GR" dirty="0" smtClean="0"/>
              <a:t> </a:t>
            </a:r>
            <a:r>
              <a:rPr lang="el-GR" dirty="0"/>
              <a:t>που πραγματοποιούνται μαζί και οι δύο παραπάνω χωριστές </a:t>
            </a:r>
            <a:r>
              <a:rPr lang="el-GR" dirty="0" smtClean="0"/>
              <a:t>επεξεργασίες</a:t>
            </a:r>
            <a:endParaRPr lang="el-GR" dirty="0"/>
          </a:p>
        </p:txBody>
      </p:sp>
      <p:sp>
        <p:nvSpPr>
          <p:cNvPr id="3" name="Title 2"/>
          <p:cNvSpPr>
            <a:spLocks noGrp="1"/>
          </p:cNvSpPr>
          <p:nvPr>
            <p:ph type="title"/>
          </p:nvPr>
        </p:nvSpPr>
        <p:spPr/>
        <p:txBody>
          <a:bodyPr/>
          <a:lstStyle/>
          <a:p>
            <a:r>
              <a:rPr lang="el-GR" dirty="0" smtClean="0"/>
              <a:t>	Εκτυπωτές </a:t>
            </a:r>
            <a:r>
              <a:rPr lang="el-GR" dirty="0"/>
              <a:t>&amp; Σαρωτές</a:t>
            </a:r>
          </a:p>
        </p:txBody>
      </p:sp>
      <p:pic>
        <p:nvPicPr>
          <p:cNvPr id="9232" name="Picture 16" descr="C:\Users\Tranceformer\Desktop\4238907.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7504" y="188640"/>
            <a:ext cx="2234084" cy="223408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72058113"/>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251520" y="1916832"/>
            <a:ext cx="8640959" cy="4536504"/>
          </a:xfrm>
        </p:spPr>
        <p:txBody>
          <a:bodyPr>
            <a:normAutofit fontScale="85000" lnSpcReduction="10000"/>
          </a:bodyPr>
          <a:lstStyle/>
          <a:p>
            <a:pPr marL="0" indent="0" algn="ctr">
              <a:buNone/>
            </a:pPr>
            <a:r>
              <a:rPr lang="el-GR" b="1" u="sng" dirty="0"/>
              <a:t>Σαρωτής Γραμμωτού ή Ραβδωτού </a:t>
            </a:r>
            <a:r>
              <a:rPr lang="el-GR" b="1" u="sng" dirty="0" smtClean="0"/>
              <a:t>Κώδικα</a:t>
            </a:r>
            <a:r>
              <a:rPr lang="en-US" b="1" u="sng" dirty="0" smtClean="0"/>
              <a:t> </a:t>
            </a:r>
            <a:r>
              <a:rPr lang="el-GR" b="1" u="sng" dirty="0" smtClean="0"/>
              <a:t>(</a:t>
            </a:r>
            <a:r>
              <a:rPr lang="en-US" b="1" u="sng" dirty="0"/>
              <a:t>Bar Code Scanner)</a:t>
            </a:r>
            <a:endParaRPr lang="el-GR" b="1" u="sng" dirty="0"/>
          </a:p>
          <a:p>
            <a:pPr marL="0" lvl="0" indent="0" algn="ctr">
              <a:buClr>
                <a:srgbClr val="31B6FD"/>
              </a:buClr>
              <a:buNone/>
            </a:pPr>
            <a:endParaRPr lang="el-GR" b="1" u="sng" dirty="0">
              <a:solidFill>
                <a:srgbClr val="073E87"/>
              </a:solidFill>
              <a:effectLst>
                <a:outerShdw blurRad="38100" dist="38100" dir="2700000" algn="tl">
                  <a:srgbClr val="000000">
                    <a:alpha val="43137"/>
                  </a:srgbClr>
                </a:outerShdw>
              </a:effectLst>
            </a:endParaRPr>
          </a:p>
          <a:p>
            <a:pPr algn="just"/>
            <a:r>
              <a:rPr lang="el-GR" dirty="0" smtClean="0"/>
              <a:t>Bar</a:t>
            </a:r>
            <a:r>
              <a:rPr lang="en-US" dirty="0" smtClean="0"/>
              <a:t> C</a:t>
            </a:r>
            <a:r>
              <a:rPr lang="el-GR" dirty="0" smtClean="0"/>
              <a:t>ode </a:t>
            </a:r>
            <a:r>
              <a:rPr lang="el-GR" dirty="0"/>
              <a:t>reader ή </a:t>
            </a:r>
            <a:r>
              <a:rPr lang="en-US" dirty="0" smtClean="0"/>
              <a:t>B</a:t>
            </a:r>
            <a:r>
              <a:rPr lang="el-GR" dirty="0" smtClean="0"/>
              <a:t>ar</a:t>
            </a:r>
            <a:r>
              <a:rPr lang="en-US" dirty="0" smtClean="0"/>
              <a:t> C</a:t>
            </a:r>
            <a:r>
              <a:rPr lang="el-GR" dirty="0" smtClean="0"/>
              <a:t>ode </a:t>
            </a:r>
            <a:r>
              <a:rPr lang="el-GR" dirty="0"/>
              <a:t>scanner είναι </a:t>
            </a:r>
            <a:r>
              <a:rPr lang="el-GR" dirty="0" smtClean="0"/>
              <a:t>μία ασύρματη ή ενσύρματη </a:t>
            </a:r>
            <a:r>
              <a:rPr lang="el-GR" b="1" dirty="0" smtClean="0"/>
              <a:t>συσκευή εισόδου</a:t>
            </a:r>
            <a:r>
              <a:rPr lang="el-GR" dirty="0" smtClean="0"/>
              <a:t>, η οποία διαβάζει γραμμωτό </a:t>
            </a:r>
            <a:r>
              <a:rPr lang="el-GR" dirty="0"/>
              <a:t>ή </a:t>
            </a:r>
            <a:r>
              <a:rPr lang="el-GR" dirty="0" smtClean="0"/>
              <a:t>ραβδωτό </a:t>
            </a:r>
            <a:r>
              <a:rPr lang="el-GR" dirty="0"/>
              <a:t>κώδικα </a:t>
            </a:r>
            <a:r>
              <a:rPr lang="el-GR" dirty="0" smtClean="0"/>
              <a:t>/ ραβδοκώδικα </a:t>
            </a:r>
            <a:r>
              <a:rPr lang="el-GR" dirty="0"/>
              <a:t>(barcode</a:t>
            </a:r>
            <a:r>
              <a:rPr lang="el-GR" dirty="0" smtClean="0"/>
              <a:t>).</a:t>
            </a:r>
            <a:endParaRPr lang="en-US" dirty="0" smtClean="0"/>
          </a:p>
          <a:p>
            <a:pPr algn="just"/>
            <a:r>
              <a:rPr lang="el-GR" dirty="0" smtClean="0"/>
              <a:t>Ο </a:t>
            </a:r>
            <a:r>
              <a:rPr lang="el-GR" dirty="0"/>
              <a:t>ραβδοκώδικας είναι ένα σύνολο παράλληλων ανισόπαχων κάθετων γραμμών και αριθμών, το οποίο περιέχει πληροφορίες για το προϊόν πάνω στο οποίο αναγράφεται. Τέτοιες πληροφορίες μπορεί να είναι η περιγραφή, η ημερομηνία λήξης, η τιμή αλλά και ο κωδικός παρτίδας του προϊόντος. Οι γραμμωτοί αυτοί κώδικες βρίσκονται πάνω σε ετικέτες διαφόρων προϊόντων και εκτυπώνονται </a:t>
            </a:r>
            <a:r>
              <a:rPr lang="el-GR" dirty="0" smtClean="0"/>
              <a:t>κυρίως από </a:t>
            </a:r>
            <a:r>
              <a:rPr lang="el-GR" dirty="0"/>
              <a:t>θερμικούς </a:t>
            </a:r>
            <a:r>
              <a:rPr lang="el-GR" dirty="0" smtClean="0"/>
              <a:t>εκτυπωτές και εκτυπωτές ετικετών.</a:t>
            </a:r>
          </a:p>
          <a:p>
            <a:pPr algn="just"/>
            <a:r>
              <a:rPr lang="el-GR" dirty="0"/>
              <a:t>Ανάλογα με την τεχνολογία αναγνώρισης των κωδικών </a:t>
            </a:r>
            <a:r>
              <a:rPr lang="en-US" dirty="0"/>
              <a:t>barcode </a:t>
            </a:r>
            <a:r>
              <a:rPr lang="el-GR" dirty="0"/>
              <a:t>οι </a:t>
            </a:r>
            <a:r>
              <a:rPr lang="en-US" dirty="0"/>
              <a:t>barcode scanners/ readers </a:t>
            </a:r>
            <a:r>
              <a:rPr lang="el-GR" dirty="0"/>
              <a:t>διακρίνονται σε </a:t>
            </a:r>
            <a:r>
              <a:rPr lang="en-US" dirty="0"/>
              <a:t>CCD, laser, linear imagers </a:t>
            </a:r>
            <a:r>
              <a:rPr lang="el-GR" dirty="0"/>
              <a:t>και 2</a:t>
            </a:r>
            <a:r>
              <a:rPr lang="en-US" dirty="0"/>
              <a:t>D area imagers barcode scanners.</a:t>
            </a:r>
            <a:endParaRPr lang="el-GR" dirty="0"/>
          </a:p>
        </p:txBody>
      </p:sp>
      <p:sp>
        <p:nvSpPr>
          <p:cNvPr id="3" name="Title 2"/>
          <p:cNvSpPr>
            <a:spLocks noGrp="1"/>
          </p:cNvSpPr>
          <p:nvPr>
            <p:ph type="title"/>
          </p:nvPr>
        </p:nvSpPr>
        <p:spPr>
          <a:xfrm>
            <a:off x="395536" y="338328"/>
            <a:ext cx="8229600" cy="1252728"/>
          </a:xfrm>
        </p:spPr>
        <p:txBody>
          <a:bodyPr/>
          <a:lstStyle/>
          <a:p>
            <a:r>
              <a:rPr lang="el-GR" dirty="0" smtClean="0"/>
              <a:t>	Εκτυπωτές </a:t>
            </a:r>
            <a:r>
              <a:rPr lang="el-GR" dirty="0"/>
              <a:t>&amp; Σαρωτές</a:t>
            </a:r>
          </a:p>
        </p:txBody>
      </p:sp>
      <p:pic>
        <p:nvPicPr>
          <p:cNvPr id="5" name="Picture 2" descr="C:\Users\Tranceformer\AppData\Local\Microsoft\Windows\INetCache\IE\CTJX0L9J\OnQWX[1].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9240" y="188640"/>
            <a:ext cx="1880472" cy="175889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596078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heel(1)">
                                      <p:cBhvr>
                                        <p:cTn id="7"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323528" y="2420888"/>
            <a:ext cx="8640960" cy="1296144"/>
          </a:xfrm>
        </p:spPr>
        <p:txBody>
          <a:bodyPr/>
          <a:lstStyle/>
          <a:p>
            <a:r>
              <a:rPr lang="en-US" dirty="0" smtClean="0">
                <a:hlinkClick r:id="rId2"/>
              </a:rPr>
              <a:t>How do printers work? (Color Laser Printer &amp; inkjet printer)</a:t>
            </a:r>
            <a:endParaRPr lang="el-GR" dirty="0" smtClean="0"/>
          </a:p>
          <a:p>
            <a:r>
              <a:rPr lang="en-US" dirty="0" smtClean="0">
                <a:hlinkClick r:id="rId3"/>
              </a:rPr>
              <a:t>Inkjet Printers | The interesting engineering behind them</a:t>
            </a:r>
            <a:endParaRPr lang="el-GR" dirty="0" smtClean="0"/>
          </a:p>
          <a:p>
            <a:endParaRPr lang="el-GR" dirty="0"/>
          </a:p>
        </p:txBody>
      </p:sp>
      <p:sp>
        <p:nvSpPr>
          <p:cNvPr id="3" name="Title 2"/>
          <p:cNvSpPr>
            <a:spLocks noGrp="1"/>
          </p:cNvSpPr>
          <p:nvPr>
            <p:ph type="title"/>
          </p:nvPr>
        </p:nvSpPr>
        <p:spPr/>
        <p:txBody>
          <a:bodyPr/>
          <a:lstStyle/>
          <a:p>
            <a:r>
              <a:rPr lang="el-GR" dirty="0"/>
              <a:t>	Εκτυπωτές &amp; Σαρωτές</a:t>
            </a:r>
          </a:p>
        </p:txBody>
      </p:sp>
      <p:pic>
        <p:nvPicPr>
          <p:cNvPr id="11266" name="Picture 2" descr="C:\Users\Tranceformer\Desktop\BjxHrBPXLveL2oHOqwICCa3BMH0JkfBrojNsyWfbH7Q.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555776" y="3356992"/>
            <a:ext cx="4142507" cy="3371627"/>
          </a:xfrm>
          <a:prstGeom prst="rect">
            <a:avLst/>
          </a:prstGeom>
          <a:ln>
            <a:noFill/>
          </a:ln>
          <a:effectLst>
            <a:outerShdw blurRad="190500" algn="tl" rotWithShape="0">
              <a:srgbClr val="000000">
                <a:alpha val="70000"/>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482522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251521" y="2675467"/>
            <a:ext cx="8640960" cy="3450696"/>
          </a:xfrm>
        </p:spPr>
        <p:txBody>
          <a:bodyPr>
            <a:normAutofit fontScale="70000" lnSpcReduction="20000"/>
          </a:bodyPr>
          <a:lstStyle/>
          <a:p>
            <a:pPr algn="just"/>
            <a:r>
              <a:rPr lang="el-GR" dirty="0"/>
              <a:t>Ο </a:t>
            </a:r>
            <a:r>
              <a:rPr lang="el-GR" b="1" dirty="0"/>
              <a:t>εκτυπωτής</a:t>
            </a:r>
            <a:r>
              <a:rPr lang="el-GR" dirty="0"/>
              <a:t> </a:t>
            </a:r>
            <a:r>
              <a:rPr lang="el-GR" dirty="0" smtClean="0"/>
              <a:t>(printer</a:t>
            </a:r>
            <a:r>
              <a:rPr lang="el-GR" dirty="0"/>
              <a:t>) είναι </a:t>
            </a:r>
            <a:r>
              <a:rPr lang="el-GR" b="1" dirty="0"/>
              <a:t>συσκευή εξόδου</a:t>
            </a:r>
            <a:r>
              <a:rPr lang="el-GR" dirty="0"/>
              <a:t> ενός υπολογιστικού συστήματος, η οποία έχει ως σκοπό την μόνιμη αποτύπωση (εκτύπωση) των πληροφοριών που έχουν δημιουργηθεί από τη χρήση λογισμικού, σε ένα φυσικό μέσο </a:t>
            </a:r>
            <a:r>
              <a:rPr lang="el-GR" dirty="0" smtClean="0"/>
              <a:t>πχ. χαρτί.</a:t>
            </a:r>
            <a:endParaRPr lang="el-GR" dirty="0"/>
          </a:p>
          <a:p>
            <a:pPr algn="just"/>
            <a:endParaRPr lang="el-GR" dirty="0"/>
          </a:p>
          <a:p>
            <a:pPr algn="just"/>
            <a:r>
              <a:rPr lang="el-GR" dirty="0" smtClean="0"/>
              <a:t>Οι </a:t>
            </a:r>
            <a:r>
              <a:rPr lang="el-GR" dirty="0"/>
              <a:t>πρώιμοι υπολογιστές δεν διέθεταν οθόνη. Μετά την επεξεργασία των δεδομένων, εμφάνιζαν τα αποτελέσματα απευθείας στο χαρτί, μέσω μιας συσκευής εκτύπωσης, η οποία ονομάστηκε </a:t>
            </a:r>
            <a:r>
              <a:rPr lang="el-GR" dirty="0" smtClean="0"/>
              <a:t>εκτυπωτής.</a:t>
            </a:r>
            <a:endParaRPr lang="el-GR" dirty="0"/>
          </a:p>
          <a:p>
            <a:pPr algn="just"/>
            <a:endParaRPr lang="el-GR" dirty="0"/>
          </a:p>
          <a:p>
            <a:pPr algn="just"/>
            <a:r>
              <a:rPr lang="el-GR" dirty="0"/>
              <a:t>Η </a:t>
            </a:r>
            <a:r>
              <a:rPr lang="el-GR" dirty="0" smtClean="0"/>
              <a:t>μετέπειτα χρήση </a:t>
            </a:r>
            <a:r>
              <a:rPr lang="el-GR" dirty="0"/>
              <a:t>της οθόνης εξάλειψε εν μέρει την ανάγκη χρήσης των εκτυπωτών , ωστόσο η εκτύπωση παρέμενε, τις περισσότερες φορές, επιθυμητή. Έτσι, οι εκτυπωτές όχι μόνο δεν καταργήθηκαν, αλλά συνέχισαν να βελτιώνονται, ακολουθώντας και επεκτείνοντας την ήδη υπάρχουσα τεχνολογία των γραφομηχανών, στην οποία αρχικά βασίστηκε η κατασκευή τους.</a:t>
            </a:r>
          </a:p>
        </p:txBody>
      </p:sp>
      <p:sp>
        <p:nvSpPr>
          <p:cNvPr id="3" name="Title 2"/>
          <p:cNvSpPr>
            <a:spLocks noGrp="1"/>
          </p:cNvSpPr>
          <p:nvPr>
            <p:ph type="title"/>
          </p:nvPr>
        </p:nvSpPr>
        <p:spPr/>
        <p:txBody>
          <a:bodyPr/>
          <a:lstStyle/>
          <a:p>
            <a:r>
              <a:rPr lang="el-GR" dirty="0" smtClean="0"/>
              <a:t>Εκτυπωτές &amp; Σαρωτές</a:t>
            </a:r>
            <a:endParaRPr lang="el-GR" dirty="0"/>
          </a:p>
        </p:txBody>
      </p:sp>
    </p:spTree>
    <p:extLst>
      <p:ext uri="{BB962C8B-B14F-4D97-AF65-F5344CB8AC3E}">
        <p14:creationId xmlns:p14="http://schemas.microsoft.com/office/powerpoint/2010/main" val="296420675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251520" y="2675467"/>
            <a:ext cx="8640959" cy="3450696"/>
          </a:xfrm>
        </p:spPr>
        <p:txBody>
          <a:bodyPr>
            <a:normAutofit fontScale="92500" lnSpcReduction="10000"/>
          </a:bodyPr>
          <a:lstStyle/>
          <a:p>
            <a:pPr marL="0" indent="0" algn="ctr">
              <a:buNone/>
            </a:pPr>
            <a:r>
              <a:rPr lang="el-GR" b="1" u="sng" dirty="0" smtClean="0"/>
              <a:t>Είδη εκτυπωτών</a:t>
            </a:r>
          </a:p>
          <a:p>
            <a:pPr marL="0" indent="0" algn="ctr">
              <a:buNone/>
            </a:pPr>
            <a:endParaRPr lang="el-GR" b="1" u="sng" dirty="0" smtClean="0"/>
          </a:p>
          <a:p>
            <a:pPr algn="just"/>
            <a:r>
              <a:rPr lang="el-GR" sz="2200" dirty="0"/>
              <a:t>Κρουστικοί </a:t>
            </a:r>
            <a:r>
              <a:rPr lang="el-GR" sz="2200" dirty="0" smtClean="0"/>
              <a:t>εκτυπωτές</a:t>
            </a:r>
            <a:r>
              <a:rPr lang="en-US" sz="2200" dirty="0" smtClean="0"/>
              <a:t> - </a:t>
            </a:r>
            <a:r>
              <a:rPr lang="el-GR" sz="2200" dirty="0" smtClean="0"/>
              <a:t>Εκτυπωτές α</a:t>
            </a:r>
            <a:r>
              <a:rPr lang="el-GR" sz="2200" dirty="0" smtClean="0"/>
              <a:t>κίδων </a:t>
            </a:r>
            <a:r>
              <a:rPr lang="el-GR" sz="2200" dirty="0"/>
              <a:t>(</a:t>
            </a:r>
            <a:r>
              <a:rPr lang="en-US" sz="2200" dirty="0"/>
              <a:t>dot matrix)</a:t>
            </a:r>
          </a:p>
          <a:p>
            <a:pPr algn="just"/>
            <a:r>
              <a:rPr lang="el-GR" sz="2200" dirty="0" smtClean="0"/>
              <a:t>Εκτυπωτές λέιζερ (</a:t>
            </a:r>
            <a:r>
              <a:rPr lang="en-US" sz="2200" dirty="0" smtClean="0"/>
              <a:t>laser)</a:t>
            </a:r>
          </a:p>
          <a:p>
            <a:pPr algn="just"/>
            <a:r>
              <a:rPr lang="el-GR" sz="2200" dirty="0" smtClean="0"/>
              <a:t>Εκτυπωτές </a:t>
            </a:r>
            <a:r>
              <a:rPr lang="el-GR" sz="2200" dirty="0"/>
              <a:t>έγχυσης </a:t>
            </a:r>
            <a:r>
              <a:rPr lang="el-GR" sz="2200" dirty="0" smtClean="0"/>
              <a:t>μελάνης (</a:t>
            </a:r>
            <a:r>
              <a:rPr lang="en-US" sz="2200" dirty="0" smtClean="0"/>
              <a:t>inkjet)</a:t>
            </a:r>
            <a:endParaRPr lang="el-GR" sz="2200" dirty="0"/>
          </a:p>
          <a:p>
            <a:pPr algn="just"/>
            <a:r>
              <a:rPr lang="el-GR" sz="2200" dirty="0" smtClean="0"/>
              <a:t>Θερμικοί </a:t>
            </a:r>
            <a:r>
              <a:rPr lang="el-GR" sz="2200" dirty="0"/>
              <a:t>εκτυπωτές</a:t>
            </a:r>
          </a:p>
          <a:p>
            <a:pPr algn="just"/>
            <a:r>
              <a:rPr lang="el-GR" sz="2200" dirty="0"/>
              <a:t>Εκτυπωτές ετικετών</a:t>
            </a:r>
          </a:p>
          <a:p>
            <a:pPr algn="just"/>
            <a:r>
              <a:rPr lang="el-GR" sz="2200" dirty="0"/>
              <a:t>Τρισδιάστατοι </a:t>
            </a:r>
            <a:r>
              <a:rPr lang="el-GR" sz="2200" dirty="0" smtClean="0"/>
              <a:t>εκτυπωτές</a:t>
            </a:r>
          </a:p>
          <a:p>
            <a:pPr algn="just"/>
            <a:r>
              <a:rPr lang="en-US" sz="2200" dirty="0" smtClean="0"/>
              <a:t>MFP (Multi-Function printers) </a:t>
            </a:r>
            <a:r>
              <a:rPr lang="el-GR" sz="2200" dirty="0"/>
              <a:t>/</a:t>
            </a:r>
            <a:r>
              <a:rPr lang="en-US" sz="2200" dirty="0"/>
              <a:t> </a:t>
            </a:r>
            <a:r>
              <a:rPr lang="en-US" sz="2200" dirty="0" smtClean="0"/>
              <a:t>AIO (All </a:t>
            </a:r>
            <a:r>
              <a:rPr lang="en-US" sz="2200" dirty="0"/>
              <a:t>In </a:t>
            </a:r>
            <a:r>
              <a:rPr lang="en-US" sz="2200" dirty="0" smtClean="0"/>
              <a:t>One) </a:t>
            </a:r>
            <a:r>
              <a:rPr lang="el-GR" sz="2200" dirty="0"/>
              <a:t>Εκτυπωτές</a:t>
            </a:r>
            <a:r>
              <a:rPr lang="en-US" sz="2200" dirty="0"/>
              <a:t> (</a:t>
            </a:r>
            <a:r>
              <a:rPr lang="el-GR" sz="2200" dirty="0"/>
              <a:t>πολυμηχανήματα)</a:t>
            </a:r>
          </a:p>
          <a:p>
            <a:pPr algn="just"/>
            <a:endParaRPr lang="el-GR" dirty="0"/>
          </a:p>
        </p:txBody>
      </p:sp>
      <p:sp>
        <p:nvSpPr>
          <p:cNvPr id="3" name="Title 2"/>
          <p:cNvSpPr>
            <a:spLocks noGrp="1"/>
          </p:cNvSpPr>
          <p:nvPr>
            <p:ph type="title"/>
          </p:nvPr>
        </p:nvSpPr>
        <p:spPr/>
        <p:txBody>
          <a:bodyPr/>
          <a:lstStyle/>
          <a:p>
            <a:r>
              <a:rPr lang="el-GR" dirty="0" smtClean="0"/>
              <a:t>Εκτυπωτές &amp; Σαρωτές</a:t>
            </a:r>
            <a:endParaRPr lang="el-GR" dirty="0"/>
          </a:p>
        </p:txBody>
      </p:sp>
    </p:spTree>
    <p:extLst>
      <p:ext uri="{BB962C8B-B14F-4D97-AF65-F5344CB8AC3E}">
        <p14:creationId xmlns:p14="http://schemas.microsoft.com/office/powerpoint/2010/main" val="365668242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323528" y="2852936"/>
            <a:ext cx="8568951" cy="3744416"/>
          </a:xfrm>
        </p:spPr>
        <p:txBody>
          <a:bodyPr>
            <a:normAutofit fontScale="47500" lnSpcReduction="20000"/>
          </a:bodyPr>
          <a:lstStyle/>
          <a:p>
            <a:pPr marL="0" indent="0" algn="ctr">
              <a:buNone/>
            </a:pPr>
            <a:r>
              <a:rPr lang="el-GR" sz="4200" b="1" u="sng" dirty="0" smtClean="0">
                <a:effectLst>
                  <a:outerShdw blurRad="38100" dist="38100" dir="2700000" algn="tl">
                    <a:srgbClr val="000000">
                      <a:alpha val="43137"/>
                    </a:srgbClr>
                  </a:outerShdw>
                </a:effectLst>
              </a:rPr>
              <a:t>Κρουστικοί </a:t>
            </a:r>
            <a:r>
              <a:rPr lang="el-GR" sz="4200" b="1" u="sng" dirty="0">
                <a:effectLst>
                  <a:outerShdw blurRad="38100" dist="38100" dir="2700000" algn="tl">
                    <a:srgbClr val="000000">
                      <a:alpha val="43137"/>
                    </a:srgbClr>
                  </a:outerShdw>
                </a:effectLst>
              </a:rPr>
              <a:t>εκτυπωτές - ακίδων (</a:t>
            </a:r>
            <a:r>
              <a:rPr lang="en-US" sz="4200" b="1" u="sng" dirty="0">
                <a:effectLst>
                  <a:outerShdw blurRad="38100" dist="38100" dir="2700000" algn="tl">
                    <a:srgbClr val="000000">
                      <a:alpha val="43137"/>
                    </a:srgbClr>
                  </a:outerShdw>
                </a:effectLst>
              </a:rPr>
              <a:t>dot matrix</a:t>
            </a:r>
            <a:r>
              <a:rPr lang="en-US" sz="4200" b="1" u="sng" dirty="0" smtClean="0">
                <a:effectLst>
                  <a:outerShdw blurRad="38100" dist="38100" dir="2700000" algn="tl">
                    <a:srgbClr val="000000">
                      <a:alpha val="43137"/>
                    </a:srgbClr>
                  </a:outerShdw>
                </a:effectLst>
              </a:rPr>
              <a:t>)</a:t>
            </a:r>
          </a:p>
          <a:p>
            <a:pPr marL="0" indent="0" algn="ctr">
              <a:buNone/>
            </a:pPr>
            <a:endParaRPr lang="en-US" b="1" u="sng" dirty="0">
              <a:effectLst>
                <a:outerShdw blurRad="38100" dist="38100" dir="2700000" algn="tl">
                  <a:srgbClr val="000000">
                    <a:alpha val="43137"/>
                  </a:srgbClr>
                </a:outerShdw>
              </a:effectLst>
            </a:endParaRPr>
          </a:p>
          <a:p>
            <a:pPr marL="0" indent="0" algn="just">
              <a:buNone/>
            </a:pPr>
            <a:r>
              <a:rPr lang="el-GR" sz="3800" dirty="0" smtClean="0"/>
              <a:t>Οι πρώτοι ηλεκτρονικοί εκτυπωτές (η τυπογραφία ξεκίνησε στην Μεσοποταμία πριν 5000 χρόνια).</a:t>
            </a:r>
          </a:p>
          <a:p>
            <a:pPr marL="0" indent="0" algn="just">
              <a:buNone/>
            </a:pPr>
            <a:endParaRPr lang="el-GR" sz="3800" dirty="0" smtClean="0"/>
          </a:p>
          <a:p>
            <a:pPr marL="0" indent="0" algn="just">
              <a:buNone/>
            </a:pPr>
            <a:r>
              <a:rPr lang="el-GR" sz="3800" dirty="0" smtClean="0"/>
              <a:t>Η </a:t>
            </a:r>
            <a:r>
              <a:rPr lang="el-GR" sz="3800" dirty="0"/>
              <a:t>τεχνολογία εκτύπωσης τους βασίζεται στην ύπαρξη μιας κινούμενης κεφαλής, η οποία περιέχει ακίδες ή χαρακτήρες που χτυπάνε μία μελανοταινία προς το </a:t>
            </a:r>
            <a:r>
              <a:rPr lang="el-GR" sz="3800" dirty="0" smtClean="0"/>
              <a:t>χαρτί, αποτυπώνοντας </a:t>
            </a:r>
            <a:r>
              <a:rPr lang="el-GR" sz="3800" dirty="0"/>
              <a:t>στο χαρτί </a:t>
            </a:r>
            <a:r>
              <a:rPr lang="el-GR" sz="3800" dirty="0" smtClean="0"/>
              <a:t>ένα συγκεκριμένο χαρακτήρα </a:t>
            </a:r>
            <a:r>
              <a:rPr lang="el-GR" sz="3800" dirty="0"/>
              <a:t>ή ένα ίχνος </a:t>
            </a:r>
            <a:r>
              <a:rPr lang="el-GR" sz="3800" dirty="0" smtClean="0"/>
              <a:t>μελανιού.</a:t>
            </a:r>
          </a:p>
          <a:p>
            <a:pPr marL="0" indent="0" algn="just">
              <a:buNone/>
            </a:pPr>
            <a:endParaRPr lang="el-GR" sz="3800" dirty="0"/>
          </a:p>
          <a:p>
            <a:pPr marL="0" indent="0" algn="just">
              <a:buNone/>
            </a:pPr>
            <a:r>
              <a:rPr lang="el-GR" sz="3800" dirty="0" smtClean="0"/>
              <a:t>Λειτουργούν </a:t>
            </a:r>
            <a:r>
              <a:rPr lang="el-GR" sz="3800" dirty="0" smtClean="0"/>
              <a:t>όπως </a:t>
            </a:r>
            <a:r>
              <a:rPr lang="el-GR" sz="3800" dirty="0"/>
              <a:t>οι </a:t>
            </a:r>
            <a:r>
              <a:rPr lang="el-GR" sz="3800" dirty="0" smtClean="0"/>
              <a:t>παλιές </a:t>
            </a:r>
            <a:r>
              <a:rPr lang="el-GR" sz="3800" dirty="0"/>
              <a:t>γραφομηχανές, όμως εδώ τα ηλεκτρονικά κυκλώματα και οι μηχανισμοί </a:t>
            </a:r>
            <a:r>
              <a:rPr lang="el-GR" sz="3800" dirty="0" smtClean="0"/>
              <a:t>καθορίζουν </a:t>
            </a:r>
            <a:r>
              <a:rPr lang="el-GR" sz="3800" dirty="0"/>
              <a:t>την μετακίνηση του </a:t>
            </a:r>
            <a:r>
              <a:rPr lang="el-GR" sz="3800" dirty="0" smtClean="0"/>
              <a:t>χαρτιού.</a:t>
            </a:r>
          </a:p>
          <a:p>
            <a:pPr marL="0" indent="0" algn="just">
              <a:buNone/>
            </a:pPr>
            <a:endParaRPr lang="el-GR" sz="3800" dirty="0"/>
          </a:p>
          <a:p>
            <a:pPr marL="0" indent="0" algn="just">
              <a:buNone/>
            </a:pPr>
            <a:r>
              <a:rPr lang="el-GR" sz="3800" dirty="0" smtClean="0"/>
              <a:t>Η </a:t>
            </a:r>
            <a:r>
              <a:rPr lang="el-GR" sz="3800" dirty="0"/>
              <a:t>ταχύτητα εκτύπωσης στους κρουστικούς εκτυπωτές μετριέται και σε γραμμές ανά δευτερόλεπτο (lines per second – </a:t>
            </a:r>
            <a:r>
              <a:rPr lang="el-GR" sz="3800" b="1" dirty="0"/>
              <a:t>lps</a:t>
            </a:r>
            <a:r>
              <a:rPr lang="el-GR" sz="3800" dirty="0"/>
              <a:t>).</a:t>
            </a:r>
            <a:endParaRPr lang="el-GR" sz="3800" dirty="0" smtClean="0"/>
          </a:p>
        </p:txBody>
      </p:sp>
      <p:sp>
        <p:nvSpPr>
          <p:cNvPr id="3" name="Title 2"/>
          <p:cNvSpPr>
            <a:spLocks noGrp="1"/>
          </p:cNvSpPr>
          <p:nvPr>
            <p:ph type="title"/>
          </p:nvPr>
        </p:nvSpPr>
        <p:spPr>
          <a:xfrm>
            <a:off x="467544" y="260648"/>
            <a:ext cx="8229600" cy="822420"/>
          </a:xfrm>
        </p:spPr>
        <p:txBody>
          <a:bodyPr/>
          <a:lstStyle/>
          <a:p>
            <a:r>
              <a:rPr lang="el-GR" dirty="0" smtClean="0"/>
              <a:t>Εκτυπωτές </a:t>
            </a:r>
            <a:r>
              <a:rPr lang="el-GR" dirty="0" smtClean="0"/>
              <a:t>&amp; Σαρωτές</a:t>
            </a:r>
            <a:endParaRPr lang="el-GR" dirty="0"/>
          </a:p>
        </p:txBody>
      </p:sp>
      <p:pic>
        <p:nvPicPr>
          <p:cNvPr id="4098" name="Picture 2" descr="C:\Users\Tranceformer\Desktop\dot-matrix-printer-1000x1000.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419872" y="1033451"/>
            <a:ext cx="2160240" cy="174747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7492155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251520" y="1916832"/>
            <a:ext cx="8640959" cy="4536504"/>
          </a:xfrm>
        </p:spPr>
        <p:txBody>
          <a:bodyPr>
            <a:normAutofit fontScale="40000" lnSpcReduction="20000"/>
          </a:bodyPr>
          <a:lstStyle/>
          <a:p>
            <a:pPr marL="0" indent="0" algn="ctr">
              <a:buNone/>
            </a:pPr>
            <a:r>
              <a:rPr lang="el-GR" sz="6200" b="1" u="sng" dirty="0" smtClean="0">
                <a:effectLst>
                  <a:outerShdw blurRad="38100" dist="38100" dir="2700000" algn="tl">
                    <a:srgbClr val="000000">
                      <a:alpha val="43137"/>
                    </a:srgbClr>
                  </a:outerShdw>
                </a:effectLst>
              </a:rPr>
              <a:t>Κρουστικοί </a:t>
            </a:r>
            <a:r>
              <a:rPr lang="el-GR" sz="6200" b="1" u="sng" dirty="0">
                <a:effectLst>
                  <a:outerShdw blurRad="38100" dist="38100" dir="2700000" algn="tl">
                    <a:srgbClr val="000000">
                      <a:alpha val="43137"/>
                    </a:srgbClr>
                  </a:outerShdw>
                </a:effectLst>
              </a:rPr>
              <a:t>εκτυπωτές - ακίδων (</a:t>
            </a:r>
            <a:r>
              <a:rPr lang="en-US" sz="6200" b="1" u="sng" dirty="0">
                <a:effectLst>
                  <a:outerShdw blurRad="38100" dist="38100" dir="2700000" algn="tl">
                    <a:srgbClr val="000000">
                      <a:alpha val="43137"/>
                    </a:srgbClr>
                  </a:outerShdw>
                </a:effectLst>
              </a:rPr>
              <a:t>dot matrix</a:t>
            </a:r>
            <a:r>
              <a:rPr lang="en-US" sz="6200" b="1" u="sng" dirty="0" smtClean="0">
                <a:effectLst>
                  <a:outerShdw blurRad="38100" dist="38100" dir="2700000" algn="tl">
                    <a:srgbClr val="000000">
                      <a:alpha val="43137"/>
                    </a:srgbClr>
                  </a:outerShdw>
                </a:effectLst>
              </a:rPr>
              <a:t>)</a:t>
            </a:r>
          </a:p>
          <a:p>
            <a:pPr marL="0" indent="0" algn="ctr">
              <a:buNone/>
            </a:pPr>
            <a:endParaRPr lang="en-US" sz="3200" b="1" u="sng" dirty="0">
              <a:effectLst>
                <a:outerShdw blurRad="38100" dist="38100" dir="2700000" algn="tl">
                  <a:srgbClr val="000000">
                    <a:alpha val="43137"/>
                  </a:srgbClr>
                </a:outerShdw>
              </a:effectLst>
            </a:endParaRPr>
          </a:p>
          <a:p>
            <a:pPr marL="0" indent="0" algn="just">
              <a:buNone/>
            </a:pPr>
            <a:r>
              <a:rPr lang="el-GR" sz="4300" dirty="0"/>
              <a:t>Η πρώτη μορφή κρουστικού </a:t>
            </a:r>
            <a:r>
              <a:rPr lang="el-GR" sz="4300" dirty="0" smtClean="0"/>
              <a:t>εκτυπωτή </a:t>
            </a:r>
            <a:r>
              <a:rPr lang="el-GR" sz="4300" dirty="0"/>
              <a:t>ήταν ο εκτυπωτής μαργαρίτας (daisy wheel</a:t>
            </a:r>
            <a:r>
              <a:rPr lang="el-GR" sz="4300" dirty="0" smtClean="0"/>
              <a:t>). Περιείχε </a:t>
            </a:r>
            <a:r>
              <a:rPr lang="el-GR" sz="4300" dirty="0"/>
              <a:t>έναν τροχό, στον οποίο υπήρχαν </a:t>
            </a:r>
            <a:r>
              <a:rPr lang="el-GR" sz="4300" dirty="0"/>
              <a:t>οι χαρακτήρες μιας γραμματοσειράς σε </a:t>
            </a:r>
            <a:r>
              <a:rPr lang="el-GR" sz="4300" dirty="0"/>
              <a:t>διάταξη </a:t>
            </a:r>
            <a:r>
              <a:rPr lang="el-GR" sz="4300" dirty="0" smtClean="0"/>
              <a:t>μαργαρίτας</a:t>
            </a:r>
            <a:r>
              <a:rPr lang="el-GR" sz="4300" dirty="0" smtClean="0"/>
              <a:t>, όπως στις γραφομηχανές. </a:t>
            </a:r>
            <a:r>
              <a:rPr lang="el-GR" sz="4300" dirty="0"/>
              <a:t>Αν ο χρήστης ήθελε να αλλάξει γραμματοσειρά, σταματούσε την εκτύπωση, άλλαζε μαργαρίτα χαρακτήρων, και συνέχιζε. </a:t>
            </a:r>
            <a:r>
              <a:rPr lang="el-GR" sz="4300" dirty="0" smtClean="0"/>
              <a:t>Οι </a:t>
            </a:r>
            <a:r>
              <a:rPr lang="el-GR" sz="4300" dirty="0"/>
              <a:t>εκτυπωτές αυτοί δεν μπορούσαν να απεικονίσουν γραφικά ή να τυπώσουν σε οποιοδήποτε σημείο του χαρτιού.</a:t>
            </a:r>
          </a:p>
          <a:p>
            <a:pPr marL="0" indent="0" algn="just">
              <a:buNone/>
            </a:pPr>
            <a:endParaRPr lang="el-GR" sz="4300" dirty="0"/>
          </a:p>
          <a:p>
            <a:pPr marL="0" indent="0" algn="just">
              <a:buNone/>
            </a:pPr>
            <a:r>
              <a:rPr lang="el-GR" sz="4300" dirty="0"/>
              <a:t>Σύντομα η τεχνολογία μαργαρίτας </a:t>
            </a:r>
            <a:r>
              <a:rPr lang="el-GR" sz="4300" dirty="0" smtClean="0"/>
              <a:t>ξεπεράστηκε </a:t>
            </a:r>
            <a:r>
              <a:rPr lang="el-GR" sz="4300" dirty="0"/>
              <a:t>και κυριάρχησε το μοντέλο των εκτυπωτών πίνακα ακίδων (</a:t>
            </a:r>
            <a:r>
              <a:rPr lang="el-GR" sz="4300" b="1" dirty="0"/>
              <a:t>dot matrix</a:t>
            </a:r>
            <a:r>
              <a:rPr lang="el-GR" sz="4300" dirty="0"/>
              <a:t>). </a:t>
            </a:r>
            <a:r>
              <a:rPr lang="el-GR" sz="4300" dirty="0" smtClean="0"/>
              <a:t>Αυτοί έχουν μια </a:t>
            </a:r>
            <a:r>
              <a:rPr lang="el-GR" sz="4300" dirty="0"/>
              <a:t>κινούμενη </a:t>
            </a:r>
            <a:r>
              <a:rPr lang="el-GR" sz="4300" dirty="0" smtClean="0"/>
              <a:t>κεφαλή, η οποία περιέχει </a:t>
            </a:r>
            <a:r>
              <a:rPr lang="el-GR" sz="4300" dirty="0"/>
              <a:t>μικροσκοπικές μεταλλικές ακίδες, πολύ κοντά </a:t>
            </a:r>
            <a:r>
              <a:rPr lang="el-GR" sz="4300" dirty="0" smtClean="0"/>
              <a:t>η </a:t>
            </a:r>
            <a:r>
              <a:rPr lang="el-GR" sz="4300" dirty="0"/>
              <a:t>μία στην άλλη, διατεταγμένες σε μια ή δυο σειρές. Ανάμεσα στις ακίδες και το </a:t>
            </a:r>
            <a:r>
              <a:rPr lang="el-GR" sz="4300" dirty="0" smtClean="0"/>
              <a:t>χαρτί, παρεμβάλλεται </a:t>
            </a:r>
            <a:r>
              <a:rPr lang="el-GR" sz="4300" dirty="0"/>
              <a:t>η </a:t>
            </a:r>
            <a:r>
              <a:rPr lang="el-GR" sz="4300" dirty="0" smtClean="0"/>
              <a:t>μελανοταινία. Το </a:t>
            </a:r>
            <a:r>
              <a:rPr lang="el-GR" sz="4300" dirty="0"/>
              <a:t>κτύπημα των ακίδων πάνω στη </a:t>
            </a:r>
            <a:r>
              <a:rPr lang="el-GR" sz="4300" dirty="0" smtClean="0"/>
              <a:t>μελανοταινία </a:t>
            </a:r>
            <a:r>
              <a:rPr lang="el-GR" sz="4300" dirty="0"/>
              <a:t>αφήνει το ίχνος τους στο χαρτί. Έτσι οι χαρακτήρες αποτυπώνονται με το συνδυασμό διαδοχικών κτυπημάτων σε προκαθορισμένες θέσεις, που αντιστοιχούν στον κάθε χαρακτήρα. Όσο πιο πολλά </a:t>
            </a:r>
            <a:r>
              <a:rPr lang="el-GR" sz="4300" dirty="0" smtClean="0"/>
              <a:t>χτυπήματα </a:t>
            </a:r>
            <a:r>
              <a:rPr lang="el-GR" sz="4300" dirty="0"/>
              <a:t>χρησιμοποιούνται για την απεικόνιση ενός </a:t>
            </a:r>
            <a:r>
              <a:rPr lang="el-GR" sz="4300" dirty="0" smtClean="0"/>
              <a:t>χαρακτήρα, </a:t>
            </a:r>
            <a:r>
              <a:rPr lang="el-GR" sz="4300" dirty="0"/>
              <a:t>τόσο πιο ποιοτική εκτύπωση παράγεται στο </a:t>
            </a:r>
            <a:r>
              <a:rPr lang="el-GR" sz="4300" dirty="0" smtClean="0"/>
              <a:t>χαρτί.</a:t>
            </a:r>
          </a:p>
        </p:txBody>
      </p:sp>
      <p:sp>
        <p:nvSpPr>
          <p:cNvPr id="3" name="Title 2"/>
          <p:cNvSpPr>
            <a:spLocks noGrp="1"/>
          </p:cNvSpPr>
          <p:nvPr>
            <p:ph type="title"/>
          </p:nvPr>
        </p:nvSpPr>
        <p:spPr/>
        <p:txBody>
          <a:bodyPr/>
          <a:lstStyle/>
          <a:p>
            <a:r>
              <a:rPr lang="el-GR" dirty="0" smtClean="0"/>
              <a:t>Εκτυπωτές &amp; Σαρωτές</a:t>
            </a:r>
            <a:endParaRPr lang="el-GR" dirty="0"/>
          </a:p>
        </p:txBody>
      </p:sp>
    </p:spTree>
    <p:extLst>
      <p:ext uri="{BB962C8B-B14F-4D97-AF65-F5344CB8AC3E}">
        <p14:creationId xmlns:p14="http://schemas.microsoft.com/office/powerpoint/2010/main" val="3656692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251520" y="1412776"/>
            <a:ext cx="8640959" cy="5040560"/>
          </a:xfrm>
        </p:spPr>
        <p:txBody>
          <a:bodyPr>
            <a:noAutofit/>
          </a:bodyPr>
          <a:lstStyle/>
          <a:p>
            <a:pPr marL="0" indent="0" algn="ctr">
              <a:buNone/>
            </a:pPr>
            <a:r>
              <a:rPr lang="el-GR" sz="2800" b="1" u="sng" dirty="0" smtClean="0">
                <a:effectLst>
                  <a:outerShdw blurRad="38100" dist="38100" dir="2700000" algn="tl">
                    <a:srgbClr val="000000">
                      <a:alpha val="43137"/>
                    </a:srgbClr>
                  </a:outerShdw>
                </a:effectLst>
              </a:rPr>
              <a:t>Εκτυπωτές </a:t>
            </a:r>
            <a:r>
              <a:rPr lang="en-US" sz="2800" b="1" u="sng" dirty="0" smtClean="0">
                <a:effectLst>
                  <a:outerShdw blurRad="38100" dist="38100" dir="2700000" algn="tl">
                    <a:srgbClr val="000000">
                      <a:alpha val="43137"/>
                    </a:srgbClr>
                  </a:outerShdw>
                </a:effectLst>
              </a:rPr>
              <a:t>laser</a:t>
            </a:r>
          </a:p>
          <a:p>
            <a:pPr marL="0" indent="0" algn="ctr">
              <a:buNone/>
            </a:pPr>
            <a:endParaRPr lang="en-US" sz="1400" b="1" u="sng" dirty="0">
              <a:effectLst>
                <a:outerShdw blurRad="38100" dist="38100" dir="2700000" algn="tl">
                  <a:srgbClr val="000000">
                    <a:alpha val="43137"/>
                  </a:srgbClr>
                </a:outerShdw>
              </a:effectLst>
            </a:endParaRPr>
          </a:p>
          <a:p>
            <a:pPr marL="0" indent="0" algn="just">
              <a:buNone/>
            </a:pPr>
            <a:r>
              <a:rPr lang="el-GR" sz="1800" dirty="0" smtClean="0"/>
              <a:t>Οι </a:t>
            </a:r>
            <a:r>
              <a:rPr lang="el-GR" sz="1800" dirty="0"/>
              <a:t>εκτυπωτές λέιζερ (laser printers) </a:t>
            </a:r>
            <a:r>
              <a:rPr lang="el-GR" sz="1800" dirty="0" smtClean="0"/>
              <a:t>βελτίωσαν </a:t>
            </a:r>
            <a:r>
              <a:rPr lang="el-GR" sz="1800" dirty="0"/>
              <a:t>σημαντικά την ταχύτητα και την ποιότητα </a:t>
            </a:r>
            <a:r>
              <a:rPr lang="el-GR" sz="1800" dirty="0" smtClean="0"/>
              <a:t>εκτύπωσης αντιγράφοντας </a:t>
            </a:r>
            <a:r>
              <a:rPr lang="el-GR" sz="1800" dirty="0"/>
              <a:t>την τεχνολογία ξηρογραφικής αποτύπωσης από τα φωτοαντιγραφικά </a:t>
            </a:r>
            <a:r>
              <a:rPr lang="el-GR" sz="1800" dirty="0" smtClean="0"/>
              <a:t>μηχανήματα.</a:t>
            </a:r>
          </a:p>
          <a:p>
            <a:pPr marL="0" indent="0" algn="just">
              <a:buNone/>
            </a:pPr>
            <a:endParaRPr lang="el-GR" sz="1800" dirty="0"/>
          </a:p>
          <a:p>
            <a:pPr marL="0" indent="0" algn="just">
              <a:buNone/>
            </a:pPr>
            <a:r>
              <a:rPr lang="el-GR" sz="1800" dirty="0" smtClean="0"/>
              <a:t>Η </a:t>
            </a:r>
            <a:r>
              <a:rPr lang="el-GR" sz="1800" dirty="0"/>
              <a:t>δέσμη του λέιζερ αποφορτίζει έναν φορτισμένο κύλινδρο (</a:t>
            </a:r>
            <a:r>
              <a:rPr lang="el-GR" sz="1800" b="1" dirty="0"/>
              <a:t>τύμπανο</a:t>
            </a:r>
            <a:r>
              <a:rPr lang="el-GR" sz="1800" dirty="0"/>
              <a:t>). Το τύμπανο στη συνέχεια "πασπαλίζεται" με μελάνη σε </a:t>
            </a:r>
            <a:r>
              <a:rPr lang="el-GR" sz="1800" dirty="0" smtClean="0"/>
              <a:t>μορφή σκόνης </a:t>
            </a:r>
            <a:r>
              <a:rPr lang="en-US" sz="1800" b="1" dirty="0" smtClean="0"/>
              <a:t>toner</a:t>
            </a:r>
            <a:r>
              <a:rPr lang="el-GR" sz="1800" dirty="0" smtClean="0"/>
              <a:t>. </a:t>
            </a:r>
            <a:r>
              <a:rPr lang="el-GR" sz="1800" dirty="0"/>
              <a:t>Η σκόνη </a:t>
            </a:r>
            <a:r>
              <a:rPr lang="el-GR" sz="1800" dirty="0" smtClean="0"/>
              <a:t>κολλά </a:t>
            </a:r>
            <a:r>
              <a:rPr lang="el-GR" sz="1800" dirty="0"/>
              <a:t>μόνο στα σημεία του τυμπάνου που αποφορτίστηκαν από την ακτίνα λέιζερ. Το τύμπανο πιέζεται σε ένα φύλλο χαρτιού, και η σκόνη τόνερ μεταφέρεται στο χαρτί. Στη συνέχεια, το χαρτί θερμαίνεται, ώστε το </a:t>
            </a:r>
            <a:r>
              <a:rPr lang="en-US" sz="1800" dirty="0" smtClean="0"/>
              <a:t>toner</a:t>
            </a:r>
            <a:r>
              <a:rPr lang="el-GR" sz="1800" dirty="0" smtClean="0"/>
              <a:t> </a:t>
            </a:r>
            <a:r>
              <a:rPr lang="el-GR" sz="1800" dirty="0"/>
              <a:t>να υποστεί αρχικά τήξη και, όταν στερεοποιηθεί, να παραμείνει μόνιμα αποτυπωμένο στο </a:t>
            </a:r>
            <a:r>
              <a:rPr lang="el-GR" sz="1800" dirty="0" smtClean="0"/>
              <a:t>χαρτί.</a:t>
            </a:r>
          </a:p>
          <a:p>
            <a:pPr marL="0" indent="0" algn="just">
              <a:buNone/>
            </a:pPr>
            <a:endParaRPr lang="el-GR" sz="1800" dirty="0"/>
          </a:p>
          <a:p>
            <a:pPr marL="0" indent="0" algn="just">
              <a:buNone/>
            </a:pPr>
            <a:r>
              <a:rPr lang="el-GR" sz="1800" dirty="0" smtClean="0"/>
              <a:t>Τα </a:t>
            </a:r>
            <a:r>
              <a:rPr lang="el-GR" sz="1800" dirty="0"/>
              <a:t>βασικά τους μειονεκτήματα είναι ο σχετικά μεγάλος όγκος τους και η υψηλή τιμή </a:t>
            </a:r>
            <a:r>
              <a:rPr lang="el-GR" sz="1800" dirty="0" smtClean="0"/>
              <a:t>τόσο της </a:t>
            </a:r>
            <a:r>
              <a:rPr lang="el-GR" sz="1800" dirty="0"/>
              <a:t>αγοράς όσο και </a:t>
            </a:r>
            <a:r>
              <a:rPr lang="el-GR" sz="1800" dirty="0" smtClean="0"/>
              <a:t>της συντήρησης</a:t>
            </a:r>
            <a:r>
              <a:rPr lang="el-GR" sz="1800" dirty="0"/>
              <a:t>.</a:t>
            </a:r>
            <a:endParaRPr lang="el-GR" sz="1800" dirty="0" smtClean="0"/>
          </a:p>
        </p:txBody>
      </p:sp>
      <p:sp>
        <p:nvSpPr>
          <p:cNvPr id="3" name="Title 2"/>
          <p:cNvSpPr>
            <a:spLocks noGrp="1"/>
          </p:cNvSpPr>
          <p:nvPr>
            <p:ph type="title"/>
          </p:nvPr>
        </p:nvSpPr>
        <p:spPr>
          <a:xfrm>
            <a:off x="539552" y="260648"/>
            <a:ext cx="8229600" cy="936104"/>
          </a:xfrm>
        </p:spPr>
        <p:txBody>
          <a:bodyPr/>
          <a:lstStyle/>
          <a:p>
            <a:r>
              <a:rPr lang="el-GR" dirty="0" smtClean="0"/>
              <a:t>Εκτυπωτές &amp; Σαρωτές</a:t>
            </a:r>
            <a:endParaRPr lang="el-GR" dirty="0"/>
          </a:p>
        </p:txBody>
      </p:sp>
      <p:pic>
        <p:nvPicPr>
          <p:cNvPr id="1026" name="Picture 2" descr="C:\Users\Tranceformer\Desktop\Brother_HL-L6210DW_a88z-wh.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1284" y="188641"/>
            <a:ext cx="1786420" cy="197542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2709207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251520" y="1556792"/>
            <a:ext cx="8640959" cy="4896544"/>
          </a:xfrm>
        </p:spPr>
        <p:txBody>
          <a:bodyPr>
            <a:noAutofit/>
          </a:bodyPr>
          <a:lstStyle/>
          <a:p>
            <a:pPr marL="0" lvl="0" indent="0" algn="ctr">
              <a:buClr>
                <a:srgbClr val="31B6FD"/>
              </a:buClr>
              <a:buNone/>
            </a:pPr>
            <a:r>
              <a:rPr lang="el-GR" sz="2800" b="1" u="sng" dirty="0">
                <a:solidFill>
                  <a:srgbClr val="073E87"/>
                </a:solidFill>
                <a:effectLst>
                  <a:outerShdw blurRad="38100" dist="38100" dir="2700000" algn="tl">
                    <a:srgbClr val="000000">
                      <a:alpha val="43137"/>
                    </a:srgbClr>
                  </a:outerShdw>
                </a:effectLst>
              </a:rPr>
              <a:t>Εκτυπωτές </a:t>
            </a:r>
            <a:r>
              <a:rPr lang="el-GR" sz="2800" b="1" u="sng" dirty="0" smtClean="0">
                <a:solidFill>
                  <a:srgbClr val="073E87"/>
                </a:solidFill>
                <a:effectLst>
                  <a:outerShdw blurRad="38100" dist="38100" dir="2700000" algn="tl">
                    <a:srgbClr val="000000">
                      <a:alpha val="43137"/>
                    </a:srgbClr>
                  </a:outerShdw>
                </a:effectLst>
              </a:rPr>
              <a:t>έγχυσης μελάνης (</a:t>
            </a:r>
            <a:r>
              <a:rPr lang="en-US" sz="2800" b="1" u="sng" dirty="0" smtClean="0">
                <a:solidFill>
                  <a:srgbClr val="073E87"/>
                </a:solidFill>
                <a:effectLst>
                  <a:outerShdw blurRad="38100" dist="38100" dir="2700000" algn="tl">
                    <a:srgbClr val="000000">
                      <a:alpha val="43137"/>
                    </a:srgbClr>
                  </a:outerShdw>
                </a:effectLst>
              </a:rPr>
              <a:t>inkjet)</a:t>
            </a:r>
            <a:endParaRPr lang="en-US" sz="2800" b="1" u="sng" dirty="0">
              <a:solidFill>
                <a:srgbClr val="073E87"/>
              </a:solidFill>
              <a:effectLst>
                <a:outerShdw blurRad="38100" dist="38100" dir="2700000" algn="tl">
                  <a:srgbClr val="000000">
                    <a:alpha val="43137"/>
                  </a:srgbClr>
                </a:outerShdw>
              </a:effectLst>
            </a:endParaRPr>
          </a:p>
          <a:p>
            <a:endParaRPr lang="en-US" sz="1400" dirty="0" smtClean="0"/>
          </a:p>
          <a:p>
            <a:pPr algn="just"/>
            <a:r>
              <a:rPr lang="el-GR" sz="1800" dirty="0" smtClean="0"/>
              <a:t>Αποκαλούνται </a:t>
            </a:r>
            <a:r>
              <a:rPr lang="el-GR" sz="1800" dirty="0"/>
              <a:t>και εκτυπωτές ψεκασμού μελάνης (</a:t>
            </a:r>
            <a:r>
              <a:rPr lang="el-GR" sz="1800" i="1" dirty="0"/>
              <a:t>inkjet</a:t>
            </a:r>
            <a:r>
              <a:rPr lang="el-GR" sz="1800" dirty="0"/>
              <a:t>), λόγω του τρόπου λειτουργίας </a:t>
            </a:r>
            <a:r>
              <a:rPr lang="el-GR" sz="1800" dirty="0" smtClean="0"/>
              <a:t>τους.</a:t>
            </a:r>
          </a:p>
          <a:p>
            <a:pPr algn="just"/>
            <a:r>
              <a:rPr lang="el-GR" sz="1800" dirty="0" smtClean="0"/>
              <a:t>Η </a:t>
            </a:r>
            <a:r>
              <a:rPr lang="el-GR" sz="1800" dirty="0"/>
              <a:t>λειτουργία τους βασίζεται σε "κεφαλές" </a:t>
            </a:r>
            <a:r>
              <a:rPr lang="el-GR" sz="1800" dirty="0" smtClean="0"/>
              <a:t>εκτύπωσης</a:t>
            </a:r>
            <a:r>
              <a:rPr lang="en-US" sz="1800" dirty="0" smtClean="0"/>
              <a:t>,</a:t>
            </a:r>
            <a:r>
              <a:rPr lang="el-GR" sz="1800" dirty="0" smtClean="0"/>
              <a:t> οι οποίες </a:t>
            </a:r>
            <a:r>
              <a:rPr lang="el-GR" sz="1800" dirty="0"/>
              <a:t>αποτελούνται από </a:t>
            </a:r>
            <a:r>
              <a:rPr lang="el-GR" sz="1800" dirty="0" smtClean="0"/>
              <a:t>ακροφύσια </a:t>
            </a:r>
            <a:r>
              <a:rPr lang="el-GR" sz="1800" dirty="0"/>
              <a:t>που εκτοξεύουν </a:t>
            </a:r>
            <a:r>
              <a:rPr lang="el-GR" sz="1800" dirty="0" smtClean="0"/>
              <a:t>μικροσκοπικά </a:t>
            </a:r>
            <a:r>
              <a:rPr lang="el-GR" sz="1800" dirty="0"/>
              <a:t>σταγονίδια μελάνι στο προς εκτύπωση </a:t>
            </a:r>
            <a:r>
              <a:rPr lang="el-GR" sz="1800" dirty="0" smtClean="0"/>
              <a:t>μέσο (πχ. χαρτί). </a:t>
            </a:r>
            <a:r>
              <a:rPr lang="el-GR" sz="1800" dirty="0"/>
              <a:t>Η κεφαλή εκτύπωσης </a:t>
            </a:r>
            <a:r>
              <a:rPr lang="el-GR" sz="1800" dirty="0" smtClean="0"/>
              <a:t>σαρώνει </a:t>
            </a:r>
            <a:r>
              <a:rPr lang="el-GR" sz="1800" dirty="0"/>
              <a:t>το πλάτος του χαρτιού παράγοντας "γραμμή" εκτύπωσης. Με προώθηση του χαρτιού, το χαρτί εκτυπώνεται σταδιακά σε όλο το ύψος του. Έτσι πραγματοποιείται η </a:t>
            </a:r>
            <a:r>
              <a:rPr lang="el-GR" sz="1800" dirty="0" smtClean="0"/>
              <a:t>εκτύπωση.</a:t>
            </a:r>
          </a:p>
          <a:p>
            <a:pPr algn="just"/>
            <a:r>
              <a:rPr lang="el-GR" sz="1800" dirty="0" smtClean="0"/>
              <a:t>Η </a:t>
            </a:r>
            <a:r>
              <a:rPr lang="el-GR" sz="1800" dirty="0"/>
              <a:t>κεφαλή εκτύπωσης, άλλοτε αποτελεί μέρος του εκτυπωτή, ενώ σε άλλες περιπτώσεις είναι ενσωματωμένη στις αντικαθιστούμενες κασέτες μελανιού (</a:t>
            </a:r>
            <a:r>
              <a:rPr lang="el-GR" sz="1800" i="1" dirty="0"/>
              <a:t>ink cartridges</a:t>
            </a:r>
            <a:r>
              <a:rPr lang="el-GR" sz="1800" dirty="0"/>
              <a:t>). Τέλος υπάρχουν δύο τεχνολογίες εκτόξευσης του μελανιού: η θερμική και η πιεζοηλεκτρική.</a:t>
            </a:r>
          </a:p>
          <a:p>
            <a:pPr algn="just"/>
            <a:r>
              <a:rPr lang="el-GR" sz="1800" dirty="0"/>
              <a:t>Με τη συνεχή βελτίωση τόσο των ακροφυσίων όσο και των χρησιμοποιούμενων μελανών, η ποιότητα εκτύπωσης πλησιάζει τη φωτογραφική </a:t>
            </a:r>
            <a:r>
              <a:rPr lang="el-GR" sz="1800" dirty="0" smtClean="0"/>
              <a:t>απεικόνιση.</a:t>
            </a:r>
          </a:p>
          <a:p>
            <a:pPr algn="just"/>
            <a:r>
              <a:rPr lang="el-GR" sz="1800" dirty="0" smtClean="0"/>
              <a:t>Η </a:t>
            </a:r>
            <a:r>
              <a:rPr lang="el-GR" sz="1800" dirty="0"/>
              <a:t>διαδικασία είναι σχετικά αργή σε σύγκριση με τους εκτυπωτές με δέσμη Laser.</a:t>
            </a:r>
          </a:p>
        </p:txBody>
      </p:sp>
      <p:sp>
        <p:nvSpPr>
          <p:cNvPr id="3" name="Title 2"/>
          <p:cNvSpPr>
            <a:spLocks noGrp="1"/>
          </p:cNvSpPr>
          <p:nvPr>
            <p:ph type="title"/>
          </p:nvPr>
        </p:nvSpPr>
        <p:spPr>
          <a:xfrm>
            <a:off x="374848" y="338328"/>
            <a:ext cx="8229600" cy="1252728"/>
          </a:xfrm>
        </p:spPr>
        <p:txBody>
          <a:bodyPr/>
          <a:lstStyle/>
          <a:p>
            <a:r>
              <a:rPr lang="el-GR" dirty="0" smtClean="0"/>
              <a:t>Εκτυπωτές &amp; Σαρωτές</a:t>
            </a:r>
            <a:endParaRPr lang="el-GR" dirty="0"/>
          </a:p>
        </p:txBody>
      </p:sp>
      <p:pic>
        <p:nvPicPr>
          <p:cNvPr id="2050" name="Picture 2" descr="C:\Users\Tranceformer\Desktop\62ed1ac8966dcefbc4db0a42.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07504" y="332656"/>
            <a:ext cx="1656184" cy="165618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620291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251520" y="1556792"/>
            <a:ext cx="8640959" cy="4896544"/>
          </a:xfrm>
        </p:spPr>
        <p:txBody>
          <a:bodyPr>
            <a:noAutofit/>
          </a:bodyPr>
          <a:lstStyle/>
          <a:p>
            <a:pPr marL="0" lvl="0" indent="0" algn="ctr">
              <a:buClr>
                <a:srgbClr val="31B6FD"/>
              </a:buClr>
              <a:buNone/>
            </a:pPr>
            <a:r>
              <a:rPr lang="el-GR" sz="2800" b="1" u="sng" dirty="0" smtClean="0">
                <a:solidFill>
                  <a:srgbClr val="073E87"/>
                </a:solidFill>
                <a:effectLst>
                  <a:outerShdw blurRad="38100" dist="38100" dir="2700000" algn="tl">
                    <a:srgbClr val="000000">
                      <a:alpha val="43137"/>
                    </a:srgbClr>
                  </a:outerShdw>
                </a:effectLst>
              </a:rPr>
              <a:t>Θερμικοί Εκτυπωτές</a:t>
            </a:r>
          </a:p>
          <a:p>
            <a:pPr marL="0" lvl="0" indent="0" algn="ctr">
              <a:buClr>
                <a:srgbClr val="31B6FD"/>
              </a:buClr>
              <a:buNone/>
            </a:pPr>
            <a:endParaRPr lang="en-US" sz="1400" dirty="0" smtClean="0"/>
          </a:p>
          <a:p>
            <a:pPr algn="just"/>
            <a:r>
              <a:rPr lang="el-GR" sz="1800" dirty="0"/>
              <a:t>Οι </a:t>
            </a:r>
            <a:r>
              <a:rPr lang="el-GR" sz="1800" b="1" dirty="0"/>
              <a:t>θερμικοί εκτυπωτές</a:t>
            </a:r>
            <a:r>
              <a:rPr lang="el-GR" sz="1800" dirty="0"/>
              <a:t> ή </a:t>
            </a:r>
            <a:r>
              <a:rPr lang="el-GR" sz="1800" b="1" dirty="0"/>
              <a:t>thermal printers</a:t>
            </a:r>
            <a:r>
              <a:rPr lang="el-GR" sz="1800" dirty="0"/>
              <a:t> είναι ειδικοί εκτυπωτές που εκτυπώνουν σε θερμικό χαρτί. Τους συναντάμε στην καθημερινότητα μας, γιατί χρησιμοποιούνται σε φορολογικούς μηχανισμούς, fax, τερματικά πιστωτικών καρτών, εκτυπώσεις εισιτηρίων σινεμά, συναυλιών, Μέσα Μαζικής Μεταφοράς και κυρίως σε ταμειακές μηχανές καταστημάτων, ΑΤΜ </a:t>
            </a:r>
            <a:r>
              <a:rPr lang="el-GR" sz="1800" dirty="0" smtClean="0"/>
              <a:t>κ.ά.</a:t>
            </a:r>
            <a:endParaRPr lang="el-GR" sz="1800" dirty="0"/>
          </a:p>
        </p:txBody>
      </p:sp>
      <p:sp>
        <p:nvSpPr>
          <p:cNvPr id="3" name="Title 2"/>
          <p:cNvSpPr>
            <a:spLocks noGrp="1"/>
          </p:cNvSpPr>
          <p:nvPr>
            <p:ph type="title"/>
          </p:nvPr>
        </p:nvSpPr>
        <p:spPr/>
        <p:txBody>
          <a:bodyPr/>
          <a:lstStyle/>
          <a:p>
            <a:r>
              <a:rPr lang="el-GR" dirty="0" smtClean="0"/>
              <a:t>Εκτυπωτές &amp; Σαρωτές</a:t>
            </a:r>
            <a:endParaRPr lang="el-GR" dirty="0"/>
          </a:p>
        </p:txBody>
      </p:sp>
      <p:pic>
        <p:nvPicPr>
          <p:cNvPr id="3074" name="Picture 2" descr="C:\Users\Tranceformer\Downloads\469919-1_1024.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214017" y="3789040"/>
            <a:ext cx="2726135" cy="2726135"/>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2934530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251520" y="1556792"/>
            <a:ext cx="8640959" cy="4896544"/>
          </a:xfrm>
        </p:spPr>
        <p:txBody>
          <a:bodyPr>
            <a:noAutofit/>
          </a:bodyPr>
          <a:lstStyle/>
          <a:p>
            <a:pPr marL="0" lvl="0" indent="0" algn="ctr">
              <a:buClr>
                <a:srgbClr val="31B6FD"/>
              </a:buClr>
              <a:buNone/>
            </a:pPr>
            <a:r>
              <a:rPr lang="el-GR" sz="2800" b="1" u="sng" dirty="0" smtClean="0">
                <a:solidFill>
                  <a:srgbClr val="073E87"/>
                </a:solidFill>
                <a:effectLst>
                  <a:outerShdw blurRad="38100" dist="38100" dir="2700000" algn="tl">
                    <a:srgbClr val="000000">
                      <a:alpha val="43137"/>
                    </a:srgbClr>
                  </a:outerShdw>
                </a:effectLst>
              </a:rPr>
              <a:t>Εκτυπωτές ετικετών</a:t>
            </a:r>
          </a:p>
          <a:p>
            <a:pPr marL="0" lvl="0" indent="0" algn="ctr">
              <a:buClr>
                <a:srgbClr val="31B6FD"/>
              </a:buClr>
              <a:buNone/>
            </a:pPr>
            <a:endParaRPr lang="en-US" sz="1400" dirty="0" smtClean="0"/>
          </a:p>
          <a:p>
            <a:pPr algn="just"/>
            <a:r>
              <a:rPr lang="el-GR" sz="1800" dirty="0" smtClean="0"/>
              <a:t>Οι </a:t>
            </a:r>
            <a:r>
              <a:rPr lang="el-GR" sz="1800" dirty="0"/>
              <a:t>εκτυπωτές ετικετών εκτυπώνουν σε αυτοκόλλητο υλικό ετικέτας ή/και </a:t>
            </a:r>
            <a:r>
              <a:rPr lang="el-GR" sz="1800" dirty="0" smtClean="0"/>
              <a:t>κάρτας.</a:t>
            </a:r>
          </a:p>
          <a:p>
            <a:pPr algn="just"/>
            <a:r>
              <a:rPr lang="el-GR" sz="1800" dirty="0" smtClean="0"/>
              <a:t>Χωρίζονται </a:t>
            </a:r>
            <a:r>
              <a:rPr lang="el-GR" sz="1800" dirty="0"/>
              <a:t>σε δύο κατηγορίες, σε εκείνους που διαθέτουν ενσωματωμένο πληκτρολόγιο και οθόνη για αυτόνομη χρήση και σε εκείνους που συνδέονται σε ξεχωριστό υπολογιστή (συχνή ονομασία "κατασκευαστής ετικετών". </a:t>
            </a:r>
            <a:endParaRPr lang="el-GR" sz="1800" dirty="0" smtClean="0"/>
          </a:p>
          <a:p>
            <a:pPr algn="just"/>
            <a:r>
              <a:rPr lang="el-GR" sz="1800" dirty="0" smtClean="0"/>
              <a:t>Διαφοροποιούνται </a:t>
            </a:r>
            <a:r>
              <a:rPr lang="el-GR" sz="1800" dirty="0"/>
              <a:t>από τους συνηθισμένους εκτυπωτές, </a:t>
            </a:r>
            <a:r>
              <a:rPr lang="el-GR" sz="1800" dirty="0" smtClean="0"/>
              <a:t>γιατί </a:t>
            </a:r>
            <a:r>
              <a:rPr lang="el-GR" sz="1800" dirty="0"/>
              <a:t>διαθέτουν ειδικούς μηχανισμούς τροφοδοσίας, ενώ ποικίλουν ως αναφορά τη χρήση </a:t>
            </a:r>
            <a:r>
              <a:rPr lang="el-GR" sz="1800" dirty="0" smtClean="0"/>
              <a:t>τους.</a:t>
            </a:r>
          </a:p>
          <a:p>
            <a:pPr algn="just"/>
            <a:r>
              <a:rPr lang="el-GR" sz="1800" dirty="0" smtClean="0"/>
              <a:t>Οι </a:t>
            </a:r>
            <a:r>
              <a:rPr lang="el-GR" sz="1800" dirty="0"/>
              <a:t>πιο συχνές μορφές συνδεσιμότητας των εκτυπωτών ετικετών είναι η σειριακή σύνδεση RS-232, η Universal Serial Bus (USB), το Ethernet, καθώς και ασύρματα με Bluetouth και WiFi. </a:t>
            </a:r>
            <a:endParaRPr lang="el-GR" sz="1800" dirty="0" smtClean="0"/>
          </a:p>
          <a:p>
            <a:pPr algn="just"/>
            <a:r>
              <a:rPr lang="el-GR" sz="1800" dirty="0" smtClean="0"/>
              <a:t>Συχνά </a:t>
            </a:r>
            <a:r>
              <a:rPr lang="el-GR" sz="1800" dirty="0"/>
              <a:t>χρησιμοποιούνται οι εκτυπωτές ετικετών για την παραγωγή Barcode ετικετών, οι οποίες με τη σειρά τους χρησιμοποιούνται για ταυτοποίηση προϊόντων με εύκολη και γρήγορη ανάγνωση με τη χρήση Barcode Scanners</a:t>
            </a:r>
            <a:r>
              <a:rPr lang="el-GR" sz="1800" dirty="0" smtClean="0"/>
              <a:t>.</a:t>
            </a:r>
            <a:endParaRPr lang="el-GR" sz="1800" dirty="0"/>
          </a:p>
        </p:txBody>
      </p:sp>
      <p:sp>
        <p:nvSpPr>
          <p:cNvPr id="3" name="Title 2"/>
          <p:cNvSpPr>
            <a:spLocks noGrp="1"/>
          </p:cNvSpPr>
          <p:nvPr>
            <p:ph type="title"/>
          </p:nvPr>
        </p:nvSpPr>
        <p:spPr>
          <a:xfrm>
            <a:off x="917575" y="260648"/>
            <a:ext cx="8229600" cy="1252728"/>
          </a:xfrm>
        </p:spPr>
        <p:txBody>
          <a:bodyPr/>
          <a:lstStyle/>
          <a:p>
            <a:r>
              <a:rPr lang="el-GR" dirty="0" smtClean="0"/>
              <a:t>Εκτυπωτές &amp; Σαρωτές</a:t>
            </a:r>
            <a:endParaRPr lang="el-GR" dirty="0"/>
          </a:p>
        </p:txBody>
      </p:sp>
      <p:pic>
        <p:nvPicPr>
          <p:cNvPr id="7170" name="Picture 2" descr="C:\Users\Tranceformer\Desktop\lx500ex-ektupwths-etiketas-sotiriadis.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79512" y="188639"/>
            <a:ext cx="2016224" cy="209010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65255831"/>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Waveform">
  <a:themeElements>
    <a:clrScheme name="Waveform">
      <a:dk1>
        <a:sysClr val="windowText" lastClr="000000"/>
      </a:dk1>
      <a:lt1>
        <a:sysClr val="window" lastClr="FFFFFF"/>
      </a:lt1>
      <a:dk2>
        <a:srgbClr val="073E87"/>
      </a:dk2>
      <a:lt2>
        <a:srgbClr val="C6E7FC"/>
      </a:lt2>
      <a:accent1>
        <a:srgbClr val="31B6FD"/>
      </a:accent1>
      <a:accent2>
        <a:srgbClr val="4584D3"/>
      </a:accent2>
      <a:accent3>
        <a:srgbClr val="5BD078"/>
      </a:accent3>
      <a:accent4>
        <a:srgbClr val="A5D028"/>
      </a:accent4>
      <a:accent5>
        <a:srgbClr val="F5C040"/>
      </a:accent5>
      <a:accent6>
        <a:srgbClr val="05E0DB"/>
      </a:accent6>
      <a:hlink>
        <a:srgbClr val="0080FF"/>
      </a:hlink>
      <a:folHlink>
        <a:srgbClr val="5EAEFF"/>
      </a:folHlink>
    </a:clrScheme>
    <a:fontScheme name="Waveform">
      <a:majorFont>
        <a:latin typeface="Candara"/>
        <a:ea typeface=""/>
        <a:cs typeface=""/>
        <a:font script="Jpan" typeface="HGP明朝E"/>
        <a:font script="Hang" typeface="HY그래픽M"/>
        <a:font script="Hans" typeface="华文新魏"/>
        <a:font script="Hant" typeface="標楷體"/>
        <a:font script="Arab" typeface="Arial"/>
        <a:font script="Hebr" typeface="Arial"/>
        <a:font script="Thai" typeface="Kodchiang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ndara"/>
        <a:ea typeface=""/>
        <a:cs typeface=""/>
        <a:font script="Jpan" typeface="HGP明朝E"/>
        <a:font script="Hang" typeface="HY그래픽M"/>
        <a:font script="Hans" typeface="华文楷体"/>
        <a:font script="Hant" typeface="標楷體"/>
        <a:font script="Arab" typeface="Arial"/>
        <a:font script="Hebr" typeface="Arial"/>
        <a:font script="Thai" typeface="Kodchiang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Waveform">
      <a:fillStyleLst>
        <a:solidFill>
          <a:schemeClr val="phClr"/>
        </a:solidFill>
        <a:gradFill rotWithShape="1">
          <a:gsLst>
            <a:gs pos="0">
              <a:schemeClr val="phClr">
                <a:tint val="0"/>
              </a:schemeClr>
            </a:gs>
            <a:gs pos="44000">
              <a:schemeClr val="phClr">
                <a:tint val="60000"/>
                <a:satMod val="120000"/>
              </a:schemeClr>
            </a:gs>
            <a:gs pos="100000">
              <a:schemeClr val="phClr">
                <a:tint val="90000"/>
                <a:alpha val="100000"/>
                <a:lumMod val="90000"/>
              </a:schemeClr>
            </a:gs>
          </a:gsLst>
          <a:lin ang="5400000" scaled="0"/>
        </a:gradFill>
        <a:gradFill rotWithShape="1">
          <a:gsLst>
            <a:gs pos="0">
              <a:schemeClr val="phClr">
                <a:tint val="96000"/>
                <a:satMod val="120000"/>
                <a:lumMod val="120000"/>
              </a:schemeClr>
            </a:gs>
            <a:gs pos="100000">
              <a:schemeClr val="phClr">
                <a:shade val="89000"/>
                <a:lumMod val="90000"/>
              </a:schemeClr>
            </a:gs>
          </a:gsLst>
          <a:lin ang="5400000" scaled="0"/>
        </a:gradFill>
      </a:fillStyleLst>
      <a:lnStyleLst>
        <a:ln w="9525" cap="flat" cmpd="sng" algn="ctr">
          <a:solidFill>
            <a:schemeClr val="phClr"/>
          </a:solidFill>
          <a:prstDash val="solid"/>
        </a:ln>
        <a:ln w="15875" cap="flat" cmpd="sng" algn="ctr">
          <a:solidFill>
            <a:schemeClr val="phClr">
              <a:shade val="75000"/>
              <a:lumMod val="80000"/>
            </a:schemeClr>
          </a:solidFill>
          <a:prstDash val="solid"/>
        </a:ln>
        <a:ln w="25400" cap="flat" cmpd="sng" algn="ctr">
          <a:solidFill>
            <a:schemeClr val="phClr"/>
          </a:solidFill>
          <a:prstDash val="solid"/>
        </a:ln>
      </a:lnStyleLst>
      <a:effectStyleLst>
        <a:effectStyle>
          <a:effectLst/>
        </a:effectStyle>
        <a:effectStyle>
          <a:effectLst>
            <a:outerShdw blurRad="50800" dist="25400" dir="5400000" rotWithShape="0">
              <a:srgbClr val="000000">
                <a:alpha val="38000"/>
              </a:srgbClr>
            </a:outerShdw>
          </a:effectLst>
          <a:scene3d>
            <a:camera prst="orthographicFront">
              <a:rot lat="0" lon="0" rev="0"/>
            </a:camera>
            <a:lightRig rig="flat" dir="tl">
              <a:rot lat="0" lon="0" rev="6360000"/>
            </a:lightRig>
          </a:scene3d>
          <a:sp3d prstMaterial="flat">
            <a:bevelT w="12700" h="12700"/>
          </a:sp3d>
        </a:effectStyle>
        <a:effectStyle>
          <a:effectLst>
            <a:outerShdw blurRad="50800" dist="25400" dir="5400000" rotWithShape="0">
              <a:srgbClr val="000000">
                <a:alpha val="38000"/>
              </a:srgbClr>
            </a:outerShdw>
          </a:effectLst>
          <a:scene3d>
            <a:camera prst="orthographicFront">
              <a:rot lat="0" lon="0" rev="0"/>
            </a:camera>
            <a:lightRig rig="flat" dir="tl">
              <a:rot lat="0" lon="0" rev="6360000"/>
            </a:lightRig>
          </a:scene3d>
          <a:sp3d contourW="19050" prstMaterial="flat">
            <a:bevelT w="63500" h="63500"/>
            <a:contourClr>
              <a:schemeClr val="phClr">
                <a:shade val="25000"/>
                <a:satMod val="180000"/>
              </a:schemeClr>
            </a:contourClr>
          </a:sp3d>
        </a:effectStyle>
      </a:effectStyleLst>
      <a:bgFillStyleLst>
        <a:solidFill>
          <a:schemeClr val="phClr"/>
        </a:solidFill>
        <a:gradFill rotWithShape="1">
          <a:gsLst>
            <a:gs pos="40000">
              <a:schemeClr val="phClr">
                <a:tint val="94000"/>
                <a:shade val="94000"/>
                <a:alpha val="100000"/>
                <a:satMod val="114000"/>
                <a:lumMod val="114000"/>
              </a:schemeClr>
            </a:gs>
            <a:gs pos="74000">
              <a:schemeClr val="phClr">
                <a:tint val="94000"/>
                <a:shade val="94000"/>
                <a:satMod val="128000"/>
                <a:lumMod val="100000"/>
              </a:schemeClr>
            </a:gs>
            <a:gs pos="100000">
              <a:schemeClr val="phClr">
                <a:tint val="98000"/>
                <a:shade val="100000"/>
                <a:hueMod val="98000"/>
                <a:satMod val="100000"/>
                <a:lumMod val="74000"/>
              </a:schemeClr>
            </a:gs>
          </a:gsLst>
          <a:path path="circle">
            <a:fillToRect l="20000" t="-40000" r="20000" b="140000"/>
          </a:path>
        </a:gradFill>
        <a:blipFill rotWithShape="1">
          <a:blip xmlns:r="http://schemas.openxmlformats.org/officeDocument/2006/relationships" r:embed="rId1">
            <a:duotone>
              <a:schemeClr val="phClr">
                <a:tint val="96000"/>
                <a:satMod val="130000"/>
                <a:lumMod val="50000"/>
              </a:schemeClr>
              <a:schemeClr val="phClr">
                <a:tint val="96000"/>
                <a:satMod val="114000"/>
                <a:lumMod val="114000"/>
              </a:schemeClr>
            </a:duotone>
          </a:blip>
          <a:stretch/>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Waveform</Template>
  <TotalTime>260</TotalTime>
  <Words>1342</Words>
  <Application>Microsoft Office PowerPoint</Application>
  <PresentationFormat>On-screen Show (4:3)</PresentationFormat>
  <Paragraphs>95</Paragraphs>
  <Slides>14</Slides>
  <Notes>0</Notes>
  <HiddenSlides>0</HiddenSlides>
  <MMClips>0</MMClips>
  <ScaleCrop>false</ScaleCrop>
  <HeadingPairs>
    <vt:vector size="4" baseType="variant">
      <vt:variant>
        <vt:lpstr>Theme</vt:lpstr>
      </vt:variant>
      <vt:variant>
        <vt:i4>1</vt:i4>
      </vt:variant>
      <vt:variant>
        <vt:lpstr>Slide Titles</vt:lpstr>
      </vt:variant>
      <vt:variant>
        <vt:i4>14</vt:i4>
      </vt:variant>
    </vt:vector>
  </HeadingPairs>
  <TitlesOfParts>
    <vt:vector size="15" baseType="lpstr">
      <vt:lpstr>Waveform</vt:lpstr>
      <vt:lpstr>Εκτυπωτές &amp; Σαρωτές</vt:lpstr>
      <vt:lpstr>Εκτυπωτές &amp; Σαρωτές</vt:lpstr>
      <vt:lpstr>Εκτυπωτές &amp; Σαρωτές</vt:lpstr>
      <vt:lpstr>Εκτυπωτές &amp; Σαρωτές</vt:lpstr>
      <vt:lpstr>Εκτυπωτές &amp; Σαρωτές</vt:lpstr>
      <vt:lpstr>Εκτυπωτές &amp; Σαρωτές</vt:lpstr>
      <vt:lpstr>Εκτυπωτές &amp; Σαρωτές</vt:lpstr>
      <vt:lpstr>Εκτυπωτές &amp; Σαρωτές</vt:lpstr>
      <vt:lpstr>Εκτυπωτές &amp; Σαρωτές</vt:lpstr>
      <vt:lpstr>Εκτυπωτές &amp; Σαρωτές</vt:lpstr>
      <vt:lpstr>Εκτυπωτές &amp; Σαρωτές</vt:lpstr>
      <vt:lpstr> Εκτυπωτές &amp; Σαρωτές</vt:lpstr>
      <vt:lpstr> Εκτυπωτές &amp; Σαρωτές</vt:lpstr>
      <vt:lpstr> Εκτυπωτές &amp; Σαρωτές</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Εκτυπωτές &amp; Σαρωτές</dc:title>
  <dc:creator>Tranceformer</dc:creator>
  <cp:lastModifiedBy>Tranceformer</cp:lastModifiedBy>
  <cp:revision>44</cp:revision>
  <dcterms:created xsi:type="dcterms:W3CDTF">2025-05-04T14:19:37Z</dcterms:created>
  <dcterms:modified xsi:type="dcterms:W3CDTF">2025-05-07T18:57:11Z</dcterms:modified>
</cp:coreProperties>
</file>