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6"/>
  </p:notesMasterIdLst>
  <p:sldIdLst>
    <p:sldId id="256" r:id="rId2"/>
    <p:sldId id="331" r:id="rId3"/>
    <p:sldId id="267" r:id="rId4"/>
    <p:sldId id="268" r:id="rId5"/>
    <p:sldId id="269" r:id="rId6"/>
    <p:sldId id="270" r:id="rId7"/>
    <p:sldId id="332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333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34" r:id="rId6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0D398-6E3C-4DB5-94B9-CC75857412F1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5AA02-6BFD-459F-B9CA-B835424C8B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9170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578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063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37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279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40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931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5AA02-6BFD-459F-B9CA-B835424C8B6F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2554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235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541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5233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6995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4378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3459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4522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3342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9291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549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3503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5671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8293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1348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7826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5176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4085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E84E592-6026-4EFA-BB3C-68A15D6B4506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157CF-8D1A-461F-A5A6-A275B11BE6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57340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2.5/deed.en" TargetMode="External"/><Relationship Id="rId2" Type="http://schemas.openxmlformats.org/officeDocument/2006/relationships/hyperlink" Target="http://en.wikipedia.org/wiki/File:Left-sided_Pleural_Effusion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simple.wikipedia.org/wiki/File:Lobar_pneumonia_illustrated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Χειρουργική </a:t>
            </a:r>
            <a:r>
              <a:rPr lang="en-US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οσηλευτική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>
          <a:xfrm>
            <a:off x="1981200" y="1600200"/>
            <a:ext cx="8435280" cy="4983162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Β’ εξάμηνο</a:t>
            </a: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Σταύρος Θεολόγου, </a:t>
            </a:r>
          </a:p>
          <a:p>
            <a:pPr marL="36576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Νοσηλευτής στην Ανάνηψη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Καρδιοχειρουρ-γημένων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Ασθενών</a:t>
            </a:r>
          </a:p>
          <a:p>
            <a:pPr marL="36576" indent="0">
              <a:buNone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ΓΝΑ «Ευαγγελισμός»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3219" y="229173"/>
            <a:ext cx="11226018" cy="1080120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Κριτήρια μεταφοράς ασθενή από την ανάνηψη στο θάλαμο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82991" y="1588267"/>
            <a:ext cx="11226017" cy="504056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Καρδιαγγειακό,</a:t>
            </a:r>
          </a:p>
          <a:p>
            <a:pPr marL="355600" lvl="1" indent="0">
              <a:spcBef>
                <a:spcPts val="1200"/>
              </a:spcBef>
              <a:buClr>
                <a:srgbClr val="004A82"/>
              </a:buClr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Αρτηριακή πίεση και καρδιακή συχνότητα ±20 από προεγχειρητικές τιμές, 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lvl="1" indent="0">
              <a:spcBef>
                <a:spcPts val="1200"/>
              </a:spcBef>
              <a:buClr>
                <a:srgbClr val="004A82"/>
              </a:buClr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απουσία αρρυθμίας,</a:t>
            </a:r>
          </a:p>
          <a:p>
            <a:pPr marL="355600" lvl="1" indent="0">
              <a:spcBef>
                <a:spcPts val="1200"/>
              </a:spcBef>
              <a:buClr>
                <a:srgbClr val="004A82"/>
              </a:buClr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Αιμοδυναμική σταθερότητα για 30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τουλάχιστον,</a:t>
            </a:r>
          </a:p>
          <a:p>
            <a:pPr marL="355600" lvl="1" indent="0">
              <a:spcBef>
                <a:spcPts val="1200"/>
              </a:spcBef>
              <a:buClr>
                <a:srgbClr val="004A82"/>
              </a:buClr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Απουσία σημείων και συμπτωμάτων ισχαιμίας του μυοκαρδίου,</a:t>
            </a:r>
          </a:p>
          <a:p>
            <a:pPr marL="355600" lvl="1" indent="0">
              <a:spcBef>
                <a:spcPts val="1200"/>
              </a:spcBef>
              <a:buClr>
                <a:srgbClr val="004A82"/>
              </a:buClr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Ικανοποιητικός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ενδαγγειακός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όγκος (έμμεση εκτίμηση).</a:t>
            </a:r>
          </a:p>
        </p:txBody>
      </p:sp>
    </p:spTree>
    <p:extLst>
      <p:ext uri="{BB962C8B-B14F-4D97-AF65-F5344CB8AC3E}">
        <p14:creationId xmlns:p14="http://schemas.microsoft.com/office/powerpoint/2010/main" val="894242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81353" y="116632"/>
            <a:ext cx="11648049" cy="1152128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Κριτήρια μεταφοράς ασθενή από την ανάνηψη στο θάλαμο, 3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08683" y="956603"/>
            <a:ext cx="12143003" cy="5926297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 πόνου,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επαρκούς αναλγησίας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Νεφρική λειτουργία,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Διούρηση: 30-40 ml/h,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(0,5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ml/kgr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βάρους) 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Απουσία αιματουρίας,  φυσιολογική  χροιά των ούρων κλπ.</a:t>
            </a:r>
          </a:p>
        </p:txBody>
      </p:sp>
    </p:spTree>
    <p:extLst>
      <p:ext uri="{BB962C8B-B14F-4D97-AF65-F5344CB8AC3E}">
        <p14:creationId xmlns:p14="http://schemas.microsoft.com/office/powerpoint/2010/main" val="763199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57" y="116632"/>
            <a:ext cx="11226018" cy="1080120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Κριτήρια μεταφοράς ασθενή από την ανάνηψη στο θάλαμο, 4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54745" y="1012874"/>
            <a:ext cx="11929403" cy="57086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περιοχική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αναισθησία,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Επαναφορά αισθητικότητας, 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Επαναφορά κινητικότητας (κίνηση μεγάλου δακτύλου του ποδιού).</a:t>
            </a:r>
          </a:p>
          <a:p>
            <a:pPr>
              <a:spcBef>
                <a:spcPts val="120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Εξωτερικοί ασθενείς,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Πλήρης αποδρομή της αναισθησίας,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Απουσία ζάλης, ναυτίας και εμέτου,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Φυσιολογική διούρηση,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Ικανότητα στήριξης και βάδισης.</a:t>
            </a:r>
          </a:p>
          <a:p>
            <a:pPr>
              <a:spcBef>
                <a:spcPts val="120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996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-1" y="116632"/>
            <a:ext cx="11577711" cy="1080120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Σημεία ανεπαρκούς ιστικής αιμάτωσης και οξυγόνωσης, 1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6437" y="863956"/>
            <a:ext cx="11332549" cy="587741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Αναπνευστικό,</a:t>
            </a:r>
          </a:p>
          <a:p>
            <a:pPr lvl="1">
              <a:spcBef>
                <a:spcPts val="10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Εργώδης αναπνοή ή απουσία αναπνευστικών κινήσεων,</a:t>
            </a:r>
          </a:p>
          <a:p>
            <a:pPr lvl="1">
              <a:spcBef>
                <a:spcPts val="10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Μειωμένο PO2  και αυξημένο PCO2 στο αρτηριακό αίμα,</a:t>
            </a:r>
          </a:p>
          <a:p>
            <a:pPr lvl="1">
              <a:spcBef>
                <a:spcPts val="10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Χαμηλός κορεσμός αιμοσφαιρίνης SaO2,</a:t>
            </a:r>
          </a:p>
          <a:p>
            <a:pPr lvl="1">
              <a:spcBef>
                <a:spcPts val="10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Μείωση του αναπνευστικού ψιθυρίσματος (ακρόαση).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Καρδιαγγειακό,</a:t>
            </a:r>
          </a:p>
          <a:p>
            <a:pPr lvl="1">
              <a:spcBef>
                <a:spcPts val="10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Διαταραχές της καρδιακής συχνότητας και ρυθμού </a:t>
            </a:r>
          </a:p>
          <a:p>
            <a:pPr lvl="1">
              <a:spcBef>
                <a:spcPts val="10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(ταχυκαρδία,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ταχυαρρυθμία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βραδυκαρδία,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βραδυαρρυθμία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spcBef>
                <a:spcPts val="10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Υπόταση (Συστολική πίεση &lt;90mmHg) και </a:t>
            </a:r>
          </a:p>
          <a:p>
            <a:pPr lvl="1">
              <a:spcBef>
                <a:spcPts val="10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Υπέρταση (Συστολική &gt;140mmHg) .</a:t>
            </a:r>
          </a:p>
        </p:txBody>
      </p:sp>
    </p:spTree>
    <p:extLst>
      <p:ext uri="{BB962C8B-B14F-4D97-AF65-F5344CB8AC3E}">
        <p14:creationId xmlns:p14="http://schemas.microsoft.com/office/powerpoint/2010/main" val="2723779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72233" y="0"/>
            <a:ext cx="11580055" cy="1080120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Σημεία ανεπαρκούς ιστικής αιμάτωσης και οξυγόνωσης, 2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39713" y="914400"/>
            <a:ext cx="11902232" cy="569044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ΚΝΣ : Ανησυχία, διέγερση, αποπροσανατολισμός, μυϊκοί σπασμοί, κώμα,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Νεφροί : Μειωμένη διούρηση (&lt;30 ml/h),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Δέρμα :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Ωχρό, ψυχρό,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κυανωτικό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με μειωμένη τριχοειδική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επαναπλήρωση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120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440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κλινική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5132" y="1533378"/>
            <a:ext cx="9404722" cy="4715021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Θέση ασθενούς,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Θρέψη,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Έγερση,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Φροντίδα τραύματος,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Μετεγχειρητικές δυσχέρειες,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Μετεγχειρητικές επιπλοκές.</a:t>
            </a:r>
          </a:p>
          <a:p>
            <a:pPr>
              <a:spcBef>
                <a:spcPts val="240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480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6437" y="116632"/>
            <a:ext cx="10161563" cy="908720"/>
          </a:xfrm>
        </p:spPr>
        <p:txBody>
          <a:bodyPr>
            <a:norm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Αξιολόγηση ασθενή  στην κλινική, 1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724" y="1125416"/>
            <a:ext cx="11329310" cy="512298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Αεραγωγοί: Βατότητα (απουσία συριγμού κλπ),</a:t>
            </a:r>
          </a:p>
          <a:p>
            <a:pPr>
              <a:spcBef>
                <a:spcPts val="6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Αναπνοή,</a:t>
            </a:r>
          </a:p>
          <a:p>
            <a:pPr lvl="1">
              <a:spcBef>
                <a:spcPts val="6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Τύπος, συχνότητα, ρυθμός, βάθος,</a:t>
            </a:r>
          </a:p>
          <a:p>
            <a:pPr lvl="1">
              <a:spcBef>
                <a:spcPts val="6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Λαμβάνει οξυγόνο; Με ποιο τρόπο; Εκτίμηση αποτελέσματος.</a:t>
            </a:r>
          </a:p>
          <a:p>
            <a:pPr lvl="1">
              <a:spcBef>
                <a:spcPts val="6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Καρδιαγγειακό,</a:t>
            </a:r>
          </a:p>
          <a:p>
            <a:pPr lvl="1">
              <a:spcBef>
                <a:spcPts val="6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Σφύξεις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(συχνότητα, ρυθμός),</a:t>
            </a:r>
          </a:p>
          <a:p>
            <a:pPr lvl="1">
              <a:spcBef>
                <a:spcPts val="6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Αρτηριακή πίεση (Συστολική &gt;100mmHg).</a:t>
            </a:r>
          </a:p>
          <a:p>
            <a:pPr lvl="1">
              <a:spcBef>
                <a:spcPts val="6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ΚΝΣ: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 συνείδησης,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προσανατολοισμός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εκτέλεση εντολών,</a:t>
            </a:r>
          </a:p>
          <a:p>
            <a:pPr>
              <a:spcBef>
                <a:spcPts val="6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Θερμοκρασία: εντός φυσιολογικών ορίων (αντιμετώπιση υποθερμίας).</a:t>
            </a:r>
          </a:p>
        </p:txBody>
      </p:sp>
    </p:spTree>
    <p:extLst>
      <p:ext uri="{BB962C8B-B14F-4D97-AF65-F5344CB8AC3E}">
        <p14:creationId xmlns:p14="http://schemas.microsoft.com/office/powerpoint/2010/main" val="1638466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65760" y="116632"/>
            <a:ext cx="10302240" cy="908720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Αξιολόγηση ασθενή  στην κλινική, 2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-1" y="771526"/>
            <a:ext cx="12044363" cy="596984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Χειρουργικό τραύμα,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Επίδεση, παροχετεύσεις (σωστή θέση, αποφυγή αναδιπλώσεων, ποσότητα και χροιά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κλπ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Ενδοφλέβια υγρά,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Είδος διαλύματος, εμπλουτισμένο με στοιχεία, σωστή ροή, ποσότητα που απομένει κλπ σύμφωνα με τις οδηγίες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Άλλες παροχετεύσεις,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Ουροκαθετήρας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έλεγχος διούρησης, καταγραφή ποσότητας ούρων κατά την παραλαβή, χροιά, θέση κλπ,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Ρινογαστρικός σωλήνας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χροιά γαστρικών υγρών, θέση σάκου κλπ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55640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Μετεγχειρητικές Επιπλοκές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99138" y="2644726"/>
            <a:ext cx="6991644" cy="2616590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Τοπικές.</a:t>
            </a: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Γενικές.</a:t>
            </a:r>
          </a:p>
        </p:txBody>
      </p:sp>
    </p:spTree>
    <p:extLst>
      <p:ext uri="{BB962C8B-B14F-4D97-AF65-F5344CB8AC3E}">
        <p14:creationId xmlns:p14="http://schemas.microsoft.com/office/powerpoint/2010/main" val="2468316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Τοπικές Επιπλοκές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Ορώδης συλλογή,</a:t>
            </a: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Αιμορραγία-Αιμάτωμα,</a:t>
            </a: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Διαπύηση,</a:t>
            </a: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Διάσπαση,</a:t>
            </a: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l-G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Εκσπλάγχνωση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8190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Περιεγχειρητική αγωγή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493776" indent="-457200">
              <a:buFont typeface="+mj-lt"/>
              <a:buAutoNum type="arabicParenR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Προεγχειρητική εκτίμηση και αγωγή </a:t>
            </a:r>
          </a:p>
          <a:p>
            <a:pPr marL="493776" indent="-457200">
              <a:buFont typeface="+mj-lt"/>
              <a:buAutoNum type="arabicParenR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Διεγχειρητική αγωγή </a:t>
            </a:r>
          </a:p>
          <a:p>
            <a:pPr marL="493776" indent="-457200">
              <a:buFont typeface="+mj-lt"/>
              <a:buAutoNum type="arabicParenR"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Μετεγχειρητική εκτίμηση και αγωγή </a:t>
            </a:r>
          </a:p>
          <a:p>
            <a:pPr marL="493776" indent="-457200">
              <a:buFont typeface="+mj-lt"/>
              <a:buAutoNum type="arabicParenR"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Μετεγχειρητικές επιπλοκές </a:t>
            </a:r>
          </a:p>
          <a:p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0505" y="200025"/>
            <a:ext cx="9530330" cy="614363"/>
          </a:xfrm>
        </p:spPr>
        <p:txBody>
          <a:bodyPr/>
          <a:lstStyle/>
          <a:p>
            <a:r>
              <a:rPr lang="el-G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Ορρώδης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Συλλογή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5763" y="1171575"/>
            <a:ext cx="11023135" cy="5233707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Ακολουθεί επεμβάσεις που περιλαμβάνουν: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Κινητοποίηση δερματικών κρημνών  (δερματικά ελλείμματα: τραύμα, μαστεκτομή), 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Τι είναι ο κρημνός ?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τμήμα ιστών το οποίο  έχει  αποσπαστεί  χειρουργικά από τα γύρω  ανατομικά  μόρια, 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είτε πλήρως  (ελεύθερος  κρημνός),  είτε μερικώς (</a:t>
            </a:r>
            <a:r>
              <a:rPr lang="el-GR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μισχωτός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κρημνός). 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Διατομή λεμφαγγείων ( ριζική μαστεκτομή).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γενικότερα όταν υπάρχουν χάσματα μεταξύ των διαφόρων στιβάδων του δέρματος.</a:t>
            </a:r>
          </a:p>
          <a:p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850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71651" y="271463"/>
            <a:ext cx="9468170" cy="700088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 - Αιμάτωμα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1450" y="871538"/>
            <a:ext cx="11800156" cy="537686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Αίτια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Κακή εγχειρητική τεχνική (ατελής αιμόσταση),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Διαταραχές πηκτικότητας,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Αυξημένη ΣΑΠ μετεγχειρητικά.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Κλινικές εκδηλώσεις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Πόνος, αίσθημα πίεσης, αλλαγή της χροιάς των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χειλέων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τραύματος, πιθανή εκροή αίματος μεταξύ των ραμμάτων.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Ιδιαίτερα επικίνδυνα τα αιματώματα που αναπτύσσονται στην περιοχή του τραχήλου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(κίνδυνος ασφυξίας από πίεση της τραχείας).</a:t>
            </a:r>
          </a:p>
        </p:txBody>
      </p:sp>
    </p:spTree>
    <p:extLst>
      <p:ext uri="{BB962C8B-B14F-4D97-AF65-F5344CB8AC3E}">
        <p14:creationId xmlns:p14="http://schemas.microsoft.com/office/powerpoint/2010/main" val="379367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2881" y="168812"/>
            <a:ext cx="9867954" cy="440789"/>
          </a:xfrm>
        </p:spPr>
        <p:txBody>
          <a:bodyPr>
            <a:normAutofit fontScale="90000"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Διαπύηση Τραύματος, 1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5750" y="971550"/>
            <a:ext cx="11501438" cy="5600700"/>
          </a:xfrm>
        </p:spPr>
        <p:txBody>
          <a:bodyPr>
            <a:normAutofit/>
          </a:bodyPr>
          <a:lstStyle/>
          <a:p>
            <a:pPr marL="0" indent="0">
              <a:spcBef>
                <a:spcPts val="300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Αίτια  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Κακή εγχειρητική τεχνική,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Ηλικία,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Παχυσαρκία,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Λήψη κορτικοστεροειδών, ανοσοκατασταλτικών,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Κακή θρέψη,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Μακρά προεγχειρητική περίοδος.</a:t>
            </a:r>
          </a:p>
        </p:txBody>
      </p:sp>
    </p:spTree>
    <p:extLst>
      <p:ext uri="{BB962C8B-B14F-4D97-AF65-F5344CB8AC3E}">
        <p14:creationId xmlns:p14="http://schemas.microsoft.com/office/powerpoint/2010/main" val="23517059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ΜΕΤΕΓΧΕΙΡΗΤΙΚΕΣ ΕΠΙΠΛΟΚΕΣ &amp; ΑΙΜΟΡΡΑΓΙΕΣ ΠΕΠΤΙΚΟΥ - ppt κατέβασμα">
            <a:extLst>
              <a:ext uri="{FF2B5EF4-FFF2-40B4-BE49-F238E27FC236}">
                <a16:creationId xmlns:a16="http://schemas.microsoft.com/office/drawing/2014/main" id="{45E92BD1-57EB-41C4-98F7-E5ED43306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" y="128589"/>
            <a:ext cx="11730037" cy="640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5663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Διαπύηση Τραύματος, 2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92370" y="1547446"/>
            <a:ext cx="10832122" cy="4700953"/>
          </a:xfrm>
        </p:spPr>
        <p:txBody>
          <a:bodyPr>
            <a:normAutofit lnSpcReduction="10000"/>
          </a:bodyPr>
          <a:lstStyle/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3η-4η ημέρα: Διαλείπων πυρετός,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Αξιολόγηση τραύματος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Πόνος,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Ερυθρότητα και οίδημα γύρω από ράμματα και τραυματικά χείλη, 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Εμποτισμός επίδεσης με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οροπυώδες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υγρό.  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5η-7η ημέρα: απόστημα,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Εκροή </a:t>
            </a:r>
            <a:r>
              <a:rPr lang="el-GR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οροπυώδους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ή πυώδους υγρού από το τραύμα,</a:t>
            </a:r>
          </a:p>
          <a:p>
            <a:pPr lvl="1"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Διάσπαση τραύματος.</a:t>
            </a:r>
          </a:p>
          <a:p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104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42901" y="100014"/>
            <a:ext cx="9707934" cy="509588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 διαπύησης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41920" y="1085850"/>
            <a:ext cx="11416693" cy="5472113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Εξέταση του τραύματος,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Αφαίρεση των ραμμάτων,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 πύου,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Λήψη καλλιέργειας,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Τραύμα ανοικτό,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Αντισηπτικά, 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Καθημερινές αλλαγές.</a:t>
            </a:r>
          </a:p>
        </p:txBody>
      </p:sp>
    </p:spTree>
    <p:extLst>
      <p:ext uri="{BB962C8B-B14F-4D97-AF65-F5344CB8AC3E}">
        <p14:creationId xmlns:p14="http://schemas.microsoft.com/office/powerpoint/2010/main" val="17046937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0"/>
            <a:ext cx="11044141" cy="78581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Διάσπαση Τραύματος - </a:t>
            </a:r>
            <a:r>
              <a:rPr lang="el-GR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Εκσπλάχνωση</a:t>
            </a:r>
            <a:endParaRPr lang="el-G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57163" y="600075"/>
            <a:ext cx="11687833" cy="625792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Διάσπαση Τραύματος: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ο μερικός ή πλήρης αποχωρισμός μερικών ή όλων των στοιβάδων του εγχειρητικού τραύματος.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Εκσπλάχνωση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προβολή κάποιου ενδοκοιλιακού σπλάγχνου μέσα από τη διάσπαση όλων των στοιβάδων του εγχειρητικού τραύματος.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Αίτια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Ηλικία, κακή θρέψη, μεταβολικές διαταραχές, παχυσαρκία, καρκίνος, λήψη κορτικοστεροειδών, ανοσοκατασταλτικών, καταστάσεις που αυξάνουν την ενδοκοιλιακή πίεση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Κλινικές Εκδηλώσεις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Εκροή οροαιματηρού υγρού από το τραύμα μετά το 1ο ΜΤΧ 24ωρο.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Συνήθως η επιπλοκή εκδηλώνεται μεταξύ 5ης-8ης ΜΤΧ ημέρας.</a:t>
            </a:r>
          </a:p>
        </p:txBody>
      </p:sp>
    </p:spTree>
    <p:extLst>
      <p:ext uri="{BB962C8B-B14F-4D97-AF65-F5344CB8AC3E}">
        <p14:creationId xmlns:p14="http://schemas.microsoft.com/office/powerpoint/2010/main" val="2219944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33132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Γενικές ή Συστηματικές επιπλοκές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3600"/>
              </a:spcBef>
              <a:buNone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το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Αναπνευστικό,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Καρδιαγγειακό,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Πεπτικό,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Ουροποιητικό. </a:t>
            </a:r>
          </a:p>
          <a:p>
            <a:pPr>
              <a:spcBef>
                <a:spcPts val="360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711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42913" y="157164"/>
            <a:ext cx="9607921" cy="971550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Επιπλοκές αναπνευστικού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00038" y="1128714"/>
            <a:ext cx="11558587" cy="5429249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Κυψελιδικός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υποαερισμός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18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Ατελεκτασία,</a:t>
            </a:r>
          </a:p>
          <a:p>
            <a:pPr>
              <a:spcBef>
                <a:spcPts val="18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Εισρόφηση,</a:t>
            </a:r>
          </a:p>
          <a:p>
            <a:pPr>
              <a:spcBef>
                <a:spcPts val="18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Πνευμονία,</a:t>
            </a:r>
          </a:p>
          <a:p>
            <a:pPr>
              <a:spcBef>
                <a:spcPts val="18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Πνευμονικό οίδημα,</a:t>
            </a:r>
          </a:p>
          <a:p>
            <a:pPr>
              <a:spcBef>
                <a:spcPts val="18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Πνευμοθώρακας-Πλευρίτιδα,</a:t>
            </a:r>
          </a:p>
          <a:p>
            <a:pPr>
              <a:spcBef>
                <a:spcPts val="18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Πνευμονική εμβολή.</a:t>
            </a:r>
          </a:p>
        </p:txBody>
      </p:sp>
    </p:spTree>
    <p:extLst>
      <p:ext uri="{BB962C8B-B14F-4D97-AF65-F5344CB8AC3E}">
        <p14:creationId xmlns:p14="http://schemas.microsoft.com/office/powerpoint/2010/main" val="119601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51693" y="182880"/>
            <a:ext cx="11029070" cy="545783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Κυψελιδικός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υποαερισμός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5738" y="728663"/>
            <a:ext cx="11842139" cy="61293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Αίτια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δράση της αναισθησίας (μυοχάλαση) και ο μετεγχειρητικός πόνος.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Κλινικές εκδηλώσεις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Ρηχές και γρήγορες αναπνοές, μειωμένο αναπνευστικό ψιθύρισμα,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υποξαιμία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 μειωμένη ή φυσιολογική μερική πίεση CO2.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Αναλγησία,  πρώιμη κινητοποίηση και διδασκαλία του ασθενούς για περιοδική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υπερέκπτυξη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των πνευμόνων (αναπνευστικές ασκήσεις με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σπιρόμετρο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52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Μετεγχειρητική Φροντίδα και Επιπλοκές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1025" y="1853248"/>
            <a:ext cx="5308912" cy="4312055"/>
          </a:xfrm>
        </p:spPr>
        <p:txBody>
          <a:bodyPr>
            <a:normAutofit/>
          </a:bodyPr>
          <a:lstStyle/>
          <a:p>
            <a:pPr marL="0" indent="0">
              <a:spcBef>
                <a:spcPts val="300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Συνήθης πορεία:</a:t>
            </a:r>
          </a:p>
          <a:p>
            <a:pPr marL="457200" indent="-457200">
              <a:spcBef>
                <a:spcPts val="3000"/>
              </a:spcBef>
              <a:buFont typeface="+mj-lt"/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Αίθουσα ανάνηψης,</a:t>
            </a:r>
          </a:p>
          <a:p>
            <a:pPr marL="457200" indent="-457200">
              <a:spcBef>
                <a:spcPts val="3000"/>
              </a:spcBef>
              <a:buFont typeface="+mj-lt"/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κλινική </a:t>
            </a:r>
          </a:p>
          <a:p>
            <a:pPr marL="457200" indent="-457200">
              <a:spcBef>
                <a:spcPts val="3000"/>
              </a:spcBef>
              <a:buFont typeface="+mj-lt"/>
              <a:buAutoNum type="arabicPeriod"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5591943" y="1628800"/>
            <a:ext cx="5953945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Ειδικές περιπτώσεις:</a:t>
            </a:r>
          </a:p>
          <a:p>
            <a:pPr marL="457200" indent="-457200">
              <a:spcBef>
                <a:spcPts val="3000"/>
              </a:spcBef>
              <a:buClr>
                <a:srgbClr val="004A82"/>
              </a:buClr>
              <a:buFont typeface="+mj-lt"/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Μονάδα αυξημένης φροντίδας,</a:t>
            </a:r>
          </a:p>
          <a:p>
            <a:pPr marL="457200" indent="-457200">
              <a:spcBef>
                <a:spcPts val="3000"/>
              </a:spcBef>
              <a:buClr>
                <a:srgbClr val="004A82"/>
              </a:buClr>
              <a:buFont typeface="+mj-lt"/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Μονάδα εντατικής θεραπείας,</a:t>
            </a:r>
          </a:p>
          <a:p>
            <a:pPr marL="457200" indent="-457200">
              <a:spcBef>
                <a:spcPts val="3000"/>
              </a:spcBef>
              <a:buClr>
                <a:srgbClr val="004A82"/>
              </a:buClr>
              <a:buFont typeface="+mj-lt"/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Μονάδα βραχείας νοσηλείας,</a:t>
            </a:r>
          </a:p>
          <a:p>
            <a:pPr marL="457200" indent="-457200">
              <a:spcBef>
                <a:spcPts val="3000"/>
              </a:spcBef>
              <a:buClr>
                <a:srgbClr val="004A82"/>
              </a:buClr>
              <a:buFont typeface="+mj-lt"/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Έξοδος (εξωτερικοί ασθενείς).</a:t>
            </a:r>
          </a:p>
          <a:p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5591944" y="1556792"/>
            <a:ext cx="0" cy="3672408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152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00025" y="154746"/>
            <a:ext cx="11574633" cy="801858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Ατελεκτασία, 1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00026" y="842963"/>
            <a:ext cx="12263950" cy="51542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Σύμπτωση των κυψελίδων από ατελή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έκπτυξη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των πνευμόνων.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Εκδηλώνεται 24-48 ώρες μετά την επέμβαση.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Αίτια: </a:t>
            </a:r>
          </a:p>
          <a:p>
            <a:pPr marL="914400" lvl="1" indent="-457200">
              <a:spcBef>
                <a:spcPts val="1200"/>
              </a:spcBef>
              <a:buClr>
                <a:srgbClr val="004A82"/>
              </a:buClr>
              <a:buFont typeface="+mj-lt"/>
              <a:buAutoNum type="arabicPeriod"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Αποφρακτικά </a:t>
            </a:r>
          </a:p>
          <a:p>
            <a:pPr marL="914400" lvl="1" indent="-457200">
              <a:spcBef>
                <a:spcPts val="1200"/>
              </a:spcBef>
              <a:buClr>
                <a:srgbClr val="004A82"/>
              </a:buClr>
              <a:buFont typeface="+mj-lt"/>
              <a:buAutoNum type="arabicPeriod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Βρογχικές εκκρίσεις,</a:t>
            </a:r>
          </a:p>
          <a:p>
            <a:pPr lvl="2">
              <a:spcBef>
                <a:spcPts val="6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Πήγματα αίματος,</a:t>
            </a:r>
          </a:p>
          <a:p>
            <a:pPr lvl="2">
              <a:spcBef>
                <a:spcPts val="6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Ενδοτραχειακός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σωλήνας</a:t>
            </a:r>
          </a:p>
          <a:p>
            <a:pPr lvl="2">
              <a:spcBef>
                <a:spcPts val="6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Ξένο σώμα.</a:t>
            </a:r>
          </a:p>
          <a:p>
            <a:pPr marL="914400" lvl="1" indent="-457200">
              <a:spcBef>
                <a:spcPts val="1200"/>
              </a:spcBef>
              <a:buClr>
                <a:srgbClr val="004A82"/>
              </a:buClr>
              <a:buFont typeface="+mj-lt"/>
              <a:buAutoNum type="arabicPeriod" startAt="2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β) Μείωση ζωτικής χωρητικότητας</a:t>
            </a:r>
          </a:p>
          <a:p>
            <a:pPr lvl="2">
              <a:spcBef>
                <a:spcPts val="6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Επιπόλαια αναπνοή (πόνος),</a:t>
            </a:r>
          </a:p>
          <a:p>
            <a:pPr lvl="2">
              <a:spcBef>
                <a:spcPts val="6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Υποαερισμός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9575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646111" y="182880"/>
            <a:ext cx="9404723" cy="1237957"/>
          </a:xfrm>
        </p:spPr>
        <p:txBody>
          <a:bodyPr/>
          <a:lstStyle/>
          <a:p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Ατελεκτασία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από 2)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Rectangle 11"/>
          <p:cNvSpPr/>
          <p:nvPr/>
        </p:nvSpPr>
        <p:spPr>
          <a:xfrm>
            <a:off x="3503712" y="6198630"/>
            <a:ext cx="56166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“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hlinkClick r:id="rId2"/>
              </a:rPr>
              <a:t>Left-sided Pleural Effusion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από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PhilippN available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διαθέσιμο με άδεια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hlinkClick r:id="rId3"/>
              </a:rPr>
              <a:t>CC BY-SA 2.5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  <p:pic>
        <p:nvPicPr>
          <p:cNvPr id="2050" name="Picture 2" descr="ΙΑΤΩΡ &quot;ο γιατρός,θεραπευτής&quot; Ατελεκτασία">
            <a:extLst>
              <a:ext uri="{FF2B5EF4-FFF2-40B4-BE49-F238E27FC236}">
                <a16:creationId xmlns:a16="http://schemas.microsoft.com/office/drawing/2014/main" id="{6087D4BC-0963-409A-AE45-4C0241F193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05" y="1320116"/>
            <a:ext cx="5324875" cy="487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Ατελεκτασία - Βικιπαίδεια">
            <a:extLst>
              <a:ext uri="{FF2B5EF4-FFF2-40B4-BE49-F238E27FC236}">
                <a16:creationId xmlns:a16="http://schemas.microsoft.com/office/drawing/2014/main" id="{B6A1A383-5BCA-49CC-A12B-D2D2F7720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638175"/>
            <a:ext cx="5751596" cy="55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990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140678"/>
            <a:ext cx="9404723" cy="829994"/>
          </a:xfrm>
        </p:spPr>
        <p:txBody>
          <a:bodyPr/>
          <a:lstStyle/>
          <a:p>
            <a:r>
              <a:rPr lang="el-G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Κλινικές εκδηλώσεις </a:t>
            </a:r>
            <a:r>
              <a:rPr lang="el-GR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ατελεκτασίας</a:t>
            </a:r>
            <a:endParaRPr lang="el-GR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09489" y="970672"/>
            <a:ext cx="11591779" cy="5277728"/>
          </a:xfrm>
        </p:spPr>
        <p:txBody>
          <a:bodyPr>
            <a:normAutofit lnSpcReduction="10000"/>
          </a:bodyPr>
          <a:lstStyle/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Θ:&gt; 39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°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 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Ταχύπνοια,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Ταχυκαρδία,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Δύσπνοια/Κυάνωση,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Μείωση αναπνευστικού ψιθυρίσματος/ Τρίζοντες ήχοι στις βάσεις των πνευμόνων,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α/α θώρακα:</a:t>
            </a:r>
          </a:p>
          <a:p>
            <a:pPr lvl="1"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Πύκνωση, </a:t>
            </a:r>
          </a:p>
          <a:p>
            <a:pPr lvl="1"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Ανύψωση διαφράγματος.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Αέρια αίματος  = </a:t>
            </a:r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4295800" y="5805264"/>
            <a:ext cx="0" cy="2880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Ορθογώνιο 8"/>
          <p:cNvSpPr/>
          <p:nvPr/>
        </p:nvSpPr>
        <p:spPr>
          <a:xfrm>
            <a:off x="4299792" y="5631632"/>
            <a:ext cx="32431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pO2, pCO2 ≥ 45 mmHg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4293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9153" y="157164"/>
            <a:ext cx="9811682" cy="452436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ατελεκτασίας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39152" y="857249"/>
            <a:ext cx="11590898" cy="5705021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Διακοπή καπνίσματος τουλάχιστον 1 μήνα πριν το Χ/Ο,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Πρώιμη κινητοποίηση και διδασκαλία του ασθενούς για περιοδική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υπερέκπτυξη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των πνευμόνων.  Ενθάρρυνση να βήχει,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Ανακούφιση από τον πόνο (διάλυμα μορφίνης),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φαρμάκων που καταστέλλουν την αναπνοή,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Ρευστοποίηση εκκρίσεων, ενυδάτωση ασθενή,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Φυσικοθεραπεία,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Τραχειοβρογχικές αναρροφήσεις. 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2012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81354" y="140677"/>
            <a:ext cx="11437033" cy="1712571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ατελεκτασίας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1355" y="1153552"/>
            <a:ext cx="11282288" cy="570444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Θέση ασθενή (συχνότερη): πλάγια  με την πάσχουσα πλευρά προς τα πάνω,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Πλήξεις πάσχοντος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ημιθωρακίου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Πρόκληση βήχα,</a:t>
            </a:r>
          </a:p>
          <a:p>
            <a:pPr lvl="1">
              <a:lnSpc>
                <a:spcPct val="110000"/>
              </a:lnSpc>
              <a:spcBef>
                <a:spcPts val="120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Διασωληνωμένο ασθενή =  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 ml N/S 0,9% στην τραχεία.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Τραχειοβρογχικές Αναρροφήσεις, 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Βλεννολυτικά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Βρογχοδιασταλτικά,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Βρογχοσκόπηση,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Χημειοπροφύλαξη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Οξυγονοθεραπεία.</a:t>
            </a:r>
          </a:p>
        </p:txBody>
      </p:sp>
    </p:spTree>
    <p:extLst>
      <p:ext uri="{BB962C8B-B14F-4D97-AF65-F5344CB8AC3E}">
        <p14:creationId xmlns:p14="http://schemas.microsoft.com/office/powerpoint/2010/main" val="32570359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8811" y="128588"/>
            <a:ext cx="9882023" cy="1724660"/>
          </a:xfrm>
        </p:spPr>
        <p:txBody>
          <a:bodyPr>
            <a:normAutofit/>
          </a:bodyPr>
          <a:lstStyle/>
          <a:p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Εισρόφηση</a:t>
            </a:r>
            <a:endParaRPr lang="el-GR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68811" y="957264"/>
            <a:ext cx="11675527" cy="5291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είσοδος συνήθως γαστρικού υγρού στο τραχειοβρογχικό δένδρο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(και στο πνευμονικό παρέγχυμα) η οποία μπορεί να οδηγήσει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πνιγμονή και χημική πνευμονία.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Βασικό αίτιο είναι η καταστολή του ΚΝΣ.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βαρύτητα της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εισρόφησης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εξαρτάται από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τον όγκο, είδος, μικροβιακό πληθυσμό, οξύτητα του </a:t>
            </a:r>
            <a:r>
              <a:rPr lang="el-GR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εισροφηθέντος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υλικού.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αναπτυχθεί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χημική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πνευμονίτιδα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πρέπει το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γαστρικού περιεχομένου που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εισροφήθηκε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να είναι &lt;2,5.</a:t>
            </a:r>
          </a:p>
          <a:p>
            <a:pPr>
              <a:lnSpc>
                <a:spcPct val="114000"/>
              </a:lnSpc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6876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8813" y="154746"/>
            <a:ext cx="9882022" cy="1698502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εισρόφησης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68813" y="1028700"/>
            <a:ext cx="11704100" cy="52196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Προεγχειρητική και άμεση μετεγχειρητική στέρηση στερεών και υγρών τροφών,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ασθενή </a:t>
            </a: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υπτία</a:t>
            </a: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θέση με ανύψωση της κεφαλής 30 μοίρες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το οριζόντιο επίπεδο,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</a:t>
            </a:r>
            <a:r>
              <a:rPr lang="el-GR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ρινογαστρικού</a:t>
            </a: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σωλήνα.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ΑΝΤΙΜΕΤΩΠΙΣΗ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Συμπτωματική κυρίως.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94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42901" y="0"/>
            <a:ext cx="9707934" cy="714375"/>
          </a:xfrm>
        </p:spPr>
        <p:txBody>
          <a:bodyPr>
            <a:norm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Πνευμονία, 1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5738" y="714375"/>
            <a:ext cx="11799936" cy="595498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Αίτια</a:t>
            </a:r>
          </a:p>
          <a:p>
            <a:pPr marL="355600" lvl="1" indent="-3556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Εισρόφηση,</a:t>
            </a:r>
          </a:p>
          <a:p>
            <a:pPr marL="355600" lvl="1" indent="-3556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Παρατεταμένη ατελεκτασία &gt; 72 ώρες.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Κλινικές εκδηλώσεις</a:t>
            </a:r>
          </a:p>
          <a:p>
            <a:pPr marL="355600" lvl="1" indent="-3556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Πυρετός, ταχύπνοια, αυξημένες τραχειοβρογχικές εκκρίσεις, βήχας, ακτινολογικά ευρήματα (πύκνωση).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</a:t>
            </a:r>
          </a:p>
          <a:p>
            <a:pPr marL="355600" lvl="1" indent="-3556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αιτίων, προεγχειρητική ετοιμασία όπως παραπάνω.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</a:t>
            </a:r>
          </a:p>
          <a:p>
            <a:pPr marL="355600" lvl="1" indent="-3556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Οξυγονοθεραπεία,</a:t>
            </a:r>
          </a:p>
          <a:p>
            <a:pPr marL="355600" lvl="1" indent="-3556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Αντιμικροβιακή χημειοθεραπεία.</a:t>
            </a:r>
          </a:p>
        </p:txBody>
      </p:sp>
    </p:spTree>
    <p:extLst>
      <p:ext uri="{BB962C8B-B14F-4D97-AF65-F5344CB8AC3E}">
        <p14:creationId xmlns:p14="http://schemas.microsoft.com/office/powerpoint/2010/main" val="27748230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112542"/>
            <a:ext cx="9404723" cy="1740706"/>
          </a:xfrm>
        </p:spPr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Πνευμονία, 2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1" y="1063416"/>
            <a:ext cx="11873133" cy="5341866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38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Rectangle 11"/>
          <p:cNvSpPr/>
          <p:nvPr/>
        </p:nvSpPr>
        <p:spPr>
          <a:xfrm>
            <a:off x="4475820" y="5858105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“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hlinkClick r:id="rId3"/>
              </a:rPr>
              <a:t>Lobar pneumonia illustrated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από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7mike5000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διαθέσιμο ως κοινό κτήμα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08298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98474"/>
            <a:ext cx="11001938" cy="1688233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Πνευμονική εμβολή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56" y="1223890"/>
            <a:ext cx="10747717" cy="482517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1% των νοσοκομειακών ασθενών,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Ευθύνεται για  5-15% των θανάτων σε νοσοκομειακούς ασθενείς,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κίνδυνος να πεθάνει ένας ασθενής με πνευμονική εμβολή εάν δεν λάβει θεραπεία εγκαίρως είναι περίπου 10%.</a:t>
            </a:r>
          </a:p>
        </p:txBody>
      </p:sp>
    </p:spTree>
    <p:extLst>
      <p:ext uri="{BB962C8B-B14F-4D97-AF65-F5344CB8AC3E}">
        <p14:creationId xmlns:p14="http://schemas.microsoft.com/office/powerpoint/2010/main" val="2951077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450166" y="116632"/>
            <a:ext cx="9770978" cy="1080120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Παράμετροι που αξιολογούνται κατά την ανάνηψη του ασθενούς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0166" y="858130"/>
            <a:ext cx="11508472" cy="58832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ασθενούς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Αλλεργίες, φάρμακα,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υποκείμενα νοσήματα,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παρόντα προβλήματα 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(διαταραχές υδατοηλεκτρολυτικής, οξεοβασικής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ισοροπίας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κλπ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Διεγχειρητικά στοιχεία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Είδος χειρ/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κής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επέμβασης, είδος αναισθησίας, συμβάματα κατά την επέμβαση/αναισθησία, ποσότητα απώλειας αίματος, ισοζύγιο υγρών, τυχόν φαρμακευτική / αντιβιοτική αγωγή που χορηγήθηκε</a:t>
            </a:r>
          </a:p>
        </p:txBody>
      </p:sp>
    </p:spTree>
    <p:extLst>
      <p:ext uri="{BB962C8B-B14F-4D97-AF65-F5344CB8AC3E}">
        <p14:creationId xmlns:p14="http://schemas.microsoft.com/office/powerpoint/2010/main" val="6655574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45" y="168812"/>
            <a:ext cx="9896089" cy="1684436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Απόφραξη της πνευμονικής αρτηρίας από θρόμβο</a:t>
            </a:r>
          </a:p>
        </p:txBody>
      </p:sp>
      <p:pic>
        <p:nvPicPr>
          <p:cNvPr id="2050" name="Picture 2" descr="http://ahmedshokry.files.wordpress.com/2012/04/pe.png?w=49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45" y="728662"/>
            <a:ext cx="11761029" cy="584358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4228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Αιτιολογία Πνευμονικής Εμβολής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3895" y="1340768"/>
            <a:ext cx="9816905" cy="4896544"/>
          </a:xfrm>
        </p:spPr>
        <p:txBody>
          <a:bodyPr>
            <a:normAutofit/>
          </a:bodyPr>
          <a:lstStyle/>
          <a:p>
            <a:pPr>
              <a:spcBef>
                <a:spcPts val="42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 τω βάθει φλεβοθρόμβωση των κάτω άκρων,</a:t>
            </a:r>
          </a:p>
          <a:p>
            <a:pPr>
              <a:spcBef>
                <a:spcPts val="42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Άλλες εστίες θρομβωτικού υλικού αποτελούν</a:t>
            </a:r>
          </a:p>
          <a:p>
            <a:pPr marL="0" indent="0">
              <a:spcBef>
                <a:spcPts val="4200"/>
              </a:spcBef>
              <a:buNone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οι φλέβες των άνω άκρων, </a:t>
            </a:r>
          </a:p>
          <a:p>
            <a:pPr marL="0" indent="0">
              <a:spcBef>
                <a:spcPts val="4200"/>
              </a:spcBef>
              <a:buNone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(δε) κοιλία και </a:t>
            </a:r>
          </a:p>
          <a:p>
            <a:pPr marL="0" indent="0">
              <a:spcBef>
                <a:spcPts val="4200"/>
              </a:spcBef>
              <a:buNone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</a:t>
            </a:r>
            <a:r>
              <a:rPr lang="el-G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φλεβοκαθετήρες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76566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24000" y="116632"/>
            <a:ext cx="9144000" cy="96108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Συχνότητα εν τω βάθει φλεβοθρόμβωσης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42900" y="1077714"/>
            <a:ext cx="11572875" cy="5170685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Χειρουργείο κοιλιάς 14-33%,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Χειρουργείο θώρακα 25-60%,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Ουρολογικές επεμβάσεις 10-40%,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Χειρουργείο ισχίου 50-75%,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Γυναικολογικές επεμβάσεις 10-40%,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Καρδιακή ανεπάρκεια 70%,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Εγκεφαλικό επεισόδιο με παράλυση 50-70%,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Τραύμα 20-40%,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Μετά τον τοκετό  3%.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7099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7680" y="44624"/>
            <a:ext cx="11920025" cy="1152128"/>
          </a:xfrm>
        </p:spPr>
        <p:txBody>
          <a:bodyPr>
            <a:norm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οδηγούν στην εν τω </a:t>
            </a:r>
            <a:r>
              <a:rPr lang="el-G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βάθει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φλεβοθρόμβωση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0167" y="1196752"/>
            <a:ext cx="11254153" cy="5386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Τριάδα του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Virchow 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3600"/>
              </a:spcBef>
              <a:buFont typeface="+mj-lt"/>
              <a:buAutoNum type="arabicPeriod"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Τραυματισμός του αγγειακού τοιχώματος,</a:t>
            </a:r>
          </a:p>
          <a:p>
            <a:pPr marL="457200" indent="-457200">
              <a:spcBef>
                <a:spcPts val="3600"/>
              </a:spcBef>
              <a:buFont typeface="+mj-lt"/>
              <a:buAutoNum type="arabicPeriod"/>
            </a:pPr>
            <a:r>
              <a:rPr lang="el-GR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Υπερπηκτικότητα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indent="-457200">
              <a:spcBef>
                <a:spcPts val="3600"/>
              </a:spcBef>
              <a:buFont typeface="+mj-lt"/>
              <a:buAutoNum type="arabicPeriod"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Στάση του αίματος.</a:t>
            </a:r>
          </a:p>
          <a:p>
            <a:pPr marL="457200" indent="-457200">
              <a:buFont typeface="+mj-lt"/>
              <a:buAutoNum type="arabicPeriod"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160333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45" y="0"/>
            <a:ext cx="11690252" cy="1853248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 τω βάθει φλεβοθρόμβωση</a:t>
            </a: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46" y="757238"/>
            <a:ext cx="11882510" cy="587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686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86264" y="239150"/>
            <a:ext cx="10128739" cy="669569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Καταστάσεις που προκαλούν τραυματισμό του ενδοθηλίου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7175" y="908719"/>
            <a:ext cx="11660505" cy="5421767"/>
          </a:xfrm>
        </p:spPr>
        <p:txBody>
          <a:bodyPr>
            <a:normAutofit lnSpcReduction="10000"/>
          </a:bodyPr>
          <a:lstStyle/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Χειρουργικές επεμβάσεις,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Τραύμα,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Μεγάλη ηλικία,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Κύηση – Λοχεία,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Αντισυλληπτικά,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Καρκίνος,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Παραπληγία,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Καθετήρες κεντρικών φλεβών.</a:t>
            </a:r>
          </a:p>
          <a:p>
            <a:pPr>
              <a:spcBef>
                <a:spcPts val="240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8223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57189" y="171450"/>
            <a:ext cx="9693646" cy="438150"/>
          </a:xfrm>
        </p:spPr>
        <p:txBody>
          <a:bodyPr/>
          <a:lstStyle/>
          <a:p>
            <a:r>
              <a:rPr lang="el-GR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Καταστάσεις που προκαλούν στάση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4314" y="914400"/>
            <a:ext cx="11331576" cy="5334000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Κατάκλιση,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Παχυσαρκία,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Μεγάλη ηλικία,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Κύηση – Λοχεία,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Αντισυλληπτικά,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Καρκίνος,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Εγκεφαλικά επεισόδια,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Παραπληγία.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340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22031" y="171451"/>
            <a:ext cx="9628803" cy="1724000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Διάγνωση της εν τω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βάθει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φλεβοθρόμβωσης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42889" y="814388"/>
            <a:ext cx="11095672" cy="546512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δυνατή μόνο στο 50% των περιπτώσεων,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πληθυσμογραφία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μαζί με το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υπερηχογράφημα φλεβών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θέτει τη διάγνωση στο 95% της θρόμβωσης των λαγονίων ή των μηριαίων φλεβών,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φλεβογραφία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αποτελεί την καλύτερη μέθοδο για τη διάγνωση της εν τω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βάθει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φλεβοθρόμβωσης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3154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9622209" cy="767687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Κλινικά σημεία πνευμονικής εμβολής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28626" y="1057275"/>
            <a:ext cx="9733770" cy="513485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300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υπάρχουν τυπικά κλινικά σημεία,</a:t>
            </a:r>
          </a:p>
          <a:p>
            <a:pPr>
              <a:spcBef>
                <a:spcPts val="3000"/>
              </a:spcBef>
            </a:pP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Ταχύπνoια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ταχυκαρδία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τα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πιό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συχνά,</a:t>
            </a:r>
          </a:p>
          <a:p>
            <a:pPr>
              <a:spcBef>
                <a:spcPts val="3000"/>
              </a:spcBef>
            </a:pP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Δύσπνoια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80%,</a:t>
            </a:r>
          </a:p>
          <a:p>
            <a:pPr>
              <a:spcBef>
                <a:spcPts val="3000"/>
              </a:spcBef>
            </a:pP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Πλευρoδυνία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75%,</a:t>
            </a:r>
          </a:p>
          <a:p>
            <a:pPr>
              <a:spcBef>
                <a:spcPts val="30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Αιμόπτυση 25%,</a:t>
            </a:r>
          </a:p>
          <a:p>
            <a:pPr>
              <a:spcBef>
                <a:spcPts val="30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Πλευρική τριβή 20%,</a:t>
            </a:r>
          </a:p>
          <a:p>
            <a:pPr>
              <a:spcBef>
                <a:spcPts val="3000"/>
              </a:spcBef>
            </a:pP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Συρίττοντες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ρόγχοι 15%.</a:t>
            </a:r>
          </a:p>
        </p:txBody>
      </p:sp>
    </p:spTree>
    <p:extLst>
      <p:ext uri="{BB962C8B-B14F-4D97-AF65-F5344CB8AC3E}">
        <p14:creationId xmlns:p14="http://schemas.microsoft.com/office/powerpoint/2010/main" val="7522460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85751" y="197064"/>
            <a:ext cx="9765084" cy="631611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 Πνευμονικής Εμβολής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5751" y="1400175"/>
            <a:ext cx="11229974" cy="2964929"/>
          </a:xfrm>
        </p:spPr>
        <p:txBody>
          <a:bodyPr/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Συνίσταται στην πρόληψη της </a:t>
            </a:r>
          </a:p>
          <a:p>
            <a:pPr marL="0" indent="0" algn="ctr">
              <a:buNone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 τω βάθει </a:t>
            </a:r>
            <a:r>
              <a:rPr lang="el-GR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φλεβοθρόμβωσης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400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4313" y="0"/>
            <a:ext cx="9836521" cy="953425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Ανάνηψη</a:t>
            </a: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3" y="785813"/>
            <a:ext cx="11658599" cy="5776458"/>
          </a:xfrm>
          <a:ln>
            <a:solidFill>
              <a:schemeClr val="tx1"/>
            </a:solidFill>
          </a:ln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8671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71463" y="228600"/>
            <a:ext cx="9779371" cy="742950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Νοσηλευτική φροντίδα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Στόχος 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αποφυγή της τριάδας του 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ircho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spcBef>
                <a:spcPts val="3000"/>
              </a:spcBef>
              <a:buFont typeface="+mj-lt"/>
              <a:buAutoNum type="arabicPeriod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τραυματισμού του αγγειακού τοιχώματος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3000"/>
              </a:spcBef>
              <a:buFont typeface="+mj-lt"/>
              <a:buAutoNum type="arabicPeriod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υπερπηκτικότητας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3000"/>
              </a:spcBef>
              <a:buFont typeface="+mj-lt"/>
              <a:buAutoNum type="arabicPeriod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Στάσης του αίματος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3000"/>
              </a:spcBef>
              <a:buFont typeface="+mj-lt"/>
              <a:buAutoNum type="arabicPeriod"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7153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8613" y="185738"/>
            <a:ext cx="9722221" cy="585787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τραυματισμού του αγγειακού τοιχώματος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8613" y="1100138"/>
            <a:ext cx="11572875" cy="5386387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Αραίωση και αργή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έγχυση ερεθιστικών ουσιών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spcBef>
                <a:spcPts val="2400"/>
              </a:spcBef>
            </a:pPr>
            <a:r>
              <a:rPr lang="el-GR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καθετηριασμού και </a:t>
            </a:r>
            <a:r>
              <a:rPr lang="el-GR" sz="3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φλεβοκεντήσεων</a:t>
            </a:r>
            <a:r>
              <a:rPr lang="el-GR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των κάτω άκρων</a:t>
            </a:r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3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2400"/>
              </a:spcBef>
              <a:buNone/>
            </a:pPr>
            <a:r>
              <a:rPr lang="el-GR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ΑΠΟΦΥΓΗ ΥΠΕΡΠΗΚΤΙΚΟΤΗΤΑΣ</a:t>
            </a:r>
          </a:p>
          <a:p>
            <a:pPr>
              <a:spcBef>
                <a:spcPts val="2400"/>
              </a:spcBef>
            </a:pPr>
            <a:r>
              <a:rPr lang="el-GR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Ελάχιστο δυνατό χειρουργικό τραύμα</a:t>
            </a:r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3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2400"/>
              </a:spcBef>
            </a:pPr>
            <a:r>
              <a:rPr lang="el-GR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Ενυδάτωση ασθενή</a:t>
            </a:r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3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2400"/>
              </a:spcBef>
            </a:pPr>
            <a:r>
              <a:rPr lang="el-GR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ώρες πριν το Χ/Ο και μετεγχειρητικά καθημερινά χορήγηση ΥΔ ηπαρίνης χαμηλού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MB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7160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85751" y="0"/>
            <a:ext cx="9765084" cy="609600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στάσης του αίματος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5750" y="757238"/>
            <a:ext cx="11193487" cy="54911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Προεγχειρητικα)/</a:t>
            </a:r>
            <a:r>
              <a:rPr lang="el-GR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διεγχειρηρικά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τοποθέτηση ελαστικών επιδέσμων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(ή καλτσών)  στα κάτω άκρα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Μετεγχειρητικά =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Διατήρηση των ελαστικών επιδέσμων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Ασκήσεις στα κάτω άκρα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(σύσπαση των μυών της γαστροκνημίας)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Γρήγορη κινητοποίηση ασθενή 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(στήριξη/βάδιση)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Αναπνευστικές ασκήσεις 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(αύξηση της φλεβικής επιστροφής και φλεβική ροή)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8154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Επιπλοκές καρδιαγγειακού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36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Αρρυθμίες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6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Έμφραγμα του μυοκαρδίου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6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Καρδιακή ανακοπή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6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 τω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βάθει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φλεβική θρόμβωση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60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7869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Επιπλοκές πεπτικού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03312" y="1378634"/>
            <a:ext cx="9799150" cy="4869765"/>
          </a:xfrm>
        </p:spPr>
        <p:txBody>
          <a:bodyPr>
            <a:normAutofit lnSpcReduction="10000"/>
          </a:bodyPr>
          <a:lstStyle/>
          <a:p>
            <a:pPr>
              <a:spcBef>
                <a:spcPts val="30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Διαταραχές γαστρικής κινητικότητας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Πρώιμη ΜΤΧ εντερική απόφραξη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ΜΤΧ ίκτερος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ΜΤΧ παγκρεατίτιδα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Οξείες αλλοιώσεις του γαστρικού βλεννογόνου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ΜΤΧ χολοκυστίτιδα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Παραλυτικός ειλεός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6926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57" y="0"/>
            <a:ext cx="11226018" cy="557213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Μετεγχειρητικός παραλυτικός ειλεός, 1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4313" y="842963"/>
            <a:ext cx="11715089" cy="58673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«Φυσιολογικός» και αναμενόμενος όταν ο ασθενής έχει λάβει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μυοχάλαση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(χημικά αίτια) και ειδικά όταν έχει υποβληθεί σε επεμβάσεις κοιλίας (μηχανικά αίτια),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Σειρά κινητοποίησης του πεπτικού,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ώρες: στόμαχος,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ώρες: λεπτό έντερο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(ακρόαση εντερικών ήχων),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36-48 ώρες  παχύ έντερο (απώλεια αερίων).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Όταν μετά από 72 ώρες δεν έχει κινητοποιηθεί το πεπτικό τότε πρόκειται για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μετεγχειρητικό ειλεό.</a:t>
            </a:r>
          </a:p>
        </p:txBody>
      </p:sp>
    </p:spTree>
    <p:extLst>
      <p:ext uri="{BB962C8B-B14F-4D97-AF65-F5344CB8AC3E}">
        <p14:creationId xmlns:p14="http://schemas.microsoft.com/office/powerpoint/2010/main" val="13421981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8813" y="0"/>
            <a:ext cx="10818056" cy="1853248"/>
          </a:xfrm>
        </p:spPr>
        <p:txBody>
          <a:bodyPr>
            <a:normAutofit/>
          </a:bodyPr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Μετεγχειρητικός παραλυτικός ειλεός, 2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68813" y="828675"/>
            <a:ext cx="11577711" cy="5419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Δυσμενείς επιδράσεις στον ασθενή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Πίεση του διαφράγματος και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υποαερισμός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των πνευμόνων,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Αύξηση της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ενδοκοιλιακής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πίεσης με κίνδυνο την διάσπαση του τραύματος (κοιλιακού).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 Εικόνα</a:t>
            </a:r>
          </a:p>
          <a:p>
            <a:pPr>
              <a:spcBef>
                <a:spcPts val="6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ετεωρισμός κοιλίας,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Απουσία εντερικών ήχων, αδυναμία αποβολής αερίων,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Δυσφορία και δυσχέρεια στην αναπνοή,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Έμετοι και ναυτία.</a:t>
            </a:r>
          </a:p>
          <a:p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1583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0063" y="0"/>
            <a:ext cx="11045825" cy="1853248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  μετεγχειρητικού παραλυτικού ειλεού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4313" y="885825"/>
            <a:ext cx="11331575" cy="5810397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Ρινογαστρικός σωλήνας,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Σωλήνας αερίων,</a:t>
            </a:r>
          </a:p>
          <a:p>
            <a:pPr>
              <a:spcBef>
                <a:spcPts val="2400"/>
              </a:spcBef>
            </a:pP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Αντιχοληνεργικά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φάρμακα.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</a:t>
            </a:r>
          </a:p>
          <a:p>
            <a:pPr>
              <a:spcBef>
                <a:spcPts val="12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Προεγχειρητική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νήστις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Καθαρτικός υποκλυσμός,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Έναρξη σίτισης σταδιακά μετά την πρώτη ημέρα του Χ/ΟΥ,</a:t>
            </a:r>
          </a:p>
          <a:p>
            <a:pPr>
              <a:spcBef>
                <a:spcPts val="24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Αξιολόγηση της κινητικότητας του πεπτικό.</a:t>
            </a:r>
          </a:p>
        </p:txBody>
      </p:sp>
    </p:spTree>
    <p:extLst>
      <p:ext uri="{BB962C8B-B14F-4D97-AF65-F5344CB8AC3E}">
        <p14:creationId xmlns:p14="http://schemas.microsoft.com/office/powerpoint/2010/main" val="24010355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18869" y="0"/>
            <a:ext cx="9731966" cy="609601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Επιπλοκές ουροποιητικού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8869" y="871538"/>
            <a:ext cx="11554263" cy="537686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Επίσχεση ούρων,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Αδυναμία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κύστεως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να αποβάλλει τα ούρα.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Ουρολοίμωξη,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Φλεγμονή του ουροποιητικού,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Ουρηθρίτιδα, κυστίτιδα,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πυελονεφρίτιδα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νεφρίτιδα.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νεφρική ανεπάρκεια.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Αιφνίδια διαταραχή στην νεφρική λειτουργία που συνήθως, χαρακτηρίζεται από μειωμένη παραγωγή ούρων.</a:t>
            </a:r>
          </a:p>
        </p:txBody>
      </p:sp>
    </p:spTree>
    <p:extLst>
      <p:ext uri="{BB962C8B-B14F-4D97-AF65-F5344CB8AC3E}">
        <p14:creationId xmlns:p14="http://schemas.microsoft.com/office/powerpoint/2010/main" val="25024048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8649" y="211015"/>
            <a:ext cx="9422185" cy="474785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  ουρολοίμωξης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8600" y="914400"/>
            <a:ext cx="11758613" cy="549088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Προεγχειρητικά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Θεραπεία προϋπάρχουσας φλεγμονής,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Άφθονα υγρά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⟹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Διούρηση,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Κένωση κύστης ή καθετηριασμός (χειρουργείο),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Άσηπτη τεχνική καθετηριασμού.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Μετεγχειρητικά,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επίσχεσης /αντιμετώπιση,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Ουροκαθετήρας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Wingdings" panose="05000000000000000000" pitchFamily="2" charset="2"/>
              <a:buChar char="ú"/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Συχνή αλλαγή ουροσυλλέκτη,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Wingdings" panose="05000000000000000000" pitchFamily="2" charset="2"/>
              <a:buChar char="ú"/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Σωστή θέση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⟹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Αποφυγή παλινδρόμησης ούρων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urine bag = “above the floor, below the bladder”)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Wingdings" panose="05000000000000000000" pitchFamily="2" charset="2"/>
              <a:buChar char="ú"/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Υγιεινή της περιοχής εισόδου.</a:t>
            </a:r>
          </a:p>
        </p:txBody>
      </p:sp>
    </p:spTree>
    <p:extLst>
      <p:ext uri="{BB962C8B-B14F-4D97-AF65-F5344CB8AC3E}">
        <p14:creationId xmlns:p14="http://schemas.microsoft.com/office/powerpoint/2010/main" val="25030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95420" y="190310"/>
            <a:ext cx="12614031" cy="667819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Παράμετροι που αξιολογούνται στην ανάνηψη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57163" y="858129"/>
            <a:ext cx="11758171" cy="5595207"/>
          </a:xfrm>
        </p:spPr>
        <p:txBody>
          <a:bodyPr>
            <a:noAutofit/>
          </a:bodyPr>
          <a:lstStyle/>
          <a:p>
            <a:pPr marL="0" indent="0">
              <a:spcBef>
                <a:spcPts val="80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της παρούσας κατάστασης με λήψη ζωτικών σημείων και διαρκής παρακολούθηση 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monitoring)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προσέγγιση   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B, C, D, E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Airway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Breathing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Circulation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Disability 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Exposure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 </a:t>
            </a:r>
            <a:endParaRPr lang="el-GR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2793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46073" y="76578"/>
            <a:ext cx="9404723" cy="533023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Μετεγχειρητικές δυσχέρειες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46073" y="1143000"/>
            <a:ext cx="11006555" cy="510539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Αναμενόμενες δυσχέρειες που σχετίζονται με την χειρουργική επέμβαση και έχουν περιορισμένη διάρκεια.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Εμετός,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Ανησυχία-δυσφορία,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Δίψα,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Διάταση εντέρου,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Διάταση κύστης,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Δυσκοιλιότητα.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2738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425163" cy="644562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Νοσηλευτικές διαγνώσεις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από 3)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6111" y="1333277"/>
            <a:ext cx="11212954" cy="552472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Διαταραχή της αιμάτωσης των ιστών,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Αναποτελεσματικός τρόπος αναπνοής,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Αναποτελεσματικός καθαρισμός των αεροφόρων οδών,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Διαταραχή στην ισορροπία υγρών – ηλεκτρολυτών,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Διαταραχή θρέψης,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Πόνος,</a:t>
            </a:r>
          </a:p>
          <a:p>
            <a:pPr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Ανησυχία/ Διάταση κοιλίας/Ναυτία και εμετός/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Λόξυγκας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02380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25327" y="326821"/>
            <a:ext cx="9741345" cy="1132532"/>
          </a:xfrm>
        </p:spPr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Νοσηλευτικές διαγνώσεις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από 3)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39152" y="1252025"/>
            <a:ext cx="11732454" cy="4602479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Διαταραχή στο βλεννογόνο του στόματος,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Αυξημένος κίνδυνος για διαταραχή της ακεραιότητας του δέρματος,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Δυσανεξία στην κόπωση,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Διαταραχή της φυσιολογικής κινητικότητα,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Μειωμένη αυτοεξυπηρέτηση,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Κατακράτηση ούρων,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Δυσκοιλιότητα,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Διαταραχές του ύπνου.</a:t>
            </a:r>
          </a:p>
          <a:p>
            <a:pPr>
              <a:spcBef>
                <a:spcPts val="180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4208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42901" y="0"/>
            <a:ext cx="11558368" cy="614363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Νοσηλευτικές διαγνώσεις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 από 3)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57163" y="742951"/>
            <a:ext cx="11912917" cy="5978524"/>
          </a:xfrm>
        </p:spPr>
        <p:txBody>
          <a:bodyPr>
            <a:noAutofit/>
          </a:bodyPr>
          <a:lstStyle/>
          <a:p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Αυξημένος κίνδυνος λοίμωξης,</a:t>
            </a:r>
          </a:p>
          <a:p>
            <a:pPr lvl="1"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Πνευμονία,</a:t>
            </a:r>
          </a:p>
          <a:p>
            <a:pPr lvl="1"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Διαπύηση τραύματος,</a:t>
            </a:r>
          </a:p>
          <a:p>
            <a:pPr lvl="1"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Ουρολοίμωξη.</a:t>
            </a:r>
          </a:p>
          <a:p>
            <a:pPr>
              <a:spcBef>
                <a:spcPts val="1200"/>
              </a:spcBef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Αυξημένος κίνδυνος για το τραύμα,</a:t>
            </a:r>
          </a:p>
          <a:p>
            <a:pPr>
              <a:spcBef>
                <a:spcPts val="1200"/>
              </a:spcBef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Αυξημένος κίνδυνος </a:t>
            </a:r>
            <a:r>
              <a:rPr lang="el-GR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εισρόφησης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1200"/>
              </a:spcBef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Πιθανές επιπλοκές.</a:t>
            </a:r>
          </a:p>
          <a:p>
            <a:pPr lvl="1"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Υποογκαιμικό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shock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1"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Ατελεκτασία,</a:t>
            </a:r>
          </a:p>
          <a:p>
            <a:pPr lvl="1"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Θρομβοεμβολικό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επεισόδιο,</a:t>
            </a:r>
          </a:p>
          <a:p>
            <a:pPr lvl="1"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Παραλυτικός ειλεός / Διάσπαση τραύματος.</a:t>
            </a:r>
          </a:p>
        </p:txBody>
      </p:sp>
    </p:spTree>
    <p:extLst>
      <p:ext uri="{BB962C8B-B14F-4D97-AF65-F5344CB8AC3E}">
        <p14:creationId xmlns:p14="http://schemas.microsoft.com/office/powerpoint/2010/main" val="7570101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8E44F9A-F73D-4FA8-B75E-D8D78AF28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 για την υπομονή σας </a:t>
            </a:r>
          </a:p>
        </p:txBody>
      </p:sp>
      <p:pic>
        <p:nvPicPr>
          <p:cNvPr id="1026" name="Picture 2" descr="Pin page">
            <a:extLst>
              <a:ext uri="{FF2B5EF4-FFF2-40B4-BE49-F238E27FC236}">
                <a16:creationId xmlns:a16="http://schemas.microsoft.com/office/drawing/2014/main" id="{E7481657-7610-D3DF-77AF-60C4DB54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14474"/>
            <a:ext cx="7010400" cy="454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960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F10E3D3-4982-457C-8DF8-168AEDD97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22" y="326109"/>
            <a:ext cx="11578713" cy="630494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Παράμετροι που αξιολογούνται στην ανάνηψη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  <a:endParaRPr lang="el-GR" sz="36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F2F34BF-BF4A-45AB-9E52-9C00D2EBE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622" y="1083212"/>
            <a:ext cx="11677187" cy="5448679"/>
          </a:xfrm>
        </p:spPr>
        <p:txBody>
          <a:bodyPr>
            <a:normAutofit/>
          </a:bodyPr>
          <a:lstStyle/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για = </a:t>
            </a:r>
          </a:p>
          <a:p>
            <a:pPr marL="812800" lvl="1" indent="-4572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αναπνευστική συχνότητα, ρυθμός και βάθος αναπνοής, παρουσία ενδοτραχειακού σωλήνα, αντανακλαστικό βήχα κλπ,</a:t>
            </a:r>
          </a:p>
          <a:p>
            <a:pPr marL="812800" lvl="1" indent="-4572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καρδιακή συχνότητα/ρυθμός,  συστολική αρτηριακή πίεση, διούρηση,</a:t>
            </a:r>
          </a:p>
          <a:p>
            <a:pPr marL="812800" lvl="1" indent="-4572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θερμοκρασία,</a:t>
            </a:r>
          </a:p>
          <a:p>
            <a:pPr marL="812800" lvl="1" indent="-4572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 συνείδησης,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lvl="1" indent="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None/>
            </a:pP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συσκευές χορήγησης αναλγησίας,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5575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60648"/>
            <a:ext cx="11957538" cy="100811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Παράμετροι που αξιολογούνται στην ανάνηψη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-1" y="900332"/>
            <a:ext cx="11957537" cy="55530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Μετεγχειρητικές οδηγίες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= 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Αποδεκτά όρια διακύμανσης των ΖΣ,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Αποδεκτά όρια  διούρησης και απωλειών αίματος,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Χορήγηση φαρμάκων =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αναλγητικά, αντιβιοτικά,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αντιυπερτασικά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κλπ,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Έλεγχο χειρουργικού τραύματος =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θέση ασθενή, θέση παροχετεύσεως, επιδέσεις κλπ,</a:t>
            </a:r>
          </a:p>
          <a:p>
            <a:pPr marL="355600" lvl="1" indent="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5. Κριτήρια μεταφοράς στην κλινική ή Μονάδα Εντατικής Θεραπείας 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(πότε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ασθενής είναι πλέον ασφαλής να μεταφερθεί από την Αίθουσα Ανάνηψης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????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601423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95421" y="116632"/>
            <a:ext cx="11071273" cy="1080120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Κριτήρια μεταφοράς ασθενή από την ανάνηψη στο θάλαμο, 1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95421" y="1097280"/>
            <a:ext cx="11718387" cy="55000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Γενική κατάσταση,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 συνείδησης, προσανατολισμός στο χώρο, χρόνο, πρόσωπα,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Χρώμα δέρματος,  ικανότητα εκτέλεσης εντολών κλπ.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Αεραγωγοί και αναπνοή,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Απουσία συριγμού, σημείων απόφραξης, ικανοποιητικά αντανακλαστικά: φαρυγγικά, κατάποσης, βήχα,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Αναπνοές εντός φυσιολογικών τιμών = 12-20/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Ακρόαση πνευμόνων: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φυσιολογικό αναπνευστικό ψιθύρισμα.</a:t>
            </a:r>
          </a:p>
        </p:txBody>
      </p:sp>
    </p:spTree>
    <p:extLst>
      <p:ext uri="{BB962C8B-B14F-4D97-AF65-F5344CB8AC3E}">
        <p14:creationId xmlns:p14="http://schemas.microsoft.com/office/powerpoint/2010/main" val="21267889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2502</Words>
  <Application>Microsoft Office PowerPoint</Application>
  <PresentationFormat>Ευρεία οθόνη</PresentationFormat>
  <Paragraphs>468</Paragraphs>
  <Slides>64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64</vt:i4>
      </vt:variant>
    </vt:vector>
  </HeadingPairs>
  <TitlesOfParts>
    <vt:vector size="72" baseType="lpstr">
      <vt:lpstr>Arial</vt:lpstr>
      <vt:lpstr>Calibri</vt:lpstr>
      <vt:lpstr>Century Gothic</vt:lpstr>
      <vt:lpstr>Courier New</vt:lpstr>
      <vt:lpstr>Times New Roman</vt:lpstr>
      <vt:lpstr>Wingdings</vt:lpstr>
      <vt:lpstr>Wingdings 3</vt:lpstr>
      <vt:lpstr>Ιόν</vt:lpstr>
      <vt:lpstr>Χειρουργική Nοσηλευτική</vt:lpstr>
      <vt:lpstr>Περιεγχειρητική αγωγή </vt:lpstr>
      <vt:lpstr>3. Μετεγχειρητική Φροντίδα και Επιπλοκές</vt:lpstr>
      <vt:lpstr>Παράμετροι που αξιολογούνται κατά την ανάνηψη του ασθενούς </vt:lpstr>
      <vt:lpstr>Ανάνηψη</vt:lpstr>
      <vt:lpstr>Παράμετροι που αξιολογούνται στην ανάνηψη, 1 </vt:lpstr>
      <vt:lpstr>Παράμετροι που αξιολογούνται στην ανάνηψη, 2</vt:lpstr>
      <vt:lpstr>Παράμετροι που αξιολογούνται στην ανάνηψη, 3</vt:lpstr>
      <vt:lpstr>Κριτήρια μεταφοράς ασθενή από την ανάνηψη στο θάλαμο, 1</vt:lpstr>
      <vt:lpstr>Κριτήρια μεταφοράς ασθενή από την ανάνηψη στο θάλαμο, 2</vt:lpstr>
      <vt:lpstr>Κριτήρια μεταφοράς ασθενή από την ανάνηψη στο θάλαμο, 3</vt:lpstr>
      <vt:lpstr>Κριτήρια μεταφοράς ασθενή από την ανάνηψη στο θάλαμο, 4</vt:lpstr>
      <vt:lpstr>Σημεία ανεπαρκούς ιστικής αιμάτωσης και οξυγόνωσης, 1</vt:lpstr>
      <vt:lpstr>Σημεία ανεπαρκούς ιστικής αιμάτωσης και οξυγόνωσης, 2</vt:lpstr>
      <vt:lpstr>Χειρουργική κλινική </vt:lpstr>
      <vt:lpstr>Αξιολόγηση ασθενή  στην κλινική, 1</vt:lpstr>
      <vt:lpstr>Αξιολόγηση ασθενή  στην κλινική, 2</vt:lpstr>
      <vt:lpstr>Μετεγχειρητικές Επιπλοκές</vt:lpstr>
      <vt:lpstr>Τοπικές Επιπλοκές</vt:lpstr>
      <vt:lpstr>Ορρώδης Συλλογή</vt:lpstr>
      <vt:lpstr>Αιμορραγία  - Αιμάτωμα</vt:lpstr>
      <vt:lpstr>Διαπύηση Τραύματος, 1</vt:lpstr>
      <vt:lpstr>Παρουσίαση του PowerPoint</vt:lpstr>
      <vt:lpstr>Διαπύηση Τραύματος, 2</vt:lpstr>
      <vt:lpstr>Αντιμετώπιση διαπύησης</vt:lpstr>
      <vt:lpstr>Διάσπαση Τραύματος - Εκσπλάχνωση</vt:lpstr>
      <vt:lpstr>Γενικές ή Συστηματικές επιπλοκές</vt:lpstr>
      <vt:lpstr>Επιπλοκές αναπνευστικού</vt:lpstr>
      <vt:lpstr>Κυψελιδικός υποαερισμός</vt:lpstr>
      <vt:lpstr>Ατελεκτασία, 1</vt:lpstr>
      <vt:lpstr>Ατελεκτασία (2 από 2)</vt:lpstr>
      <vt:lpstr>Κλινικές εκδηλώσεις ατελεκτασίας</vt:lpstr>
      <vt:lpstr>Πρόληψη ατελεκτασίας</vt:lpstr>
      <vt:lpstr>Αντιμετώπιση ατελεκτασίας</vt:lpstr>
      <vt:lpstr>Εισρόφηση</vt:lpstr>
      <vt:lpstr>Πρόληψη εισρόφησης</vt:lpstr>
      <vt:lpstr>Πνευμονία, 1</vt:lpstr>
      <vt:lpstr>Πνευμονία, 2</vt:lpstr>
      <vt:lpstr>Πνευμονική εμβολή</vt:lpstr>
      <vt:lpstr>Απόφραξη της πνευμονικής αρτηρίας από θρόμβο</vt:lpstr>
      <vt:lpstr>Αιτιολογία Πνευμονικής Εμβολής</vt:lpstr>
      <vt:lpstr>Συχνότητα εν τω βάθει φλεβοθρόμβωσης</vt:lpstr>
      <vt:lpstr>Παράγοντες που οδηγούν στην εν τω βάθει φλεβοθρόμβωση</vt:lpstr>
      <vt:lpstr>Εν τω βάθει φλεβοθρόμβωση</vt:lpstr>
      <vt:lpstr>Καταστάσεις που προκαλούν τραυματισμό του ενδοθηλίου</vt:lpstr>
      <vt:lpstr>Καταστάσεις που προκαλούν στάση</vt:lpstr>
      <vt:lpstr>Διάγνωση της εν τω βάθει φλεβοθρόμβωσης</vt:lpstr>
      <vt:lpstr>Κλινικά σημεία πνευμονικής εμβολής</vt:lpstr>
      <vt:lpstr>Πρόληψη Πνευμονικής Εμβολής</vt:lpstr>
      <vt:lpstr>Νοσηλευτική φροντίδα</vt:lpstr>
      <vt:lpstr>Αποφυγή τραυματισμού του αγγειακού τοιχώματος</vt:lpstr>
      <vt:lpstr>Αποφυγή στάσης του αίματος</vt:lpstr>
      <vt:lpstr>Επιπλοκές καρδιαγγειακού</vt:lpstr>
      <vt:lpstr>Επιπλοκές πεπτικού</vt:lpstr>
      <vt:lpstr>Μετεγχειρητικός παραλυτικός ειλεός, 1</vt:lpstr>
      <vt:lpstr>Μετεγχειρητικός παραλυτικός ειλεός, 2</vt:lpstr>
      <vt:lpstr>Αντιμετώπιση  μετεγχειρητικού παραλυτικού ειλεού</vt:lpstr>
      <vt:lpstr>Επιπλοκές ουροποιητικού</vt:lpstr>
      <vt:lpstr>Πρόληψη  ουρολοίμωξης</vt:lpstr>
      <vt:lpstr>Μετεγχειρητικές δυσχέρειες</vt:lpstr>
      <vt:lpstr>Νοσηλευτικές διαγνώσεις (1 από 3)</vt:lpstr>
      <vt:lpstr>Νοσηλευτικές διαγνώσεις (2 από 3)</vt:lpstr>
      <vt:lpstr>Νοσηλευτικές διαγνώσεις (3 από 3)</vt:lpstr>
      <vt:lpstr>Ευχαριστώ για την υπομονή σας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Χειρουργική Ι, ΙΙ</dc:title>
  <dc:creator>maria koutentaki</dc:creator>
  <cp:lastModifiedBy>maria koutentaki</cp:lastModifiedBy>
  <cp:revision>13</cp:revision>
  <dcterms:created xsi:type="dcterms:W3CDTF">2022-03-17T11:12:45Z</dcterms:created>
  <dcterms:modified xsi:type="dcterms:W3CDTF">2025-03-21T22:51:27Z</dcterms:modified>
</cp:coreProperties>
</file>