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307" r:id="rId2"/>
    <p:sldId id="316" r:id="rId3"/>
    <p:sldId id="269" r:id="rId4"/>
    <p:sldId id="270" r:id="rId5"/>
    <p:sldId id="271" r:id="rId6"/>
    <p:sldId id="317" r:id="rId7"/>
    <p:sldId id="272" r:id="rId8"/>
    <p:sldId id="273" r:id="rId9"/>
    <p:sldId id="274" r:id="rId10"/>
    <p:sldId id="278" r:id="rId11"/>
    <p:sldId id="318" r:id="rId12"/>
    <p:sldId id="275" r:id="rId13"/>
    <p:sldId id="328" r:id="rId14"/>
    <p:sldId id="276" r:id="rId15"/>
    <p:sldId id="277" r:id="rId16"/>
    <p:sldId id="329" r:id="rId17"/>
    <p:sldId id="319" r:id="rId18"/>
    <p:sldId id="330" r:id="rId19"/>
    <p:sldId id="280" r:id="rId20"/>
    <p:sldId id="281" r:id="rId21"/>
    <p:sldId id="282" r:id="rId22"/>
    <p:sldId id="283" r:id="rId23"/>
    <p:sldId id="285" r:id="rId24"/>
    <p:sldId id="284" r:id="rId25"/>
    <p:sldId id="314" r:id="rId26"/>
    <p:sldId id="315" r:id="rId27"/>
    <p:sldId id="308" r:id="rId28"/>
    <p:sldId id="331" r:id="rId29"/>
    <p:sldId id="309" r:id="rId30"/>
    <p:sldId id="321" r:id="rId31"/>
    <p:sldId id="322" r:id="rId32"/>
    <p:sldId id="310" r:id="rId33"/>
    <p:sldId id="332" r:id="rId34"/>
    <p:sldId id="323" r:id="rId35"/>
    <p:sldId id="312" r:id="rId36"/>
    <p:sldId id="311" r:id="rId37"/>
    <p:sldId id="313" r:id="rId38"/>
    <p:sldId id="286" r:id="rId39"/>
    <p:sldId id="326" r:id="rId40"/>
    <p:sldId id="325" r:id="rId41"/>
    <p:sldId id="327" r:id="rId42"/>
    <p:sldId id="290" r:id="rId43"/>
    <p:sldId id="294" r:id="rId44"/>
    <p:sldId id="295" r:id="rId45"/>
    <p:sldId id="296" r:id="rId46"/>
    <p:sldId id="320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 autoAdjust="0"/>
    <p:restoredTop sz="94660"/>
  </p:normalViewPr>
  <p:slideViewPr>
    <p:cSldViewPr snapToGrid="0">
      <p:cViewPr varScale="1">
        <p:scale>
          <a:sx n="71" d="100"/>
          <a:sy n="71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6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70649-8F15-4405-A812-B8D94952F908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E3B41-E73A-488E-A58C-1D1041A463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6679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7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95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8858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1829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2696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1531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8867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9321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1461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49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960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401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0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431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2011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0117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956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F8907C5-A343-44AE-AE3C-9B749FD97BC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1C4B8-9028-40D0-8F86-70FEF54A02D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02037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ocp.teiath.gr/modules/document/document.php?course=STEF100" TargetMode="Externa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ocp.teiath.gr/modules/document/document.php?course=STEF10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Ι, ΙΙ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Β’ εξάμηνο, Δημόσιο ΙΕΚ Αμπελοκήπων</a:t>
            </a: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</a:p>
          <a:p>
            <a:endParaRPr lang="el-GR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070" y="92766"/>
            <a:ext cx="11118573" cy="609600"/>
          </a:xfrm>
        </p:spPr>
        <p:txBody>
          <a:bodyPr>
            <a:normAutofit fontScale="90000"/>
          </a:bodyPr>
          <a:lstStyle/>
          <a:p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Εξωκοιλιακά αίτια οξέος κοιλιακού άλγους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5288" y="702366"/>
            <a:ext cx="11966712" cy="582297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9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Ενδοθωρακικές παθήσεις</a:t>
            </a:r>
            <a:endParaRPr lang="el-GR" sz="80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Πνευμονία, Πνευμονική εμβολή, Πνευμοθώρακας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Στηθάγχη, έμφραγμα μυοκαρδίου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Συμφορητική καρδιακή ανεπάρκεια, Διαφραγματική πλευρίτιδα, Περικαρδίτιδα, Οισοφαγίτιδα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Σπασμός οισοφάγου, Λοιμώδη νοσήματα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Λοιμώδης μονοπυρήνωση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Επιδημική παρωτίτιδα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Ελονοσία</a:t>
            </a:r>
          </a:p>
          <a:p>
            <a:pPr marL="0" indent="0">
              <a:buNone/>
            </a:pPr>
            <a:r>
              <a:rPr lang="el-GR" sz="9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Μεταβολικά νοσήματα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Διαβητική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κετοξέωση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Οξεία διαλείπουσα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πορφυρία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Πρωτοπαθής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υπερλιπιδαιμία</a:t>
            </a:r>
            <a:endParaRPr lang="el-G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Υπερασβεστιαιμική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κρίση, Οξεία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επινεφριδιακή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ανεπάρκεια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Ουραιμία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Κληρονομικό οίδημα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Μεσογειακός πυρετός </a:t>
            </a:r>
          </a:p>
          <a:p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Αιμοχρωμάτωση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927652"/>
            <a:ext cx="5794513" cy="5741708"/>
          </a:xfrm>
        </p:spPr>
        <p:txBody>
          <a:bodyPr>
            <a:normAutofit fontScale="25000" lnSpcReduction="20000"/>
          </a:bodyPr>
          <a:lstStyle/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737C68-9848-92DD-DCEA-CCAB71655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43" y="106018"/>
            <a:ext cx="11926957" cy="503584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Εξωκοιλιακά αίτια οξέος κοιλιακού άλγους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407FC95-E9A0-7A54-C521-FA7635069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4" y="781878"/>
            <a:ext cx="11741426" cy="58177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9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Αιματολογικά νοσήματα</a:t>
            </a:r>
          </a:p>
          <a:p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Δρεπανοκυτταρική νόσος</a:t>
            </a:r>
          </a:p>
          <a:p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Αιμολυτική αναιμία</a:t>
            </a:r>
          </a:p>
          <a:p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Πορφύρα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henoch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schoenlein</a:t>
            </a:r>
            <a:endParaRPr lang="el-G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9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Νευρογενή</a:t>
            </a:r>
            <a:r>
              <a:rPr lang="el-GR" sz="29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αίτια</a:t>
            </a:r>
          </a:p>
          <a:p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Πίεση ρίζας νωτιαίου νεύρου, ΄</a:t>
            </a:r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Ερπητας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ζωστήρας</a:t>
            </a:r>
          </a:p>
          <a:p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Νωτιαία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φθίση</a:t>
            </a:r>
          </a:p>
          <a:p>
            <a:pPr marL="0" indent="0">
              <a:buNone/>
            </a:pPr>
            <a:r>
              <a:rPr lang="el-GR" sz="29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Τοξικά αίτια</a:t>
            </a:r>
          </a:p>
          <a:p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Μολυβδίαση</a:t>
            </a:r>
          </a:p>
          <a:p>
            <a:pPr marL="0" indent="0">
              <a:buNone/>
            </a:pPr>
            <a:endParaRPr lang="el-G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Ουδετεροπενική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εντεροκολίτιδα</a:t>
            </a:r>
          </a:p>
          <a:p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Κοιλιακός πόνος ψυχοσωματικής προέλευσης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063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79" y="0"/>
            <a:ext cx="9878556" cy="609601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από το ιστορικό,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1"/>
            <a:ext cx="12072730" cy="602973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Αντανάκλαση του άλγους  &amp; Χαρακτήρας του άλγους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συνεχές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(το συνηθέστερο) , </a:t>
            </a:r>
            <a:r>
              <a:rPr lang="el-GR" sz="32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κωλικοειδές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(όπως σε κωλικό εντέρου, ουρητήρα) , 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διαξιφιστικό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(σε οξεία παγκρεατίτιδα, μεσεντέριο ισχαιμία)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Συνοδά συμπτώματα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Απώλεια βάρους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συνυπάρχει με κακοήθεια, ναυτία και έμετος 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εντερική απόφραξη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Ατομικό αναμνηστικό: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καρδιαγγειακά νοσήματα , σακχαρώδης διαβήτης ,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προηγηθείσες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λαπαροτομίες (που μπορεί να αποτελούν την αιτία συμφύσεων), γνωστό ενδοκοιλιακό νόσημα (χολολιθίαση, εκκολπώματα)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5B1484-F7BC-B588-A891-CD7495F4A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5" y="172278"/>
            <a:ext cx="9838799" cy="437323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από το ιστορικό, 2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F45E6A-5589-CD39-5B47-36F12150D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55" y="821635"/>
            <a:ext cx="11715901" cy="586408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 αλκοόλ (πιθανή κίρρωση)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Λήψη φαρμάκων.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Ασπιρίνη και  ΜΣΑΦ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μπορεί να είναι αίτια αιμορραγίας πεπτικού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Κορτικοειδή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καμουφλάρουν την κλινική εικόνα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Αντισυλλληπτικά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μπορεί να σχετίζονται με θρόμβωση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μεσεντερίου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ενδοκοιλιακή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αιμορραγία από ρήξη αδενωμάτων ήπατος.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Γυναικολογικό ιστορικό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γυναίκες αναπαραγωγικής ηλικίας =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εξωμήτριος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κύηση, ρήξη ωοθυλακίου,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ενδομητρίωση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8604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17" y="119270"/>
            <a:ext cx="9944818" cy="609600"/>
          </a:xfrm>
        </p:spPr>
        <p:txBody>
          <a:bodyPr/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εξέταση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17" y="914400"/>
            <a:ext cx="12192000" cy="59436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l-GR" sz="28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Ολοκληρωμένη και μεθοδική εξέταση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πρέπει να περιλαμβάνει την γενική εξέταση του ασθενούς, την εξέταση της κοιλιακής χώρας,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δακτυλική εξέταση του ορθού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πυελικής χώρας και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την εξέταση της ουρογεννητικής χώρας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28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καταγραφή των ζωτικών σημείων:</a:t>
            </a:r>
          </a:p>
          <a:p>
            <a:pPr>
              <a:lnSpc>
                <a:spcPct val="120000"/>
              </a:lnSpc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αρτηριακή πίεση</a:t>
            </a:r>
          </a:p>
          <a:p>
            <a:pPr>
              <a:lnSpc>
                <a:spcPct val="120000"/>
              </a:lnSpc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σφύξεις</a:t>
            </a:r>
          </a:p>
          <a:p>
            <a:pPr>
              <a:lnSpc>
                <a:spcPct val="120000"/>
              </a:lnSpc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αριθμό αναπνοών </a:t>
            </a:r>
          </a:p>
          <a:p>
            <a:pPr>
              <a:lnSpc>
                <a:spcPct val="120000"/>
              </a:lnSpc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θερμοκρασία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35" y="119270"/>
            <a:ext cx="11767930" cy="503582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εξέταση της κοιλιακής χώρας, 1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271" y="622853"/>
            <a:ext cx="12072730" cy="62351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Επισκόπηση: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Ουλές από προηγηθείσες επεμβάσεις ,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διατεταμένη κοιλία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(πχ σε συμφυτικό ειλεό λεπτού εντέρου), 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Περιτονίτιδα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σύσπαση των κοιλιακών τοιχωμάτων δίνει την χαρακτηριστική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σκαφοειδή κοιλία.   </a:t>
            </a:r>
          </a:p>
          <a:p>
            <a:pPr>
              <a:lnSpc>
                <a:spcPct val="150000"/>
              </a:lnSpc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Ακρόαση: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φυσιολογικό περισταλτισμό του εντέρου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ακούγονται 5-10 περισταλτικά κύματα ανά λεπτό. Σε έντονο περισταλτισμό οι ήχοι ακούγονται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μακριά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καλούνται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βορβορυγμοί.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Πλήρης έλλειψη εντερικών ήχων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ανευρίσκεται </a:t>
            </a:r>
            <a:r>
              <a:rPr lang="el-GR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παραλυτικό ειλεό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4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προχωρημένη περιτονίτιδα.</a:t>
            </a:r>
            <a:r>
              <a:rPr lang="el-GR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Στον αποφρακτικό ειλεό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ακούγονται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ήχοι υψηλής συχνότητας </a:t>
            </a:r>
            <a:r>
              <a:rPr lang="el-GR" sz="24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(μεταλλικοί ήχοι).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AEC4F2-5BB5-5546-2474-C3F25DFD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3" y="172278"/>
            <a:ext cx="9918312" cy="636105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εξέταση της κοιλιακής χώρας, 2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444C35-B6D7-6631-B10B-2FFA7BDF0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324" y="1020417"/>
            <a:ext cx="11808667" cy="5665305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Επίκρουση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Τυμπανικότητα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ανευρίσκεται σε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διάταση του πεπτικού σωλήνα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ύπαρξη </a:t>
            </a:r>
            <a:r>
              <a:rPr lang="el-GR" sz="32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ελεύθερου αέρα ενδοπεριτοναικά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3200" u="sng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Αμβλύτητα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υποδηλώνει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ύπαρξη υγρού, </a:t>
            </a:r>
            <a:r>
              <a:rPr lang="el-GR" sz="32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ενδοκοιλιακή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μάζα, ηπατομεγαλία, σπληνομεγαλία και επίσχεση ούρων.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0171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F888D8-64C0-D03A-DE2C-050555AC2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0" y="119270"/>
            <a:ext cx="11820939" cy="649356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εξέταση της κοιλιακής χώρας, 3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13F622-29D3-4630-3187-309C3FC73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69" y="662609"/>
            <a:ext cx="11820939" cy="607612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3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Ψηλάφηση, </a:t>
            </a:r>
            <a:r>
              <a:rPr lang="el-GR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ασθενής θα πρέπει να είναι ξαπλωμένος με τα πόδια σε κάμψη προς την κοιλιά. Ο γιατρός εξετάζει από την δεξιά πλευρά του ασθενούς και η έναρξη γίνεται από το λιγότερο πάσχον τεταρτημόριο.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3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μυϊκή σύσπαση:</a:t>
            </a:r>
            <a:r>
              <a:rPr lang="el-GR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πρώιμο σημείο φλεγμονής του περιτοναίου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3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αναπηδώσα</a:t>
            </a:r>
            <a:r>
              <a:rPr lang="el-GR" sz="3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ευαισθησία</a:t>
            </a:r>
            <a:r>
              <a:rPr lang="en-US" sz="3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3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rebound tenderness</a:t>
            </a:r>
            <a:r>
              <a:rPr lang="el-GR" sz="3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προκαλείται με την αιφνίδια άρση της εφαρμοζόμενης πιέσεως στο κοιλιακό τοίχωμα.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8129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9DB696-76D7-B3D2-68A5-3DE0A98E5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7" y="0"/>
            <a:ext cx="9772538" cy="874643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εξέταση της κοιλιακής χώρας, 4</a:t>
            </a:r>
            <a:endParaRPr lang="el-GR" sz="28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31CB6B-555D-DD34-E2E8-C1B523C2D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3" y="702366"/>
            <a:ext cx="11820938" cy="593697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 σημαντικό κλινικό εύρημα ενδεικτικό 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περιτοναϊσμού.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σημείο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Murphy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χολοκυστίτιδα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σημείο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McBurney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σκωληκοειδίτιδα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δακτυλική εξέταση του ορθού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δακτυλική εξέταση του κόλπου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για περισφιγμένη κήλη της βουβωνικής χώρας και την περιοχή του μηριαίου δακτυλίου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9085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Παρακλινικά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853248"/>
            <a:ext cx="11608904" cy="48775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Α/α θώρακος- κοιλίας: δεν είναι πολύ διαγνωστικές, αλλά είναι εύκολα προσβάσιμες.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 αξιόπιστη μέθοδο με πλεονεκτήματα: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Την άμεση επαφή με τον ασθενή.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Την έλειψη ιονίζουσας ακτινοβολίας.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Την μεγαλύτερη διαθεσιμότητα.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Είναι περισσότερο ακριβής μέθοδος από τον 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U/S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σε γενικές γραμμές και σε αμφίβολα αποτελέσματα από 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μπορεί να προσφέρει συμπληρωματικές πληροφορίες.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Εργαστηριακές εξετάσεις: Αύξηση των δεικτών φλεγμονής (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WBC, CRP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neumoperitoneum_modifi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0452" y="112688"/>
            <a:ext cx="7474225" cy="17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B0A6430-F08C-77B5-B529-FE4D254EB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6" y="530088"/>
            <a:ext cx="9652288" cy="5718312"/>
          </a:xfrm>
        </p:spPr>
        <p:txBody>
          <a:bodyPr/>
          <a:lstStyle/>
          <a:p>
            <a:pPr marL="0" indent="0" algn="ctr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Νόσοι περιτοναίου </a:t>
            </a:r>
          </a:p>
          <a:p>
            <a:pPr marL="0" indent="0" algn="ctr"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κοιλία-περιτονίτιδα </a:t>
            </a:r>
          </a:p>
          <a:p>
            <a:pPr marL="0" indent="0" algn="ctr"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Σκωληκοειδίτιδα 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47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35" y="119270"/>
            <a:ext cx="11688417" cy="1733978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035" y="1351722"/>
            <a:ext cx="11502887" cy="4896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 από την υποκείμενη διάγνωση ΑΛΛΑ ΠΑΝΤΑ:</a:t>
            </a:r>
          </a:p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ζωτικών ασθενούς (το γνωστό 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ABCDE…) </a:t>
            </a: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Εντατική ανάνηψη με:</a:t>
            </a:r>
          </a:p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Αναπλήρωση υγρών ενδοφλέβια</a:t>
            </a:r>
          </a:p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Διόρθωση ηλεκτρολυτών</a:t>
            </a:r>
          </a:p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Συμπληρωματική χορήγηση οξυγόνου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αγωγή ξεκινάει από το ΤΕΠ!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74" y="132522"/>
            <a:ext cx="11701669" cy="60960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Περιτονίτις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774" y="1152939"/>
            <a:ext cx="11701669" cy="57050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Ορισμός: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Κάθε φλεγμονή του περιτοναίου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ανεξάρτητα από τον παράγοντα που την προκάλεσε.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Διακρίνονται σε:</a:t>
            </a:r>
          </a:p>
          <a:p>
            <a:pPr marL="0" indent="0"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Πρωτοπαθείς: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(1%) Όταν η λοίμωξη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προήλθε από κάποιο ενδοπεριτοναϊκό όργανο. 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Απαντώνται συνήθως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ανοσοκατεσταλμένους ασθενείς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μονομικροβιακές.</a:t>
            </a:r>
          </a:p>
          <a:p>
            <a:pPr marL="0" indent="0"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Δευτεροπαθείς: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οφείλονται σε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φλεγμονή ενδοκοιλιακού οργάνου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μηχανισμούς: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Διάτρηση κοίλου σπλάγχνου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Ισχαιμική νέκρωση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Ρήξη αποστημάτων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Μετεγχειρητικά (ρήξη αναστόμωσης του πεπτικού)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συνήθως πολυμικροβιακές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Gram (-)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αναερόβια μικρόβια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297" y="238540"/>
            <a:ext cx="9772538" cy="583096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16" y="1192696"/>
            <a:ext cx="11623136" cy="5426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Συντηρητικά:</a:t>
            </a:r>
          </a:p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ρινογαστρικού σωλήνα και ουροκαθετήρα</a:t>
            </a:r>
          </a:p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υγρά </a:t>
            </a:r>
          </a:p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μικρόβια του περιτοναίου, μέσω του θωρακικού πορου περνάνε στην κυκλοφορία σε 10 λεπτά. </a:t>
            </a:r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ενδεικνυόμενο αντιβιοτικό σχήμα πρέπει να ξεκινήσει εντός μίας ώρας από τη διάγνωση.</a:t>
            </a:r>
          </a:p>
          <a:p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Ταχύτερη δυνατή εντερική θρέψη του ασθενούς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49" y="265044"/>
            <a:ext cx="9759286" cy="728870"/>
          </a:xfrm>
        </p:spPr>
        <p:txBody>
          <a:bodyPr/>
          <a:lstStyle/>
          <a:p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Χειρουργικά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567" y="1391478"/>
            <a:ext cx="11689397" cy="520147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μόνη οριστική θεραπεία :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Εκρίζωση της εστίας μόλυνσης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της υποτροπής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Καθαρισμός της περιτοναϊκής κοιλότητας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ή αντιμετώπιση αυξημένης ενδοκοιλιακής πίεσης που οδηγεί σε σύνδρομο κοιλιακού διαμερίσματος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78" y="0"/>
            <a:ext cx="11754678" cy="556591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Τριτογενής περιτονίτις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279" y="715617"/>
            <a:ext cx="11754678" cy="597010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Ορισμός: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κλινική οντότητα που σχετίζεται με επανειλημμένες υποτροπιάζουσες δευτερογενείς περιτονίτιδες, εκδηλώνεται ως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διάχυτη περιτονίτιδα και θεωρείται έκπτωση οργάνου.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Απεικονιστικές εξετάσεις δεν αναδεικνύουν εστία λοίμωξης.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Πρόκειται για νοσοκομειακή λοίμωξη μεγάλης βαρύτητας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ασθενείς που νοσηλεύονται στις Μονάδες Εντατικής Θεραπείας 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 μέρος του συνδρόμου πολυοργανικής ανεπάρκειας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Δύσκολη διάγνωση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Κάκιστη πρόγνωση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Αμφίβολη αντιμετώπιση (47% οι αρνητικές λαπαροτομίες)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23" y="132522"/>
            <a:ext cx="11847442" cy="68911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Ενδοκοιλιακό απόστημα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48" y="1152939"/>
            <a:ext cx="11582400" cy="50954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περίπτωση που ο οργανισμός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περιορίζει τη σηπτική εστία.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την εξαλείφει αλλά αποφεύγεται η περιτονίτις.</a:t>
            </a:r>
          </a:p>
          <a:p>
            <a:pPr>
              <a:lnSpc>
                <a:spcPct val="15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Εκδηλώνεται ως κοιλιακό άλγος ή ψηλαφητή μάζα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ή, συνηθέστερα, απλά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ως πυρετός με ρίγος αγνώστου αιτιολογίας</a:t>
            </a:r>
          </a:p>
          <a:p>
            <a:pPr>
              <a:lnSpc>
                <a:spcPct val="15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διάγνωση τίθεται απεικονιστικά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U/S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79" y="92766"/>
            <a:ext cx="11661912" cy="516835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522" y="1020418"/>
            <a:ext cx="11807687" cy="57448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Αποστήματα &lt; 5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μπορούν να αντιμετωπισθούν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συντηρητικά με αντιβιοτική αγωγή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αποτύχει, η ενδεικνυόμενη θεραπεία είναι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διαδερμική παροχέτευση,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κατευθυνόμενη από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U/S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Ειδάλλως αντιμετώπιση χειρουργική με λαπαροτομία ή </a:t>
            </a:r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λαπαροσκοπικά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775" y="116632"/>
            <a:ext cx="11834190" cy="506220"/>
          </a:xfrm>
        </p:spPr>
        <p:txBody>
          <a:bodyPr/>
          <a:lstStyle/>
          <a:p>
            <a:r>
              <a:rPr lang="el-G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σκωληκοειδίτις,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775" y="834887"/>
            <a:ext cx="11834190" cy="5906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φλεγμονή της σκωληκοειδούς απόφυσης είναι το  συχνότερο αίτιο οξείας κοιλίας.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επείγουσα χειρουργική νόσος με σημαντική νοσηρότητα,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αυξάνει όταν η διάγνωση της νόσου καθυστερεί.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υπάρχει σε όλες της περιπτώσεις, κλινικό σημείο, σύμπτωμα ή διαγνωστική δοκιμασία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να θέτει με βεβαιότητα τη διάγνωση της οξείας σκωληκοειδίτιδας.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ΣΥΧΝΟΤΗΤΑ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ποσοστό της οξείας σκωληκοειδίτιδας ανέρχεται στο 7% παγκοσμίως με επίπτωση 1,1 ανά 1000 άτομα το έτος.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επίπτωση είναι χαμηλότερη σε χώρες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όπου οι διατροφικές συνήθειες του πληθυσμού περιλαμβάνουν φυτικές ίνες.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149BD1-51B1-6776-BDBE-255D566B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9" y="159026"/>
            <a:ext cx="9878556" cy="1694222"/>
          </a:xfrm>
        </p:spPr>
        <p:txBody>
          <a:bodyPr/>
          <a:lstStyle/>
          <a:p>
            <a:r>
              <a:rPr lang="el-GR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σκωληκοειδίτις, 1</a:t>
            </a:r>
            <a:endParaRPr lang="el-GR" sz="3200" dirty="0">
              <a:solidFill>
                <a:srgbClr val="FFC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DCFA506-E9C1-7A0C-35C0-AFC27C3C8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4" y="1020418"/>
            <a:ext cx="11926956" cy="52279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ΗΛΙΚΙΑ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συχνότερη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παιδική ηλικία,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μέγιστο της συχνότητας της εμφανίζεται στην εφηβική και συνεχίζει μειούμενη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σους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ηλικιωμένους ασθενείς.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χειρουργός  των επειγόντων πρέπει να διαθέτει υψηλό δείκτη υποψίας για όλες τις ηλικιακές ομάδες.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ΘΝΗΤΟΤΗΤΑ/ ΝΟΣΗΡΟΤΗΤΑ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συνολική θνητότητα κυμαίνεται από 0,2- 0,8% και σχετίζεται κυρίως με τις επιπλοκές της νόσου και όχι με την χειρουργική επέμβαση.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5939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79" y="0"/>
            <a:ext cx="11820938" cy="609600"/>
          </a:xfrm>
        </p:spPr>
        <p:txBody>
          <a:bodyPr>
            <a:normAutofit fontScale="90000"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σκωληκοειδίτις, </a:t>
            </a:r>
            <a:r>
              <a:rPr lang="el-GR" sz="27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Παθοφυσιολογία, 1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279" y="609601"/>
            <a:ext cx="12019720" cy="614900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60000"/>
              </a:lnSpc>
            </a:pP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οξεία σκωληκοειδίτιδα είναι αποτέλεσμα </a:t>
            </a:r>
            <a:r>
              <a:rPr lang="el-GR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αποφράξεως του αυλού της, 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από </a:t>
            </a:r>
            <a:r>
              <a:rPr lang="el-GR" sz="9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κοπρόλιθο. 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έκκριση βλέννας από τον βλεννογόνο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δηγεί </a:t>
            </a:r>
            <a:r>
              <a:rPr lang="el-GR" sz="9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προοδευτική αύξηση της ενδοαυλικής πιέσεως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και:</a:t>
            </a:r>
          </a:p>
          <a:p>
            <a:pPr>
              <a:lnSpc>
                <a:spcPct val="160000"/>
              </a:lnSpc>
            </a:pPr>
            <a:r>
              <a:rPr lang="el-GR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αρχικά διακοπή της λεμφικής αποχετεύσεως 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(οίδημα αποφύσεως- οξεία καταρροϊκή σκωληκοειδίτιδα), </a:t>
            </a:r>
          </a:p>
          <a:p>
            <a:pPr>
              <a:lnSpc>
                <a:spcPct val="160000"/>
              </a:lnSpc>
            </a:pP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αργότερα διακοπή </a:t>
            </a:r>
            <a:r>
              <a:rPr lang="el-GR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φλεβικής αποχετεύσεως 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(εξέλκωση βλεννογόνου, φλεγμονή ορογόνου- οξεία πυώδης σκωληκοειδίτιδα) και </a:t>
            </a:r>
          </a:p>
          <a:p>
            <a:pPr>
              <a:lnSpc>
                <a:spcPct val="160000"/>
              </a:lnSpc>
            </a:pP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τελικώς διακοπή </a:t>
            </a:r>
            <a:r>
              <a:rPr lang="el-GR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της αρτηριακής ροής 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έμφρακτα, τοξικά φαινόμενα- οξεία γαγγραινώδης σκωληκοειδίτιδα). </a:t>
            </a:r>
          </a:p>
          <a:p>
            <a:pPr>
              <a:buNone/>
            </a:pPr>
            <a:endParaRPr lang="el-G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455595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Οξεία κοιλία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007" y="1671029"/>
            <a:ext cx="11758950" cy="49873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Οξεία κοιλία: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οποιαδήποτε αιφνίδια, μη τραυματική διαταραχή της οποίας η κύρια εκδήλωση εντοπίζεται στην κοιλιακή χώρα και για την οποία μπορεί να απαιτηθεί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χειρουργική αντιμετώπιση.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Κυρίαρχο χαρακτηριστικό  =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άλγος.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Σπλαχνικό άλγος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οφείλεται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οξεία διάταση της κάψας ενός συμπαγούς οργάνου,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 σε οξεία διάταση ή σύσπαση ενός κοίλου σπλάχνου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Τοιχωματικό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άλγος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οφείλεται σε ερεθισμό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τοιχωματικού περιτοναίου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διαθέτει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σωματική νεύρωση.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Εδώ, ο εντοπισμός του άλγους από τον ασθενή είναι ευκολότερος.</a:t>
            </a:r>
          </a:p>
        </p:txBody>
      </p:sp>
      <p:pic>
        <p:nvPicPr>
          <p:cNvPr id="2050" name="P 20" descr="images-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07" y="94319"/>
            <a:ext cx="3383576" cy="1455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7809" y="199671"/>
            <a:ext cx="4046184" cy="121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7E8E94-2D0F-0EE5-4CE6-7547B0E56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27" y="0"/>
            <a:ext cx="11834190" cy="715617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σκωληκοειδίτις,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Παθοφυσιολογία, 2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866FD58-79A1-8E54-D977-08A3F2CE0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583096"/>
            <a:ext cx="11794433" cy="612250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Περαιτέρω διάταση του αυλού μετά το πρώτο 24ωρο, οδηγεί στην εμφάνιση των επιπλοκών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διατρήσεως, του αποστήματος και της γενικευμένης περιτονίτιδας. </a:t>
            </a:r>
          </a:p>
          <a:p>
            <a:pPr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η εξέλιξη της φλεγμονώδους εξεργασίας είναι αργή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ο ανοσοβιολογικός μηχανισμός του ασθενούς είναι επαρκής,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αναπτύσσεται ο σκωληκοειδής πλακούντας (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plastron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6C3CE6F-2C54-8FE9-0BD5-EDF2582C5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8" y="3286539"/>
            <a:ext cx="11039061" cy="331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93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Σκωληκοειδίτιδα – Μιχαήλ Ν. Βοργιάς M.D., F.A.C.S.">
            <a:extLst>
              <a:ext uri="{FF2B5EF4-FFF2-40B4-BE49-F238E27FC236}">
                <a16:creationId xmlns:a16="http://schemas.microsoft.com/office/drawing/2014/main" id="{C295084F-EA63-DF08-F13C-BE31EE136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457" y="702364"/>
            <a:ext cx="5524500" cy="538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Οξεία σκωληκοειδίτιδα - Γενική Χειρουργός - Διονυσία Κελγιώργη">
            <a:extLst>
              <a:ext uri="{FF2B5EF4-FFF2-40B4-BE49-F238E27FC236}">
                <a16:creationId xmlns:a16="http://schemas.microsoft.com/office/drawing/2014/main" id="{588CB46F-6902-B6D6-C996-C78AC036A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" y="530087"/>
            <a:ext cx="5976937" cy="579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99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783" y="116633"/>
            <a:ext cx="11794434" cy="506220"/>
          </a:xfrm>
        </p:spPr>
        <p:txBody>
          <a:bodyPr/>
          <a:lstStyle/>
          <a:p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Διάγνωση,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63" y="622853"/>
            <a:ext cx="11794433" cy="61185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Σημείο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McBurney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σημείο στα 2/3 της απόστασης μεταξύ ομφαλού και προσθίας άνω λαγόνιας άκανθας.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σύνηθες ιστορικό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ανορεξίας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περιομφαλικού άλγους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ακολουθείται από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ναυτία, άλγος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(δε) λαγόνιο βόθρο και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εμετούς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περιγράφεται μόνο από το 50% των ασθενών.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μετακίνηση του άλγους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περιομφαλική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περιοχή στο (δε) λαγόνιο βόθρο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 σημαντικό στοιχείο στο ιστορικό του ασθενούς μιας και αυτό το εύρημα έχει ευαισθησία και ειδικότητα που φτάνει στο 80%.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0EA990-B365-8645-4E97-C799091A6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1" y="212035"/>
            <a:ext cx="9799043" cy="1641213"/>
          </a:xfrm>
        </p:spPr>
        <p:txBody>
          <a:bodyPr/>
          <a:lstStyle/>
          <a:p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Διάγνωση, 2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1C6365F-246F-F74F-5536-1A2F05D81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940904"/>
            <a:ext cx="11688417" cy="570506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Εάν υπάρχουν εμετοί,  αυτοί συνήθως έπονται του άλγους.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Ναυτία = αναφέρουν το 61-92%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Ανορεξία = 74-78% των ασθενών.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Διάρροια ή δυσκοιλιότητα = αναφέρεται επίσης από το18% των ασθενών.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ευαισθησία κατά την πίεση στο (δε) λαγόνιο βόθρο ανευρίσκεται στο 96% των ασθενών χωρίς όμως να αποτελεί ειδικό εύρημα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Αναπηδώσα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ευαισθησία,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μυική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σύσπαση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6981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ΣΚΩΛΗΚΟΕΙΔΙΤΙΔΑ - Γεώργιος Π. Κέκος">
            <a:extLst>
              <a:ext uri="{FF2B5EF4-FFF2-40B4-BE49-F238E27FC236}">
                <a16:creationId xmlns:a16="http://schemas.microsoft.com/office/drawing/2014/main" id="{45F0B78F-9A06-0797-50F2-EF40EC5C1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687" y="424070"/>
            <a:ext cx="6135756" cy="603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Οξεία σκωληκοειδίτιδα χειρουργική θεραπευτική αντιμετώπιση">
            <a:extLst>
              <a:ext uri="{FF2B5EF4-FFF2-40B4-BE49-F238E27FC236}">
                <a16:creationId xmlns:a16="http://schemas.microsoft.com/office/drawing/2014/main" id="{A6DA9FBD-7E4F-C24A-3B61-8C8455B0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7" y="424070"/>
            <a:ext cx="5128591" cy="587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028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91" y="260649"/>
            <a:ext cx="11330609" cy="5865515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Αιματολογικά: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λευκών αιμοσφαιρίων,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CRP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1/3 παρουσιάζει γενική ούρων θετική για πυουρία ή/και αιματουρία</a:t>
            </a:r>
          </a:p>
          <a:p>
            <a:r>
              <a:rPr lang="el-G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Υπέρηχος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85- 90% ευαισθησία της μεθόδου και 92- 96% ειδικότητα.</a:t>
            </a:r>
          </a:p>
          <a:p>
            <a:pPr marL="0" indent="0"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Εξαρτάται από τον χειριστή</a:t>
            </a:r>
          </a:p>
          <a:p>
            <a:r>
              <a:rPr lang="el-G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 τομογραφία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91- 96% ευαισθησία και 92- 100% ειδικότητα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19491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34" y="1628848"/>
            <a:ext cx="11035679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θέση της σκωληκοειδούς απόφυσης ποικίλλει και σε συνδυασμό αυτού τα μη ειδικά συμπτώματα και σημεία καθιστά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 διάγνωση της οξείας σκωληκοειδίτιδας εξαιρετικά δυσχερή.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34" y="145775"/>
            <a:ext cx="11741425" cy="450574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53" y="1007165"/>
            <a:ext cx="11742407" cy="57050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Σκωληκοειδεκτομή, ανοικτή ή λαπαροσκοπική</a:t>
            </a:r>
          </a:p>
          <a:p>
            <a:pPr>
              <a:lnSpc>
                <a:spcPct val="150000"/>
              </a:lnSpc>
            </a:pP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Αντιβιοτικά</a:t>
            </a:r>
          </a:p>
          <a:p>
            <a:pPr>
              <a:lnSpc>
                <a:spcPct val="150000"/>
              </a:lnSpc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περίπτωση αποστήματος ή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plastron 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αντιβιοτική αγωγή και σκωληκοειδεκτομή σε 4-8 εβδομάδες.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49" y="132524"/>
            <a:ext cx="11635408" cy="410816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εκκολπωματίτις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270" y="543341"/>
            <a:ext cx="11807687" cy="618213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εκκολπώματα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αποτελούν προσεκβολές – προπτώσεις του βλεννογόνου διαμέσου του εντερικού τοιχώματος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 σημεία εισόδου των αρτηριολίων. Βρίσκονται κυρίως στο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μεσεντερικό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χείλος και συνηθέστερα στο σιγμοειδές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όπου δημιουργούνται ευκολότερα λόγω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μικρότερης διαμέτρου του αυλού, του στερεού περιεχομένου και της αυξημένης ενδοαυλικής πίεσης.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Εκκολπωματίτιδα &amp; εκκολπώματα: όσα πρέπει να γνωρίζετε | Ευρωκλινική">
            <a:extLst>
              <a:ext uri="{FF2B5EF4-FFF2-40B4-BE49-F238E27FC236}">
                <a16:creationId xmlns:a16="http://schemas.microsoft.com/office/drawing/2014/main" id="{EBF0CBF4-413A-A065-5848-7C4D4AA50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78" y="3021496"/>
            <a:ext cx="11449879" cy="370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Εκκολπωματίτιδα: Τι είναι, Συμπτώματα, Διάγνωση &amp; Θεραπεία">
            <a:extLst>
              <a:ext uri="{FF2B5EF4-FFF2-40B4-BE49-F238E27FC236}">
                <a16:creationId xmlns:a16="http://schemas.microsoft.com/office/drawing/2014/main" id="{95F7A403-4DC1-4019-154C-698733636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5" y="159026"/>
            <a:ext cx="5486400" cy="654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Εκκολπώματα, εκκολπωματίτιδα - Ι. Μπολάνης - Χειρουργική κλινική εντέρου  πρωκτού">
            <a:extLst>
              <a:ext uri="{FF2B5EF4-FFF2-40B4-BE49-F238E27FC236}">
                <a16:creationId xmlns:a16="http://schemas.microsoft.com/office/drawing/2014/main" id="{1D92CE05-045F-956D-AA6C-C3B2D2823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966" y="159026"/>
            <a:ext cx="6096000" cy="654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940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043" y="106017"/>
            <a:ext cx="11728174" cy="649357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Εντόπιση τοιχωματικού άλγους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043" y="1060174"/>
            <a:ext cx="11820939" cy="556591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Ι. </a:t>
            </a:r>
            <a:r>
              <a:rPr lang="el-GR" sz="29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ΔΙΑΧΥΤΟ ΑΛΓΟΣ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που παρουσιάζουν σοβαρό διάχυτο κοιλιακό άλγος πρέπει να αξιολογηθούν επισταμένως για πιθανή χειρουργική κοιλία 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ενδεχόμενο επείγον χειρουργείο. 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Περιτονίτις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Μεσεντέριος ισχαιμία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Εντερική απόφραξη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ειδικό κοιλιακό άλγος (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NSAP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Σύνδρομο ευερέθιστου εντέρου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Γαστρεντερίτις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Οικογενής Μεσογειακός πυρετός</a:t>
            </a:r>
          </a:p>
          <a:p>
            <a:pPr>
              <a:lnSpc>
                <a:spcPct val="120000"/>
              </a:lnSpc>
            </a:pP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Μεταβολικά αίτια (π.χ. Διαβητική κετοξέωση)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9896" y="2517913"/>
            <a:ext cx="6533321" cy="355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33708E-A021-5D3F-DC86-E3C3D2E14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59477" cy="609601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εκκολπωματίτις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C38CE7-8CA3-F196-3D1F-057FBC188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3" y="609601"/>
            <a:ext cx="11860693" cy="6003234"/>
          </a:xfr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εκκολπώματα διακρίνονται σε: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Αληθή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τοίχωμα αποτελείται από όλους τους χιτώνες.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ίναι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σπανιότερα , Συνηθέστερα βρίσκονται στο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τυφλό.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Ψευδή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Αποτελούν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προσεκβολή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μόνο του βλεννογόνου. Κύρια εντόπισή τους είναι το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σιγμοειδές</a:t>
            </a:r>
          </a:p>
          <a:p>
            <a:endParaRPr lang="el-GR" dirty="0"/>
          </a:p>
        </p:txBody>
      </p:sp>
      <p:pic>
        <p:nvPicPr>
          <p:cNvPr id="7170" name="Picture 2" descr="Παθήσεις - Εκκολπωματική νόσος - Dr. Markides">
            <a:extLst>
              <a:ext uri="{FF2B5EF4-FFF2-40B4-BE49-F238E27FC236}">
                <a16:creationId xmlns:a16="http://schemas.microsoft.com/office/drawing/2014/main" id="{AEDC7D4B-B86E-9380-10E7-BF7B27D37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3" y="2250385"/>
            <a:ext cx="573819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κκολπωματίτιδα του παχέος εντέρου, εκκολπώματα, εκκολπωμάτωση. Τροφές που  είναι κατάλληλες; | MEDLABNEWS.GR / IATRIKA NEA">
            <a:extLst>
              <a:ext uri="{FF2B5EF4-FFF2-40B4-BE49-F238E27FC236}">
                <a16:creationId xmlns:a16="http://schemas.microsoft.com/office/drawing/2014/main" id="{BBD27216-D1CA-049B-DA59-38FC23329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62784"/>
            <a:ext cx="5825989" cy="455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66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8CA9DD-D6CE-4264-BD5B-13A85CC0C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9" y="260648"/>
            <a:ext cx="11211338" cy="6048672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και παραπομπές πηγών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Παθολογία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(Μπονάτσος – Κακλαμάνος – Γολεμάτης)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Σύγχρονη Γενική Χειρουργική (Παπαδημητρίου)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  <a:hlinkClick r:id="rId2"/>
              </a:rPr>
              <a:t>ocp.teiath.gr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(e-class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ΤΕΙ Νοσηλευτικής Αθήνας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695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Αναφοράς</a:t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Τεχνολογικό Εκπαιδευτικό Ίδρυμα Αθήνας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 2014. </a:t>
            </a:r>
          </a:p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Καλογιάννη. «Χειρουργική Νοσηλευτική Ι (Θ). Ενότητα 4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Ενδοφλέβια Διαλύματα». </a:t>
            </a:r>
          </a:p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Έκδοση: 1.0. Αθήνα 2014. </a:t>
            </a:r>
          </a:p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από τη δικτυακή διεύθυνση: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ocp.teiath.gr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914" y="735546"/>
            <a:ext cx="7364186" cy="857250"/>
          </a:xfrm>
        </p:spPr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Αδειοδότησης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476" y="1908216"/>
            <a:ext cx="8122722" cy="108131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τα οποία εμπεριέχονται σε αυτό. Οι όροι χρήσης των έργων τρίτων επεξηγούνται στη διαφάνεια  «Επεξήγηση όρων χρήσης έργων τρίτων». </a:t>
            </a:r>
          </a:p>
          <a:p>
            <a:pPr marL="0" indent="0">
              <a:buNone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έργα για τα οποία έχει ζητηθεί άδεια  αναφέρονται στο «Σημείωμα  Χρήσης Έργων Τρίτων».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4951" y="3320988"/>
            <a:ext cx="8256320" cy="2679762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http://creativecommons.org/licenses/by-nc-sa/4.0/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</a:t>
            </a:r>
            <a:r>
              <a: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Εμπορική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ορίζεται η χρήση:</a:t>
            </a: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προσπορίζει στο διανομέα του έργου και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δικαιούχος μπορεί να παρέχει στον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606" y="857250"/>
            <a:ext cx="8496795" cy="454232"/>
          </a:xfrm>
          <a:noFill/>
        </p:spPr>
        <p:txBody>
          <a:bodyPr>
            <a:normAutofit fontScale="90000"/>
          </a:bodyPr>
          <a:lstStyle/>
          <a:p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Επεξήγηση όρων χρήσης έργων τρίτων</a:t>
            </a:r>
          </a:p>
        </p:txBody>
      </p:sp>
      <p:sp>
        <p:nvSpPr>
          <p:cNvPr id="6" name="Rectangle 5"/>
          <p:cNvSpPr/>
          <p:nvPr/>
        </p:nvSpPr>
        <p:spPr>
          <a:xfrm>
            <a:off x="4233173" y="1474779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επαναχρησιμοποίηση του έργου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 μόνο εάν ζητηθεί εκ νέου άδεια από το δημιουργό.</a:t>
            </a:r>
          </a:p>
        </p:txBody>
      </p:sp>
      <p:sp>
        <p:nvSpPr>
          <p:cNvPr id="7" name="Rectangle 6"/>
          <p:cNvSpPr/>
          <p:nvPr/>
        </p:nvSpPr>
        <p:spPr>
          <a:xfrm>
            <a:off x="3917062" y="1543223"/>
            <a:ext cx="31611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  <p:sp>
        <p:nvSpPr>
          <p:cNvPr id="8" name="Rectangle 7"/>
          <p:cNvSpPr/>
          <p:nvPr/>
        </p:nvSpPr>
        <p:spPr>
          <a:xfrm>
            <a:off x="3166916" y="1877961"/>
            <a:ext cx="10662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</a:p>
        </p:txBody>
      </p:sp>
      <p:sp>
        <p:nvSpPr>
          <p:cNvPr id="9" name="Rectangle 8"/>
          <p:cNvSpPr/>
          <p:nvPr/>
        </p:nvSpPr>
        <p:spPr>
          <a:xfrm>
            <a:off x="2887450" y="2316543"/>
            <a:ext cx="1345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CC-BY-SA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21666" y="3729633"/>
            <a:ext cx="1411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NC-SA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62934" y="3206252"/>
            <a:ext cx="137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33000" y="191025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και η δημιουργία παραγώγων αυτού με απλή αναφορά του δημιουργού.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33000" y="234225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δημιουργού, και διάθεση του έργου ή του παράγωγου αυτού με την ίδια άδεια.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33000" y="323325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εμπορική χρήση του έργου.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33173" y="3671924"/>
            <a:ext cx="49685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διάθεση του έργου ή του παράγωγου αυτού με την ίδια άδεια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εμπορική χρήση του έργου.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887450" y="2755124"/>
            <a:ext cx="1345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CC-BY-ND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33173" y="2778206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δημιουργού. </a:t>
            </a: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δημιουργία παραγώγων του έργου.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971466" y="4242675"/>
            <a:ext cx="126170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CC-BY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NC-ND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33172" y="4265759"/>
            <a:ext cx="5297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 με αναφορά του δημιουργού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επιτρέπεται η εμπορική χρήση του έργου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δημιουργία παραγώγων του.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667002" y="4691250"/>
            <a:ext cx="156617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με άδεια </a:t>
            </a:r>
          </a:p>
          <a:p>
            <a:pPr algn="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CC0 Public Domain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667002" y="5200579"/>
            <a:ext cx="15661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ως κοινό κτήμα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33000" y="4691250"/>
            <a:ext cx="5297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έργου, η δημιουργία παραγώγων αυτού και η εμπορική του χρήση, χωρίς αναφορά του δημιουργού.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233173" y="5123250"/>
            <a:ext cx="5297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Επιτρέπεται η επαναχρησιμοποίηση του έργου, η δημιουργία παραγώγων αυτού και η εμπορική του χρήση, χωρίς αναφορά του δημιουργού.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667002" y="5608133"/>
            <a:ext cx="15661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σήμανση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33173" y="5608134"/>
            <a:ext cx="529722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δεν επιτρέπεται η επαναχρησιμοποίηση του έργου.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720432" y="1895081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720432" y="2333611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720432" y="2761842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720432" y="3187690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720432" y="3649355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720432" y="4242990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666999" y="4690733"/>
            <a:ext cx="639900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720434" y="5130584"/>
            <a:ext cx="6399903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720434" y="5522999"/>
            <a:ext cx="6399903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73035"/>
            <a:ext cx="8229600" cy="819398"/>
          </a:xfrm>
        </p:spPr>
        <p:txBody>
          <a:bodyPr>
            <a:normAutofit/>
          </a:bodyPr>
          <a:lstStyle/>
          <a:p>
            <a:r>
              <a:rPr lang="el-GR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Αναφοράς</a:t>
            </a:r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Αδειοδότησης</a:t>
            </a:r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δήλωση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ια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τήρησης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Σημειωμάτων</a:t>
            </a:r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μαζί με τους συνοδευόμενους </a:t>
            </a:r>
            <a:r>
              <a:rPr lang="el-G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υπερσυνδέσμους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ABDAC77-B14F-C34D-27D1-49CC900C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9"/>
            <a:ext cx="10227297" cy="2996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84046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051" y="76877"/>
            <a:ext cx="11608905" cy="65492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ΙΙ. ΑΛΓΟΣ ΕΠΙΓΑΣΤΡΙΟΥ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Αιφνίδιο άλγος επιγαστρίου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ό,τι αφορά χειρουργική πάθηση μπορεί να οφείλεται σε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ρήξη αορτικού ανευρύσματος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σε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παγκρεατίτιδα.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άλγος της παγκρεατίτιδας αντανακλά στην οσφύ και συνοδεύεται από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ναυτία και έμετο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Πεπτικό έλκος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Γαστρίτις, ΓΟΠ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παγκρεατίτις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Ρήξη αορτικού ανευρύσματος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Έμφραγμα μυοκαρδίου, περικαρδίτις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 32" descr="images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7678" y="4581128"/>
            <a:ext cx="3720323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5DBD15-24EF-F742-D863-E4E8F4BB3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172278"/>
            <a:ext cx="11701669" cy="437323"/>
          </a:xfrm>
        </p:spPr>
        <p:txBody>
          <a:bodyPr/>
          <a:lstStyle/>
          <a:p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ΙΙΙ. ΑΛΓΟΣ (ΔΕ) ΥΠΟΧΟΝΔΡΙΟΥ</a:t>
            </a:r>
            <a:br>
              <a:rPr lang="el-GR" sz="4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FE7504B-DA48-4F9B-D694-F668489FC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954158"/>
            <a:ext cx="11701669" cy="563217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Εδώ αντιστοιχεί το άλγος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οφείλεται κυρίως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ήπαρ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(όταν διατείνεται η κάψα του ) και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 χοληφόρα</a:t>
            </a: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αγγεία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συνυπάρχει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ίκτερος και πυρετός.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Διάτρηση γαστρο12δακτυλικού έλκους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Κωλικός χοληφόρων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χολοκυστίτις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Χολαγγειίτις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Ηπατίτιδα</a:t>
            </a:r>
          </a:p>
          <a:p>
            <a:pPr>
              <a:lnSpc>
                <a:spcPct val="150000"/>
              </a:lnSpc>
            </a:pP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Υποδιαφραγματικό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απόστημα</a:t>
            </a:r>
          </a:p>
          <a:p>
            <a:pPr>
              <a:lnSpc>
                <a:spcPct val="150000"/>
              </a:lnSpc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Πνευμονία/Εμπύημα θώρακος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4072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791" y="116633"/>
            <a:ext cx="9959009" cy="6363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ΑΛΓΟΣ (ΑΡ) ΥΠΟΧΟΝΔΡΙΟΥ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Γαστρίτις, πεπτικό έλκος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παγκρεατίτις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Εκκολπωματίτις νήστιδος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Ρήξη σπληνός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Σπληνικό απόστημα</a:t>
            </a:r>
          </a:p>
          <a:p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ΠΕΡΙΟΜΦΑΛΙΚΟ ΑΛΓΟΣ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Γαστρεντερίτις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Αρχόμενη σκωληκοειδίτις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Εντερική απόφραξη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Ρήξη αορτικού ανευρύσματος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 11" descr="images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0"/>
            <a:ext cx="3131840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 4" descr="images-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4989616"/>
            <a:ext cx="3131840" cy="186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 14" descr="images-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6160" y="2060848"/>
            <a:ext cx="3131840" cy="294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26" y="212035"/>
            <a:ext cx="11728174" cy="64935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l-GR" sz="8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ΑΛΓΟΣ (ΔΕ) ΛΑΓΟΝΙΟΥ ΒΟΘΡΟΥ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σκωληκοειδίτις</a:t>
            </a: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Διάτρηση γαστρο12δακτυλικού έλκους</a:t>
            </a: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Νόσος </a:t>
            </a:r>
            <a:r>
              <a:rPr lang="en-US" sz="8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Crohn</a:t>
            </a:r>
            <a:endParaRPr lang="el-GR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Μεκκελίτις</a:t>
            </a: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Μεσεντέριος λεμφαδενίτις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sz="8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Γυναικολογικές παθήσεις =</a:t>
            </a:r>
          </a:p>
          <a:p>
            <a:pPr>
              <a:lnSpc>
                <a:spcPct val="120000"/>
              </a:lnSpc>
            </a:pPr>
            <a:r>
              <a:rPr lang="el-GR" sz="8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Εξαρτηματίτις</a:t>
            </a: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l-GR" sz="8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Πυοσάλπιγγα</a:t>
            </a:r>
            <a:endParaRPr lang="el-GR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Συστροφή κύστης ωοθήκης/όρχεος</a:t>
            </a: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Ρήξη εξωμητρίου </a:t>
            </a: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Παθήσεις του ΔΕ ουροποιητικού συστήματος</a:t>
            </a: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Συστροφή όρχεος</a:t>
            </a:r>
          </a:p>
          <a:p>
            <a:pPr>
              <a:lnSpc>
                <a:spcPct val="120000"/>
              </a:lnSpc>
            </a:pPr>
            <a:r>
              <a:rPr lang="el-GR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Περισφιγμένη βουβωνοκήλη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47" y="116633"/>
            <a:ext cx="11648661" cy="6522706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ΑΛΓΟΣ (ΑΡ) ΛΑΓΟΝΙΟΥ ΒΟΘΡΟΥ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Εκκολπωματίτις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Παθήσεις του ΑΡ ουροποιητικού συστήματος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Γυναικολογικές παθήσεις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Περισφιγμένη βουβωνοκήλη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ΑΛΓΟΣ ΥΠΟΓΑΣΤΡΙΟΥ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Εδώ συνήθως εντοπίζεται το άλγος που οφείλεται στο ανιόν, το κατιόν, το εγκάρσιο αλλά και σε γυναικολογικές παθήσεις. 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Κωλικός παχέος εντέρου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Σκωληκοειδίτις 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Μεκκελίτις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Εκκολπωματίτις 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Γυναικολογικές παθήσεις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369</TotalTime>
  <Words>2569</Words>
  <Application>Microsoft Office PowerPoint</Application>
  <PresentationFormat>Ευρεία οθόνη</PresentationFormat>
  <Paragraphs>325</Paragraphs>
  <Slides>46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53" baseType="lpstr">
      <vt:lpstr>Arial</vt:lpstr>
      <vt:lpstr>Calibri</vt:lpstr>
      <vt:lpstr>Century Gothic</vt:lpstr>
      <vt:lpstr>Times New Roman</vt:lpstr>
      <vt:lpstr>Wingdings</vt:lpstr>
      <vt:lpstr>Wingdings 3</vt:lpstr>
      <vt:lpstr>Ιόν</vt:lpstr>
      <vt:lpstr>Χειρουργική Ι, ΙΙ</vt:lpstr>
      <vt:lpstr>Παρουσίαση του PowerPoint</vt:lpstr>
      <vt:lpstr>                          Οξεία κοιλία</vt:lpstr>
      <vt:lpstr>Εντόπιση τοιχωματικού άλγους</vt:lpstr>
      <vt:lpstr>Παρουσίαση του PowerPoint</vt:lpstr>
      <vt:lpstr>ΙΙΙ. ΑΛΓΟΣ (ΔΕ) ΥΠΟΧΟΝΔΡΙΟΥ </vt:lpstr>
      <vt:lpstr>Παρουσίαση του PowerPoint</vt:lpstr>
      <vt:lpstr>Παρουσίαση του PowerPoint</vt:lpstr>
      <vt:lpstr>Παρουσίαση του PowerPoint</vt:lpstr>
      <vt:lpstr>Εξωκοιλιακά αίτια οξέος κοιλιακού άλγους </vt:lpstr>
      <vt:lpstr>Εξωκοιλιακά αίτια οξέος κοιλιακού άλγους</vt:lpstr>
      <vt:lpstr>Στοιχεία από το ιστορικό, 1</vt:lpstr>
      <vt:lpstr>Στοιχεία από το ιστορικό, 2</vt:lpstr>
      <vt:lpstr>Κλινική εξέταση</vt:lpstr>
      <vt:lpstr>εξέταση της κοιλιακής χώρας, 1 </vt:lpstr>
      <vt:lpstr>εξέταση της κοιλιακής χώρας, 2</vt:lpstr>
      <vt:lpstr>εξέταση της κοιλιακής χώρας, 3</vt:lpstr>
      <vt:lpstr>εξέταση της κοιλιακής χώρας, 4</vt:lpstr>
      <vt:lpstr>Παρακλινικά</vt:lpstr>
      <vt:lpstr>Αντιμετώπιση</vt:lpstr>
      <vt:lpstr>Περιτονίτις </vt:lpstr>
      <vt:lpstr>αντιμετώπιση</vt:lpstr>
      <vt:lpstr>Χειρουργικά</vt:lpstr>
      <vt:lpstr>Τριτογενής περιτονίτις</vt:lpstr>
      <vt:lpstr>Ενδοκοιλιακό απόστημα</vt:lpstr>
      <vt:lpstr>Αντιμετώπιση </vt:lpstr>
      <vt:lpstr>Οξεία σκωληκοειδίτις, 1</vt:lpstr>
      <vt:lpstr>Οξεία σκωληκοειδίτις, 1</vt:lpstr>
      <vt:lpstr>Οξεία σκωληκοειδίτις, Παθοφυσιολογία, 1 </vt:lpstr>
      <vt:lpstr>Οξεία σκωληκοειδίτις, Παθοφυσιολογία, 2</vt:lpstr>
      <vt:lpstr>Παρουσίαση του PowerPoint</vt:lpstr>
      <vt:lpstr>Διάγνωση, 1</vt:lpstr>
      <vt:lpstr>Διάγνωση, 2</vt:lpstr>
      <vt:lpstr>Παρουσίαση του PowerPoint</vt:lpstr>
      <vt:lpstr>Παρουσίαση του PowerPoint</vt:lpstr>
      <vt:lpstr>διάγνωση</vt:lpstr>
      <vt:lpstr>Αντιμετώπιση  </vt:lpstr>
      <vt:lpstr>Οξεία εκκολπωματίτις, 1</vt:lpstr>
      <vt:lpstr>Παρουσίαση του PowerPoint</vt:lpstr>
      <vt:lpstr>Οξεία εκκολπωματίτις, 2</vt:lpstr>
      <vt:lpstr>βιβλιογραφία και παραπομπές πηγών     Χειρουργική Παθολογία  (Μπονάτσος – Κακλαμάνος – Γολεμάτης)  Σύγχρονη Γενική Χειρουργική (Παπαδημητρίου)  ocp.teiath.gr.  (e-class ΤΕΙ Νοσηλευτικής Αθήνας)</vt:lpstr>
      <vt:lpstr>Σημείωμα Αναφοράς </vt:lpstr>
      <vt:lpstr>Σημείωμα Αδειοδότησης</vt:lpstr>
      <vt:lpstr>Επεξήγηση όρων χρήσης έργων τρίτων</vt:lpstr>
      <vt:lpstr>Διατήρηση Σημειωμάτων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creator>maria koutentaki</dc:creator>
  <cp:lastModifiedBy>maria koutentaki</cp:lastModifiedBy>
  <cp:revision>21</cp:revision>
  <dcterms:created xsi:type="dcterms:W3CDTF">2022-06-02T09:28:38Z</dcterms:created>
  <dcterms:modified xsi:type="dcterms:W3CDTF">2025-06-02T13:00:46Z</dcterms:modified>
</cp:coreProperties>
</file>