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94" r:id="rId3"/>
    <p:sldId id="274" r:id="rId4"/>
    <p:sldId id="275" r:id="rId5"/>
    <p:sldId id="276" r:id="rId6"/>
    <p:sldId id="268" r:id="rId7"/>
    <p:sldId id="269" r:id="rId8"/>
    <p:sldId id="273" r:id="rId9"/>
    <p:sldId id="262" r:id="rId10"/>
    <p:sldId id="271" r:id="rId11"/>
    <p:sldId id="263" r:id="rId12"/>
    <p:sldId id="303" r:id="rId13"/>
    <p:sldId id="306" r:id="rId14"/>
    <p:sldId id="314" r:id="rId15"/>
    <p:sldId id="315" r:id="rId16"/>
    <p:sldId id="317" r:id="rId17"/>
    <p:sldId id="270" r:id="rId18"/>
    <p:sldId id="320" r:id="rId19"/>
    <p:sldId id="321" r:id="rId20"/>
    <p:sldId id="324" r:id="rId21"/>
    <p:sldId id="322" r:id="rId22"/>
    <p:sldId id="326" r:id="rId23"/>
    <p:sldId id="327" r:id="rId24"/>
    <p:sldId id="323" r:id="rId25"/>
    <p:sldId id="325" r:id="rId26"/>
    <p:sldId id="279" r:id="rId27"/>
    <p:sldId id="280" r:id="rId28"/>
    <p:sldId id="281" r:id="rId29"/>
    <p:sldId id="304" r:id="rId30"/>
    <p:sldId id="318" r:id="rId31"/>
    <p:sldId id="319" r:id="rId32"/>
  </p:sldIdLst>
  <p:sldSz cx="9144000" cy="6858000" type="screen4x3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2BDDE39-C682-4CE9-9D33-D122108BEE0E}">
          <p14:sldIdLst>
            <p14:sldId id="256"/>
            <p14:sldId id="294"/>
            <p14:sldId id="274"/>
            <p14:sldId id="275"/>
            <p14:sldId id="276"/>
            <p14:sldId id="268"/>
            <p14:sldId id="269"/>
            <p14:sldId id="273"/>
            <p14:sldId id="262"/>
            <p14:sldId id="271"/>
          </p14:sldIdLst>
        </p14:section>
        <p14:section name="Untitled Section" id="{6FEA2DEB-B3DB-4952-AD1C-D440B7A090A3}">
          <p14:sldIdLst>
            <p14:sldId id="263"/>
            <p14:sldId id="303"/>
            <p14:sldId id="306"/>
            <p14:sldId id="314"/>
            <p14:sldId id="315"/>
            <p14:sldId id="317"/>
            <p14:sldId id="270"/>
            <p14:sldId id="320"/>
            <p14:sldId id="321"/>
            <p14:sldId id="324"/>
            <p14:sldId id="322"/>
            <p14:sldId id="326"/>
            <p14:sldId id="327"/>
            <p14:sldId id="323"/>
            <p14:sldId id="325"/>
            <p14:sldId id="279"/>
            <p14:sldId id="280"/>
            <p14:sldId id="281"/>
            <p14:sldId id="304"/>
            <p14:sldId id="318"/>
            <p14:sldId id="3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1" autoAdjust="0"/>
    <p:restoredTop sz="94660" autoAdjust="0"/>
  </p:normalViewPr>
  <p:slideViewPr>
    <p:cSldViewPr showGuides="1">
      <p:cViewPr varScale="1">
        <p:scale>
          <a:sx n="68" d="100"/>
          <a:sy n="68" d="100"/>
        </p:scale>
        <p:origin x="1314" y="246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A6F3B61-EB69-460D-95B5-43965A88841D}" type="datetimeFigureOut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altLang="x-none" dirty="0"/>
              <a:t>Στυλ κειμένου υποδείγματος</a:t>
            </a:r>
          </a:p>
          <a:p>
            <a:pPr lvl="1"/>
            <a:r>
              <a:rPr lang="el-GR" altLang="x-none" dirty="0"/>
              <a:t>Δεύτερο επίπεδο</a:t>
            </a:r>
          </a:p>
          <a:p>
            <a:pPr lvl="2"/>
            <a:r>
              <a:rPr lang="el-GR" altLang="x-none" dirty="0"/>
              <a:t>Τρίτο επίπεδο</a:t>
            </a:r>
          </a:p>
          <a:p>
            <a:pPr lvl="3"/>
            <a:r>
              <a:rPr lang="el-GR" altLang="x-none" dirty="0"/>
              <a:t>Τέταρτο επίπεδο</a:t>
            </a:r>
          </a:p>
          <a:p>
            <a:pPr lvl="4"/>
            <a:r>
              <a:rPr lang="el-GR" altLang="x-none" dirty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757881E-411B-49E8-8F65-C39E588E3452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90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Κάντε κλικ στο εικονίδιο για να προσθέσετε εικόνα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99288" y="2613025"/>
            <a:ext cx="601663" cy="197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3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2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3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Κάντε κλικ στο εικονίδιο για να προσθέσετε εικόνα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Κάντε κλικ στο εικονίδιο για να προσθέσετε εικόνα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Κάντε κλικ στο εικονίδιο για να προσθέσετε εικόνα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l-GR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l-GR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l-GR" altLang="el-GR" dirty="0">
                <a:effectLst>
                  <a:outerShdw blurRad="38100" dist="38100" dir="2700000">
                    <a:srgbClr val="C0C0C0"/>
                  </a:outerShdw>
                </a:effectLst>
                <a:latin typeface="Verdana" panose="020B0604030504040204" pitchFamily="34" charset="0"/>
              </a:rPr>
              <a:t>‹#›</a:t>
            </a:fld>
            <a:endParaRPr lang="el-GR" altLang="el-GR" dirty="0">
              <a:effectLst>
                <a:outerShdw blurRad="38100" dist="38100" dir="2700000">
                  <a:srgbClr val="C0C0C0"/>
                </a:outerShdw>
              </a:effectLst>
              <a:latin typeface="Verdan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EBEB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23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Κάντε κλικ στο εικονίδιο για να προσθέσετε εικόνα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2" name="Title Placeholder 1"/>
          <p:cNvSpPr>
            <a:spLocks noGrp="1"/>
          </p:cNvSpPr>
          <p:nvPr>
            <p:ph type="title"/>
          </p:nvPr>
        </p:nvSpPr>
        <p:spPr>
          <a:xfrm>
            <a:off x="484188" y="452438"/>
            <a:ext cx="7056437" cy="14001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l-GR" altLang="x-none" dirty="0"/>
              <a:t>Κάντε κλικ για να επεξεργαστείτε τον τίτλο υποδείγματος</a:t>
            </a:r>
            <a:endParaRPr dirty="0"/>
          </a:p>
        </p:txBody>
      </p:sp>
      <p:sp>
        <p:nvSpPr>
          <p:cNvPr id="1043" name="Text Placeholder 2"/>
          <p:cNvSpPr>
            <a:spLocks noGrp="1"/>
          </p:cNvSpPr>
          <p:nvPr>
            <p:ph type="body" idx="1"/>
          </p:nvPr>
        </p:nvSpPr>
        <p:spPr>
          <a:xfrm>
            <a:off x="827088" y="2052638"/>
            <a:ext cx="6711950" cy="419576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l-GR" altLang="x-none" dirty="0"/>
              <a:t>Στυλ κειμένου υποδείγματος</a:t>
            </a:r>
          </a:p>
          <a:p>
            <a:pPr lvl="1"/>
            <a:r>
              <a:rPr lang="el-GR" altLang="x-none" dirty="0"/>
              <a:t>Δεύτερο επίπεδο</a:t>
            </a:r>
          </a:p>
          <a:p>
            <a:pPr lvl="2"/>
            <a:r>
              <a:rPr lang="el-GR" altLang="x-none" dirty="0"/>
              <a:t>Τρίτο επίπεδο</a:t>
            </a:r>
          </a:p>
          <a:p>
            <a:pPr lvl="3"/>
            <a:r>
              <a:rPr lang="el-GR" altLang="x-none" dirty="0"/>
              <a:t>Τέταρτο επίπεδο</a:t>
            </a:r>
          </a:p>
          <a:p>
            <a:pPr lvl="4"/>
            <a:r>
              <a:rPr lang="el-GR" altLang="x-none" dirty="0"/>
              <a:t>Πέμπτο επίπεδο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74AED-F4E8-421B-A913-BAA82D5D215C}" type="datetimeFigureOut">
              <a:rPr kumimoji="0" lang="el-GR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  <a:alpha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28/5/2024</a:t>
            </a:fld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9" y="3263106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l-GR" sz="11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  <a:alpha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EDB5C89-763A-4419-93D2-778921E75468}" type="slidenum">
              <a:rPr kumimoji="0" lang="el-G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l-GR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file:///C:\Documents%20and%20Settings\Victor\&#932;&#945;%20&#941;&#947;&#947;&#961;&#945;&#966;&#940;%20&#956;&#959;&#965;\&#927;&#953;%20&#949;&#953;&#954;&#972;&#957;&#949;&#962;%20&#956;&#959;&#965;\&#934;&#940;&#954;&#949;&#955;&#959;&#962;\a_dissection.gif" TargetMode="Externa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 hasCustomPrompt="1"/>
          </p:nvPr>
        </p:nvSpPr>
        <p:spPr>
          <a:xfrm>
            <a:off x="166370" y="609600"/>
            <a:ext cx="8854440" cy="2171328"/>
          </a:xfrm>
        </p:spPr>
        <p:txBody>
          <a:bodyPr vert="horz" wrap="square" lIns="91440" tIns="45720" rIns="91440" bIns="45720" anchor="b" anchorCtr="0"/>
          <a:lstStyle/>
          <a:p>
            <a:pPr defTabSz="457200">
              <a:lnSpc>
                <a:spcPct val="150000"/>
              </a:lnSpc>
              <a:buClrTx/>
              <a:buSzTx/>
              <a:buFontTx/>
              <a:buNone/>
            </a:pPr>
            <a:r>
              <a:rPr lang="el-GR" altLang="x-none" sz="2400" u="sng" kern="12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Μετεγχειρητική νοσηλευτική φροντίδα </a:t>
            </a:r>
            <a: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και</a:t>
            </a:r>
            <a:b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l-GR" altLang="x-none" sz="2400" u="sng" kern="12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διαχείριση ασθενούς </a:t>
            </a:r>
            <a: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με</a:t>
            </a:r>
            <a:b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ρήξη ανιούσης - θωρακικής αορτής  </a:t>
            </a:r>
            <a:b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l-GR" altLang="x-none" sz="2400" kern="1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στη Μονάδα Ανάνηψης Καρδιοχειρουργημένων Ασθενών</a:t>
            </a:r>
            <a:endParaRPr lang="el-GR" altLang="x-none" sz="2400" kern="1200" dirty="0"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idx="1" hasCustomPrompt="1"/>
          </p:nvPr>
        </p:nvSpPr>
        <p:spPr>
          <a:xfrm>
            <a:off x="323528" y="3429000"/>
            <a:ext cx="8697281" cy="2819400"/>
          </a:xfrm>
        </p:spPr>
        <p:txBody>
          <a:bodyPr vert="horz" lIns="91440" tIns="45720" rIns="91440" bIns="45720" rtlCol="0" anchor="t"/>
          <a:lstStyle/>
          <a:p>
            <a:pPr marL="0" indent="0" defTabSz="457200">
              <a:buClr>
                <a:srgbClr val="8AD0D6"/>
              </a:buClr>
              <a:buSzPct val="80000"/>
              <a:buNone/>
            </a:pPr>
            <a:r>
              <a:rPr lang="el-GR" altLang="x-none" sz="2400" kern="120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Σταύρος Θεολόγου</a:t>
            </a:r>
          </a:p>
          <a:p>
            <a:pPr marL="0" indent="0" defTabSz="457200">
              <a:buClr>
                <a:srgbClr val="8AD0D6"/>
              </a:buClr>
              <a:buSzPct val="80000"/>
              <a:buNone/>
            </a:pPr>
            <a:r>
              <a:rPr lang="el-GR" altLang="x-none" sz="2400" kern="1200" dirty="0">
                <a:solidFill>
                  <a:srgbClr val="8AD0D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νοσηλευτής ΤΕ, Μ</a:t>
            </a:r>
            <a:r>
              <a:rPr lang="en-US" altLang="x-none" sz="2400" kern="1200" dirty="0">
                <a:solidFill>
                  <a:srgbClr val="8AD0D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Sc, MHM, PhD,</a:t>
            </a:r>
          </a:p>
          <a:p>
            <a:pPr marL="0" indent="0" defTabSz="457200">
              <a:buClr>
                <a:srgbClr val="8AD0D6"/>
              </a:buClr>
              <a:buSzPct val="80000"/>
              <a:buNone/>
            </a:pPr>
            <a:endParaRPr lang="el-GR" altLang="x-none" sz="2400" kern="1200" dirty="0">
              <a:solidFill>
                <a:srgbClr val="8AD0D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defTabSz="457200">
              <a:buClr>
                <a:srgbClr val="8AD0D6"/>
              </a:buClr>
              <a:buSzPct val="80000"/>
              <a:buNone/>
            </a:pPr>
            <a:r>
              <a:rPr lang="el-GR" altLang="x-none" sz="2400" kern="1200" dirty="0">
                <a:solidFill>
                  <a:srgbClr val="8AD0D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στην Ανάνηψη Καρδιοχειρουργημένων Ασθενών</a:t>
            </a:r>
            <a:r>
              <a:rPr lang="en-US" altLang="x-none" sz="2400" kern="1200">
                <a:solidFill>
                  <a:srgbClr val="8AD0D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endParaRPr lang="el-GR" altLang="x-none" sz="2400" kern="1200" dirty="0">
              <a:solidFill>
                <a:srgbClr val="8AD0D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defTabSz="457200">
              <a:buClr>
                <a:srgbClr val="8AD0D6"/>
              </a:buClr>
              <a:buSzPct val="80000"/>
              <a:buNone/>
            </a:pPr>
            <a:r>
              <a:rPr lang="el-GR" altLang="x-none" sz="2400" kern="1200" dirty="0">
                <a:solidFill>
                  <a:srgbClr val="8AD0D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ΓΝΑ “Ευαγγελισμός”</a:t>
            </a:r>
          </a:p>
          <a:p>
            <a:pPr defTabSz="457200">
              <a:buClr>
                <a:srgbClr val="8AD0D6"/>
              </a:buClr>
              <a:buSzPct val="80000"/>
            </a:pPr>
            <a:endParaRPr lang="el-GR" altLang="x-none" sz="2400" kern="1200" dirty="0">
              <a:solidFill>
                <a:srgbClr val="8AD0D6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defTabSz="457200">
              <a:buClr>
                <a:srgbClr val="8AD0D6"/>
              </a:buClr>
              <a:buSzPct val="80000"/>
            </a:pPr>
            <a:endParaRPr lang="el-GR" altLang="x-none" sz="2400" kern="1200" dirty="0">
              <a:solidFill>
                <a:srgbClr val="8AD0D6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0"/>
            <a:ext cx="8424936" cy="476672"/>
          </a:xfrm>
        </p:spPr>
        <p:txBody>
          <a:bodyPr/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Νευρολογικές επιπλοκές (2)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821" y="476672"/>
            <a:ext cx="8784976" cy="626469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διαχωρισμού τύπου Α ( &amp; Β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εάν οδηγηθεί στο χειρουργείο) :  </a:t>
            </a:r>
            <a:r>
              <a:rPr lang="el-GR" altLang="x-non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/ μετεγχειρητική νευρολογική εκτίμηση = </a:t>
            </a:r>
            <a:endParaRPr lang="en-US" altLang="x-none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l-GR" altLang="x-none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σημαντική</a:t>
            </a: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el-GR" altLang="x-none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επιτευχθεί διάκριση</a:t>
            </a:r>
            <a:endParaRPr lang="en-US" altLang="x-none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μεταξύ νευρολογικού ελλείμματος</a:t>
            </a: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 χ/ου &amp; ΑΕΕ / παραπληγίας μετά χ/ου 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(αιτία =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DHCA &gt; 30-40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minutes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εγκεφαλική υποάρδευση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κατά τη διάρκεια </a:t>
            </a: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CPB) 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Perioperative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Adult Cardiac Surgery,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5th  Edition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2011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Ερώτηση :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Γιατί </a:t>
            </a:r>
            <a:r>
              <a:rPr lang="el-GR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πάρχει</a:t>
            </a:r>
            <a:r>
              <a:rPr lang="el-G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κίνδυνος για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παραπληγία 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Cerebral Perfusion Pressure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CPP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= MAP – ICP (Cerebrospinal Fluid)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Spinal Cord Perfusion Pressure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SCPP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= CPP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SCPP = MAP –ICP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(CVP/CSF)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Διατηρώντας </a:t>
            </a:r>
            <a:r>
              <a:rPr lang="el-GR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μία επαρκή </a:t>
            </a:r>
            <a:r>
              <a:rPr 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MAP</a:t>
            </a:r>
            <a:r>
              <a:rPr lang="el-GR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&amp; μειώνοντας την </a:t>
            </a:r>
            <a:r>
              <a:rPr 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CVP &amp; CSF pressure</a:t>
            </a:r>
            <a:r>
              <a:rPr lang="el-GR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μπορούμε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να προστατέψουμε την 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SCPP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να μειώσουμε τον κίνδυνο ισχαιμίας στον νωτιαίο μυελό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Lumbar Spinal Drains for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Thoracoabdominal Aortic Surgery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Brandreth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Βέλος: Δεξιό 1">
            <a:extLst>
              <a:ext uri="{FF2B5EF4-FFF2-40B4-BE49-F238E27FC236}">
                <a16:creationId xmlns:a16="http://schemas.microsoft.com/office/drawing/2014/main" id="{0A31439F-61FD-0439-1E2E-B44ABFCFEBCE}"/>
              </a:ext>
            </a:extLst>
          </p:cNvPr>
          <p:cNvSpPr/>
          <p:nvPr/>
        </p:nvSpPr>
        <p:spPr>
          <a:xfrm>
            <a:off x="2123728" y="1556792"/>
            <a:ext cx="2448272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Τίτλος 1"/>
          <p:cNvSpPr>
            <a:spLocks noGrp="1"/>
          </p:cNvSpPr>
          <p:nvPr>
            <p:ph type="title" hasCustomPrompt="1"/>
          </p:nvPr>
        </p:nvSpPr>
        <p:spPr>
          <a:xfrm>
            <a:off x="179705" y="116205"/>
            <a:ext cx="8713470" cy="292735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el-G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Νευρολογικές επιπλοκές  (3)</a:t>
            </a:r>
            <a:endParaRPr lang="el-GR" altLang="x-none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Θέση περιεχομένου 2"/>
          <p:cNvSpPr>
            <a:spLocks noGrp="1"/>
          </p:cNvSpPr>
          <p:nvPr>
            <p:ph idx="1" hasCustomPrompt="1"/>
          </p:nvPr>
        </p:nvSpPr>
        <p:spPr>
          <a:xfrm>
            <a:off x="104775" y="471170"/>
            <a:ext cx="8931275" cy="3256915"/>
          </a:xfrm>
        </p:spPr>
        <p:txBody>
          <a:bodyPr vert="horz" wrap="square" lIns="91440" tIns="45720" rIns="91440" bIns="45720" anchor="t" anchorCtr="0"/>
          <a:lstStyle/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Επεμβάσεις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TEVAR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: </a:t>
            </a:r>
            <a:r>
              <a:rPr lang="el-GR" sz="1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αποκλεισμός πλευρικών κλάδων της αορτής από το ενδομόσχευμα </a:t>
            </a:r>
          </a:p>
          <a:p>
            <a:pPr marL="0" indent="0">
              <a:buNone/>
            </a:pPr>
            <a:r>
              <a:rPr lang="el-GR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κύρια αιτία μειωμένης άρδευσης στον νωτιαίο μυελό.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Η νωτιαία άρδευση μειώνεται</a:t>
            </a:r>
          </a:p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από έμβολα από αθηρωσκληρωτικές πλάκες της θωρακικής αορτής</a:t>
            </a:r>
          </a:p>
          <a:p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την υποάρδευση κατα την τοποθέτηση του ενδομοσχεύματος</a:t>
            </a: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Εμφάνιση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SCI</a:t>
            </a:r>
            <a:r>
              <a:rPr lang="el-G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άμεση 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 </a:t>
            </a:r>
            <a:r>
              <a:rPr lang="el-G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έως και 48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 </a:t>
            </a:r>
            <a:r>
              <a:rPr lang="el-G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μετά την επεμβατική πράξη</a:t>
            </a: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εμφάνιση συμπτωμάτων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SCI</a:t>
            </a:r>
            <a:r>
              <a:rPr lang="el-G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με καθυστέρηση είναι πιο συνήθης στα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TEVAR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marL="0" indent="0" algn="l">
              <a:spcBef>
                <a:spcPct val="0"/>
              </a:spcBef>
              <a:buNone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σε σχέση με το ανοιχτό χειρουργείο                      </a:t>
            </a:r>
            <a:r>
              <a:rPr lang="el-GR" sz="1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επεισόδια υπότασης </a:t>
            </a:r>
            <a:r>
              <a:rPr lang="el-G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marL="0" indent="0" algn="r">
              <a:spcBef>
                <a:spcPct val="0"/>
              </a:spcBef>
              <a:buNone/>
            </a:pPr>
            <a:endParaRPr lang="el-GR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endParaRPr lang="el-G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Lumbar Spinal Drains for</a:t>
            </a:r>
            <a:r>
              <a:rPr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Thoracoabdominal Aortic Surgery</a:t>
            </a:r>
            <a:endParaRPr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 Joseph Brandreth1†, Dr Rosemarie Kearsley2</a:t>
            </a:r>
            <a:endParaRPr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2022</a:t>
            </a:r>
            <a:endParaRPr lang="el-GR" altLang="x-none" sz="9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endParaRPr lang="el-GR" altLang="x-none" sz="9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1840230" y="2104211"/>
            <a:ext cx="608330" cy="238125"/>
          </a:xfrm>
          <a:prstGeom prst="rightArrow">
            <a:avLst>
              <a:gd name="adj1" fmla="val 38795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3707904" y="2871470"/>
            <a:ext cx="608330" cy="248920"/>
          </a:xfrm>
          <a:prstGeom prst="rightArrow">
            <a:avLst>
              <a:gd name="adj1" fmla="val 38795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5364088" y="980728"/>
            <a:ext cx="720080" cy="216024"/>
          </a:xfrm>
          <a:prstGeom prst="rightArrow">
            <a:avLst>
              <a:gd name="adj1" fmla="val 38795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676" name="Picture 4" descr="Thoracic-Aortic-Stent-Graft"/>
          <p:cNvPicPr>
            <a:picLocks noGrp="1" noChangeAspect="1"/>
          </p:cNvPicPr>
          <p:nvPr>
            <p:ph sz="half" idx="2" hasCustomPrompt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560" y="3444875"/>
            <a:ext cx="4612640" cy="322770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655" y="4177665"/>
            <a:ext cx="4176395" cy="25812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705" y="3569970"/>
            <a:ext cx="4537710" cy="31718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6535" y="122555"/>
            <a:ext cx="7925435" cy="340360"/>
          </a:xfrm>
        </p:spPr>
        <p:txBody>
          <a:bodyPr/>
          <a:lstStyle/>
          <a:p>
            <a:r>
              <a:rPr lang="el-GR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Νευρολογικές επιπλοκές (4)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404664"/>
            <a:ext cx="4779645" cy="3655526"/>
          </a:xfrm>
        </p:spPr>
        <p:txBody>
          <a:bodyPr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Μετεγχειρητική </a:t>
            </a:r>
            <a:r>
              <a:rPr 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SCI </a:t>
            </a:r>
            <a:r>
              <a:rPr lang="el-GR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 20% μετά από χ/ο,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0-13% μετά από </a:t>
            </a:r>
            <a:r>
              <a:rPr lang="en-US" altLang="el-GR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TEVAR                                       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n-US" sz="9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Ullery et al,  Neurological Complications of Thoracic Endovascular Aortic Repair. Semin. Cardiothorac. Vasc. Anesthesia 2011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Νεώτερες χειρουργικές τεχνικές και καλύτερη προστασία,                                        </a:t>
            </a:r>
            <a:r>
              <a:rPr lang="en-US" altLang="el-GR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SCI to 3–16%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n-US" sz="9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Contemporary Analysis of Descending Thoracic and</a:t>
            </a:r>
            <a:r>
              <a:rPr lang="el-GR" altLang="en-US" sz="9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9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Thoracoabdominal Aneurysm Repair</a:t>
            </a:r>
            <a:r>
              <a:rPr lang="el-GR" altLang="en-US" sz="9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Greenberg </a:t>
            </a:r>
            <a:r>
              <a:rPr lang="en-US" altLang="en-US" sz="9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et al, Cardiovascular Surgery, 2023</a:t>
            </a:r>
          </a:p>
          <a:p>
            <a:pPr marL="0" marR="0" lvl="0" indent="0" algn="l" defTabSz="4572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Πρόληψη </a:t>
            </a:r>
            <a:r>
              <a:rPr 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SCI</a:t>
            </a:r>
            <a:r>
              <a:rPr lang="el-GR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= Παρ</a:t>
            </a:r>
            <a:r>
              <a:rPr lang="en-US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ox/</a:t>
            </a:r>
            <a:r>
              <a:rPr lang="el-GR" altLang="en-US" sz="1600" u="sng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ση</a:t>
            </a:r>
            <a:r>
              <a:rPr lang="el-GR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ΕΝΥ</a:t>
            </a:r>
            <a:r>
              <a:rPr lang="en-US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SCF)</a:t>
            </a:r>
            <a:r>
              <a:rPr lang="el-GR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</a:t>
            </a:r>
            <a:r>
              <a:rPr lang="en-US" altLang="en-US" sz="1600" u="sng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Lumbar drain)</a:t>
            </a:r>
            <a:endParaRPr lang="en-US" sz="1600" u="sng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Σκοπός της</a:t>
            </a:r>
            <a:r>
              <a:rPr lang="en-US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Lumbar drain</a:t>
            </a:r>
            <a:r>
              <a:rPr lang="el-GR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CSF</a:t>
            </a:r>
            <a:r>
              <a:rPr lang="el-GR" altLang="en-US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= </a:t>
            </a:r>
            <a:r>
              <a:rPr lang="el-GR" altLang="en-US" sz="16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αύξηση της </a:t>
            </a:r>
            <a:r>
              <a:rPr lang="en-US" sz="16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SCPP  (MAP-ICP</a:t>
            </a:r>
            <a:r>
              <a:rPr lang="el-GR" sz="160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el-GR" sz="16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altLang="en-US" sz="1600" u="sng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που θα επιφέρει αύξηση της ροής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1600" u="sng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εάν έχουμε ενδεχόμενη υπόταση ή μείωση της άρδευσης από τις πλευρικές αρτηρίες </a:t>
            </a:r>
            <a:r>
              <a:rPr lang="el-GR" altLang="en-US" sz="1400" u="sng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λόγω εμβολής</a:t>
            </a:r>
            <a:endParaRPr lang="en-US" sz="1400" u="sng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lang="el-GR" altLang="en-US" sz="90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lang="el-GR" altLang="en-US" sz="90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79645" y="168275"/>
            <a:ext cx="4197985" cy="349123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1348105" y="1888337"/>
            <a:ext cx="1149985" cy="28384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536" y="4060190"/>
            <a:ext cx="4139440" cy="267525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3993968"/>
            <a:ext cx="4477638" cy="27374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485" y="132080"/>
            <a:ext cx="9061450" cy="682625"/>
          </a:xfrm>
        </p:spPr>
        <p:txBody>
          <a:bodyPr/>
          <a:lstStyle/>
          <a:p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Νευρολογικές επιπλοκές (5)  </a:t>
            </a:r>
            <a:r>
              <a:rPr lang="el-GR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Πρόληψη επιπλοκών / νοσηλευτική φροντίδα </a:t>
            </a:r>
            <a:b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Lumbar drain CSF</a:t>
            </a:r>
            <a:r>
              <a:rPr lang="el-GR" alt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Τοποθέτηση - παρακολούθηση (1)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4209" y="879363"/>
            <a:ext cx="8894002" cy="5817200"/>
          </a:xfrm>
        </p:spPr>
        <p:txBody>
          <a:bodyPr/>
          <a:lstStyle/>
          <a:p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Πλάγια θέση ασθενούς</a:t>
            </a:r>
          </a:p>
          <a:p>
            <a:r>
              <a:rPr lang="el-GR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αντισηψίας στην οσφυϊκή μοίρα</a:t>
            </a:r>
          </a:p>
          <a:p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Παρακέντηση με βελόνα στον Ο3-4 ή Ο4-Ο5 στον </a:t>
            </a:r>
            <a:r>
              <a:rPr lang="el-GR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ενδοραχιαίο</a:t>
            </a:r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υπαραχνοειδή</a:t>
            </a:r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χώρο</a:t>
            </a:r>
          </a:p>
          <a:p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Επιβεβαίωση ροής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</a:t>
            </a:r>
          </a:p>
          <a:p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καθετήρας παροχέτευσης προωθείται 5-7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 . </a:t>
            </a:r>
            <a:r>
              <a:rPr lang="en-US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l-GR" alt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ποθετείται</a:t>
            </a:r>
            <a:r>
              <a:rPr lang="el-GR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αποστειρωμένο </a:t>
            </a:r>
            <a:r>
              <a:rPr lang="en-US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dressing</a:t>
            </a:r>
          </a:p>
          <a:p>
            <a:r>
              <a:rPr lang="el-GR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Συνδέεται </a:t>
            </a:r>
            <a:r>
              <a:rPr lang="en-US" altLang="el-G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ransducer </a:t>
            </a:r>
            <a:r>
              <a:rPr lang="el-GR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ορίζεται το “0” στο ύψος (ΔΕ) κόλπου</a:t>
            </a:r>
          </a:p>
          <a:p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Παροχετεύεται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ώστε &lt; 10 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mmHg. </a:t>
            </a:r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έχουμε </a:t>
            </a:r>
            <a:r>
              <a:rPr lang="el-GR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αιμοοραγγία</a:t>
            </a:r>
            <a:r>
              <a:rPr lang="el-GR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διακοπή παρέμβασης</a:t>
            </a:r>
          </a:p>
          <a:p>
            <a:pPr marL="0" indent="0">
              <a:buNone/>
            </a:pPr>
            <a:endParaRPr lang="el-GR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Αντενδείξεις στην τοποθέτηση 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Lumbar drain</a:t>
            </a:r>
          </a:p>
          <a:p>
            <a:r>
              <a:rPr lang="el-GR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Πρόσφατη θεραπεία με ηπαρίνη </a:t>
            </a: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LMW, ticagrelor</a:t>
            </a:r>
          </a:p>
          <a:p>
            <a:r>
              <a:rPr lang="el-GR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Διαταραχές πήξης</a:t>
            </a:r>
          </a:p>
          <a:p>
            <a:r>
              <a:rPr lang="el-GR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Ιστορικό εγκεφαλικής αιμορραγίας</a:t>
            </a:r>
          </a:p>
          <a:p>
            <a:r>
              <a:rPr lang="el-GR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Υψηλή </a:t>
            </a:r>
            <a:r>
              <a:rPr lang="en-US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ICP</a:t>
            </a:r>
          </a:p>
          <a:p>
            <a:r>
              <a:rPr lang="el-GR" alt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Επείγον χ/ο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605" y="116205"/>
            <a:ext cx="8875395" cy="895985"/>
          </a:xfrm>
        </p:spPr>
        <p:txBody>
          <a:bodyPr/>
          <a:lstStyle/>
          <a:p>
            <a:r>
              <a:rPr lang="el-GR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Νευρολογικές επιπλοκές (5)  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Πρόληψη επιπλοκών / νοσηλευτική φροντίδα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Lumbar drain CSF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altLang="en-US" sz="16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Τοποθέτηση - παρακολούθηση (2)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89865" y="709930"/>
            <a:ext cx="3302015" cy="6031865"/>
          </a:xfrm>
        </p:spPr>
        <p:txBody>
          <a:bodyPr>
            <a:normAutofit fontScale="900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Επιπλοκές </a:t>
            </a:r>
            <a:r>
              <a:rPr lang="en-US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Lumbar drain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Μόλυνση στο σημείο εισόδου - (όχι καλά μέτρα ασηψίας)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alt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Διαρροή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Πονοκέφαλος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</a:t>
            </a:r>
            <a:r>
              <a:rPr lang="el-GR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Ενδοκράνια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αιμορραγία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5)  Ερεθισμός νεύρων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6) </a:t>
            </a:r>
            <a:r>
              <a:rPr lang="en-US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 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καθετήρα παραμένει εντός μετά την αφαίρεση του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Συνοψίζοντας τι μας ενδιαφέρει : </a:t>
            </a:r>
          </a:p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Υψηλή πίεση </a:t>
            </a:r>
            <a:r>
              <a:rPr lang="en-US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l-GR" alt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endParaRPr lang="el-GR" alt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αιματική ροή = </a:t>
            </a:r>
          </a:p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 =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Σύγχυση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Πονοκέφαλος / Πόνος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Αδυναμία / Παραπάρεση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l-GR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Παράλυση </a:t>
            </a:r>
          </a:p>
          <a:p>
            <a:pPr marL="0" indent="0" algn="l">
              <a:buNone/>
            </a:pPr>
            <a:endParaRPr lang="el-GR" alt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17227" y="4221088"/>
            <a:ext cx="1223645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764704"/>
            <a:ext cx="5325859" cy="57230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188641"/>
            <a:ext cx="8964488" cy="720079"/>
          </a:xfrm>
        </p:spPr>
        <p:txBody>
          <a:bodyPr/>
          <a:lstStyle/>
          <a:p>
            <a:pPr algn="ctr"/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Νευρολογικές επιπλοκές (6)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Πρόληψη επιπλοκών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φροντίδα  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Lumbar drain CSF</a:t>
            </a:r>
            <a:b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Μέτρα ενάντια σε ενδεχόμενη Ισχαιμία νωτιαίου μυελού </a:t>
            </a:r>
            <a:b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 flipH="1">
            <a:off x="179512" y="1196752"/>
            <a:ext cx="8784976" cy="525658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επαρκούς πίεσης προ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χ/ου =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κρίσιμη για επαρκή άρδευση ΝΜ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Παραγωγή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25-30ml/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παροχέτευση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αποτελεσματική καθώς προλαμβάνει τις οξείες αλλαγές στον ΝΜ ανάλογα με ισχαιμία/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επαναιμάτωση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οδηγούν σε υψηλές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πιέσεις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ICP &lt;10 mmHg,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παροχετεύοντας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CSF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15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ml/h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(10-15)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Επίπτωση Ισχαιμίας νωτιαίου μυελού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Ισχαιμία ΝΜ = 4-13% σε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TEVAR,  7,1%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ανοιχτό χ/ο.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 20ετίας = παραπληγία / παραπάρεση σε 32% των ασθενών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and Management of Lumbar Drains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Kaphne M. Harris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1735981"/>
          </a:xfrm>
        </p:spPr>
        <p:txBody>
          <a:bodyPr/>
          <a:lstStyle/>
          <a:p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Νευρολογικές επιπλοκές (7). Πρόληψη επιπλοκών/φροντίδα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Lumbar drain CSF</a:t>
            </a:r>
            <a:b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20688"/>
            <a:ext cx="8964488" cy="6120680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Νευρομυϊκός έλεγχος / 1 h, το 1ο 24ωρο, Ο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νοσηλευτής δίπλα στον ασθενή, 24/7</a:t>
            </a:r>
          </a:p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Ακούσια παροχέτευση μεγάλου όγκου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ξαφνικά = πτώση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ICP,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ρήξη αγγείων, νευρολογική βλάβη / υπαραχνοειδής αιμορραγία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διπλού 3-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μεταξύ του κυλίνδρου μέτρησης/συλλογής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του σάκου παροχέτευσης</a:t>
            </a:r>
          </a:p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Όχι αντιπηκτική αγωγή / θρομβοπροφύλαξη  για όσο διαρκεί η παροχέτευση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CSF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Κατάκλιση το 1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24ωρο.</a:t>
            </a:r>
          </a:p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Εάν αποσωληνωθεί ο ασθενής κλείνουμε το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3-way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διακοπεί η παροχέτευση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φορά που κινητοποιείται (από κλίνη σε πολυθρόνα)</a:t>
            </a:r>
          </a:p>
          <a:p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Εάν 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CSF =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ερυθρό,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κλείνουμε το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3-way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ενημερώνουμε θεράποντα </a:t>
            </a:r>
          </a:p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&gt;gr/dL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Σε υπόταση = χορηγούμε υγρά, 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140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mmHg,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MAP = 80-90mmHg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SCPP &gt; 70 mmHg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Lumbar drain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παραμένει =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έως και 3 ημέρες,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CSF pressure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10mm Hg.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Perioperative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Adult Cardiac Surgery,</a:t>
            </a:r>
            <a:r>
              <a:rPr lang="el-GR" altLang="x-non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altLang="x-none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x-non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Editio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and Management of Lumbar Drains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Kaphne M. Harris</a:t>
            </a: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Βέλος: Δεξιό 3"/>
          <p:cNvSpPr/>
          <p:nvPr/>
        </p:nvSpPr>
        <p:spPr>
          <a:xfrm>
            <a:off x="5940152" y="1412775"/>
            <a:ext cx="2304256" cy="4398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8435" y="159385"/>
            <a:ext cx="7362190" cy="450215"/>
          </a:xfrm>
        </p:spPr>
        <p:txBody>
          <a:bodyPr/>
          <a:lstStyle/>
          <a:p>
            <a:r>
              <a:rPr lang="el-G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Νεφρικές επιπλοκές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8434" y="764705"/>
            <a:ext cx="8642037" cy="5933910"/>
          </a:xfrm>
        </p:spPr>
        <p:txBody>
          <a:bodyPr/>
          <a:lstStyle/>
          <a:p>
            <a:pPr marL="0" indent="0"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σε αυτές τις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επεμβάσεις =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υψηλός κίνδυνος Οξείας Νεφρικής Βλάβης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cute Kidney Injury, AKI)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Επίπτωση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χρήζει Αιμοκάθαρσης = 5-15%, </a:t>
            </a:r>
          </a:p>
          <a:p>
            <a:pPr marL="0" indent="0"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Δυσχερής πρόγνωση =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Προεγχειρητική νεφρική δυσλειτουργία, αθηροσκληρωτική νόσος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Υπόταση, υπογκαιμία, ραβδομυόλυση,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νεφροτοξικοί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παράγοντες, σκιαγραφικό υγρό, αντιβιοτικά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Ωριαία μέτρηση συλλογής ούρων,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Παρακολούθηση-Έλεγχος εργαστηριακών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Urea-Creatinine) &amp;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ηλεκτρολυτών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(K+)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σημείων υπογκαιμίας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ανουρίας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Έναρξη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CRRT ? </a:t>
            </a:r>
          </a:p>
        </p:txBody>
      </p:sp>
      <p:sp>
        <p:nvSpPr>
          <p:cNvPr id="2" name="Βέλος: Δεξιό 1"/>
          <p:cNvSpPr/>
          <p:nvPr/>
        </p:nvSpPr>
        <p:spPr>
          <a:xfrm>
            <a:off x="2339752" y="4149080"/>
            <a:ext cx="2736304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88641"/>
            <a:ext cx="8352928" cy="576063"/>
          </a:xfrm>
        </p:spPr>
        <p:txBody>
          <a:bodyPr/>
          <a:lstStyle/>
          <a:p>
            <a:r>
              <a:rPr lang="el-G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Νευρογνωστικές διαταραχές 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764703"/>
            <a:ext cx="8928992" cy="590465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175"/>
              </a:spcBef>
              <a:buNone/>
            </a:pPr>
            <a:r>
              <a:rPr lang="el-GR" sz="20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Το</a:t>
            </a:r>
            <a:r>
              <a:rPr lang="el-GR" sz="2000" spc="-7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Delirium</a:t>
            </a:r>
            <a:r>
              <a:rPr lang="el-GR" sz="2000" spc="-8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(Παραλήρημα/Σύγχυση)</a:t>
            </a:r>
            <a:r>
              <a:rPr lang="el-GR" sz="20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στους </a:t>
            </a:r>
            <a:r>
              <a:rPr lang="el-GR" sz="2000" spc="-15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κρχ</a:t>
            </a:r>
            <a:r>
              <a:rPr lang="el-GR" sz="20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ασθενείς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χαρακτηρίζεται</a:t>
            </a:r>
            <a:r>
              <a:rPr lang="el-GR" sz="20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από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οξεία</a:t>
            </a:r>
            <a:r>
              <a:rPr lang="el-GR" sz="2000" spc="-9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έκπτωση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γνωστικής</a:t>
            </a:r>
            <a:r>
              <a:rPr lang="el-GR" sz="2000" spc="-4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λειτουργίας,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διαταραχή</a:t>
            </a:r>
            <a:r>
              <a:rPr lang="el-GR" sz="2000" spc="-1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της</a:t>
            </a:r>
            <a:r>
              <a:rPr lang="el-GR" sz="2000" spc="-7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συνείδησης,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διαταραχή</a:t>
            </a:r>
            <a:r>
              <a:rPr lang="el-GR" sz="2000" spc="3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της</a:t>
            </a:r>
            <a:r>
              <a:rPr lang="el-GR" sz="2000" spc="-2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προσοχής/αποδιοργανωμένη</a:t>
            </a:r>
            <a:r>
              <a:rPr lang="el-GR" sz="2000" spc="2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σκέψη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  <a:spcBef>
                <a:spcPts val="1080"/>
              </a:spcBef>
            </a:pP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Naik</a:t>
            </a:r>
            <a:r>
              <a:rPr lang="el-GR" sz="1800" spc="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et</a:t>
            </a:r>
            <a:r>
              <a:rPr lang="el-GR" sz="1800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lang="el-GR" sz="1800" spc="434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(2016)</a:t>
            </a:r>
            <a:endParaRPr lang="el-GR" sz="1800" dirty="0">
              <a:latin typeface="Times New Roman" panose="02020603050405020304"/>
              <a:cs typeface="Times New Roman" panose="02020603050405020304"/>
            </a:endParaRPr>
          </a:p>
          <a:p>
            <a:pPr marL="0" indent="0">
              <a:lnSpc>
                <a:spcPct val="100000"/>
              </a:lnSpc>
              <a:spcBef>
                <a:spcPts val="1085"/>
              </a:spcBef>
              <a:buNone/>
            </a:pP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Είναι</a:t>
            </a:r>
            <a:r>
              <a:rPr lang="el-GR" sz="20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ομολογουμένως</a:t>
            </a:r>
            <a:r>
              <a:rPr lang="el-GR" sz="2000" spc="-6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ένας</a:t>
            </a:r>
            <a:r>
              <a:rPr lang="el-GR" sz="20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αρνητικός</a:t>
            </a:r>
            <a:r>
              <a:rPr lang="el-GR"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προγνωστικός </a:t>
            </a:r>
            <a:r>
              <a:rPr lang="el-GR"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  <a:cs typeface="Times New Roman" panose="02020603050405020304"/>
              </a:rPr>
              <a:t>παράγοντας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στην</a:t>
            </a:r>
            <a:r>
              <a:rPr lang="el-GR" sz="20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Μονάδα</a:t>
            </a:r>
            <a:r>
              <a:rPr lang="el-GR" sz="2000" spc="-6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&amp;</a:t>
            </a:r>
            <a:r>
              <a:rPr lang="el-GR" sz="20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έχει</a:t>
            </a:r>
            <a:r>
              <a:rPr lang="el-GR" sz="20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συσχετισθεί</a:t>
            </a:r>
            <a:r>
              <a:rPr lang="el-GR" sz="20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με…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αυξημένη</a:t>
            </a:r>
            <a:r>
              <a:rPr lang="el-GR" sz="2000" spc="-7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νοσηρότητα</a:t>
            </a:r>
            <a:r>
              <a:rPr lang="el-GR" sz="2000" spc="-3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και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θνητότητα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καθώς</a:t>
            </a:r>
            <a:r>
              <a:rPr lang="el-GR" sz="2000" spc="-4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και</a:t>
            </a:r>
            <a:r>
              <a:rPr lang="el-GR" sz="20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με…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1080"/>
              </a:spcBef>
              <a:tabLst>
                <a:tab pos="414655" algn="l"/>
              </a:tabLst>
            </a:pPr>
            <a:r>
              <a:rPr lang="el-GR" sz="1800" dirty="0">
                <a:solidFill>
                  <a:srgbClr val="F5A308"/>
                </a:solidFill>
                <a:latin typeface="Lucida Sans Unicode" panose="020B0602030504020204"/>
                <a:cs typeface="Lucida Sans Unicode" panose="020B0602030504020204"/>
              </a:rPr>
              <a:t>	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αυξημένα</a:t>
            </a:r>
            <a:r>
              <a:rPr lang="el-GR" sz="2000" spc="-10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μακροπρόθεσμα</a:t>
            </a:r>
            <a:r>
              <a:rPr lang="el-GR" sz="2000" spc="-8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νευρογνωστικά</a:t>
            </a:r>
            <a:r>
              <a:rPr lang="el-GR" sz="2000" spc="-5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ελλείματα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  <a:spcBef>
                <a:spcPts val="1080"/>
              </a:spcBef>
            </a:pP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Ouimet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et</a:t>
            </a:r>
            <a:r>
              <a:rPr lang="el-GR" sz="1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</a:t>
            </a:r>
            <a:r>
              <a:rPr lang="el-GR" sz="1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(2007),</a:t>
            </a:r>
            <a:r>
              <a:rPr lang="el-GR" sz="1800" spc="-16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Augoustides</a:t>
            </a:r>
            <a:r>
              <a:rPr lang="el-GR" sz="1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et</a:t>
            </a:r>
            <a:r>
              <a:rPr lang="el-GR" sz="1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</a:t>
            </a:r>
            <a:r>
              <a:rPr lang="el-GR" sz="1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(2005)</a:t>
            </a:r>
            <a:endParaRPr lang="el-GR" sz="1800" dirty="0">
              <a:latin typeface="Times New Roman" panose="02020603050405020304"/>
              <a:cs typeface="Times New Roman" panose="02020603050405020304"/>
            </a:endParaRPr>
          </a:p>
          <a:p>
            <a:pPr marL="0" indent="0">
              <a:lnSpc>
                <a:spcPct val="100000"/>
              </a:lnSpc>
              <a:spcBef>
                <a:spcPts val="1080"/>
              </a:spcBef>
              <a:buNone/>
            </a:pP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Η</a:t>
            </a:r>
            <a:r>
              <a:rPr lang="el-GR" sz="20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φροντίδα</a:t>
            </a:r>
            <a:r>
              <a:rPr lang="el-GR" sz="20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ασθενών</a:t>
            </a:r>
            <a:r>
              <a:rPr lang="el-GR" sz="2000" spc="-2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με</a:t>
            </a:r>
            <a:r>
              <a:rPr lang="el-GR" sz="2000" spc="-3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Delirium</a:t>
            </a:r>
            <a:r>
              <a:rPr lang="el-GR" sz="20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απαιτεί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r>
              <a:rPr lang="el-GR" sz="2000" dirty="0" err="1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μεγάλo</a:t>
            </a:r>
            <a:r>
              <a:rPr lang="el-GR" sz="2000" spc="-6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νοσηλευτικό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φόρτο</a:t>
            </a:r>
            <a:r>
              <a:rPr lang="el-GR" sz="2000" spc="-3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και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επιπρόσθετους</a:t>
            </a:r>
            <a:r>
              <a:rPr lang="el-GR" sz="2000" spc="-35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οικονομικούς</a:t>
            </a:r>
            <a:r>
              <a:rPr lang="el-GR" sz="2000" spc="-6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/>
                <a:cs typeface="Times New Roman" panose="02020603050405020304"/>
              </a:rPr>
              <a:t>πόρους</a:t>
            </a:r>
            <a:endParaRPr lang="el-GR" sz="2000" dirty="0">
              <a:latin typeface="Times New Roman" panose="02020603050405020304"/>
              <a:cs typeface="Times New Roman" panose="02020603050405020304"/>
            </a:endParaRPr>
          </a:p>
          <a:p>
            <a:pPr marR="5080" algn="r">
              <a:lnSpc>
                <a:spcPct val="100000"/>
              </a:lnSpc>
              <a:spcBef>
                <a:spcPts val="1080"/>
              </a:spcBef>
            </a:pP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Franco</a:t>
            </a:r>
            <a:r>
              <a:rPr lang="el-GR" sz="1800" spc="-2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et</a:t>
            </a:r>
            <a:r>
              <a:rPr lang="el-GR" sz="1800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lang="el-GR" sz="1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2001)</a:t>
            </a:r>
            <a:r>
              <a:rPr lang="el-GR" sz="1800" spc="-5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(Weinrebe</a:t>
            </a:r>
            <a:r>
              <a:rPr lang="el-GR" sz="1800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et</a:t>
            </a:r>
            <a:r>
              <a:rPr lang="el-GR" sz="1800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lang="el-GR" sz="1800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2015)</a:t>
            </a:r>
            <a:r>
              <a:rPr lang="el-GR" sz="1800" spc="-6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(Medizin</a:t>
            </a:r>
            <a:r>
              <a:rPr lang="el-GR" sz="1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et</a:t>
            </a:r>
            <a:r>
              <a:rPr lang="el-GR" sz="1800" spc="-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dirty="0" err="1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al</a:t>
            </a:r>
            <a:r>
              <a:rPr lang="el-GR" sz="180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lang="el-GR" sz="1800" spc="-15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l-GR" sz="1800" spc="-10" dirty="0">
                <a:solidFill>
                  <a:srgbClr val="FFFFFF"/>
                </a:solidFill>
                <a:latin typeface="Times New Roman" panose="02020603050405020304"/>
                <a:cs typeface="Times New Roman" panose="02020603050405020304"/>
              </a:rPr>
              <a:t>2015)</a:t>
            </a:r>
            <a:endParaRPr lang="el-GR" sz="1800" dirty="0">
              <a:latin typeface="Times New Roman" panose="02020603050405020304"/>
              <a:cs typeface="Times New Roman" panose="02020603050405020304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49698"/>
            <a:ext cx="8532440" cy="332655"/>
          </a:xfrm>
        </p:spPr>
        <p:txBody>
          <a:bodyPr/>
          <a:lstStyle/>
          <a:p>
            <a:r>
              <a:rPr lang="el-GR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Νευρογνωστικές διαταραχές 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476672"/>
            <a:ext cx="8928992" cy="6331630"/>
          </a:xfrm>
        </p:spPr>
        <p:txBody>
          <a:bodyPr/>
          <a:lstStyle/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α) Διαχωρισμό  Αορτής  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(επείγον)        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 Αντικατάσταση Ανιούσης Αορτής (+ - Τόξο/Ημιτόξο) 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γ)  Αντικατάσταση </a:t>
            </a: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Κατιούσης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Θωρακικής Αορτής </a:t>
            </a:r>
            <a:r>
              <a:rPr 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φέρουν μια σειρά από παράγοντες κινδύνου  για </a:t>
            </a:r>
            <a:r>
              <a:rPr 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  <a:endParaRPr lang="el-GR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Προεγχειρητικές αιτίες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Ηλικία, βαρύτητα νόσου, νευρολογικό έλλειμα</a:t>
            </a:r>
          </a:p>
          <a:p>
            <a:pPr marL="0" indent="0"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προηγούμενη ψυχιατρική διαταραχή, σχιζοφρένεια, κατάχρηση ουσιών.</a:t>
            </a:r>
          </a:p>
          <a:p>
            <a:pPr marL="0" indent="0"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Διεγχειρητικές αιτίες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ρόνος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CPB,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πολυπλοκότητα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επέμβασης,</a:t>
            </a:r>
          </a:p>
          <a:p>
            <a:pPr marL="0" indent="0">
              <a:buNone/>
            </a:pP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πλημελής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διεγχειρητική προστασία του ασθενούς κατα την εξωσωματική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κυκλοφορία (ΜΑΠ, θερμοκρασία, </a:t>
            </a: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Hct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 αιτίες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Φαρμακευτική αγωγή (</a:t>
            </a: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βενζοδιαζεπίνες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στέρηση ύπνου, ακινησία/φυσικός περιορισμός,</a:t>
            </a:r>
          </a:p>
          <a:p>
            <a:pPr marL="0" indent="0"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βαρύτητα νόσου (χαμηλή καρδιακή παροχή, παρατεταμένη χορήγηση υψηλών δόσεων </a:t>
            </a: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ινότροπων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/αγγειοσυσπαστικών φαρμάκων)</a:t>
            </a:r>
          </a:p>
          <a:p>
            <a:pPr marL="0" indent="0"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παρατεταμένος μηχανικός αερισμός και παρατεταμένη παραμονή στη Μονάδα</a:t>
            </a:r>
          </a:p>
          <a:p>
            <a:pPr marL="0" indent="0">
              <a:buNone/>
            </a:pPr>
            <a:endParaRPr lang="el-G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Βέλος: Δεξιό 3"/>
          <p:cNvSpPr/>
          <p:nvPr/>
        </p:nvSpPr>
        <p:spPr>
          <a:xfrm>
            <a:off x="5364088" y="548680"/>
            <a:ext cx="2520280" cy="216024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title" hasCustomPrompt="1"/>
          </p:nvPr>
        </p:nvSpPr>
        <p:spPr>
          <a:xfrm>
            <a:off x="457200" y="139065"/>
            <a:ext cx="8229600" cy="332740"/>
          </a:xfrm>
        </p:spPr>
        <p:txBody>
          <a:bodyPr vert="horz" wrap="square" lIns="91440" tIns="45720" rIns="91440" bIns="45720" numCol="1" anchor="ctr" anchorCtr="1" compatLnSpc="1"/>
          <a:lstStyle/>
          <a:p>
            <a:pPr eaLnBrk="1" hangingPunct="1">
              <a:buNone/>
            </a:pPr>
            <a:r>
              <a:rPr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Ταξινόμηση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 hasCustomPrompt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eaLnBrk="1" hangingPunct="1"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sz="2800" dirty="0">
                <a:effectLst>
                  <a:outerShdw blurRad="38100" dist="38100" dir="2700000">
                    <a:srgbClr val="C0C0C0"/>
                  </a:outerShdw>
                </a:effectLst>
                <a:hlinkClick r:id="rId2" action="ppaction://hlinkfile"/>
              </a:rPr>
              <a:t>C:\Documents and Settings\Victor\Τα έγγραφά μου\Οι εικόνες μου\Φάκελος\a_dissection.gif</a:t>
            </a:r>
            <a:endParaRPr sz="2800" dirty="0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pic>
        <p:nvPicPr>
          <p:cNvPr id="34820" name="Picture 4" descr="a_dissection"/>
          <p:cNvPicPr>
            <a:picLocks noGrp="1" noChangeAspect="1"/>
          </p:cNvPicPr>
          <p:nvPr>
            <p:ph sz="half" idx="2" hasCustomPrompt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749935"/>
            <a:ext cx="9144000" cy="610806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0010" y="52070"/>
            <a:ext cx="8813165" cy="340995"/>
          </a:xfrm>
        </p:spPr>
        <p:txBody>
          <a:bodyPr/>
          <a:lstStyle/>
          <a:p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Νευρογνωστικές διαταραχές (2α)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80" y="558165"/>
            <a:ext cx="8942705" cy="608393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852613"/>
          </a:xfrm>
        </p:spPr>
        <p:txBody>
          <a:bodyPr/>
          <a:lstStyle/>
          <a:p>
            <a:r>
              <a:rPr lang="el-G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Νευρογνωστικές διαταραχές (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83264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Προληπτικές ενέργειες έναντι της εμφάνισης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την αποσωλήνωση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▶ </a:t>
            </a:r>
            <a:r>
              <a:rPr lang="el-G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Ειδική ενημέρωση του ασθενούς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προεγχειρητικά κατά τη λήψη του ιατρικού/νοσηλευτικού ιστορικού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▶ </a:t>
            </a:r>
            <a:r>
              <a:rPr lang="el-G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Έγκαιρη αναγνώριση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δυνητικών παραγόντων κινδύνου εμφάνισης Delirium και λήψη μέτρων έναντι αυτών των παραγόντων.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▶ </a:t>
            </a:r>
            <a:r>
              <a:rPr lang="el-GR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έγκαιρα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φαρμακευτικής αγωγής (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Αλοπεριδόλη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Δεξμεδετομιδίνη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926" y="95525"/>
            <a:ext cx="8002474" cy="316433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000" spc="-8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Φαρμακολογικές </a:t>
            </a:r>
            <a:r>
              <a:rPr sz="2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ενέργειες</a:t>
            </a:r>
            <a:r>
              <a:rPr sz="2000" spc="-38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spc="-34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000" spc="-3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8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αποτροπή/περιορισμό</a:t>
            </a:r>
            <a:r>
              <a:rPr sz="2000" spc="15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000" spc="-8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Delirium,</a:t>
            </a:r>
            <a:r>
              <a:rPr sz="2000" spc="4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8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926" y="783522"/>
            <a:ext cx="8229556" cy="1716591"/>
          </a:xfrm>
          <a:prstGeom prst="rect">
            <a:avLst/>
          </a:prstGeom>
        </p:spPr>
        <p:txBody>
          <a:bodyPr vert="horz" wrap="square" lIns="0" tIns="103346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</a:t>
            </a:r>
            <a:r>
              <a:rPr sz="1800" spc="-6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u="sng" spc="-8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Dexmedetomidine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3810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1425" spc="86" dirty="0">
                <a:solidFill>
                  <a:srgbClr val="F5A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▶</a:t>
            </a:r>
            <a:r>
              <a:rPr sz="1425" dirty="0">
                <a:solidFill>
                  <a:srgbClr val="F5A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1800"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μελέτη</a:t>
            </a:r>
            <a:r>
              <a:rPr sz="18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1800"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r>
              <a:rPr sz="1800"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(Μaldonado</a:t>
            </a:r>
            <a:r>
              <a:rPr sz="1800"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sz="1800"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al)</a:t>
            </a:r>
            <a:r>
              <a:rPr sz="1800" spc="-4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τυχαιοποιήθηκαν</a:t>
            </a:r>
            <a:r>
              <a:rPr sz="18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</a:t>
            </a:r>
            <a:r>
              <a:rPr sz="18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z="1800"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λαμβάνουν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Dexmedetomidine</a:t>
            </a:r>
            <a:r>
              <a:rPr sz="1800" spc="-38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(loading</a:t>
            </a:r>
            <a:r>
              <a:rPr sz="18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dose=0,4μg/kgr,</a:t>
            </a:r>
            <a:r>
              <a:rPr sz="1800" spc="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infusion</a:t>
            </a:r>
            <a:r>
              <a:rPr sz="1800" spc="-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=</a:t>
            </a:r>
            <a:r>
              <a:rPr sz="1800" spc="-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0,2-0,7μg/kg/h) </a:t>
            </a:r>
            <a:r>
              <a:rPr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Propofol</a:t>
            </a:r>
            <a:r>
              <a:rPr sz="18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(25-50μg/kg/min0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925" y="2609925"/>
            <a:ext cx="9372949" cy="2549993"/>
          </a:xfrm>
          <a:prstGeom prst="rect">
            <a:avLst/>
          </a:prstGeom>
        </p:spPr>
        <p:txBody>
          <a:bodyPr vert="horz" wrap="square" lIns="0" tIns="105728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Midazolam</a:t>
            </a:r>
            <a:r>
              <a:rPr spc="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(0,5-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2mg/h)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Βρέθηκε ότι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Dexmedetomidine</a:t>
            </a:r>
            <a:r>
              <a:rPr u="sng" spc="-71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group:</a:t>
            </a:r>
            <a:r>
              <a:rPr u="sng" spc="-8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  <a:r>
              <a:rPr u="sng" spc="-30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=3%,</a:t>
            </a:r>
            <a:r>
              <a:rPr u="sng" spc="-38" dirty="0">
                <a:solidFill>
                  <a:srgbClr val="FFFFFF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Propofol</a:t>
            </a:r>
            <a:r>
              <a:rPr u="sng" spc="-26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u="sng" spc="-26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Midazolam</a:t>
            </a:r>
            <a:r>
              <a:rPr u="sng" spc="-56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group:</a:t>
            </a:r>
            <a:r>
              <a:rPr spc="-3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u="sng" spc="-1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spc="-1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324803" algn="l"/>
              </a:tabLst>
            </a:pPr>
            <a:r>
              <a:rPr sz="1425" spc="86" dirty="0">
                <a:solidFill>
                  <a:srgbClr val="F5A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▶</a:t>
            </a:r>
            <a:r>
              <a:rPr sz="1425" dirty="0">
                <a:solidFill>
                  <a:srgbClr val="F5A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μελέτη</a:t>
            </a:r>
            <a:r>
              <a:rPr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(Djaiani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al),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βρέθηκε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ότι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409099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Dexmedetomidine</a:t>
            </a:r>
            <a:r>
              <a:rPr spc="-7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group:</a:t>
            </a:r>
            <a:r>
              <a:rPr spc="-38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  <a:r>
              <a:rPr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μικρότερη</a:t>
            </a:r>
            <a:r>
              <a:rPr u="sng" spc="-5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διάρκεια</a:t>
            </a:r>
            <a:r>
              <a:rPr u="sng" spc="-2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πιο</a:t>
            </a:r>
            <a:r>
              <a:rPr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καθυστερημένη</a:t>
            </a:r>
            <a:r>
              <a:rPr u="sng" spc="-2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έναρξη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σύγκριση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Propofol</a:t>
            </a:r>
            <a:r>
              <a:rPr spc="-3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28" y="188640"/>
            <a:ext cx="9073008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Φαρμακολογικές</a:t>
            </a:r>
            <a:r>
              <a:rPr sz="20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ενέργειες</a:t>
            </a:r>
            <a:r>
              <a:rPr sz="20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0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0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αποτροπή/περιορισμό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Delirium,</a:t>
            </a:r>
            <a:r>
              <a:rPr sz="2000" spc="-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512" y="620688"/>
            <a:ext cx="8964488" cy="5874461"/>
          </a:xfrm>
          <a:prstGeom prst="rect">
            <a:avLst/>
          </a:prstGeom>
        </p:spPr>
        <p:txBody>
          <a:bodyPr vert="horz" wrap="square" lIns="0" tIns="106204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</a:t>
            </a:r>
            <a:r>
              <a:rPr u="sng" spc="-23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Dexmedetomine</a:t>
            </a:r>
            <a:r>
              <a:rPr u="sng" spc="-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u="sng" spc="-64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spc="-8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Μονάδα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1681639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Ενδείκνυται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καταστολή</a:t>
            </a:r>
            <a:r>
              <a:rPr spc="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pc="28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διασωληνωμένων</a:t>
            </a:r>
            <a:r>
              <a:rPr spc="-5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μηχανικό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αερισμό</a:t>
            </a:r>
            <a:r>
              <a:rPr spc="-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lang="el-GR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Μονάδα </a:t>
            </a:r>
          </a:p>
          <a:p>
            <a:pPr marL="9525" marR="1681639">
              <a:lnSpc>
                <a:spcPct val="150000"/>
              </a:lnSpc>
              <a:spcBef>
                <a:spcPts val="0"/>
              </a:spcBef>
            </a:pPr>
            <a:r>
              <a:rPr lang="el-GR"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Διάλυση</a:t>
            </a:r>
            <a:r>
              <a:rPr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pc="-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1000mcg/250ml</a:t>
            </a:r>
            <a:r>
              <a:rPr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N/S</a:t>
            </a:r>
            <a:r>
              <a:rPr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spc="-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0,9%</a:t>
            </a:r>
            <a:endParaRPr lang="el-GR" u="sng" spc="-15" dirty="0">
              <a:solidFill>
                <a:srgbClr val="FFFF00"/>
              </a:solidFill>
              <a:uFill>
                <a:solidFill>
                  <a:srgbClr val="FFFF00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1681639">
              <a:lnSpc>
                <a:spcPct val="150000"/>
              </a:lnSpc>
              <a:spcBef>
                <a:spcPts val="0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Δόση</a:t>
            </a:r>
            <a:r>
              <a:rPr u="sng" spc="-15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εφόδου</a:t>
            </a:r>
            <a:r>
              <a:rPr u="sng" spc="-4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(loading</a:t>
            </a:r>
            <a:r>
              <a:rPr u="sng" spc="-38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dose):</a:t>
            </a:r>
            <a:r>
              <a:rPr spc="-45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pc="-3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mcg/kg</a:t>
            </a:r>
            <a:r>
              <a:rPr spc="26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spc="-3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minutes.</a:t>
            </a:r>
            <a:r>
              <a:rPr spc="293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pc="293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Δόση</a:t>
            </a:r>
            <a:r>
              <a:rPr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εφόδου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μπορεί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μην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spc="-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αναγκαία</a:t>
            </a:r>
            <a:r>
              <a:rPr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σθενείς</a:t>
            </a:r>
            <a:r>
              <a:rPr spc="-5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spc="-5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ήδη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καταστολή</a:t>
            </a:r>
            <a:r>
              <a:rPr spc="-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άλλη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φαρμακευτική</a:t>
            </a:r>
            <a:r>
              <a:rPr spc="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ουσία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marR="497205">
              <a:lnSpc>
                <a:spcPct val="150000"/>
              </a:lnSpc>
              <a:spcBef>
                <a:spcPts val="0"/>
              </a:spcBef>
            </a:pP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Δόση</a:t>
            </a:r>
            <a:r>
              <a:rPr u="sng" spc="-30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συντήρησης</a:t>
            </a:r>
            <a:r>
              <a:rPr u="sng" spc="-11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(Maintenance)</a:t>
            </a:r>
            <a:r>
              <a:rPr u="sng" spc="-26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0.2-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0.7</a:t>
            </a:r>
            <a:r>
              <a:rPr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mcg/kg/hr</a:t>
            </a:r>
            <a:r>
              <a:rPr spc="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συνεχής</a:t>
            </a:r>
            <a:r>
              <a:rPr spc="-4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spc="-7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έγχυση,</a:t>
            </a:r>
            <a:r>
              <a:rPr spc="-4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όχι</a:t>
            </a:r>
            <a:r>
              <a:rPr spc="-49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πάνω</a:t>
            </a:r>
            <a:r>
              <a:rPr spc="-4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spc="-23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9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24h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Dexmedetomidine</a:t>
            </a:r>
            <a:r>
              <a:rPr spc="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χορηγείται</a:t>
            </a:r>
            <a:r>
              <a:rPr spc="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4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συνεχή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έγχυση</a:t>
            </a:r>
            <a:r>
              <a:rPr spc="-2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4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ασθενείς</a:t>
            </a:r>
            <a:r>
              <a:rPr spc="-4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διασωληνωμένους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μηχανικό</a:t>
            </a:r>
            <a:r>
              <a:rPr spc="-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αερισμό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πριν,</a:t>
            </a:r>
            <a:r>
              <a:rPr spc="-4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</a:t>
            </a:r>
            <a:r>
              <a:rPr spc="-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</a:t>
            </a:r>
            <a:r>
              <a:rPr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διάρκεια,</a:t>
            </a:r>
            <a:r>
              <a:rPr spc="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αλλά και</a:t>
            </a:r>
            <a:r>
              <a:rPr spc="-3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αποσωλήνωση.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spc="-4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απαραίτητο</a:t>
            </a:r>
            <a:r>
              <a:rPr spc="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pc="-6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διακοπεί</a:t>
            </a:r>
            <a:r>
              <a:rPr spc="-1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spc="-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</a:t>
            </a:r>
            <a:r>
              <a:rPr spc="-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spc="-4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</a:t>
            </a:r>
            <a:r>
              <a:rPr spc="-4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αποσωλήνωση</a:t>
            </a:r>
            <a:r>
              <a:rPr spc="-23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pc="-5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ασθενούς.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u="sng" spc="-8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</a:t>
            </a:r>
            <a:r>
              <a:rPr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Aloperidol</a:t>
            </a:r>
            <a:r>
              <a:rPr u="sng" spc="-34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u="sng" spc="-19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u="sng" spc="-8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Μονάδα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pc="-4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χαμηλές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δόσεις</a:t>
            </a:r>
            <a:r>
              <a:rPr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1,5-3-</a:t>
            </a:r>
            <a:r>
              <a:rPr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5mgr</a:t>
            </a:r>
            <a:r>
              <a:rPr spc="-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ημερησίως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16633"/>
            <a:ext cx="8424936" cy="432047"/>
          </a:xfrm>
        </p:spPr>
        <p:txBody>
          <a:bodyPr/>
          <a:lstStyle/>
          <a:p>
            <a:r>
              <a:rPr lang="el-GR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Νευρογνωστικές διαταραχές (4)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692696"/>
            <a:ext cx="8713761" cy="584373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980"/>
              </a:spcBef>
              <a:buNone/>
            </a:pPr>
            <a:r>
              <a:rPr lang="el-GR" sz="20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Μη φαρμακευτικοί / </a:t>
            </a:r>
            <a:r>
              <a:rPr lang="el-GR" sz="20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κλινικοί</a:t>
            </a:r>
            <a:r>
              <a:rPr lang="el-GR" sz="20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</a:t>
            </a:r>
            <a:r>
              <a:rPr lang="el-GR" sz="2000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πυροδότησης</a:t>
            </a:r>
            <a:r>
              <a:rPr lang="el-GR" sz="2000" spc="-7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Παρατεταμένη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παραμονή</a:t>
            </a:r>
            <a:r>
              <a:rPr lang="el-GR" sz="20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lang="el-GR" sz="2000" spc="-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Μονάδα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άνετη</a:t>
            </a:r>
            <a:r>
              <a:rPr lang="el-GR" sz="20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</a:t>
            </a:r>
            <a:r>
              <a:rPr lang="el-GR" sz="20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κλίνης</a:t>
            </a:r>
            <a:r>
              <a:rPr lang="el-GR" sz="20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sz="20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</a:t>
            </a:r>
            <a:r>
              <a:rPr lang="el-GR" sz="20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κινητοποίησης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4330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</a:t>
            </a:r>
            <a:r>
              <a:rPr lang="el-GR" sz="20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κινητοποίησης</a:t>
            </a:r>
            <a:r>
              <a:rPr lang="el-GR" sz="20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</a:t>
            </a:r>
            <a:r>
              <a:rPr lang="el-GR" sz="20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απουσία</a:t>
            </a:r>
            <a:r>
              <a:rPr lang="el-GR" sz="20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φ/θ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  <a:tabLst>
                <a:tab pos="356870" algn="l"/>
              </a:tabLst>
            </a:pPr>
            <a:r>
              <a:rPr lang="el-GR" sz="1800" spc="11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φυδάτωση</a:t>
            </a:r>
            <a:r>
              <a:rPr lang="el-GR" sz="2000" spc="-1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spc="-1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Αυξημένη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αίσθηση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δίψας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Παραμονή</a:t>
            </a:r>
            <a:r>
              <a:rPr lang="el-GR" sz="20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υπό</a:t>
            </a:r>
            <a:r>
              <a:rPr lang="el-GR" sz="20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διαρκές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φως</a:t>
            </a:r>
            <a:r>
              <a:rPr lang="el-GR" sz="2000" spc="-8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spc="-8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ήχους</a:t>
            </a:r>
            <a:r>
              <a:rPr lang="el-GR" sz="2000" spc="-8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συναγερμών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μηχανημάτων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εντός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lang="el-GR" sz="2000" spc="-8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Μονάδας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Αυξημένος</a:t>
            </a:r>
            <a:r>
              <a:rPr lang="el-GR" sz="2000" spc="-9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θόρυβος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lang="el-GR" sz="20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προσωπικό</a:t>
            </a:r>
            <a:r>
              <a:rPr lang="el-GR" sz="20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spc="-9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διαδικασίες</a:t>
            </a:r>
            <a:r>
              <a:rPr lang="el-GR" sz="20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sz="20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ιατρικές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/νοσηλευτικές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παρεμβάσεις</a:t>
            </a:r>
            <a:r>
              <a:rPr lang="el-GR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εντός</a:t>
            </a:r>
            <a:r>
              <a:rPr lang="el-GR" sz="20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lang="el-GR" sz="20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Μονάδας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θαλάμου-Κλινικής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Στέρηση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ύπνου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sz="20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διαταραχή</a:t>
            </a:r>
            <a:r>
              <a:rPr lang="el-GR" sz="20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κύκλου</a:t>
            </a:r>
            <a:r>
              <a:rPr lang="el-GR" sz="20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ύπνου</a:t>
            </a:r>
            <a:r>
              <a:rPr lang="el-GR" sz="20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20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εγρήγορσης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6870" algn="l"/>
              </a:tabLst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Αίσθηση</a:t>
            </a:r>
            <a:r>
              <a:rPr lang="el-GR" sz="20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ανεπαρκούς</a:t>
            </a:r>
            <a:r>
              <a:rPr lang="el-GR" sz="2000" spc="-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επικοινωνίας</a:t>
            </a:r>
            <a:r>
              <a:rPr lang="el-GR" sz="2000" spc="-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lang="el-GR" sz="2000" spc="-8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γιατρούς</a:t>
            </a:r>
            <a:r>
              <a:rPr lang="el-GR" sz="20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νοσηλευτές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6870" algn="l"/>
              </a:tabLst>
            </a:pPr>
            <a:r>
              <a:rPr lang="el-GR" sz="1800" spc="114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πομόνωση</a:t>
            </a:r>
            <a:r>
              <a:rPr lang="el-GR" sz="20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spc="-9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διακοπή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lang="el-GR" sz="2000" spc="-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προηγούμενης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«φυσιολογικής»</a:t>
            </a:r>
            <a:r>
              <a:rPr lang="el-GR" sz="20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καθημερινότητας</a:t>
            </a:r>
            <a:r>
              <a:rPr lang="el-GR" sz="2000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</a:t>
            </a:r>
            <a:r>
              <a:rPr lang="el-GR" sz="2000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χειρ/ου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1" y="116633"/>
            <a:ext cx="8640961" cy="720080"/>
          </a:xfrm>
        </p:spPr>
        <p:txBody>
          <a:bodyPr/>
          <a:lstStyle/>
          <a:p>
            <a:r>
              <a:rPr lang="el-G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Νευρογνωστικές διαταραχές (5)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1" y="692696"/>
            <a:ext cx="8784978" cy="5688631"/>
          </a:xfrm>
        </p:spPr>
        <p:txBody>
          <a:bodyPr/>
          <a:lstStyle/>
          <a:p>
            <a:pPr marL="0" indent="0"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Λήψη</a:t>
            </a:r>
            <a:r>
              <a:rPr lang="el-GR" sz="2000" spc="-1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μη φαρμακευτικών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μέτρων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ελάττωσης</a:t>
            </a:r>
            <a:r>
              <a:rPr lang="el-GR" sz="2000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-5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αποφυγής</a:t>
            </a:r>
            <a:r>
              <a:rPr lang="el-GR" sz="2000" spc="-5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lang="el-GR" sz="2000" spc="-8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παραγόντων</a:t>
            </a:r>
            <a:r>
              <a:rPr lang="el-GR" sz="20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κινδύνου</a:t>
            </a:r>
            <a:r>
              <a:rPr lang="el-GR" sz="2000" spc="-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εμφάνισης</a:t>
            </a:r>
            <a:r>
              <a:rPr lang="el-GR" sz="2000" spc="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Delirium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του επιπέδου ανησυχίας του ασθενούς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Εξασφάλιση ενός «ασφαλούς περιβάλλοντος» νοσηλείας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Ενίσχυση του αισθήματος ασφάλειας του ασθενούς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Συχνή υπενθύμιση / τακτική επαναβεβαίωση στον ασθενή για την ασφάλεια του και την ομαλή εξέλιξη της θεραπείας του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Ειδική μέριμνα να δοθούν σύντομα τα γυαλιά όρασης στον ασθενή (αν φοράει)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Δυνατότητα επικοινωνίας του ασθενούς με τους οικείους του (ασύρματο τηλέφωνο της μονάδας) εάν είναι σταθερός α/δ, αναπν/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κά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σε ήρεμη πνευματική κατάσταση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Κατεβάζουμε το κρεβάτι χαμηλά στο πάτωμα / Υψώνουμε τα κάγκελα αν χρειασθεί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▶	Αναζήτηση βοήθειας από συναδέλφους, σε οξεία διέγερση/επιθετικότητα, όταν χρειάζεται 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7543" y="116632"/>
            <a:ext cx="8358570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049">
              <a:spcBef>
                <a:spcPts val="71"/>
              </a:spcBef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Νοσηλευτική</a:t>
            </a:r>
            <a:r>
              <a:rPr sz="2400" spc="-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αντιμετώπιση,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:</a:t>
            </a:r>
            <a:r>
              <a:rPr sz="2400" spc="-12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Τι</a:t>
            </a:r>
            <a:r>
              <a:rPr sz="2400" spc="-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κάνουμε</a:t>
            </a:r>
            <a:r>
              <a:rPr sz="2400" spc="-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-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ώρα</a:t>
            </a:r>
            <a:r>
              <a:rPr sz="2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sz="2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«κρίσης»</a:t>
            </a:r>
            <a:r>
              <a:rPr sz="2400" spc="-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344" y="908720"/>
            <a:ext cx="8646601" cy="45709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000" u="sng" spc="-49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ασθενής</a:t>
            </a:r>
            <a:r>
              <a:rPr sz="20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κλιμακώνει</a:t>
            </a:r>
            <a:r>
              <a:rPr sz="2000" u="sng" spc="-19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2000" u="sng" spc="-41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τόνο</a:t>
            </a:r>
            <a:r>
              <a:rPr sz="20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0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φωνής</a:t>
            </a:r>
            <a:r>
              <a:rPr sz="20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του/διατυπώνει</a:t>
            </a:r>
            <a:r>
              <a:rPr sz="20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παράλογα</a:t>
            </a:r>
            <a:r>
              <a:rPr sz="2000" u="sng" spc="-11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αιτήματα/σκέψεις</a:t>
            </a:r>
            <a:endParaRPr sz="2000"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2000" spc="86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2000" dirty="0">
                <a:solidFill>
                  <a:srgbClr val="F8BBA2"/>
                </a:solidFill>
                <a:latin typeface="Lucida Sans Unicode"/>
                <a:cs typeface="Lucida Sans Unicode"/>
              </a:rPr>
              <a:t>	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Αποφεύγουμε</a:t>
            </a:r>
            <a:r>
              <a:rPr sz="2000" spc="-7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000" spc="-4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απευθείας</a:t>
            </a:r>
            <a:r>
              <a:rPr sz="2000"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στιχομυθία</a:t>
            </a:r>
            <a:r>
              <a:rPr sz="2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000" spc="-4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ασθενή,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1</a:t>
            </a:r>
            <a:r>
              <a:rPr sz="2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=</a:t>
            </a:r>
            <a:r>
              <a:rPr sz="2000" spc="-1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endParaRPr lang="el-GR" sz="2000" spc="-135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Δια</a:t>
            </a:r>
            <a:r>
              <a:rPr sz="2000" u="sng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τήρηση</a:t>
            </a:r>
            <a:r>
              <a:rPr sz="2000" u="sng" spc="-3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ψυχραιμίας</a:t>
            </a:r>
            <a:endParaRPr sz="2000"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2000" spc="86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2000" dirty="0">
                <a:solidFill>
                  <a:srgbClr val="F8BBA2"/>
                </a:solidFill>
                <a:latin typeface="Lucida Sans Unicode"/>
                <a:cs typeface="Lucida Sans Unicode"/>
              </a:rPr>
              <a:t>	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Αναφορικά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απευθείας</a:t>
            </a:r>
            <a:r>
              <a:rPr sz="2000"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στιχομυθία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ασθενή,</a:t>
            </a:r>
            <a:r>
              <a:rPr sz="2000" spc="-2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2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=</a:t>
            </a:r>
            <a:endParaRPr lang="el-GR" sz="2000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2000" spc="-1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Διατήρηση</a:t>
            </a:r>
            <a:r>
              <a:rPr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ήπιου</a:t>
            </a:r>
            <a:r>
              <a:rPr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τόνου</a:t>
            </a:r>
            <a:r>
              <a:rPr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φωνής</a:t>
            </a:r>
            <a:endParaRPr sz="2000"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2000" spc="86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2000" dirty="0">
                <a:solidFill>
                  <a:srgbClr val="F8BBA2"/>
                </a:solidFill>
                <a:latin typeface="Lucida Sans Unicode"/>
                <a:cs typeface="Lucida Sans Unicode"/>
              </a:rPr>
              <a:t>	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Αναφορικά</a:t>
            </a:r>
            <a:r>
              <a:rPr sz="20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απευθείας</a:t>
            </a:r>
            <a:r>
              <a:rPr sz="2000"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στιχομυθία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ασθενή,</a:t>
            </a:r>
            <a:r>
              <a:rPr sz="20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3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=</a:t>
            </a:r>
            <a:endParaRPr sz="2000" dirty="0">
              <a:latin typeface="Times New Roman"/>
              <a:cs typeface="Times New Roman"/>
            </a:endParaRPr>
          </a:p>
          <a:p>
            <a:pPr marL="466725">
              <a:lnSpc>
                <a:spcPct val="150000"/>
              </a:lnSpc>
              <a:spcBef>
                <a:spcPts val="0"/>
              </a:spcBef>
            </a:pP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Αποφυγή</a:t>
            </a:r>
            <a:r>
              <a:rPr sz="2000" u="sng" spc="-79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εμπλοκής</a:t>
            </a:r>
            <a:r>
              <a:rPr sz="2000" u="sng" spc="-60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σε</a:t>
            </a:r>
            <a:r>
              <a:rPr sz="2000" u="sng" spc="-41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αναλυτική</a:t>
            </a:r>
            <a:r>
              <a:rPr sz="2000" u="sng" spc="-56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συζήτηση</a:t>
            </a:r>
            <a:r>
              <a:rPr sz="2000" u="sng" spc="-26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/</a:t>
            </a:r>
            <a:r>
              <a:rPr sz="2000" u="sng" spc="-41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αντιπαράθεση</a:t>
            </a:r>
            <a:r>
              <a:rPr sz="2000" u="sng" spc="-38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με</a:t>
            </a:r>
            <a:r>
              <a:rPr sz="2000" u="sng" spc="-53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BDED1"/>
                </a:solidFill>
                <a:latin typeface="Times New Roman"/>
                <a:cs typeface="Times New Roman"/>
              </a:rPr>
              <a:t>τον</a:t>
            </a:r>
            <a:r>
              <a:rPr sz="2000" u="sng" spc="-49" dirty="0">
                <a:solidFill>
                  <a:srgbClr val="FBDED1"/>
                </a:solid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BDED1"/>
                </a:solidFill>
                <a:latin typeface="Times New Roman"/>
                <a:cs typeface="Times New Roman"/>
              </a:rPr>
              <a:t>ασθενή</a:t>
            </a:r>
            <a:endParaRPr sz="2000" u="sng"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sz="2000" spc="124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2000" spc="-68" dirty="0">
                <a:solidFill>
                  <a:srgbClr val="F8BBA2"/>
                </a:solidFill>
                <a:latin typeface="Lucida Sans Unicode"/>
                <a:cs typeface="Lucida Sans Unicode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Επαναλαμβανόμενη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ευγενική</a:t>
            </a:r>
            <a:r>
              <a:rPr sz="2000" u="sng" spc="-4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υπενθύμιση</a:t>
            </a:r>
            <a:r>
              <a:rPr sz="20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/</a:t>
            </a:r>
            <a:r>
              <a:rPr sz="2000" u="sng" spc="-5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τακτική</a:t>
            </a:r>
            <a:r>
              <a:rPr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επαναβεβαίωση</a:t>
            </a:r>
            <a:r>
              <a:rPr sz="2000" spc="-5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στον</a:t>
            </a:r>
            <a:r>
              <a:rPr sz="2000" spc="-6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ασθενή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000"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lang="el-GR" sz="2000" spc="-19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</a:t>
            </a:r>
            <a:r>
              <a:rPr sz="2000" dirty="0" err="1">
                <a:solidFill>
                  <a:srgbClr val="FFFF00"/>
                </a:solidFill>
                <a:latin typeface="Times New Roman"/>
                <a:cs typeface="Times New Roman"/>
              </a:rPr>
              <a:t>σφάλει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</a:t>
            </a:r>
            <a:r>
              <a:rPr sz="2000"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0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ομαλή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εξέλιξη</a:t>
            </a:r>
            <a:r>
              <a:rPr sz="2000" spc="-5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θεραπείας</a:t>
            </a:r>
            <a:r>
              <a:rPr sz="20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125" y="1"/>
            <a:ext cx="8601077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Νοσηλευτική</a:t>
            </a:r>
            <a:r>
              <a:rPr sz="2700" spc="-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αντιμετώπιση,</a:t>
            </a:r>
            <a:r>
              <a:rPr sz="2700" spc="-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700" spc="-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700" spc="-9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7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(επανάληψη)</a:t>
            </a:r>
            <a:endParaRPr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504" y="692696"/>
            <a:ext cx="8788370" cy="5609677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1600" spc="56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1600" dirty="0">
                <a:solidFill>
                  <a:srgbClr val="F8BBA2"/>
                </a:solidFill>
                <a:latin typeface="Lucida Sans Unicode"/>
                <a:cs typeface="Lucida Sans Unicode"/>
              </a:rPr>
              <a:t>	</a:t>
            </a:r>
            <a:r>
              <a:rPr sz="2000" spc="-15" dirty="0">
                <a:solidFill>
                  <a:srgbClr val="FFFF00"/>
                </a:solidFill>
                <a:latin typeface="Times New Roman"/>
                <a:cs typeface="Times New Roman"/>
              </a:rPr>
              <a:t>Αναφορικά</a:t>
            </a:r>
            <a:r>
              <a:rPr sz="2000" spc="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0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απευθείας</a:t>
            </a:r>
            <a:r>
              <a:rPr sz="2000"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στιχομυθία</a:t>
            </a:r>
            <a:r>
              <a:rPr sz="2000" spc="-2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000" spc="-4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ασθενή,</a:t>
            </a:r>
            <a:r>
              <a:rPr sz="20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3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=</a:t>
            </a:r>
            <a:endParaRPr sz="2000" dirty="0">
              <a:latin typeface="Times New Roman"/>
              <a:cs typeface="Times New Roman"/>
            </a:endParaRPr>
          </a:p>
          <a:p>
            <a:pPr marL="380048">
              <a:lnSpc>
                <a:spcPct val="150000"/>
              </a:lnSpc>
              <a:spcBef>
                <a:spcPts val="0"/>
              </a:spcBef>
            </a:pP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Αποφυγή</a:t>
            </a:r>
            <a:r>
              <a:rPr sz="20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εμπλοκής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σε</a:t>
            </a:r>
            <a:r>
              <a:rPr sz="2000" spc="-6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αναλυτική</a:t>
            </a:r>
            <a:r>
              <a:rPr sz="2000" spc="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00"/>
                </a:solidFill>
                <a:latin typeface="Times New Roman"/>
                <a:cs typeface="Times New Roman"/>
              </a:rPr>
              <a:t>συζήτηση</a:t>
            </a:r>
            <a:r>
              <a:rPr sz="20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/</a:t>
            </a:r>
            <a:r>
              <a:rPr sz="2000"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αντιπαράθεση</a:t>
            </a:r>
            <a:r>
              <a:rPr sz="2000" spc="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0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00"/>
                </a:solidFill>
                <a:latin typeface="Times New Roman"/>
                <a:cs typeface="Times New Roman"/>
              </a:rPr>
              <a:t>ασθενή</a:t>
            </a:r>
            <a:endParaRPr sz="2000"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pc="68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dirty="0">
                <a:solidFill>
                  <a:srgbClr val="F8BBA2"/>
                </a:solidFill>
                <a:latin typeface="Lucida Sans Unicode"/>
                <a:cs typeface="Lucida Sans Unicode"/>
              </a:rPr>
              <a:t>	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000" spc="-5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ώρα</a:t>
            </a:r>
            <a:r>
              <a:rPr sz="20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000" spc="-2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«κρίσης»</a:t>
            </a:r>
            <a:r>
              <a:rPr sz="2000"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ασθενής</a:t>
            </a:r>
            <a:r>
              <a:rPr sz="2000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πιθανόν</a:t>
            </a:r>
            <a:r>
              <a:rPr sz="2000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000" spc="-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εκφράζει</a:t>
            </a:r>
            <a:r>
              <a:rPr sz="2000"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διατυπώνει</a:t>
            </a:r>
            <a:r>
              <a:rPr sz="2000" spc="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παράλογες</a:t>
            </a:r>
            <a:r>
              <a:rPr sz="2000" u="sng" spc="-1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απαιτήσεις</a:t>
            </a:r>
            <a:r>
              <a:rPr sz="2000" u="sng" spc="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000" u="sng" spc="-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σκέψεις.</a:t>
            </a:r>
            <a:endParaRPr sz="2000"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Η</a:t>
            </a:r>
            <a:r>
              <a:rPr sz="2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επιλογή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μας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z="2000"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εμπλακούμε</a:t>
            </a:r>
            <a:r>
              <a:rPr sz="2000" spc="-2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σε</a:t>
            </a:r>
            <a:r>
              <a:rPr sz="2000" spc="-5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00"/>
                </a:solidFill>
                <a:latin typeface="Times New Roman"/>
                <a:cs typeface="Times New Roman"/>
              </a:rPr>
              <a:t>συζήτηση</a:t>
            </a:r>
            <a:r>
              <a:rPr sz="2000"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/</a:t>
            </a:r>
            <a:r>
              <a:rPr sz="20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αντιπαράθεση</a:t>
            </a:r>
            <a:r>
              <a:rPr sz="2000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μαζί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19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endParaRPr sz="2000" dirty="0">
              <a:latin typeface="Times New Roman"/>
              <a:cs typeface="Times New Roman"/>
            </a:endParaRPr>
          </a:p>
          <a:p>
            <a:pPr marL="9525" marR="502444">
              <a:lnSpc>
                <a:spcPct val="150000"/>
              </a:lnSpc>
              <a:spcBef>
                <a:spcPts val="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0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ύφος</a:t>
            </a:r>
            <a:r>
              <a:rPr sz="2000" spc="-4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«λογικού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000"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δασκάλου»</a:t>
            </a:r>
            <a:r>
              <a:rPr sz="2000" spc="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000" spc="-2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000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0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«βάλουμε</a:t>
            </a:r>
            <a:r>
              <a:rPr sz="2000" spc="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στη</a:t>
            </a:r>
            <a:r>
              <a:rPr sz="2000"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θέση</a:t>
            </a:r>
            <a:r>
              <a:rPr sz="2000" spc="-2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του»</a:t>
            </a:r>
            <a:r>
              <a:rPr sz="2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/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00"/>
                </a:solidFill>
                <a:latin typeface="Times New Roman"/>
                <a:cs typeface="Times New Roman"/>
              </a:rPr>
              <a:t>«συνετίσουμε»</a:t>
            </a:r>
            <a:r>
              <a:rPr sz="2000" spc="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/</a:t>
            </a:r>
            <a:r>
              <a:rPr sz="2000"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00"/>
                </a:solidFill>
                <a:latin typeface="Times New Roman"/>
                <a:cs typeface="Times New Roman"/>
              </a:rPr>
              <a:t>«λογικέψουμε»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πιθανόν</a:t>
            </a:r>
            <a:r>
              <a:rPr sz="2000" u="sng" spc="-3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να</a:t>
            </a:r>
            <a:r>
              <a:rPr sz="2000" u="sng" spc="-5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δυσκολέψει</a:t>
            </a:r>
            <a:r>
              <a:rPr sz="2000" u="sng" spc="-2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000" u="sng" spc="-3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κατάσταση</a:t>
            </a:r>
            <a:r>
              <a:rPr sz="2000" u="sng" spc="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εντείνει</a:t>
            </a:r>
            <a:r>
              <a:rPr sz="20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2000" u="sng" spc="-4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φραγμό</a:t>
            </a:r>
            <a:r>
              <a:rPr sz="2000" u="sng" spc="-1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στην</a:t>
            </a:r>
            <a:r>
              <a:rPr sz="2000" u="sng" spc="-3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πραγματική</a:t>
            </a:r>
            <a:r>
              <a:rPr sz="2000" u="sng" spc="2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επικοινωνία</a:t>
            </a:r>
            <a:r>
              <a:rPr sz="2000" u="sng" spc="-5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000" u="sng" spc="-4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2000" u="sng" spc="-5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ασθενή</a:t>
            </a:r>
            <a:r>
              <a:rPr sz="2000" spc="-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lang="el-GR" sz="2000" spc="-8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9525" marR="502444">
              <a:lnSpc>
                <a:spcPct val="150000"/>
              </a:lnSpc>
              <a:spcBef>
                <a:spcPts val="0"/>
              </a:spcBef>
            </a:pPr>
            <a:r>
              <a:rPr sz="2000" dirty="0" err="1">
                <a:solidFill>
                  <a:srgbClr val="FFFF00"/>
                </a:solidFill>
                <a:latin typeface="Times New Roman"/>
                <a:cs typeface="Times New Roman"/>
              </a:rPr>
              <a:t>Συμ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πέρασμα</a:t>
            </a:r>
            <a:r>
              <a:rPr sz="2000" spc="-6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=</a:t>
            </a:r>
            <a:r>
              <a:rPr sz="2000" spc="-9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Δεν</a:t>
            </a:r>
            <a:r>
              <a:rPr sz="2000" u="sng" spc="-56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εμπλεκόμαστε</a:t>
            </a:r>
            <a:r>
              <a:rPr sz="2000" u="sng" spc="-49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σε</a:t>
            </a:r>
            <a:r>
              <a:rPr sz="2000" u="sng" spc="-71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αναλυτική</a:t>
            </a:r>
            <a:r>
              <a:rPr sz="2000" u="sng" spc="-4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συζήτηση</a:t>
            </a:r>
            <a:r>
              <a:rPr sz="2000"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(Do</a:t>
            </a:r>
            <a:r>
              <a:rPr sz="2000" spc="-5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not</a:t>
            </a:r>
            <a:r>
              <a:rPr sz="2000" spc="-6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engage)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διότι</a:t>
            </a:r>
            <a:r>
              <a:rPr sz="2000" spc="-4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πιθανότερα</a:t>
            </a:r>
            <a:r>
              <a:rPr sz="2000"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38" dirty="0">
                <a:solidFill>
                  <a:srgbClr val="FFFF00"/>
                </a:solidFill>
                <a:latin typeface="Times New Roman"/>
                <a:cs typeface="Times New Roman"/>
              </a:rPr>
              <a:t>=</a:t>
            </a:r>
            <a:r>
              <a:rPr lang="el-GR" sz="2000" spc="-38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θα</a:t>
            </a:r>
            <a:r>
              <a:rPr sz="20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χάσουμε</a:t>
            </a:r>
            <a:r>
              <a:rPr sz="2000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«τη</a:t>
            </a:r>
            <a:r>
              <a:rPr sz="2000" spc="-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μάχη»</a:t>
            </a:r>
            <a:r>
              <a:rPr sz="2000" spc="-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000" spc="-4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ελέγχου</a:t>
            </a:r>
            <a:r>
              <a:rPr sz="2000" spc="-4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FF"/>
                </a:solidFill>
                <a:latin typeface="Times New Roman"/>
                <a:cs typeface="Times New Roman"/>
              </a:rPr>
              <a:t>«συζήτησης»</a:t>
            </a:r>
            <a:r>
              <a:rPr sz="2000" spc="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000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000" spc="-5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ασθενή</a:t>
            </a:r>
            <a:r>
              <a:rPr sz="20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000"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FF"/>
                </a:solidFill>
                <a:latin typeface="Times New Roman"/>
                <a:cs typeface="Times New Roman"/>
              </a:rPr>
              <a:t>γενικότερα</a:t>
            </a:r>
            <a:r>
              <a:rPr sz="2000"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μπορεί</a:t>
            </a:r>
            <a:r>
              <a:rPr sz="20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000" spc="-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απορρυθμισθεί</a:t>
            </a:r>
            <a:r>
              <a:rPr sz="2000" spc="-1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000" spc="-1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8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lang="el-GR" sz="2000" spc="-38" dirty="0">
                <a:latin typeface="Times New Roman"/>
                <a:cs typeface="Times New Roman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Times New Roman"/>
                <a:cs typeface="Times New Roman"/>
              </a:rPr>
              <a:t>γενική</a:t>
            </a:r>
            <a:r>
              <a:rPr sz="2000" spc="-7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2000" dirty="0" err="1">
                <a:solidFill>
                  <a:srgbClr val="FFFFFF"/>
                </a:solidFill>
                <a:latin typeface="Times New Roman"/>
                <a:cs typeface="Times New Roman"/>
              </a:rPr>
              <a:t>τάστ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αση</a:t>
            </a:r>
            <a:endParaRPr lang="el-GR" sz="2000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sz="2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(αρρυθμία,</a:t>
            </a:r>
            <a:r>
              <a:rPr sz="2000"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α/δ</a:t>
            </a:r>
            <a:r>
              <a:rPr sz="2000" spc="-5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αστάθεια,</a:t>
            </a:r>
            <a:r>
              <a:rPr sz="2000"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αναπνευστική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8" dirty="0">
                <a:solidFill>
                  <a:srgbClr val="FFFFFF"/>
                </a:solidFill>
                <a:latin typeface="Times New Roman"/>
                <a:cs typeface="Times New Roman"/>
              </a:rPr>
              <a:t>δυσχέρεια)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1559" y="188640"/>
            <a:ext cx="5043909" cy="441468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Νοσηλευτική</a:t>
            </a:r>
            <a:r>
              <a:rPr sz="2800" spc="-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αντιμετώπιση,</a:t>
            </a:r>
            <a:r>
              <a:rPr sz="2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512" y="908720"/>
            <a:ext cx="8784976" cy="53608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7653" algn="l"/>
              </a:tabLst>
            </a:pPr>
            <a:r>
              <a:rPr sz="1400" spc="68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1600" dirty="0">
                <a:solidFill>
                  <a:srgbClr val="F8BBA2"/>
                </a:solidFill>
                <a:latin typeface="Lucida Sans Unicode"/>
                <a:cs typeface="Lucida Sans Unicode"/>
              </a:rPr>
              <a:t>	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Σημαντική</a:t>
            </a:r>
            <a:r>
              <a:rPr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υπενθύμιση</a:t>
            </a:r>
            <a:r>
              <a:rPr spc="-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pc="-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ασθενής</a:t>
            </a:r>
            <a:r>
              <a:rPr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πολίτης</a:t>
            </a:r>
            <a:r>
              <a:rPr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pc="-4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πλήρη</a:t>
            </a:r>
            <a:r>
              <a:rPr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συνταγματικά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 δικαιώματα.</a:t>
            </a:r>
            <a:endParaRPr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spc="-23" dirty="0">
                <a:solidFill>
                  <a:srgbClr val="FFFF00"/>
                </a:solidFill>
                <a:latin typeface="Times New Roman"/>
                <a:cs typeface="Times New Roman"/>
              </a:rPr>
              <a:t>Το</a:t>
            </a:r>
            <a:r>
              <a:rPr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γεγονός</a:t>
            </a:r>
            <a:r>
              <a:rPr spc="-7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ότι</a:t>
            </a:r>
            <a:r>
              <a:rPr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βρίσκεται</a:t>
            </a:r>
            <a:r>
              <a:rPr spc="-1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επι</a:t>
            </a:r>
            <a:r>
              <a:rPr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κλίνης</a:t>
            </a:r>
            <a:r>
              <a:rPr spc="-2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pc="-5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καθιστά</a:t>
            </a:r>
            <a:r>
              <a:rPr spc="-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ευάλωτο</a:t>
            </a:r>
            <a:r>
              <a:rPr spc="-2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αδύναμο</a:t>
            </a:r>
            <a:r>
              <a:rPr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στο</a:t>
            </a:r>
            <a:r>
              <a:rPr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«υπερασπισθεί»</a:t>
            </a:r>
            <a:r>
              <a:rPr spc="2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εαυτό</a:t>
            </a:r>
            <a:r>
              <a:rPr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pc="-15" dirty="0">
                <a:solidFill>
                  <a:srgbClr val="FFFF00"/>
                </a:solidFill>
                <a:latin typeface="Times New Roman"/>
                <a:cs typeface="Times New Roman"/>
              </a:rPr>
              <a:t>του.</a:t>
            </a:r>
            <a:endParaRPr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Αυτό</a:t>
            </a:r>
            <a:r>
              <a:rPr u="sng" spc="-2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δεν</a:t>
            </a:r>
            <a:r>
              <a:rPr u="sng" spc="-4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σημαίνει</a:t>
            </a:r>
            <a:r>
              <a:rPr u="sng" spc="-3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όμως</a:t>
            </a:r>
            <a:r>
              <a:rPr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ότι</a:t>
            </a:r>
            <a:r>
              <a:rPr u="sng" spc="-53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περιστέλλονται</a:t>
            </a:r>
            <a:r>
              <a:rPr u="sng" spc="-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u="sng" spc="-4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spc="-8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συνταγματικά</a:t>
            </a:r>
            <a:r>
              <a:rPr u="sng" spc="-26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δικαιώματά</a:t>
            </a:r>
            <a:r>
              <a:rPr u="sng" spc="1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spc="-19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endParaRPr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(ο</a:t>
            </a:r>
            <a:r>
              <a:rPr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ασθενής</a:t>
            </a:r>
            <a:r>
              <a:rPr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δικαιούται</a:t>
            </a:r>
            <a:r>
              <a:rPr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νοσηλευτική</a:t>
            </a:r>
            <a:r>
              <a:rPr spc="-2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φροντίδα</a:t>
            </a:r>
            <a:r>
              <a:rPr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pc="-6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προστασία</a:t>
            </a:r>
            <a:r>
              <a:rPr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αξιοπρέπειας</a:t>
            </a:r>
            <a:r>
              <a:rPr spc="-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του,</a:t>
            </a:r>
            <a:r>
              <a:rPr spc="-6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έχει</a:t>
            </a:r>
            <a:r>
              <a:rPr spc="-5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δικαίωμα</a:t>
            </a:r>
            <a:r>
              <a:rPr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00"/>
                </a:solidFill>
                <a:latin typeface="Times New Roman"/>
                <a:cs typeface="Times New Roman"/>
              </a:rPr>
              <a:t>έγκαιρη</a:t>
            </a:r>
            <a:r>
              <a:rPr lang="el-GR" spc="-8" dirty="0">
                <a:latin typeface="Times New Roman"/>
                <a:cs typeface="Times New Roman"/>
              </a:rPr>
              <a:t> </a:t>
            </a:r>
            <a:r>
              <a:rPr dirty="0" err="1">
                <a:solidFill>
                  <a:srgbClr val="FFFF00"/>
                </a:solidFill>
                <a:latin typeface="Times New Roman"/>
                <a:cs typeface="Times New Roman"/>
              </a:rPr>
              <a:t>ενημέρωση</a:t>
            </a:r>
            <a:r>
              <a:rPr spc="-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θεραπευτική</a:t>
            </a:r>
            <a:r>
              <a:rPr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αγωγή</a:t>
            </a:r>
            <a:r>
              <a:rPr spc="-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pc="-1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τις</a:t>
            </a:r>
            <a:r>
              <a:rPr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νοσηλευτικές</a:t>
            </a:r>
            <a:r>
              <a:rPr spc="-2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/</a:t>
            </a:r>
            <a:r>
              <a:rPr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ιατρικές</a:t>
            </a:r>
            <a:r>
              <a:rPr spc="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παρεμβάσεις</a:t>
            </a:r>
            <a:r>
              <a:rPr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r>
              <a:rPr spc="-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θα</a:t>
            </a:r>
            <a:r>
              <a:rPr spc="-5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00"/>
                </a:solidFill>
                <a:latin typeface="Times New Roman"/>
                <a:cs typeface="Times New Roman"/>
              </a:rPr>
              <a:t>πραγματοποιηθούν)</a:t>
            </a:r>
            <a:endParaRPr dirty="0">
              <a:latin typeface="Times New Roman"/>
              <a:cs typeface="Times New Roman"/>
            </a:endParaRPr>
          </a:p>
          <a:p>
            <a:pPr marL="57150" marR="281940" indent="-48101">
              <a:lnSpc>
                <a:spcPct val="150000"/>
              </a:lnSpc>
              <a:spcBef>
                <a:spcPts val="0"/>
              </a:spcBef>
            </a:pPr>
            <a:r>
              <a:rPr sz="1600" spc="94" dirty="0">
                <a:solidFill>
                  <a:srgbClr val="F8BBA2"/>
                </a:solidFill>
                <a:latin typeface="Lucida Sans Unicode"/>
                <a:cs typeface="Lucida Sans Unicode"/>
              </a:rPr>
              <a:t>▶</a:t>
            </a:r>
            <a:r>
              <a:rPr sz="1600" spc="-94" dirty="0">
                <a:solidFill>
                  <a:srgbClr val="F8BBA2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Πέραν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συνταγογραφούμενης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φαρμακευτικής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αντιψυχωτικής</a:t>
            </a:r>
            <a:r>
              <a:rPr spc="-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αγωγής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lang="el-GR" spc="-4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57150" marR="281940" indent="-48101">
              <a:lnSpc>
                <a:spcPct val="150000"/>
              </a:lnSpc>
              <a:spcBef>
                <a:spcPts val="0"/>
              </a:spcBef>
            </a:pP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πχ</a:t>
            </a:r>
            <a:r>
              <a:rPr spc="-9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Αλοπεριδόλη</a:t>
            </a:r>
            <a:r>
              <a:rPr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pc="-6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χαμηλή</a:t>
            </a:r>
            <a:r>
              <a:rPr spc="-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pc="-15" dirty="0">
                <a:solidFill>
                  <a:srgbClr val="FFFFFF"/>
                </a:solidFill>
                <a:latin typeface="Times New Roman"/>
                <a:cs typeface="Times New Roman"/>
              </a:rPr>
              <a:t>δόση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1,5</a:t>
            </a:r>
            <a:r>
              <a:rPr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3mgr</a:t>
            </a:r>
            <a:r>
              <a:rPr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εφάπαξ</a:t>
            </a:r>
            <a:endParaRPr dirty="0"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90336" algn="l"/>
              </a:tabLst>
            </a:pP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pc="-4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τελευταία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γραμμή</a:t>
            </a:r>
            <a:r>
              <a:rPr spc="-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άμυνας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=</a:t>
            </a:r>
            <a:r>
              <a:rPr lang="el-GR" sz="1600" spc="-38" dirty="0">
                <a:solidFill>
                  <a:srgbClr val="F8BBA2"/>
                </a:solidFill>
                <a:latin typeface="Lucida Sans Unicode"/>
                <a:cs typeface="Lucida Sans Unicode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u="sng" spc="-49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περιορισμός</a:t>
            </a:r>
            <a:r>
              <a:rPr u="sng" spc="-23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επί</a:t>
            </a:r>
            <a:r>
              <a:rPr u="sng" spc="-41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u="sng" dirty="0" err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κλίνης</a:t>
            </a:r>
            <a:r>
              <a:rPr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l-GR" spc="-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l-GR" u="sng" spc="-4" dirty="0">
                <a:latin typeface="Times New Roman"/>
                <a:cs typeface="Times New Roman"/>
              </a:rPr>
              <a:t>(με ιατρική οδηγία)</a:t>
            </a: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90336" algn="l"/>
              </a:tabLst>
            </a:pP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θα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πρέπει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pc="-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γίνεται</a:t>
            </a:r>
            <a:r>
              <a:rPr spc="-2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pc="-5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περισσή</a:t>
            </a:r>
            <a:r>
              <a:rPr spc="-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σκέψη,,,,</a:t>
            </a:r>
            <a:r>
              <a:rPr spc="-4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pc="-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εάν</a:t>
            </a:r>
            <a:r>
              <a:rPr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προσπαθήσουμε</a:t>
            </a:r>
            <a:r>
              <a:rPr lang="el-GR" spc="-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περιορίσουμε</a:t>
            </a:r>
            <a:r>
              <a:rPr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έναν</a:t>
            </a:r>
            <a:r>
              <a:rPr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ασθενή</a:t>
            </a:r>
            <a:r>
              <a:rPr spc="-2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διατηρεί</a:t>
            </a:r>
            <a:r>
              <a:rPr spc="1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εν</a:t>
            </a:r>
            <a:r>
              <a:rPr spc="-4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μέρει</a:t>
            </a:r>
            <a:r>
              <a:rPr spc="-1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ακέραια την</a:t>
            </a:r>
            <a:r>
              <a:rPr spc="-2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πνευματική</a:t>
            </a:r>
            <a:r>
              <a:rPr spc="-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pc="-3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κατάσταση,,,</a:t>
            </a:r>
            <a:r>
              <a:rPr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lang="el-GR" spc="15" dirty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9525">
              <a:lnSpc>
                <a:spcPct val="150000"/>
              </a:lnSpc>
              <a:spcBef>
                <a:spcPts val="0"/>
              </a:spcBef>
              <a:tabLst>
                <a:tab pos="2690336" algn="l"/>
              </a:tabLst>
            </a:pPr>
            <a:r>
              <a:rPr dirty="0" err="1">
                <a:solidFill>
                  <a:srgbClr val="FFFF00"/>
                </a:solidFill>
                <a:latin typeface="Times New Roman"/>
                <a:cs typeface="Times New Roman"/>
              </a:rPr>
              <a:t>είν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αι</a:t>
            </a:r>
            <a:r>
              <a:rPr spc="-2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00"/>
                </a:solidFill>
                <a:latin typeface="Times New Roman"/>
                <a:cs typeface="Times New Roman"/>
              </a:rPr>
              <a:t>πιθανό</a:t>
            </a:r>
            <a:r>
              <a:rPr lang="el-GR" spc="-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pc="-4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πυροδοτήσουμε</a:t>
            </a:r>
            <a:r>
              <a:rPr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επιπλέον</a:t>
            </a:r>
            <a:r>
              <a:rPr spc="-2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περαιτέρω</a:t>
            </a:r>
            <a:r>
              <a:rPr spc="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00"/>
                </a:solidFill>
                <a:latin typeface="Times New Roman"/>
                <a:cs typeface="Times New Roman"/>
              </a:rPr>
              <a:t>αύξηση της</a:t>
            </a:r>
            <a:r>
              <a:rPr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pc="-8" dirty="0">
                <a:solidFill>
                  <a:srgbClr val="FFFF00"/>
                </a:solidFill>
                <a:latin typeface="Times New Roman"/>
                <a:cs typeface="Times New Roman"/>
              </a:rPr>
              <a:t>σύγχυσης/διέγερσής</a:t>
            </a:r>
            <a:r>
              <a:rPr spc="-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pc="-19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endParaRPr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732" y="188640"/>
            <a:ext cx="8588845" cy="148694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dirty="0">
                <a:solidFill>
                  <a:srgbClr val="FFFF00"/>
                </a:solidFill>
              </a:rPr>
              <a:t>Συμπέρασμα</a:t>
            </a:r>
            <a:r>
              <a:rPr spc="-49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=</a:t>
            </a:r>
            <a:r>
              <a:rPr spc="-56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Μην</a:t>
            </a:r>
            <a:r>
              <a:rPr spc="-4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εμπλέκεστε</a:t>
            </a:r>
            <a:r>
              <a:rPr spc="-23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σε</a:t>
            </a:r>
            <a:r>
              <a:rPr spc="-53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αναλυτική</a:t>
            </a:r>
            <a:r>
              <a:rPr spc="-15" dirty="0">
                <a:solidFill>
                  <a:srgbClr val="FFFF00"/>
                </a:solidFill>
              </a:rPr>
              <a:t> </a:t>
            </a:r>
            <a:r>
              <a:rPr spc="-8" dirty="0">
                <a:solidFill>
                  <a:srgbClr val="FFFF00"/>
                </a:solidFill>
              </a:rPr>
              <a:t>συζήτηση</a:t>
            </a:r>
            <a:br>
              <a:rPr lang="el-GR" spc="-8" dirty="0">
                <a:solidFill>
                  <a:srgbClr val="FFFF00"/>
                </a:solidFill>
              </a:rPr>
            </a:br>
            <a:r>
              <a:rPr b="1" spc="-79" dirty="0">
                <a:solidFill>
                  <a:srgbClr val="FFFF00"/>
                </a:solidFill>
              </a:rPr>
              <a:t> </a:t>
            </a:r>
            <a:r>
              <a:rPr b="1" dirty="0"/>
              <a:t>(Do</a:t>
            </a:r>
            <a:r>
              <a:rPr b="1" spc="-53" dirty="0"/>
              <a:t> </a:t>
            </a:r>
            <a:r>
              <a:rPr b="1" dirty="0"/>
              <a:t>not</a:t>
            </a:r>
            <a:r>
              <a:rPr b="1" spc="-56" dirty="0"/>
              <a:t> </a:t>
            </a:r>
            <a:r>
              <a:rPr b="1" dirty="0"/>
              <a:t>engage)</a:t>
            </a:r>
            <a:r>
              <a:rPr b="1" spc="-8" dirty="0"/>
              <a:t> </a:t>
            </a:r>
            <a:br>
              <a:rPr lang="el-GR" spc="-8" dirty="0"/>
            </a:br>
            <a:r>
              <a:rPr dirty="0" err="1">
                <a:solidFill>
                  <a:srgbClr val="FFFF00"/>
                </a:solidFill>
              </a:rPr>
              <a:t>διότι</a:t>
            </a:r>
            <a:r>
              <a:rPr spc="-60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πιθανότερα</a:t>
            </a:r>
            <a:r>
              <a:rPr spc="-19" dirty="0">
                <a:solidFill>
                  <a:srgbClr val="FFFF00"/>
                </a:solidFill>
              </a:rPr>
              <a:t> </a:t>
            </a:r>
            <a:r>
              <a:rPr spc="-38" dirty="0">
                <a:solidFill>
                  <a:srgbClr val="FFFF00"/>
                </a:solidFill>
              </a:rPr>
              <a:t>=</a:t>
            </a:r>
            <a:endParaRPr dirty="0"/>
          </a:p>
          <a:p>
            <a:pPr marL="9525"/>
            <a:r>
              <a:rPr dirty="0"/>
              <a:t>«θα</a:t>
            </a:r>
            <a:r>
              <a:rPr spc="34" dirty="0"/>
              <a:t> </a:t>
            </a:r>
            <a:r>
              <a:rPr dirty="0" err="1"/>
              <a:t>χάσετε</a:t>
            </a:r>
            <a:r>
              <a:rPr spc="-26" dirty="0"/>
              <a:t> </a:t>
            </a:r>
            <a:r>
              <a:rPr dirty="0"/>
              <a:t>τη</a:t>
            </a:r>
            <a:r>
              <a:rPr spc="-45" dirty="0"/>
              <a:t> </a:t>
            </a:r>
            <a:r>
              <a:rPr dirty="0"/>
              <a:t>μάχη»</a:t>
            </a:r>
            <a:r>
              <a:rPr spc="-30" dirty="0"/>
              <a:t> </a:t>
            </a:r>
            <a:r>
              <a:rPr dirty="0"/>
              <a:t>του</a:t>
            </a:r>
            <a:r>
              <a:rPr spc="-53" dirty="0"/>
              <a:t> </a:t>
            </a:r>
            <a:r>
              <a:rPr dirty="0"/>
              <a:t>ελέγχου</a:t>
            </a:r>
            <a:r>
              <a:rPr spc="-19" dirty="0"/>
              <a:t> </a:t>
            </a:r>
            <a:r>
              <a:rPr dirty="0"/>
              <a:t>της</a:t>
            </a:r>
            <a:r>
              <a:rPr spc="-34" dirty="0"/>
              <a:t> </a:t>
            </a:r>
            <a:r>
              <a:rPr spc="-8" dirty="0"/>
              <a:t>«συζήτησης»</a:t>
            </a:r>
            <a:r>
              <a:rPr spc="11" dirty="0"/>
              <a:t> </a:t>
            </a:r>
            <a:r>
              <a:rPr dirty="0"/>
              <a:t>με</a:t>
            </a:r>
            <a:r>
              <a:rPr spc="-41" dirty="0"/>
              <a:t> </a:t>
            </a:r>
            <a:r>
              <a:rPr dirty="0"/>
              <a:t>τον</a:t>
            </a:r>
            <a:r>
              <a:rPr spc="-41" dirty="0"/>
              <a:t> </a:t>
            </a:r>
            <a:r>
              <a:rPr spc="-8" dirty="0"/>
              <a:t>ασθενή</a:t>
            </a:r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30901" y="1916831"/>
            <a:ext cx="4094226" cy="47525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732" y="1916832"/>
            <a:ext cx="443712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9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4315" y="107315"/>
            <a:ext cx="8653780" cy="491490"/>
          </a:xfrm>
        </p:spPr>
        <p:txBody>
          <a:bodyPr/>
          <a:lstStyle/>
          <a:p>
            <a:r>
              <a:rPr lang="el-GR" altLang="x-none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Μετεγχειρητική νοσηλευτική παρακολούθηση στη Μονάδα. Τι περιλαμβάνει ?</a:t>
            </a:r>
            <a:r>
              <a:rPr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(1)</a:t>
            </a:r>
            <a:r>
              <a:rPr lang="el-GR" altLang="x-none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598805"/>
            <a:ext cx="9144000" cy="615187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παρακολούθηση των ασθενών αυτών στη Μονάδα είναι ζωτικής σημασίας και </a:t>
            </a:r>
            <a:r>
              <a:rPr lang="el-G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 </a:t>
            </a:r>
            <a:r>
              <a:rPr lang="el-GR" alt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συνολικό πλάνο φροντίδας</a:t>
            </a:r>
            <a:r>
              <a:rPr lang="el-GR" alt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από τους νοσηλευτές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ώστε να εξασφαλίσει </a:t>
            </a:r>
            <a:r>
              <a:rPr lang="el-GR" alt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την ομαλή ανάνηψη τους,</a:t>
            </a:r>
            <a:r>
              <a:rPr lang="el-GR" alt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με σκοπό </a:t>
            </a:r>
            <a:r>
              <a:rPr lang="el-GR" alt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την ομαλή και χωρίς επιπλοκές μεταφορά τους</a:t>
            </a:r>
            <a:r>
              <a:rPr lang="el-GR" alt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στην Κλινική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alt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Υπό αυτό το πρίσμα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αναγκαία</a:t>
            </a:r>
            <a:r>
              <a:rPr lang="el-GR" alt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στενή διαρκής παρακολούθηση των ζωτικών σημείων</a:t>
            </a:r>
            <a:r>
              <a:rPr lang="el-G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ασθενούς  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παρακολούθηση και αντιμετώπιση των δυνητικών επιπλοκών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πιθανά θα εμφανίσουν ανα σύστημα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7314"/>
            <a:ext cx="9143999" cy="945421"/>
          </a:xfrm>
        </p:spPr>
        <p:txBody>
          <a:bodyPr/>
          <a:lstStyle/>
          <a:p>
            <a:pPr algn="ctr"/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Μετεγχειρητική νοσηλευτική παρακολούθηση στη Μονάδα. </a:t>
            </a:r>
            <a:b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el-GR" altLang="x-none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Στο τέλος της ημέρας, τι μένει ??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1052735"/>
            <a:ext cx="9036496" cy="540060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παρακολούθηση στη Μονάδα είναι ζωτικής σημασίας και 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 ένα μεγάλο φάσμα γνώσεων / δεξιοτήτων</a:t>
            </a:r>
            <a:r>
              <a:rPr lang="en-US" alt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από τους νοσηλευτές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ώστε να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καλύψουν το σύνολο των αναγκών που έχουν οι βαρέως πάσχοντες για την ομαλή ανάνηψη τους. </a:t>
            </a:r>
            <a:endParaRPr lang="el-GR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Υπό αυτό το πρίσμα 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αναγκαία η συνεχιζόμενη εκπαίδευση μας 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διαρκής ενημέρωση μας </a:t>
            </a:r>
            <a:r>
              <a:rPr lang="el-GR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αναφορικά με τις εξελίξεις σε αυτόν τον επιστημονικό τομέα 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εξυπακούεται ότι πρέπει να γίνεται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τα ανάλογα γενναία κίνητρα </a:t>
            </a:r>
            <a:r>
              <a:rPr lang="en-US" alt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en-US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οικονομικά / θεσμικά )  </a:t>
            </a:r>
            <a:r>
              <a:rPr lang="el-GR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πρέπει να θεσπισθούν από την Πολιτεία  σαν ανταπόδοση προς τον κλάδο των Νοσηλευτών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ενθαρρυνθεί η πρόοδος </a:t>
            </a:r>
            <a:r>
              <a:rPr lang="el-GR" altLang="en-US" u="sng">
                <a:latin typeface="Times New Roman" panose="02020603050405020304" pitchFamily="18" charset="0"/>
                <a:cs typeface="Times New Roman" panose="02020603050405020304" pitchFamily="18" charset="0"/>
              </a:rPr>
              <a:t>μας ποιοτικά,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en-US" u="sng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en-US" u="sng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καθημερινά </a:t>
            </a:r>
            <a:r>
              <a:rPr lang="el-GR" alt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όλη τη διάρκεια της σταδιοδρομίας μας </a:t>
            </a:r>
            <a:endParaRPr lang="el-G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4188" y="260649"/>
            <a:ext cx="8408292" cy="792088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προσοχή σας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268760"/>
            <a:ext cx="8640960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88641"/>
            <a:ext cx="9252520" cy="420960"/>
          </a:xfrm>
        </p:spPr>
        <p:txBody>
          <a:bodyPr/>
          <a:lstStyle/>
          <a:p>
            <a:r>
              <a:rPr lang="el-GR" altLang="x-none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Μετεγχειρητική νοσηλευτική παρακολούθηση στη Μονάδα. Τι περιλαμβάνει ?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(2)</a:t>
            </a:r>
            <a:r>
              <a:rPr lang="el-GR" altLang="x-none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692695"/>
            <a:ext cx="8640960" cy="59766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Τροχαίο ατύχημα / παράσυρση πεζού από όχημα, Τραυματισμός  από νύσσον / τέμνον όργανο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Τραυματική ρήξη Ισθμού Αορτής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Τ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horasic Endovascular Repair - TEVAR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Διαχωρισμός  Αορτής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Αντικατάσταση Ανιούσης Αορτής (+ - Τόξο/Ημιτόξο)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&amp;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Αντικατάσταση Κατιούσης Θωρακικής Αορτής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Αντιμετωπίζονται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ίδια προσοχή και βαρύτητα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 σύνολο όλου του προσωπικού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φροντίζει τους ασθενείς στην Καρδιοχειρουργική Μονάδα Ανάνηψης.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356456"/>
            <a:ext cx="1224136" cy="414564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764" y="2996952"/>
            <a:ext cx="3126516" cy="576064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406708"/>
            <a:ext cx="2952328" cy="5760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116633"/>
            <a:ext cx="8784976" cy="492967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Καρδιολογικές επιπλοκές (1)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8066" y="764703"/>
            <a:ext cx="8816422" cy="59766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 Μονάδα (το 1ο   24ωρο)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ανάγκη για υποστήριξη της ΑΠ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Αγγειοσυσπαστικά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(νοραδρεναλίνη/βαζοπρεσσίνη)  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υγρών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(κρυσταλλοειδή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λόγω υπότασης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εξαιτίας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υπογκαιμίας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αγγειοπαράλυσης </a:t>
            </a:r>
            <a:endParaRPr lang="en-US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διάρκεια καρδιοπνευμονικής παράκαμψης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Cardiopulmonary Bypass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CPB,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Systemic Inflammatory Response Syndrome – SIRS,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βεβαρημένη προεγχειρητική κλινική κατάσταση)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Απώτερος στόχος = διατήρηση ΜΑ</a:t>
            </a:r>
            <a:r>
              <a:rPr lang="en-US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&gt; 70-75 mmHg</a:t>
            </a: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el-GR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 Intensive Care Management of Aortic Repair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Paulis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al, Journal of Personalized Medicine, 2022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Perioperative Care in Adult Cardiac Surgery, 5</a:t>
            </a:r>
            <a:r>
              <a:rPr lang="en-US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Edition , 2011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endParaRPr lang="el-GR" sz="1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456" y="116632"/>
            <a:ext cx="8753032" cy="504056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Καρδιολογικές επιπλοκές  (2)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8088" y="620688"/>
            <a:ext cx="8753032" cy="612068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….Από την άλλη πλευρά,,,.. Στη Μονάδα (εντός 48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 για να επιτευχθεί αιμοδυναμική σταθερότητα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αρτηριακής πίεσης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χορήγηση αντιυπερτασικής αγωγής &amp;  β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αποκλειστές (iv esmolol, labetalol, σε συνδυασμό με GTN / Nitroprusside ) </a:t>
            </a: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παράλληλα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u="sng"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της </a:t>
            </a: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καρδιακής συχνότητας 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altLang="x-none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βαρύνουσας σημασίας,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μεσοπρόθεσμη φροντίδα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την αποσωλήνωση)                   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β – αποκλειστών </a:t>
            </a:r>
            <a:r>
              <a:rPr lang="en-US" altLang="x-none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(oral)</a:t>
            </a:r>
            <a:endParaRPr lang="el-GR" altLang="x-none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αναλγησίας = οπιοειδή, 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morphine  (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r">
              <a:spcBef>
                <a:spcPts val="0"/>
              </a:spcBef>
              <a:buNone/>
            </a:pP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 Intensive Care Management of Aortic Repair</a:t>
            </a:r>
          </a:p>
          <a:p>
            <a:pPr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al, Journal of Personalized Medicine, 2022</a:t>
            </a:r>
          </a:p>
          <a:p>
            <a:pPr algn="r">
              <a:spcBef>
                <a:spcPts val="0"/>
              </a:spcBef>
              <a:buNone/>
            </a:pP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Perioperative </a:t>
            </a:r>
            <a:r>
              <a:rPr lang="el-G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Adult Cardiac Surgery,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5th  Edition , 2011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Βέλος: Δεξιό 2"/>
          <p:cNvSpPr/>
          <p:nvPr/>
        </p:nvSpPr>
        <p:spPr>
          <a:xfrm>
            <a:off x="4966360" y="4581128"/>
            <a:ext cx="2664296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FC49169A-49A3-BF5A-BB7B-B898A9CC5510}"/>
              </a:ext>
            </a:extLst>
          </p:cNvPr>
          <p:cNvSpPr/>
          <p:nvPr/>
        </p:nvSpPr>
        <p:spPr>
          <a:xfrm>
            <a:off x="5436096" y="1314476"/>
            <a:ext cx="2664296" cy="3863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155" y="28376"/>
            <a:ext cx="8110855" cy="448296"/>
          </a:xfrm>
        </p:spPr>
        <p:txBody>
          <a:bodyPr/>
          <a:lstStyle/>
          <a:p>
            <a:r>
              <a:rPr lang="el-GR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Αναπνευστικές επιπλοκές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28094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Διαχωρισμός τύπου Α ( &amp; Β 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οδηγηθεί στο χ/ο)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Υποξυγοναιμία</a:t>
            </a:r>
            <a:r>
              <a:rPr lang="el-GR" altLang="x-none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en-US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εγάλη</a:t>
            </a:r>
            <a:r>
              <a:rPr lang="en-US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διάρκεια </a:t>
            </a:r>
            <a:r>
              <a:rPr lang="en-US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CPB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παρατεταμένος μηχανικός αερισμός, κυψελιδική βλάβη &amp; αυξημένη τριχοειδική διαπερατότητα στους πνεύμονες, ατελεκτασία, πλευριτική συλλογή, </a:t>
            </a:r>
            <a:r>
              <a:rPr lang="en-US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ARDS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υποκείμενη ΧΑΠ, κάπνισμα, μεγάλη ηλικία ασθενούς </a:t>
            </a:r>
            <a:endParaRPr lang="el-GR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ετά την αποσωλήνωση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πρώιμη κινητοποίηση ασθενούς, φ/θ, βρογχοδιασταλτική αγωγή,  εάν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pO2/FiO2 &lt; 200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Flow Nasal Cannula Oxygenation – HFNCO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Invasive Ventilation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nasal CPAP with PEEP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Perioperative Care in Adult Cardiac Surgery, 5th  Edition , 2011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 Intensive Care Management of Aortic Repair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al, Journal of Personalized Medicine, 2022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flow oxygen therapy at two initial flow settings versus conventional oxygen therapy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Theologou et al,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Journal of Clinical Medicine, 2021</a:t>
            </a: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692696"/>
            <a:ext cx="1683550" cy="43204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915" y="2949851"/>
            <a:ext cx="1818931" cy="335133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548" y="4077072"/>
            <a:ext cx="1816765" cy="3353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4785" y="0"/>
            <a:ext cx="3739143" cy="40466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Αιματολογικές επιπλοκές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404664"/>
            <a:ext cx="4081145" cy="6264741"/>
          </a:xfrm>
        </p:spPr>
        <p:txBody>
          <a:bodyPr>
            <a:normAutofit fontScale="90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διαχωρισμού τύπου Α ( &amp; Β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εάν οδηγηθεί στο χειρουργείο)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εν δυνάμει περίοδος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DHCA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(Deep Hypothermic Circulatory Arrest) </a:t>
            </a:r>
            <a:r>
              <a:rPr lang="el-GR" altLang="x-non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καθώς γίνεται η περιφερική αναστόμωση.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Σημαντικές διαταραχές πήξης =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συσχετίζονται με μεγάλη περίοδο</a:t>
            </a: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ψύξης/επαναθέρμανσης, ιστική υποάρδευση</a:t>
            </a:r>
            <a:r>
              <a:rPr lang="en-US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ιστική βλάβη </a:t>
            </a:r>
            <a:r>
              <a:rPr lang="en-US" alt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ακόλουθη οξέωση, αιμοαρραίωση, ινωδόλυση, </a:t>
            </a: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Αντιμετωπίζονται με = 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Έγκαιρη /επιθετική χρήση παραγώγων αίματος,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σύμπλεγμα 4 παραγώγων προθρομβίνης</a:t>
            </a: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 II, VII, IX</a:t>
            </a:r>
            <a:r>
              <a:rPr lang="el-GR" altLang="x-none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x-none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 (Beri-plex)</a:t>
            </a:r>
            <a:r>
              <a:rPr lang="el-GR" altLang="x-none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Ινωδογόνο, τρανεξαμικό οξύ,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</a:t>
            </a:r>
            <a:r>
              <a:rPr lang="en-US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 &gt; 8gr/dL </a:t>
            </a:r>
            <a:r>
              <a:rPr lang="el-GR" altLang="x-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επαρκή άρδευση ιστών με Ο2</a:t>
            </a:r>
            <a:endParaRPr lang="en-US" altLang="x-none" sz="1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of Perioperative </a:t>
            </a:r>
            <a:r>
              <a:rPr lang="el-GR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Adult Cardiac Surgery,</a:t>
            </a:r>
            <a:r>
              <a:rPr lang="el-GR" altLang="x-none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altLang="x-none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x-none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Editio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 Intensive Care Management of Aortic Repair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Paulis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al, Journal of Personalized Medicine, 2022</a:t>
            </a:r>
          </a:p>
          <a:p>
            <a:pPr marL="0" indent="0" algn="r">
              <a:spcBef>
                <a:spcPts val="0"/>
              </a:spcBef>
              <a:buNone/>
            </a:pPr>
            <a:endParaRPr lang="en-US" sz="1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el-GR" sz="1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1000" dirty="0">
              <a:solidFill>
                <a:srgbClr val="FFFF00"/>
              </a:solidFill>
            </a:endParaRPr>
          </a:p>
        </p:txBody>
      </p:sp>
      <p:sp>
        <p:nvSpPr>
          <p:cNvPr id="3" name="Βέλος: Δεξιό 1"/>
          <p:cNvSpPr/>
          <p:nvPr/>
        </p:nvSpPr>
        <p:spPr>
          <a:xfrm>
            <a:off x="945515" y="1218212"/>
            <a:ext cx="1034197" cy="122556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l-GR" sz="1200"/>
          </a:p>
        </p:txBody>
      </p:sp>
      <p:pic>
        <p:nvPicPr>
          <p:cNvPr id="23554" name="Picture 5" descr="im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39565" y="188595"/>
            <a:ext cx="4799330" cy="2765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Βέλος: Δεξιό 1"/>
          <p:cNvSpPr/>
          <p:nvPr/>
        </p:nvSpPr>
        <p:spPr>
          <a:xfrm>
            <a:off x="861913" y="3717032"/>
            <a:ext cx="1901190" cy="122555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l-GR" sz="1200"/>
          </a:p>
        </p:txBody>
      </p:sp>
      <p:pic>
        <p:nvPicPr>
          <p:cNvPr id="26626" name="Picture 5" descr="im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800" y="3225165"/>
            <a:ext cx="4647565" cy="33959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Τίτλος 1"/>
          <p:cNvSpPr>
            <a:spLocks noGrp="1"/>
          </p:cNvSpPr>
          <p:nvPr>
            <p:ph type="title" hasCustomPrompt="1"/>
          </p:nvPr>
        </p:nvSpPr>
        <p:spPr>
          <a:xfrm>
            <a:off x="206375" y="117475"/>
            <a:ext cx="8657590" cy="394970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Νευρολογικές επιπλοκές 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 hasCustomPrompt="1"/>
          </p:nvPr>
        </p:nvSpPr>
        <p:spPr>
          <a:xfrm>
            <a:off x="138430" y="620689"/>
            <a:ext cx="3978275" cy="6110312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Κα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τά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την επέμβαση, ο αποκλεισμός της αορτής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(cross clamping)</a:t>
            </a:r>
          </a:p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διαταράσσει την παροχή αίματος στον νωτιαίο μυελό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</a:t>
            </a:r>
          </a:p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αυξάνει την πίεση στον τράχηλο και κεφαλή. 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CSF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&amp;         </a:t>
            </a:r>
            <a:r>
              <a:rPr lang="en-US" alt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ICP &amp; CVP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Cerebrospinal Fluid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Αποτέλεσμα =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Πτώση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SCPP</a:t>
            </a:r>
          </a:p>
          <a:p>
            <a:pPr marL="0" marR="0" lvl="0" indent="0" algn="l" defTabSz="4572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η οποία περιστέλλεται λόγω</a:t>
            </a:r>
          </a:p>
          <a:p>
            <a:pPr marL="0" marR="0" lvl="0" indent="0" algn="l" defTabSz="4572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οιδήματος νωτιαίου μυελού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από </a:t>
            </a:r>
            <a:r>
              <a:rPr kumimoji="0" lang="el-GR" sz="2000" b="0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διεγχειρητικ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ισχαιμία και</a:t>
            </a:r>
          </a:p>
          <a:p>
            <a:pPr marL="0" marR="0" lvl="0" indent="0" algn="l" defTabSz="4572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reperfusion injury</a:t>
            </a:r>
            <a:r>
              <a:rPr lang="el-GR" alt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Spinal Cord Injury (SCI)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Lumbar Spinal Drains for</a:t>
            </a:r>
          </a:p>
          <a:p>
            <a:pPr marL="0" marR="0" lvl="0" indent="0" algn="r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Thoracoabdominal Aortic Surgery</a:t>
            </a:r>
          </a:p>
          <a:p>
            <a:pPr marL="0" marR="0" lvl="0" indent="0" algn="r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Dr Joseph Brandreth1†, Dr Rosemarie Kearsley2</a:t>
            </a:r>
          </a:p>
          <a:p>
            <a:pPr marL="0" marR="0" lvl="0" indent="0" algn="r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8 February 2022</a:t>
            </a:r>
          </a:p>
          <a:p>
            <a:pPr marL="0" marR="0" lvl="0" indent="0" algn="l" defTabSz="4572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panose="05040102010807070707" pitchFamily="18" charset="2"/>
              <a:buChar char="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Up Arrow 3"/>
          <p:cNvSpPr/>
          <p:nvPr/>
        </p:nvSpPr>
        <p:spPr>
          <a:xfrm>
            <a:off x="319088" y="2655739"/>
            <a:ext cx="397510" cy="294005"/>
          </a:xfrm>
          <a:prstGeom prst="upArrow">
            <a:avLst>
              <a:gd name="adj1" fmla="val 50000"/>
              <a:gd name="adj2" fmla="val 47635"/>
            </a:avLst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1486846" y="2620814"/>
            <a:ext cx="397510" cy="328930"/>
          </a:xfrm>
          <a:prstGeom prst="upArrow">
            <a:avLst>
              <a:gd name="adj1" fmla="val 50000"/>
              <a:gd name="adj2" fmla="val 47635"/>
            </a:avLst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en-US"/>
              <a:t>   </a:t>
            </a:r>
            <a:r>
              <a:rPr lang="en-US" altLang="el-GR"/>
              <a:t>  </a:t>
            </a:r>
            <a:r>
              <a:rPr lang="el-GR" altLang="en-US"/>
              <a:t> 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884356" y="1818957"/>
            <a:ext cx="1149985" cy="28384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339752" y="4941168"/>
            <a:ext cx="1149985" cy="28384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Θέση περιεχομένου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41800" y="260648"/>
            <a:ext cx="4763770" cy="647035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Ιό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3107</Words>
  <Application>Microsoft Office PowerPoint</Application>
  <PresentationFormat>Προβολή στην οθόνη (4:3)</PresentationFormat>
  <Paragraphs>319</Paragraphs>
  <Slides>31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40" baseType="lpstr">
      <vt:lpstr>Arial</vt:lpstr>
      <vt:lpstr>Calibri</vt:lpstr>
      <vt:lpstr>Century Gothic</vt:lpstr>
      <vt:lpstr>Lucida Sans Unicode</vt:lpstr>
      <vt:lpstr>Times New Roman</vt:lpstr>
      <vt:lpstr>Verdana</vt:lpstr>
      <vt:lpstr>Wingdings</vt:lpstr>
      <vt:lpstr>Wingdings 3</vt:lpstr>
      <vt:lpstr>Ιόν</vt:lpstr>
      <vt:lpstr>Μετεγχειρητική νοσηλευτική φροντίδα και  διαχείριση ασθενούς με  ρήξη ανιούσης - θωρακικής αορτής   στη Μονάδα Ανάνηψης Καρδιοχειρουργημένων Ασθενών</vt:lpstr>
      <vt:lpstr>Ταξινόμηση</vt:lpstr>
      <vt:lpstr>Μετεγχειρητική νοσηλευτική παρακολούθηση στη Μονάδα. Τι περιλαμβάνει ? (1) </vt:lpstr>
      <vt:lpstr>Μετεγχειρητική νοσηλευτική παρακολούθηση στη Μονάδα. Τι περιλαμβάνει ? (2) </vt:lpstr>
      <vt:lpstr>Καρδιολογικές επιπλοκές (1) </vt:lpstr>
      <vt:lpstr>Καρδιολογικές επιπλοκές  (2) </vt:lpstr>
      <vt:lpstr>Αναπνευστικές επιπλοκές</vt:lpstr>
      <vt:lpstr>Αιματολογικές επιπλοκές</vt:lpstr>
      <vt:lpstr>Νευρολογικές επιπλοκές (1)</vt:lpstr>
      <vt:lpstr>Νευρολογικές επιπλοκές (2)</vt:lpstr>
      <vt:lpstr>Νευρολογικές επιπλοκές  (3)</vt:lpstr>
      <vt:lpstr>Νευρολογικές επιπλοκές (4)</vt:lpstr>
      <vt:lpstr>Νευρολογικές επιπλοκές (5)  Πρόληψη επιπλοκών / νοσηλευτική φροντίδα  Lumbar drain CSF. Τοποθέτηση - παρακολούθηση (1)</vt:lpstr>
      <vt:lpstr>Νευρολογικές επιπλοκές (5)  Πρόληψη επιπλοκών / νοσηλευτική φροντίδα  Lumbar drain CSF Τοποθέτηση - παρακολούθηση (2)</vt:lpstr>
      <vt:lpstr>Νευρολογικές επιπλοκές (6). Πρόληψη επιπλοκών/φροντίδα  Lumbar drain CSF   Μέτρα ενάντια σε ενδεχόμενη Ισχαιμία νωτιαίου μυελού  </vt:lpstr>
      <vt:lpstr>Νευρολογικές επιπλοκές (7). Πρόληψη επιπλοκών/φροντίδα Lumbar drain CSF   </vt:lpstr>
      <vt:lpstr>Νεφρικές επιπλοκές</vt:lpstr>
      <vt:lpstr>Νευρογνωστικές διαταραχές (1)</vt:lpstr>
      <vt:lpstr>Νευρογνωστικές διαταραχές (2)</vt:lpstr>
      <vt:lpstr>Νευρογνωστικές διαταραχές (2α)</vt:lpstr>
      <vt:lpstr>Νευρογνωστικές διαταραχές (3)</vt:lpstr>
      <vt:lpstr>Χορήγηση Dexmedetomidine ▶ Σε μελέτη του 2009 (Μaldonado et al) τυχαιοποιήθηκαν ασθενείς να λαμβάνουν Dexmedetomidine (loading dose=0,4μg/kgr, infusion rate = 0,2-0,7μg/kg/h) Propofol (25-50μg/kg/min0</vt:lpstr>
      <vt:lpstr>Φαρμακολογικές ενέργειες για την αποτροπή/περιορισμό του Delirium, 2</vt:lpstr>
      <vt:lpstr>Νευρογνωστικές διαταραχές (4)</vt:lpstr>
      <vt:lpstr>Νευρογνωστικές διαταραχές (5)</vt:lpstr>
      <vt:lpstr>Νοσηλευτική αντιμετώπιση, 1 : Τι κάνουμε την ώρα της «κρίσης» ??</vt:lpstr>
      <vt:lpstr>Νοσηλευτική αντιμετώπιση, 2 (επανάληψη)</vt:lpstr>
      <vt:lpstr>Νοσηλευτική αντιμετώπιση, 3</vt:lpstr>
      <vt:lpstr>Συμπέρασμα = Μην εμπλέκεστε σε αναλυτική συζήτηση  (Do not engage)  διότι πιθανότερα = «θα χάσετε τη μάχη» του ελέγχου της «συζήτησης» με τον ασθενή</vt:lpstr>
      <vt:lpstr>Μετεγχειρητική νοσηλευτική παρακολούθηση στη Μονάδα.  Στο τέλος της ημέρας, τι μένει ??</vt:lpstr>
      <vt:lpstr>Ευχαριστώ για την προσοχή σας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Μετεγχειρητική νοσηλευτική φροντίδα και διαχείριση ασθενούς με ρήξη ανιούσης-θωρακικής αορτής στη Μονάδα Ανάνηψης Καρδιοχειρουργημένων Ασθενών</dc:title>
  <dc:creator>maria koutentaki</dc:creator>
  <cp:lastModifiedBy>maria koutentaki</cp:lastModifiedBy>
  <cp:revision>130</cp:revision>
  <dcterms:created xsi:type="dcterms:W3CDTF">2023-11-03T10:58:00Z</dcterms:created>
  <dcterms:modified xsi:type="dcterms:W3CDTF">2024-05-28T12:58:16Z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B6687FBA55964270AFACAE1D06C81146_13</vt:lpwstr>
  </property>
  <property fmtid="{D5CDD505-2E9C-101B-9397-08002B2CF9AE}" pid="3" name="KSOProductBuildVer">
    <vt:lpwstr>1033-12.2.0.13292</vt:lpwstr>
  </property>
</Properties>
</file>