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333" r:id="rId22"/>
    <p:sldId id="334" r:id="rId23"/>
    <p:sldId id="336" r:id="rId24"/>
    <p:sldId id="339" r:id="rId25"/>
    <p:sldId id="337" r:id="rId26"/>
    <p:sldId id="338" r:id="rId27"/>
    <p:sldId id="335" r:id="rId28"/>
    <p:sldId id="277" r:id="rId29"/>
    <p:sldId id="278" r:id="rId30"/>
    <p:sldId id="279" r:id="rId31"/>
    <p:sldId id="280" r:id="rId32"/>
    <p:sldId id="281" r:id="rId33"/>
    <p:sldId id="282" r:id="rId34"/>
    <p:sldId id="283" r:id="rId35"/>
    <p:sldId id="284" r:id="rId36"/>
    <p:sldId id="285" r:id="rId37"/>
    <p:sldId id="286" r:id="rId38"/>
    <p:sldId id="289" r:id="rId39"/>
    <p:sldId id="290" r:id="rId40"/>
    <p:sldId id="291" r:id="rId41"/>
    <p:sldId id="292" r:id="rId42"/>
    <p:sldId id="293" r:id="rId43"/>
    <p:sldId id="319" r:id="rId44"/>
    <p:sldId id="331" r:id="rId45"/>
    <p:sldId id="320" r:id="rId46"/>
    <p:sldId id="321" r:id="rId47"/>
    <p:sldId id="322" r:id="rId48"/>
    <p:sldId id="323" r:id="rId49"/>
    <p:sldId id="324" r:id="rId50"/>
    <p:sldId id="325" r:id="rId51"/>
    <p:sldId id="326" r:id="rId52"/>
    <p:sldId id="327" r:id="rId53"/>
    <p:sldId id="330" r:id="rId54"/>
    <p:sldId id="328" r:id="rId55"/>
    <p:sldId id="332" r:id="rId56"/>
    <p:sldId id="329" r:id="rId5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24/3/2025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24/3/2025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24/3/2025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24/3/2025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357299"/>
            <a:ext cx="7772400" cy="2243152"/>
          </a:xfrm>
        </p:spPr>
        <p:txBody>
          <a:bodyPr>
            <a:normAutofit/>
          </a:bodyPr>
          <a:lstStyle/>
          <a:p>
            <a:r>
              <a:rPr lang="el-GR" dirty="0"/>
              <a:t>ΝΟΣΗΛΕΥΤΙΚΕΣ ΠΑΡΕΜΒΑΣΕΙΣ ΣΕ ΑΣΘΕΝΕΙΣ ΜΕ ΑΝΑΠΝΕΥΣΤΙΚΑ ΠΡΟΒΛΗΜΑΤΑ</a:t>
            </a:r>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00132"/>
          </a:xfrm>
        </p:spPr>
        <p:txBody>
          <a:bodyPr>
            <a:normAutofit fontScale="90000"/>
          </a:bodyPr>
          <a:lstStyle/>
          <a:p>
            <a:r>
              <a:rPr lang="el-GR" dirty="0"/>
              <a:t>ΟΡΓΑΝΑ ΑΝΑΠΝΕΥΣΤΙΚΟΥ ΣΥΣΤΗΜΑΤΟΣ</a:t>
            </a:r>
          </a:p>
        </p:txBody>
      </p:sp>
      <p:sp>
        <p:nvSpPr>
          <p:cNvPr id="3" name="2 - Θέση περιεχομένου"/>
          <p:cNvSpPr>
            <a:spLocks noGrp="1"/>
          </p:cNvSpPr>
          <p:nvPr>
            <p:ph idx="1"/>
          </p:nvPr>
        </p:nvSpPr>
        <p:spPr>
          <a:xfrm>
            <a:off x="457200" y="1643050"/>
            <a:ext cx="8229600" cy="4931486"/>
          </a:xfrm>
        </p:spPr>
        <p:txBody>
          <a:bodyPr>
            <a:normAutofit fontScale="92500" lnSpcReduction="20000"/>
          </a:bodyPr>
          <a:lstStyle/>
          <a:p>
            <a:pPr fontAlgn="base"/>
            <a:r>
              <a:rPr lang="el-GR" dirty="0"/>
              <a:t>Οι </a:t>
            </a:r>
            <a:r>
              <a:rPr lang="el-GR" b="1" dirty="0"/>
              <a:t>βρόγχοι</a:t>
            </a:r>
            <a:r>
              <a:rPr lang="el-GR" dirty="0"/>
              <a:t> είναι δύο, αρχίζουν από την τραχεία και στη συνέχεια πορεύονται λοξά από τα έσω προς τα κάτω και έξω και εισέρχονται από την πύλη μέσα στο σύστοιχο πνεύμονα. </a:t>
            </a:r>
          </a:p>
          <a:p>
            <a:pPr fontAlgn="base"/>
            <a:r>
              <a:rPr lang="el-GR" dirty="0"/>
              <a:t>Ο δεξιός βρόγχος είναι πιο ευρύς και βραχύς από τον αριστερό. </a:t>
            </a:r>
          </a:p>
          <a:p>
            <a:r>
              <a:rPr lang="el-GR" dirty="0"/>
              <a:t>Κάθε </a:t>
            </a:r>
            <a:r>
              <a:rPr lang="el-GR" b="1" dirty="0"/>
              <a:t>βρόγχος</a:t>
            </a:r>
            <a:r>
              <a:rPr lang="el-GR" dirty="0"/>
              <a:t> υποδιαιρείται διαρκώς σε μικρότερους σχηματίζοντας το </a:t>
            </a:r>
            <a:r>
              <a:rPr lang="el-GR" b="1" dirty="0"/>
              <a:t>βρογχικό δέντρο,</a:t>
            </a:r>
            <a:r>
              <a:rPr lang="el-GR" dirty="0"/>
              <a:t> οι κλάδοι του οποίου καταλήγουν στους κυψελιδικούς πόρους. </a:t>
            </a:r>
          </a:p>
          <a:p>
            <a:r>
              <a:rPr lang="el-GR" dirty="0"/>
              <a:t>Αυτοί οδηγούν σε μικρές αεροφόρες κοιλότητες, τις </a:t>
            </a:r>
            <a:r>
              <a:rPr lang="el-GR" b="1" dirty="0"/>
              <a:t>κυψελίδες</a:t>
            </a:r>
            <a:r>
              <a:rPr lang="el-GR" dirty="0"/>
              <a:t>, τα τοιχώματα των οποίων περιβάλλονται από τριχοειδή αγγεία της πνευμονικής αρτηρίας. </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dirty="0"/>
              <a:t>ΒΡΟΓΧΟΙ</a:t>
            </a:r>
          </a:p>
        </p:txBody>
      </p:sp>
      <p:pic>
        <p:nvPicPr>
          <p:cNvPr id="8194" name="Picture 2" descr="C:\Users\apapakosta\Desktop\αναπνευστικό-300x265.png"/>
          <p:cNvPicPr>
            <a:picLocks noGrp="1" noChangeAspect="1" noChangeArrowheads="1"/>
          </p:cNvPicPr>
          <p:nvPr>
            <p:ph idx="1"/>
          </p:nvPr>
        </p:nvPicPr>
        <p:blipFill>
          <a:blip r:embed="rId2" cstate="print"/>
          <a:srcRect/>
          <a:stretch>
            <a:fillRect/>
          </a:stretch>
        </p:blipFill>
        <p:spPr bwMode="auto">
          <a:xfrm>
            <a:off x="1714480" y="1643050"/>
            <a:ext cx="5214974" cy="435771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lstStyle/>
          <a:p>
            <a:r>
              <a:rPr lang="el-GR" dirty="0"/>
              <a:t>ΚΥΨΕΛΙΔΕΣ</a:t>
            </a:r>
          </a:p>
        </p:txBody>
      </p:sp>
      <p:pic>
        <p:nvPicPr>
          <p:cNvPr id="7170" name="Picture 2" descr="C:\Users\apapakosta\Desktop\index8.jpg"/>
          <p:cNvPicPr>
            <a:picLocks noGrp="1" noChangeAspect="1" noChangeArrowheads="1"/>
          </p:cNvPicPr>
          <p:nvPr>
            <p:ph idx="1"/>
          </p:nvPr>
        </p:nvPicPr>
        <p:blipFill>
          <a:blip r:embed="rId2" cstate="print"/>
          <a:srcRect/>
          <a:stretch>
            <a:fillRect/>
          </a:stretch>
        </p:blipFill>
        <p:spPr bwMode="auto">
          <a:xfrm>
            <a:off x="1500166" y="1357298"/>
            <a:ext cx="6286544" cy="485778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71570"/>
          </a:xfrm>
        </p:spPr>
        <p:txBody>
          <a:bodyPr>
            <a:normAutofit fontScale="90000"/>
          </a:bodyPr>
          <a:lstStyle/>
          <a:p>
            <a:r>
              <a:rPr lang="el-GR" dirty="0"/>
              <a:t>ΟΡΓΑΝΑ ΑΝΑΠΝΕΥΣΤΙΚΟΥ ΣΥΣΤΗΜΑΤΟΣ</a:t>
            </a:r>
          </a:p>
        </p:txBody>
      </p:sp>
      <p:sp>
        <p:nvSpPr>
          <p:cNvPr id="3" name="2 - Θέση περιεχομένου"/>
          <p:cNvSpPr>
            <a:spLocks noGrp="1"/>
          </p:cNvSpPr>
          <p:nvPr>
            <p:ph idx="1"/>
          </p:nvPr>
        </p:nvSpPr>
        <p:spPr>
          <a:xfrm>
            <a:off x="457200" y="1571612"/>
            <a:ext cx="8229600" cy="5002924"/>
          </a:xfrm>
        </p:spPr>
        <p:txBody>
          <a:bodyPr>
            <a:normAutofit/>
          </a:bodyPr>
          <a:lstStyle/>
          <a:p>
            <a:r>
              <a:rPr lang="el-GR" dirty="0"/>
              <a:t>Οι </a:t>
            </a:r>
            <a:r>
              <a:rPr lang="el-GR" b="1" dirty="0"/>
              <a:t>πνεύμονε</a:t>
            </a:r>
            <a:r>
              <a:rPr lang="el-GR" dirty="0"/>
              <a:t>ς είναι δύο, ο κάθε πνεύμονας βρίσκεται στη σύστοιχη κοιλότητα του υπεζωκότα και έχει σχήμα κώνου.</a:t>
            </a:r>
          </a:p>
          <a:p>
            <a:r>
              <a:rPr lang="el-GR" dirty="0"/>
              <a:t>Ο δεξιός πνεύμονας είναι πιο ογκώδης και πιο βαρύς από τον αριστερό και γενικά οι πνεύμονες είναι πιο βαρείς στους άνδρες από τις γυναίκες. </a:t>
            </a:r>
          </a:p>
          <a:p>
            <a:r>
              <a:rPr lang="el-GR" dirty="0"/>
              <a:t>Ο δεξιός πνεύμονας είναι πιο ογκώδης και πιο βαρύς από τον αριστερό και γενικά οι πνεύμονες είναι πιο βαρείς στους άνδρες από τις γυναίκες. </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a:t>ΒΡΟΓΧΟΙ - ΤΡΑΧΕΙΑ</a:t>
            </a:r>
          </a:p>
        </p:txBody>
      </p:sp>
      <p:pic>
        <p:nvPicPr>
          <p:cNvPr id="5122" name="Picture 2" descr="C:\Users\apapakosta\Desktop\Ανατομία+πνευμόνων+Figure+23.7.jpg"/>
          <p:cNvPicPr>
            <a:picLocks noGrp="1" noChangeAspect="1" noChangeArrowheads="1"/>
          </p:cNvPicPr>
          <p:nvPr>
            <p:ph idx="1"/>
          </p:nvPr>
        </p:nvPicPr>
        <p:blipFill>
          <a:blip r:embed="rId2" cstate="print"/>
          <a:srcRect/>
          <a:stretch>
            <a:fillRect/>
          </a:stretch>
        </p:blipFill>
        <p:spPr bwMode="auto">
          <a:xfrm>
            <a:off x="1071539" y="1142984"/>
            <a:ext cx="7143800" cy="514353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noAutofit/>
          </a:bodyPr>
          <a:lstStyle/>
          <a:p>
            <a:r>
              <a:rPr lang="el-GR" sz="3600" dirty="0"/>
              <a:t>ΓΕΝΙΚΑ ΣΥΜΠΤΩΜΑΤΑ ΑΝΑΠΝΕΥΣΤΙΚΩΝ ΝΟΣΗΜΑΤΩΝ</a:t>
            </a:r>
          </a:p>
        </p:txBody>
      </p:sp>
      <p:sp>
        <p:nvSpPr>
          <p:cNvPr id="4" name="3 - Θέση κειμένου"/>
          <p:cNvSpPr>
            <a:spLocks noGrp="1"/>
          </p:cNvSpPr>
          <p:nvPr>
            <p:ph type="body" idx="1"/>
          </p:nvPr>
        </p:nvSpPr>
        <p:spPr>
          <a:xfrm>
            <a:off x="457200" y="1714488"/>
            <a:ext cx="4040188" cy="642941"/>
          </a:xfrm>
        </p:spPr>
        <p:txBody>
          <a:bodyPr/>
          <a:lstStyle/>
          <a:p>
            <a:pPr algn="ctr"/>
            <a:r>
              <a:rPr lang="el-GR" dirty="0"/>
              <a:t>ΔΥΣΠΝΟΙΑ</a:t>
            </a:r>
          </a:p>
        </p:txBody>
      </p:sp>
      <p:sp>
        <p:nvSpPr>
          <p:cNvPr id="6" name="5 - Θέση κειμένου"/>
          <p:cNvSpPr>
            <a:spLocks noGrp="1"/>
          </p:cNvSpPr>
          <p:nvPr>
            <p:ph type="body" sz="half" idx="3"/>
          </p:nvPr>
        </p:nvSpPr>
        <p:spPr>
          <a:xfrm>
            <a:off x="4645025" y="1714488"/>
            <a:ext cx="4041775" cy="642942"/>
          </a:xfrm>
        </p:spPr>
        <p:txBody>
          <a:bodyPr/>
          <a:lstStyle/>
          <a:p>
            <a:r>
              <a:rPr lang="el-GR" dirty="0"/>
              <a:t>ΝΟΣΗΛΕΥΤΙΚΗ ΦΡΟΝΤΙΔΑ</a:t>
            </a:r>
          </a:p>
        </p:txBody>
      </p:sp>
      <p:sp>
        <p:nvSpPr>
          <p:cNvPr id="5" name="4 - Θέση περιεχομένου"/>
          <p:cNvSpPr>
            <a:spLocks noGrp="1"/>
          </p:cNvSpPr>
          <p:nvPr>
            <p:ph sz="quarter" idx="2"/>
          </p:nvPr>
        </p:nvSpPr>
        <p:spPr>
          <a:xfrm>
            <a:off x="457200" y="2285992"/>
            <a:ext cx="4040188" cy="3840171"/>
          </a:xfrm>
        </p:spPr>
        <p:txBody>
          <a:bodyPr/>
          <a:lstStyle/>
          <a:p>
            <a:r>
              <a:rPr lang="el-GR" dirty="0"/>
              <a:t>Δύσπνοια εννοούμε την υποκειμενική αντίληψη , κατά την οποία ο ασθενής αισθάνεται δυσκολία στην αναπνοή του.</a:t>
            </a:r>
          </a:p>
          <a:p>
            <a:r>
              <a:rPr lang="el-GR" dirty="0"/>
              <a:t>Η νοσηλευτική φροντίδα εξαρτάται από τα αίτια της δύσπνοιας</a:t>
            </a:r>
          </a:p>
        </p:txBody>
      </p:sp>
      <p:sp>
        <p:nvSpPr>
          <p:cNvPr id="7" name="6 - Θέση περιεχομένου"/>
          <p:cNvSpPr>
            <a:spLocks noGrp="1"/>
          </p:cNvSpPr>
          <p:nvPr>
            <p:ph sz="quarter" idx="4"/>
          </p:nvPr>
        </p:nvSpPr>
        <p:spPr>
          <a:xfrm>
            <a:off x="4645025" y="2357430"/>
            <a:ext cx="4041775" cy="3768733"/>
          </a:xfrm>
        </p:spPr>
        <p:txBody>
          <a:bodyPr/>
          <a:lstStyle/>
          <a:p>
            <a:r>
              <a:rPr lang="el-GR" dirty="0"/>
              <a:t>Τοποθέτηση ασθενή σε </a:t>
            </a:r>
            <a:r>
              <a:rPr lang="el-GR" dirty="0" err="1"/>
              <a:t>ανάρροπη</a:t>
            </a:r>
            <a:r>
              <a:rPr lang="el-GR" dirty="0"/>
              <a:t> θέση </a:t>
            </a:r>
          </a:p>
          <a:p>
            <a:r>
              <a:rPr lang="el-GR" dirty="0"/>
              <a:t>Ψυχολογική υποστήριξη</a:t>
            </a:r>
          </a:p>
          <a:p>
            <a:r>
              <a:rPr lang="el-GR" dirty="0"/>
              <a:t>Καλός αερισμός του </a:t>
            </a:r>
            <a:r>
              <a:rPr lang="el-GR" dirty="0" smtClean="0"/>
              <a:t>θαλάμου</a:t>
            </a:r>
            <a:endParaRPr lang="en-US" dirty="0" smtClean="0"/>
          </a:p>
          <a:p>
            <a:r>
              <a:rPr lang="el-GR" dirty="0" smtClean="0"/>
              <a:t>Χορήγηση οξυγόνου, ανάλογα με την ιατρική οδηγία</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1285884"/>
          </a:xfrm>
        </p:spPr>
        <p:txBody>
          <a:bodyPr>
            <a:normAutofit/>
          </a:bodyPr>
          <a:lstStyle/>
          <a:p>
            <a:r>
              <a:rPr lang="el-GR" sz="3600" dirty="0"/>
              <a:t>ΓΕΝΙΚΑ ΣΥΜΠΤΩΜΑΤΑ ΑΝΑΠΝΕΥΣΤΙΚΩΝ ΝΟΣΗΜΑΤΩΝ</a:t>
            </a:r>
          </a:p>
        </p:txBody>
      </p:sp>
      <p:sp>
        <p:nvSpPr>
          <p:cNvPr id="3" name="2 - Θέση κειμένου"/>
          <p:cNvSpPr>
            <a:spLocks noGrp="1"/>
          </p:cNvSpPr>
          <p:nvPr>
            <p:ph type="body" idx="1"/>
          </p:nvPr>
        </p:nvSpPr>
        <p:spPr>
          <a:xfrm>
            <a:off x="381000" y="1928802"/>
            <a:ext cx="4041648" cy="571504"/>
          </a:xfrm>
        </p:spPr>
        <p:txBody>
          <a:bodyPr/>
          <a:lstStyle/>
          <a:p>
            <a:r>
              <a:rPr lang="el-GR" dirty="0"/>
              <a:t>ΒΗΧΑΣ	</a:t>
            </a:r>
          </a:p>
        </p:txBody>
      </p:sp>
      <p:sp>
        <p:nvSpPr>
          <p:cNvPr id="5" name="4 - Θέση κειμένου"/>
          <p:cNvSpPr>
            <a:spLocks noGrp="1"/>
          </p:cNvSpPr>
          <p:nvPr>
            <p:ph type="body" sz="half" idx="3"/>
          </p:nvPr>
        </p:nvSpPr>
        <p:spPr>
          <a:xfrm>
            <a:off x="4721225" y="1928802"/>
            <a:ext cx="4041775" cy="571504"/>
          </a:xfrm>
        </p:spPr>
        <p:txBody>
          <a:bodyPr/>
          <a:lstStyle/>
          <a:p>
            <a:r>
              <a:rPr lang="el-GR" dirty="0"/>
              <a:t>ΝΟΣΗΛΕΥΤΙΚΗ ΦΡΟΝΤΙΔΑ</a:t>
            </a:r>
          </a:p>
        </p:txBody>
      </p:sp>
      <p:sp>
        <p:nvSpPr>
          <p:cNvPr id="4" name="3 - Θέση περιεχομένου"/>
          <p:cNvSpPr>
            <a:spLocks noGrp="1"/>
          </p:cNvSpPr>
          <p:nvPr>
            <p:ph sz="quarter" idx="2"/>
          </p:nvPr>
        </p:nvSpPr>
        <p:spPr>
          <a:xfrm>
            <a:off x="381000" y="2500306"/>
            <a:ext cx="4041648" cy="4094413"/>
          </a:xfrm>
        </p:spPr>
        <p:txBody>
          <a:bodyPr>
            <a:normAutofit/>
          </a:bodyPr>
          <a:lstStyle/>
          <a:p>
            <a:r>
              <a:rPr lang="el-GR" dirty="0"/>
              <a:t>Είναι αποτέλεσμα ερεθισμού του βλεννογόνου σε οποιοδήποτε σημείο της αναπνευστικής οδού. Είναι αντανακλαστικό, που εκδηλώνεται με βίαιη, απότομη και θορυβώδη εκπνοή.</a:t>
            </a:r>
          </a:p>
          <a:p>
            <a:r>
              <a:rPr lang="el-GR" dirty="0"/>
              <a:t>Πρέπει να εκτιμάται αν είναι παραγωγικός (αν συνοδεύεται από απόχρεμψη)ή ξηρός, επίμονος και αν σχετίζεται με το κάπνισμα ή κάποια νόσο.</a:t>
            </a:r>
          </a:p>
        </p:txBody>
      </p:sp>
      <p:sp>
        <p:nvSpPr>
          <p:cNvPr id="6" name="5 - Θέση περιεχομένου"/>
          <p:cNvSpPr>
            <a:spLocks noGrp="1"/>
          </p:cNvSpPr>
          <p:nvPr>
            <p:ph sz="quarter" idx="4"/>
          </p:nvPr>
        </p:nvSpPr>
        <p:spPr>
          <a:xfrm>
            <a:off x="4718304" y="2500306"/>
            <a:ext cx="4041775" cy="4094413"/>
          </a:xfrm>
        </p:spPr>
        <p:txBody>
          <a:bodyPr>
            <a:normAutofit fontScale="92500" lnSpcReduction="10000"/>
          </a:bodyPr>
          <a:lstStyle/>
          <a:p>
            <a:pPr>
              <a:buNone/>
            </a:pPr>
            <a:r>
              <a:rPr lang="el-GR" dirty="0"/>
              <a:t>Με το βήχα απομακρύνονται οι τραχειοβρογχικές εκκρίσεις. Επομένως προτρέπεται ο ασθενής να:</a:t>
            </a:r>
          </a:p>
          <a:p>
            <a:r>
              <a:rPr lang="el-GR" dirty="0"/>
              <a:t>Να παίρνει βαθιά κοιλιακή εισπνοή, με κλήση προς τα εμπρός και στο τέλος της βαθιάς εισπνοής να βήχει.</a:t>
            </a:r>
          </a:p>
          <a:p>
            <a:r>
              <a:rPr lang="el-GR" dirty="0"/>
              <a:t>Να αλλάζει συχνά θέση από την ύπτια σε καθιστή και αντίστροφα.</a:t>
            </a:r>
          </a:p>
          <a:p>
            <a:r>
              <a:rPr lang="el-GR" dirty="0"/>
              <a:t>Να πραγματοποιούνται ελαφρά  χτυπήματα στην πλάτη και να ενθαρρύνεται να βήχει εκούσια.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692696"/>
            <a:ext cx="8382000" cy="864096"/>
          </a:xfrm>
        </p:spPr>
        <p:txBody>
          <a:bodyPr>
            <a:normAutofit fontScale="90000"/>
          </a:bodyPr>
          <a:lstStyle/>
          <a:p>
            <a:r>
              <a:rPr lang="el-GR" dirty="0"/>
              <a:t>ΓΕΝΙΚΑ ΣΥΜΠΤΩΜΑΤΑ ΑΝΑΠΝΕΥΣΤΙΚΩΝ ΝΟΣΗΜΑΤΩΝ</a:t>
            </a:r>
          </a:p>
        </p:txBody>
      </p:sp>
      <p:sp>
        <p:nvSpPr>
          <p:cNvPr id="3" name="2 - Θέση κειμένου"/>
          <p:cNvSpPr>
            <a:spLocks noGrp="1"/>
          </p:cNvSpPr>
          <p:nvPr>
            <p:ph type="body" idx="1"/>
          </p:nvPr>
        </p:nvSpPr>
        <p:spPr>
          <a:xfrm>
            <a:off x="381000" y="1700808"/>
            <a:ext cx="4041648" cy="648072"/>
          </a:xfrm>
        </p:spPr>
        <p:txBody>
          <a:bodyPr/>
          <a:lstStyle/>
          <a:p>
            <a:r>
              <a:rPr lang="el-GR" dirty="0"/>
              <a:t>ΚΥΑΝΩΣΗ</a:t>
            </a:r>
          </a:p>
        </p:txBody>
      </p:sp>
      <p:sp>
        <p:nvSpPr>
          <p:cNvPr id="5" name="4 - Θέση κειμένου"/>
          <p:cNvSpPr>
            <a:spLocks noGrp="1"/>
          </p:cNvSpPr>
          <p:nvPr>
            <p:ph type="body" sz="half" idx="3"/>
          </p:nvPr>
        </p:nvSpPr>
        <p:spPr>
          <a:xfrm>
            <a:off x="4721225" y="1700808"/>
            <a:ext cx="4041775" cy="648072"/>
          </a:xfrm>
        </p:spPr>
        <p:txBody>
          <a:bodyPr/>
          <a:lstStyle/>
          <a:p>
            <a:r>
              <a:rPr lang="el-GR" dirty="0"/>
              <a:t>ΝΟΣΗΛΕΥΤΙΚΗ ΦΡΟΝΤΙΔΑ</a:t>
            </a:r>
          </a:p>
        </p:txBody>
      </p:sp>
      <p:sp>
        <p:nvSpPr>
          <p:cNvPr id="4" name="3 - Θέση περιεχομένου"/>
          <p:cNvSpPr>
            <a:spLocks noGrp="1"/>
          </p:cNvSpPr>
          <p:nvPr>
            <p:ph sz="quarter" idx="2"/>
          </p:nvPr>
        </p:nvSpPr>
        <p:spPr>
          <a:xfrm>
            <a:off x="381000" y="2348880"/>
            <a:ext cx="4041648" cy="4245839"/>
          </a:xfrm>
        </p:spPr>
        <p:txBody>
          <a:bodyPr>
            <a:normAutofit/>
          </a:bodyPr>
          <a:lstStyle/>
          <a:p>
            <a:r>
              <a:rPr lang="el-GR" dirty="0"/>
              <a:t>Είναι το κυανό χρώμα του δέρματος των νυχιών και των βλεννογόνων.</a:t>
            </a:r>
          </a:p>
          <a:p>
            <a:r>
              <a:rPr lang="el-GR" dirty="0"/>
              <a:t>Διακρίνεται σε αναπνευστική (ελλιπής οξυγόνωση του αίματος από τους πνεύμονες) και κυκλοφορική (μείξη φλεβικού και αρτηριακού αίματος π.χ. συγγενείς καρδιοπάθειες)</a:t>
            </a:r>
          </a:p>
        </p:txBody>
      </p:sp>
      <p:sp>
        <p:nvSpPr>
          <p:cNvPr id="6" name="5 - Θέση περιεχομένου"/>
          <p:cNvSpPr>
            <a:spLocks noGrp="1"/>
          </p:cNvSpPr>
          <p:nvPr>
            <p:ph sz="quarter" idx="4"/>
          </p:nvPr>
        </p:nvSpPr>
        <p:spPr>
          <a:xfrm>
            <a:off x="4718304" y="2420888"/>
            <a:ext cx="4041775" cy="4173831"/>
          </a:xfrm>
        </p:spPr>
        <p:txBody>
          <a:bodyPr>
            <a:normAutofit lnSpcReduction="10000"/>
          </a:bodyPr>
          <a:lstStyle/>
          <a:p>
            <a:pPr>
              <a:buNone/>
            </a:pPr>
            <a:r>
              <a:rPr lang="el-GR" dirty="0"/>
              <a:t>Η Ν.Φ. εξαρτάται από τα αίτια.</a:t>
            </a:r>
          </a:p>
          <a:p>
            <a:pPr>
              <a:buNone/>
            </a:pPr>
            <a:r>
              <a:rPr lang="el-GR" dirty="0"/>
              <a:t>Γενικά :</a:t>
            </a:r>
          </a:p>
          <a:p>
            <a:r>
              <a:rPr lang="el-GR" dirty="0"/>
              <a:t>Λαμβάνονται τα ζωτικά σημεία.</a:t>
            </a:r>
          </a:p>
          <a:p>
            <a:r>
              <a:rPr lang="el-GR" dirty="0"/>
              <a:t>Χαλαρώνονται τα στενά ρούχα.</a:t>
            </a:r>
          </a:p>
          <a:p>
            <a:r>
              <a:rPr lang="el-GR" dirty="0"/>
              <a:t>Ελέγχονται τα χείλη, τα νύχια, τα αυτιά και η γλώσσα.</a:t>
            </a:r>
          </a:p>
          <a:p>
            <a:r>
              <a:rPr lang="el-GR" dirty="0"/>
              <a:t>Ενημερώνεται ο αρμόδιος γιατρός.</a:t>
            </a:r>
          </a:p>
          <a:p>
            <a:r>
              <a:rPr lang="el-GR" dirty="0"/>
              <a:t>Χορηγείται οξυγόνο σύμφωνα με την ιατρική οδηγία, αν είναι αναπνευστικής αιτιολογίας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642918"/>
            <a:ext cx="8382000" cy="1000132"/>
          </a:xfrm>
        </p:spPr>
        <p:txBody>
          <a:bodyPr>
            <a:normAutofit fontScale="90000"/>
          </a:bodyPr>
          <a:lstStyle/>
          <a:p>
            <a:r>
              <a:rPr lang="el-GR" dirty="0"/>
              <a:t>ΓΕΝΙΚΑ ΣΥΜΠΤΩΜΑΤΑ ΑΝΑΠΝΕΥΣΤΙΚΩΝ ΝΟΣΗΜΑΤΩΝ</a:t>
            </a:r>
          </a:p>
        </p:txBody>
      </p:sp>
      <p:sp>
        <p:nvSpPr>
          <p:cNvPr id="3" name="2 - Θέση κειμένου"/>
          <p:cNvSpPr>
            <a:spLocks noGrp="1"/>
          </p:cNvSpPr>
          <p:nvPr>
            <p:ph type="body" idx="1"/>
          </p:nvPr>
        </p:nvSpPr>
        <p:spPr>
          <a:xfrm>
            <a:off x="381000" y="1714488"/>
            <a:ext cx="4041648" cy="571504"/>
          </a:xfrm>
        </p:spPr>
        <p:txBody>
          <a:bodyPr/>
          <a:lstStyle/>
          <a:p>
            <a:r>
              <a:rPr lang="el-GR" dirty="0"/>
              <a:t>ΑΠΟΧΡΕΜΨΗ</a:t>
            </a:r>
          </a:p>
        </p:txBody>
      </p:sp>
      <p:sp>
        <p:nvSpPr>
          <p:cNvPr id="5" name="4 - Θέση κειμένου"/>
          <p:cNvSpPr>
            <a:spLocks noGrp="1"/>
          </p:cNvSpPr>
          <p:nvPr>
            <p:ph type="body" sz="half" idx="3"/>
          </p:nvPr>
        </p:nvSpPr>
        <p:spPr>
          <a:xfrm>
            <a:off x="4721225" y="1714488"/>
            <a:ext cx="4041775" cy="571504"/>
          </a:xfrm>
        </p:spPr>
        <p:txBody>
          <a:bodyPr/>
          <a:lstStyle/>
          <a:p>
            <a:r>
              <a:rPr lang="el-GR" dirty="0"/>
              <a:t>ΝΟΣΗΛΕΥΤΙΚΗ ΦΡΟΝΤΙΔΑ</a:t>
            </a:r>
          </a:p>
        </p:txBody>
      </p:sp>
      <p:sp>
        <p:nvSpPr>
          <p:cNvPr id="4" name="3 - Θέση περιεχομένου"/>
          <p:cNvSpPr>
            <a:spLocks noGrp="1"/>
          </p:cNvSpPr>
          <p:nvPr>
            <p:ph sz="quarter" idx="2"/>
          </p:nvPr>
        </p:nvSpPr>
        <p:spPr>
          <a:xfrm>
            <a:off x="381000" y="2285992"/>
            <a:ext cx="4041648" cy="4308727"/>
          </a:xfrm>
        </p:spPr>
        <p:txBody>
          <a:bodyPr/>
          <a:lstStyle/>
          <a:p>
            <a:r>
              <a:rPr lang="el-GR" dirty="0"/>
              <a:t>Είναι η αποβολή πτυέλων.</a:t>
            </a:r>
          </a:p>
          <a:p>
            <a:r>
              <a:rPr lang="el-GR" dirty="0"/>
              <a:t>Φυσιολογικά, το τραχειοβρογχικό δέντρο  εκκρίνει βλέννα, η οποία καταπίνεται. Όμως, σε παθολογικές καταστάσεις, η ποσότητα αυξάνεται και διαφέρει, ως προς την οσμή, σύσταση και όψη.</a:t>
            </a:r>
          </a:p>
        </p:txBody>
      </p:sp>
      <p:sp>
        <p:nvSpPr>
          <p:cNvPr id="6" name="5 - Θέση περιεχομένου"/>
          <p:cNvSpPr>
            <a:spLocks noGrp="1"/>
          </p:cNvSpPr>
          <p:nvPr>
            <p:ph sz="quarter" idx="4"/>
          </p:nvPr>
        </p:nvSpPr>
        <p:spPr>
          <a:xfrm>
            <a:off x="4718304" y="2285992"/>
            <a:ext cx="4041775" cy="4308727"/>
          </a:xfrm>
        </p:spPr>
        <p:txBody>
          <a:bodyPr>
            <a:normAutofit fontScale="85000" lnSpcReduction="10000"/>
          </a:bodyPr>
          <a:lstStyle/>
          <a:p>
            <a:r>
              <a:rPr lang="el-GR" dirty="0"/>
              <a:t>Υποβοηθείται ο ασθενής να βγάλει τα πτύελα και γίνεται συστηματική φροντίδα και υγιεινή του στόματος για μείωση και αποφυγή λοιμώξεων.</a:t>
            </a:r>
          </a:p>
          <a:p>
            <a:r>
              <a:rPr lang="el-GR" dirty="0"/>
              <a:t>Τονίζεται ότι πρέπει να λαμβάνει πολλά υγρά, για να ρευστοποιούνται και αποκολλώνται τα πτύελα.</a:t>
            </a:r>
          </a:p>
          <a:p>
            <a:r>
              <a:rPr lang="el-GR" dirty="0"/>
              <a:t>Τοποθετούνται κοντά στον ασθενή κατάλληλα υλικά (νεφροειδή, </a:t>
            </a:r>
            <a:r>
              <a:rPr lang="el-GR" dirty="0" err="1"/>
              <a:t>χαρτοβάμβακο</a:t>
            </a:r>
            <a:r>
              <a:rPr lang="el-GR" dirty="0"/>
              <a:t>) για να μη διασπείρονται μικρόβια κατά την αποβολή των πτυέλων.</a:t>
            </a:r>
          </a:p>
          <a:p>
            <a:r>
              <a:rPr lang="el-GR" dirty="0"/>
              <a:t>Εφαρμόζονται πλήξεις και δονήσεις από φυσιοθεραπευτή, για παροχέτευση των εκκρίσεων και τοποθέτηση του ασθενή σε ειδική θέση.</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a:t>ΓΕΝΙΚΑ ΣΥΜΠΤΩΜΑΤΑ ΑΝΑΠΝΕΥΣΤΙΚΩΝ ΝΟΣΗΜΑΤΩΝ</a:t>
            </a:r>
          </a:p>
        </p:txBody>
      </p:sp>
      <p:sp>
        <p:nvSpPr>
          <p:cNvPr id="3" name="2 - Θέση κειμένου"/>
          <p:cNvSpPr>
            <a:spLocks noGrp="1"/>
          </p:cNvSpPr>
          <p:nvPr>
            <p:ph type="body" idx="1"/>
          </p:nvPr>
        </p:nvSpPr>
        <p:spPr/>
        <p:txBody>
          <a:bodyPr/>
          <a:lstStyle/>
          <a:p>
            <a:r>
              <a:rPr lang="el-GR" dirty="0"/>
              <a:t>ΑΙΜΟΠΤΥΣΗ</a:t>
            </a:r>
          </a:p>
        </p:txBody>
      </p:sp>
      <p:sp>
        <p:nvSpPr>
          <p:cNvPr id="5" name="4 - Θέση κειμένου"/>
          <p:cNvSpPr>
            <a:spLocks noGrp="1"/>
          </p:cNvSpPr>
          <p:nvPr>
            <p:ph type="body" sz="half" idx="3"/>
          </p:nvPr>
        </p:nvSpPr>
        <p:spPr/>
        <p:txBody>
          <a:bodyPr/>
          <a:lstStyle/>
          <a:p>
            <a:r>
              <a:rPr lang="el-GR" dirty="0"/>
              <a:t>ΝΟΣΗΛΕΥΤΙΚΗ ΦΡΟΝΤΙΔΑ</a:t>
            </a:r>
          </a:p>
        </p:txBody>
      </p:sp>
      <p:sp>
        <p:nvSpPr>
          <p:cNvPr id="4" name="3 - Θέση περιεχομένου"/>
          <p:cNvSpPr>
            <a:spLocks noGrp="1"/>
          </p:cNvSpPr>
          <p:nvPr>
            <p:ph sz="quarter" idx="2"/>
          </p:nvPr>
        </p:nvSpPr>
        <p:spPr/>
        <p:txBody>
          <a:bodyPr/>
          <a:lstStyle/>
          <a:p>
            <a:r>
              <a:rPr lang="el-GR" dirty="0"/>
              <a:t>Είναι η έξοδος αίματος από την αναπνευστική οδό με βήχα και είναι σύμπτωμα, κυρίως, της φυματίωσης, του καρκίνου του πνεύμονα, της πνευμονικής εμβολής, κ.ά.</a:t>
            </a:r>
          </a:p>
        </p:txBody>
      </p:sp>
      <p:sp>
        <p:nvSpPr>
          <p:cNvPr id="6" name="5 - Θέση περιεχομένου"/>
          <p:cNvSpPr>
            <a:spLocks noGrp="1"/>
          </p:cNvSpPr>
          <p:nvPr>
            <p:ph sz="quarter" idx="4"/>
          </p:nvPr>
        </p:nvSpPr>
        <p:spPr/>
        <p:txBody>
          <a:bodyPr/>
          <a:lstStyle/>
          <a:p>
            <a:r>
              <a:rPr lang="el-GR" dirty="0"/>
              <a:t>Ακινητοποίηση του ασθενή σε καθιστή θέση.</a:t>
            </a:r>
          </a:p>
          <a:p>
            <a:r>
              <a:rPr lang="el-GR" dirty="0"/>
              <a:t>Χορήγηση τροφής μαλακής και σε θερμοκρασία δωματίου</a:t>
            </a:r>
          </a:p>
          <a:p>
            <a:r>
              <a:rPr lang="el-GR" dirty="0"/>
              <a:t>Παρακολούθηση ζωτικών σημείων και ποσότητας των αιμοπτύσεων.</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54098"/>
          </a:xfrm>
        </p:spPr>
        <p:txBody>
          <a:bodyPr/>
          <a:lstStyle/>
          <a:p>
            <a:r>
              <a:rPr lang="el-GR" dirty="0"/>
              <a:t>ΑΝΑΠΝΕΥΣΤΙΚΟ ΣΥΣΤΗΜΑ</a:t>
            </a:r>
          </a:p>
        </p:txBody>
      </p:sp>
      <p:sp>
        <p:nvSpPr>
          <p:cNvPr id="3" name="2 - Θέση περιεχομένου"/>
          <p:cNvSpPr>
            <a:spLocks noGrp="1"/>
          </p:cNvSpPr>
          <p:nvPr>
            <p:ph idx="1"/>
          </p:nvPr>
        </p:nvSpPr>
        <p:spPr>
          <a:xfrm>
            <a:off x="457200" y="1500174"/>
            <a:ext cx="8229600" cy="4625989"/>
          </a:xfrm>
        </p:spPr>
        <p:txBody>
          <a:bodyPr>
            <a:normAutofit/>
          </a:bodyPr>
          <a:lstStyle/>
          <a:p>
            <a:r>
              <a:rPr lang="el-GR" dirty="0"/>
              <a:t>Το </a:t>
            </a:r>
            <a:r>
              <a:rPr lang="el-GR" b="1" dirty="0"/>
              <a:t>αναπνευστικό σύστημα</a:t>
            </a:r>
            <a:r>
              <a:rPr lang="el-GR" dirty="0"/>
              <a:t> είναι το σύστημα εκείνων των οργάνων που χρησιμεύουν στην πρόσληψη του ατμοσφαιρικού αέρα από το περιβάλλον, την εισαγωγή του στους πνεύμονες, την παραλαβή του οξυγόνου από αυτόν και την απόδοση του διοξειδίου του άνθρακα. </a:t>
            </a:r>
          </a:p>
          <a:p>
            <a:r>
              <a:rPr lang="el-GR" dirty="0"/>
              <a:t>Όλη αυτή η διαδικασία που τροφοδοτεί τον οργανισμό με το απαραίτητο για τη ζωή οξυγόνο είναι η </a:t>
            </a:r>
            <a:r>
              <a:rPr lang="el-GR" b="1" dirty="0"/>
              <a:t>αναπνοή</a:t>
            </a:r>
            <a:r>
              <a:rPr lang="el-GR" dirty="0"/>
              <a:t>.</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ΓΕΝΙΚΑ ΣΥΜΠΤΩΜΑΤΑ ΑΝΑΠΝΕΥΣΤΙΚΩΝ ΝΟΣΗΜΑΤΩΝ</a:t>
            </a:r>
          </a:p>
        </p:txBody>
      </p:sp>
      <p:sp>
        <p:nvSpPr>
          <p:cNvPr id="3" name="2 - Θέση κειμένου"/>
          <p:cNvSpPr>
            <a:spLocks noGrp="1"/>
          </p:cNvSpPr>
          <p:nvPr>
            <p:ph type="body" idx="1"/>
          </p:nvPr>
        </p:nvSpPr>
        <p:spPr/>
        <p:txBody>
          <a:bodyPr/>
          <a:lstStyle/>
          <a:p>
            <a:r>
              <a:rPr lang="el-GR" dirty="0"/>
              <a:t>ΘΩΡΑΚΙΚΟ ΑΛΓΟΣ</a:t>
            </a:r>
          </a:p>
        </p:txBody>
      </p:sp>
      <p:sp>
        <p:nvSpPr>
          <p:cNvPr id="5" name="4 - Θέση κειμένου"/>
          <p:cNvSpPr>
            <a:spLocks noGrp="1"/>
          </p:cNvSpPr>
          <p:nvPr>
            <p:ph type="body" sz="half" idx="3"/>
          </p:nvPr>
        </p:nvSpPr>
        <p:spPr/>
        <p:txBody>
          <a:bodyPr/>
          <a:lstStyle/>
          <a:p>
            <a:r>
              <a:rPr lang="el-GR" dirty="0"/>
              <a:t>ΝΟΣΗΛΕΥΤΙΚΗ ΦΡΟΝΤΙΔΑ</a:t>
            </a:r>
          </a:p>
        </p:txBody>
      </p:sp>
      <p:sp>
        <p:nvSpPr>
          <p:cNvPr id="4" name="3 - Θέση περιεχομένου"/>
          <p:cNvSpPr>
            <a:spLocks noGrp="1"/>
          </p:cNvSpPr>
          <p:nvPr>
            <p:ph sz="quarter" idx="2"/>
          </p:nvPr>
        </p:nvSpPr>
        <p:spPr/>
        <p:txBody>
          <a:bodyPr/>
          <a:lstStyle/>
          <a:p>
            <a:r>
              <a:rPr lang="el-GR" dirty="0"/>
              <a:t>Ο πόνος του θώρακα συνδέεται με πολλές παθήσεις και διακρίνεται σε οξύ και χρόνιο.</a:t>
            </a:r>
          </a:p>
        </p:txBody>
      </p:sp>
      <p:sp>
        <p:nvSpPr>
          <p:cNvPr id="6" name="5 - Θέση περιεχομένου"/>
          <p:cNvSpPr>
            <a:spLocks noGrp="1"/>
          </p:cNvSpPr>
          <p:nvPr>
            <p:ph sz="quarter" idx="4"/>
          </p:nvPr>
        </p:nvSpPr>
        <p:spPr/>
        <p:txBody>
          <a:bodyPr/>
          <a:lstStyle/>
          <a:p>
            <a:r>
              <a:rPr lang="el-GR" dirty="0"/>
              <a:t>Τοποθέτηση ασθενή σε κατάλληλη ανακουφιστική θέση.</a:t>
            </a:r>
          </a:p>
          <a:p>
            <a:r>
              <a:rPr lang="el-GR" dirty="0"/>
              <a:t>Χορήγηση αναλγητικών φαρμάκων, ανάλογα με την ιατρική </a:t>
            </a:r>
            <a:r>
              <a:rPr lang="el-GR" dirty="0" smtClean="0"/>
              <a:t>οδηγία</a:t>
            </a:r>
          </a:p>
          <a:p>
            <a:r>
              <a:rPr lang="el-GR" dirty="0" smtClean="0"/>
              <a:t>Ενημέρωση του θεράποντα ιατρού</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lstStyle/>
          <a:p>
            <a:r>
              <a:rPr lang="el-GR" dirty="0" smtClean="0"/>
              <a:t>ΟΞΥΓΟΝΟΘΕΡΑΠΕΙΑ</a:t>
            </a:r>
            <a:endParaRPr lang="el-GR" dirty="0"/>
          </a:p>
        </p:txBody>
      </p:sp>
      <p:sp>
        <p:nvSpPr>
          <p:cNvPr id="3" name="2 - Θέση περιεχομένου"/>
          <p:cNvSpPr>
            <a:spLocks noGrp="1"/>
          </p:cNvSpPr>
          <p:nvPr>
            <p:ph idx="1"/>
          </p:nvPr>
        </p:nvSpPr>
        <p:spPr>
          <a:xfrm>
            <a:off x="457200" y="1214422"/>
            <a:ext cx="8229600" cy="5360114"/>
          </a:xfrm>
        </p:spPr>
        <p:txBody>
          <a:bodyPr>
            <a:normAutofit lnSpcReduction="10000"/>
          </a:bodyPr>
          <a:lstStyle/>
          <a:p>
            <a:r>
              <a:rPr lang="el-GR" b="1" dirty="0" smtClean="0"/>
              <a:t>Οξυγονοθεραπεία </a:t>
            </a:r>
            <a:r>
              <a:rPr lang="el-GR" dirty="0" smtClean="0"/>
              <a:t>ονομάζεται η χορήγηση οξυγόνου για θεραπευτικό σκοπό. </a:t>
            </a:r>
          </a:p>
          <a:p>
            <a:r>
              <a:rPr lang="el-GR" u="sng" dirty="0" smtClean="0"/>
              <a:t>Σκοπός</a:t>
            </a:r>
            <a:r>
              <a:rPr lang="el-GR" dirty="0" smtClean="0"/>
              <a:t> της οξυγονοθεραπείας είναι η αύξηση της τάσης του οξυγόνου στον κυψελιδικό αέρα με την οποία γίνεται προσπάθεια να επιτευχθεί:</a:t>
            </a:r>
          </a:p>
          <a:p>
            <a:pPr lvl="0">
              <a:buFont typeface="Wingdings" pitchFamily="2" charset="2"/>
              <a:buChar char="Ø"/>
            </a:pPr>
            <a:r>
              <a:rPr lang="el-GR" dirty="0" smtClean="0"/>
              <a:t>Βελτίωση της </a:t>
            </a:r>
            <a:r>
              <a:rPr lang="el-GR" dirty="0" err="1" smtClean="0"/>
              <a:t>υποξαιμίας</a:t>
            </a:r>
            <a:r>
              <a:rPr lang="el-GR" dirty="0" smtClean="0"/>
              <a:t>.</a:t>
            </a:r>
          </a:p>
          <a:p>
            <a:pPr lvl="0">
              <a:buFont typeface="Wingdings" pitchFamily="2" charset="2"/>
              <a:buChar char="Ø"/>
            </a:pPr>
            <a:r>
              <a:rPr lang="el-GR" dirty="0" smtClean="0"/>
              <a:t>Αύξηση του κορεσμού της αιμοσφαιρίνης (</a:t>
            </a:r>
            <a:r>
              <a:rPr lang="el-GR" dirty="0" err="1" smtClean="0"/>
              <a:t>Hb</a:t>
            </a:r>
            <a:r>
              <a:rPr lang="el-GR" dirty="0" smtClean="0"/>
              <a:t>).</a:t>
            </a:r>
          </a:p>
          <a:p>
            <a:pPr lvl="0">
              <a:buFont typeface="Wingdings" pitchFamily="2" charset="2"/>
              <a:buChar char="Ø"/>
            </a:pPr>
            <a:r>
              <a:rPr lang="el-GR" dirty="0" smtClean="0"/>
              <a:t>Μείωση του έργου του μυοκαρδίου και των πνευμόνων.</a:t>
            </a:r>
          </a:p>
          <a:p>
            <a:r>
              <a:rPr lang="el-GR" u="sng" dirty="0" smtClean="0"/>
              <a:t>Ενδείκνυται</a:t>
            </a:r>
            <a:r>
              <a:rPr lang="el-GR" dirty="0" smtClean="0"/>
              <a:t> σε αναπνευστικές παθήσεις, νευρολογικές παθήσεις, παθήσεις της καρδιάς, δηλητηριάσεις, σε μετεγχειρητικές καταστάσεις κ.ά.</a:t>
            </a:r>
          </a:p>
          <a:p>
            <a:pPr>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642942"/>
          </a:xfrm>
        </p:spPr>
        <p:txBody>
          <a:bodyPr>
            <a:normAutofit fontScale="90000"/>
          </a:bodyPr>
          <a:lstStyle/>
          <a:p>
            <a:r>
              <a:rPr lang="el-GR" dirty="0" smtClean="0"/>
              <a:t>ΒΑΣΙΚΕΣ ΑΡΧΕΣ ΟΞΥΓΟΝΟΘΕΡΑΠΕΙΑΣ</a:t>
            </a:r>
            <a:endParaRPr lang="el-GR" dirty="0"/>
          </a:p>
        </p:txBody>
      </p:sp>
      <p:sp>
        <p:nvSpPr>
          <p:cNvPr id="3" name="2 - Θέση περιεχομένου"/>
          <p:cNvSpPr>
            <a:spLocks noGrp="1"/>
          </p:cNvSpPr>
          <p:nvPr>
            <p:ph idx="1"/>
          </p:nvPr>
        </p:nvSpPr>
        <p:spPr>
          <a:xfrm>
            <a:off x="457200" y="1071546"/>
            <a:ext cx="8472518" cy="5502990"/>
          </a:xfrm>
        </p:spPr>
        <p:txBody>
          <a:bodyPr>
            <a:normAutofit fontScale="77500" lnSpcReduction="20000"/>
          </a:bodyPr>
          <a:lstStyle/>
          <a:p>
            <a:pPr>
              <a:buFont typeface="Wingdings" pitchFamily="2" charset="2"/>
              <a:buChar char="v"/>
            </a:pPr>
            <a:r>
              <a:rPr lang="el-GR" dirty="0" smtClean="0"/>
              <a:t>Το οξυγόνο είναι φάρμακο και πρέπει να χορηγείται κατόπιν γραπτής ιατρικής εντολής και να αναγράφεται η έναρξη, η ροή, η πυκνότητα και η μέθοδος χορήγησης.</a:t>
            </a:r>
          </a:p>
          <a:p>
            <a:pPr>
              <a:buFont typeface="Wingdings" pitchFamily="2" charset="2"/>
              <a:buChar char="v"/>
            </a:pPr>
            <a:r>
              <a:rPr lang="el-GR" dirty="0" smtClean="0"/>
              <a:t>Για να γίνει έναρξη της οξυγονοθεραπείας, πρέπει να προηγηθεί έλεγχος των αερίων αίματος από το γιατρό.</a:t>
            </a:r>
          </a:p>
          <a:p>
            <a:pPr>
              <a:buFont typeface="Wingdings" pitchFamily="2" charset="2"/>
              <a:buChar char="v"/>
            </a:pPr>
            <a:r>
              <a:rPr lang="el-GR" dirty="0" smtClean="0"/>
              <a:t>Πολύ βασικό ρόλο κατά τη χορήγηση του οξυγόνου παίζει η </a:t>
            </a:r>
            <a:r>
              <a:rPr lang="el-GR" dirty="0" err="1" smtClean="0"/>
              <a:t>εφύγρανση</a:t>
            </a:r>
            <a:r>
              <a:rPr lang="el-GR" dirty="0" smtClean="0"/>
              <a:t>, η οποία είναι απαραίτητη, για να μην ξηραίνονται οι αναπνευστικοί βλεννογόνοι.</a:t>
            </a:r>
          </a:p>
          <a:p>
            <a:pPr>
              <a:buFont typeface="Wingdings" pitchFamily="2" charset="2"/>
              <a:buChar char="v"/>
            </a:pPr>
            <a:r>
              <a:rPr lang="el-GR" dirty="0" smtClean="0"/>
              <a:t>Η διακοπή της οξυγονοθεραπείας σ’ ένα </a:t>
            </a:r>
            <a:r>
              <a:rPr lang="el-GR" dirty="0" err="1" smtClean="0"/>
              <a:t>υποξαιμικό</a:t>
            </a:r>
            <a:r>
              <a:rPr lang="el-GR" dirty="0" smtClean="0"/>
              <a:t> άρρωστο, για οποιοδήποτε λόγο (π.χ. διακομιδή για </a:t>
            </a:r>
            <a:r>
              <a:rPr lang="el-GR" dirty="0" err="1" smtClean="0"/>
              <a:t>παρακλινικές</a:t>
            </a:r>
            <a:r>
              <a:rPr lang="el-GR" dirty="0" smtClean="0"/>
              <a:t> εξετάσεις), είναι επικίνδυνη (χρήση φορητής φιάλης οξυγόνου ).</a:t>
            </a:r>
          </a:p>
          <a:p>
            <a:pPr>
              <a:buFont typeface="Wingdings" pitchFamily="2" charset="2"/>
              <a:buChar char="v"/>
            </a:pPr>
            <a:r>
              <a:rPr lang="el-GR" dirty="0" smtClean="0"/>
              <a:t>Πρέπει να ενημερώνονται οι άρρωστοι και οι συγγενείς για τους κινδύνους που προκύπτουν, όταν τροποποιούν τη δόση ή διακόπτουν από μόνοι τους την οξυγονοθεραπεία.</a:t>
            </a:r>
          </a:p>
          <a:p>
            <a:pPr>
              <a:buFont typeface="Wingdings" pitchFamily="2" charset="2"/>
              <a:buChar char="v"/>
            </a:pPr>
            <a:r>
              <a:rPr lang="el-GR" dirty="0" smtClean="0"/>
              <a:t>Λήψη μέτρων πρόληψης κατά της εκδήλωσης πυρκαγιάς, λόγω της ευφλεκτότητας του Ο2 (γείωση των ηλεκτρικών συσκευών, απαγόρευση καπνίσματος, απαγόρευση συσκευών που παράγουν σπινθήρα κ.ά.).</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571504"/>
          </a:xfrm>
        </p:spPr>
        <p:txBody>
          <a:bodyPr>
            <a:normAutofit fontScale="90000"/>
          </a:bodyPr>
          <a:lstStyle/>
          <a:p>
            <a:r>
              <a:rPr lang="el-GR" dirty="0" smtClean="0"/>
              <a:t>ΤΡΟΠΟΙ ΧΟΡΗΓΗΣΗΣ ΟΞΥΓΟΝΟΥ</a:t>
            </a:r>
            <a:endParaRPr lang="el-GR" dirty="0"/>
          </a:p>
        </p:txBody>
      </p:sp>
      <p:sp>
        <p:nvSpPr>
          <p:cNvPr id="3" name="2 - Θέση περιεχομένου"/>
          <p:cNvSpPr>
            <a:spLocks noGrp="1"/>
          </p:cNvSpPr>
          <p:nvPr>
            <p:ph idx="1"/>
          </p:nvPr>
        </p:nvSpPr>
        <p:spPr>
          <a:xfrm>
            <a:off x="457200" y="1000108"/>
            <a:ext cx="8229600" cy="5574428"/>
          </a:xfrm>
        </p:spPr>
        <p:txBody>
          <a:bodyPr>
            <a:normAutofit fontScale="92500" lnSpcReduction="20000"/>
          </a:bodyPr>
          <a:lstStyle/>
          <a:p>
            <a:r>
              <a:rPr lang="el-GR" dirty="0" smtClean="0"/>
              <a:t>Το οξυγόνο που χρησιμοποιείται στα νοσοκομεία βρίσκεται σε υγρή μορφή, μέσα σε δεξαμενές με πίεση. Περνά απαραίτητα από μειωτήρες πίεσης, ώστε να έρχεται στην παροχή του τοίχου με λιγότερη πίεση. Η εντοιχισμένη παροχή καλύπτεται αεροστεγώς με μεταλλικό πώμα ή συνδέεται με μικρό σύστημα, που αποτελείται από το ροόμετρο (ρολόι) που ρυθμίζει τη ροή και τον υγραντήρα, μικρή φιάλη που γεμίζει με απεσταγμένο νερό μέχρι το επίπεδο ένδειξης. </a:t>
            </a:r>
          </a:p>
          <a:p>
            <a:r>
              <a:rPr lang="el-GR" dirty="0" smtClean="0"/>
              <a:t>Το Ο</a:t>
            </a:r>
            <a:r>
              <a:rPr lang="el-GR" baseline="-25000" dirty="0" smtClean="0"/>
              <a:t>2</a:t>
            </a:r>
            <a:r>
              <a:rPr lang="el-GR" dirty="0" smtClean="0"/>
              <a:t> υπάρχει, επίσης, σε κυλίνδρους (οβίδες) διαφόρων μεγεθών και βάρους, που έχουν ειδικό ρυθμιστή πίεσης συνδεόμενο με ροόμετρο για τη ρύθμιση της ροής Ο</a:t>
            </a:r>
            <a:r>
              <a:rPr lang="el-GR" baseline="-25000" dirty="0" smtClean="0"/>
              <a:t>2</a:t>
            </a:r>
            <a:r>
              <a:rPr lang="el-GR" dirty="0" smtClean="0"/>
              <a:t> (σε </a:t>
            </a:r>
            <a:r>
              <a:rPr lang="el-GR" dirty="0" err="1" smtClean="0"/>
              <a:t>lit</a:t>
            </a:r>
            <a:r>
              <a:rPr lang="el-GR" dirty="0" smtClean="0"/>
              <a:t>/</a:t>
            </a:r>
            <a:r>
              <a:rPr lang="el-GR" dirty="0" err="1" smtClean="0"/>
              <a:t>min</a:t>
            </a:r>
            <a:r>
              <a:rPr lang="el-GR" dirty="0" smtClean="0"/>
              <a:t>). </a:t>
            </a:r>
          </a:p>
          <a:p>
            <a:r>
              <a:rPr lang="el-GR" dirty="0" smtClean="0"/>
              <a:t>Το Ο</a:t>
            </a:r>
            <a:r>
              <a:rPr lang="el-GR" baseline="-25000" dirty="0" smtClean="0"/>
              <a:t>2</a:t>
            </a:r>
            <a:r>
              <a:rPr lang="el-GR" dirty="0" smtClean="0"/>
              <a:t>, πριν χορηγηθεί στον άρρωστο, περνά από υγραντήρα για </a:t>
            </a:r>
            <a:r>
              <a:rPr lang="el-GR" dirty="0" err="1" smtClean="0"/>
              <a:t>εφύγρανση</a:t>
            </a:r>
            <a:r>
              <a:rPr lang="el-GR" dirty="0" smtClean="0"/>
              <a:t>.</a:t>
            </a:r>
          </a:p>
          <a:p>
            <a:endParaRPr lang="el-GR" dirty="0" smtClean="0"/>
          </a:p>
          <a:p>
            <a:endParaRPr lang="el-GR" dirty="0" smtClean="0"/>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papakosta\Desktop\roometra-fialis.jpg"/>
          <p:cNvPicPr>
            <a:picLocks noGrp="1" noChangeAspect="1" noChangeArrowheads="1"/>
          </p:cNvPicPr>
          <p:nvPr>
            <p:ph idx="4294967295"/>
          </p:nvPr>
        </p:nvPicPr>
        <p:blipFill>
          <a:blip r:embed="rId2"/>
          <a:srcRect/>
          <a:stretch>
            <a:fillRect/>
          </a:stretch>
        </p:blipFill>
        <p:spPr bwMode="auto">
          <a:xfrm>
            <a:off x="0" y="1357313"/>
            <a:ext cx="3571875" cy="3071812"/>
          </a:xfrm>
          <a:prstGeom prst="rect">
            <a:avLst/>
          </a:prstGeom>
          <a:noFill/>
        </p:spPr>
      </p:pic>
      <p:pic>
        <p:nvPicPr>
          <p:cNvPr id="1027" name="Picture 3" descr="C:\Users\apapakosta\Desktop\79300-9320467-300x283.jpg"/>
          <p:cNvPicPr>
            <a:picLocks noChangeAspect="1" noChangeArrowheads="1"/>
          </p:cNvPicPr>
          <p:nvPr/>
        </p:nvPicPr>
        <p:blipFill>
          <a:blip r:embed="rId3"/>
          <a:srcRect/>
          <a:stretch>
            <a:fillRect/>
          </a:stretch>
        </p:blipFill>
        <p:spPr bwMode="auto">
          <a:xfrm>
            <a:off x="3143240" y="1285860"/>
            <a:ext cx="2857500" cy="2695575"/>
          </a:xfrm>
          <a:prstGeom prst="rect">
            <a:avLst/>
          </a:prstGeom>
          <a:noFill/>
        </p:spPr>
      </p:pic>
      <p:pic>
        <p:nvPicPr>
          <p:cNvPr id="1028" name="Picture 4" descr="C:\Users\apapakosta\Desktop\1186071573-oxygen11.gif"/>
          <p:cNvPicPr>
            <a:picLocks noChangeAspect="1" noChangeArrowheads="1"/>
          </p:cNvPicPr>
          <p:nvPr/>
        </p:nvPicPr>
        <p:blipFill>
          <a:blip r:embed="rId4"/>
          <a:srcRect/>
          <a:stretch>
            <a:fillRect/>
          </a:stretch>
        </p:blipFill>
        <p:spPr bwMode="auto">
          <a:xfrm>
            <a:off x="5357818" y="3643314"/>
            <a:ext cx="3429024" cy="2786066"/>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fontScale="90000"/>
          </a:bodyPr>
          <a:lstStyle/>
          <a:p>
            <a:r>
              <a:rPr lang="el-GR" dirty="0" smtClean="0"/>
              <a:t>ΣΥΣΚΕΥΕΣ ΧΟΡΗΓΗΣΗΣ ΟΞΥΓΟΝΟΥ</a:t>
            </a:r>
            <a:endParaRPr lang="el-GR" dirty="0"/>
          </a:p>
        </p:txBody>
      </p:sp>
      <p:sp>
        <p:nvSpPr>
          <p:cNvPr id="3" name="2 - Θέση περιεχομένου"/>
          <p:cNvSpPr>
            <a:spLocks noGrp="1"/>
          </p:cNvSpPr>
          <p:nvPr>
            <p:ph idx="1"/>
          </p:nvPr>
        </p:nvSpPr>
        <p:spPr>
          <a:xfrm>
            <a:off x="457200" y="1214422"/>
            <a:ext cx="8229600" cy="5214974"/>
          </a:xfrm>
        </p:spPr>
        <p:txBody>
          <a:bodyPr>
            <a:normAutofit fontScale="55000" lnSpcReduction="20000"/>
          </a:bodyPr>
          <a:lstStyle/>
          <a:p>
            <a:pPr lvl="0">
              <a:buNone/>
            </a:pPr>
            <a:r>
              <a:rPr lang="el-GR" b="1" dirty="0" smtClean="0"/>
              <a:t>1.Ρινικοί καθετήρες. </a:t>
            </a:r>
            <a:r>
              <a:rPr lang="el-GR" dirty="0" smtClean="0"/>
              <a:t>Είναι ο πιο απλός, εύχρηστος και φθηνός τρόπος χορήγησης Ο</a:t>
            </a:r>
            <a:r>
              <a:rPr lang="el-GR" baseline="-25000" dirty="0" smtClean="0"/>
              <a:t>2</a:t>
            </a:r>
            <a:r>
              <a:rPr lang="el-GR" dirty="0" smtClean="0"/>
              <a:t>.</a:t>
            </a:r>
          </a:p>
          <a:p>
            <a:pPr>
              <a:buNone/>
            </a:pPr>
            <a:r>
              <a:rPr lang="el-GR" dirty="0" smtClean="0"/>
              <a:t>Είναι ανεκτοί από τον άρρωστο και του επιτρέπουν να τρώει και να μιλάει. Χρειάζεται προσοχή κατά τη χρήση τους, γιατί φεύγουν εύκολα από τη θέση τους, ιδιαίτερα όταν ο άρρωστος είναι </a:t>
            </a:r>
            <a:r>
              <a:rPr lang="el-GR" dirty="0" err="1" smtClean="0"/>
              <a:t>συγχυτικός</a:t>
            </a:r>
            <a:r>
              <a:rPr lang="el-GR" dirty="0" smtClean="0"/>
              <a:t> ή αποκοιμηθεί.</a:t>
            </a:r>
          </a:p>
          <a:p>
            <a:pPr lvl="0">
              <a:buNone/>
            </a:pPr>
            <a:r>
              <a:rPr lang="el-GR" b="1" dirty="0" smtClean="0"/>
              <a:t>2.Μάσκες: </a:t>
            </a:r>
            <a:r>
              <a:rPr lang="el-GR" dirty="0" smtClean="0"/>
              <a:t>Είναι η πλέον κατάλληλη μέθοδος για ελεγχόμενη οξυγονοθεραπεία και παροχή υψηλών πυκνοτήτων Ο</a:t>
            </a:r>
            <a:r>
              <a:rPr lang="el-GR" baseline="-25000" dirty="0" smtClean="0"/>
              <a:t>2</a:t>
            </a:r>
            <a:r>
              <a:rPr lang="el-GR" dirty="0" smtClean="0"/>
              <a:t>. Πρέπει απαραίτητα να εφαρμόζουν καλά στο πρόσωπο. Συνήθως οι άρρωστοι δεν τις ανέχονται.</a:t>
            </a:r>
          </a:p>
          <a:p>
            <a:pPr>
              <a:buNone/>
            </a:pPr>
            <a:r>
              <a:rPr lang="el-GR" dirty="0" smtClean="0"/>
              <a:t>Υπάρχουν μάσκες διαφόρων τύπων:</a:t>
            </a:r>
          </a:p>
          <a:p>
            <a:r>
              <a:rPr lang="el-GR" dirty="0" smtClean="0"/>
              <a:t>❐ </a:t>
            </a:r>
            <a:r>
              <a:rPr lang="el-GR" b="1" dirty="0" smtClean="0"/>
              <a:t>Απλή μάσκα. </a:t>
            </a:r>
            <a:r>
              <a:rPr lang="el-GR" dirty="0" smtClean="0"/>
              <a:t>Φέρει μερικές οπές στα πλάγια, που επιτρέπουν την εισπνοή και την ανάμειξη του Ο</a:t>
            </a:r>
            <a:r>
              <a:rPr lang="el-GR" baseline="-25000" dirty="0" smtClean="0"/>
              <a:t>2</a:t>
            </a:r>
            <a:r>
              <a:rPr lang="el-GR" dirty="0" smtClean="0"/>
              <a:t> με τον ατμοσφαιρικό αέρα. Χρησιμοποιείται σε μικρής διάρκειας οξυγονοθεραπεία. Με ροή Ο</a:t>
            </a:r>
            <a:r>
              <a:rPr lang="el-GR" baseline="-25000" dirty="0" smtClean="0"/>
              <a:t>2</a:t>
            </a:r>
            <a:r>
              <a:rPr lang="el-GR" dirty="0" smtClean="0"/>
              <a:t> 6-8 </a:t>
            </a:r>
            <a:r>
              <a:rPr lang="el-GR" dirty="0" err="1" smtClean="0"/>
              <a:t>lit</a:t>
            </a:r>
            <a:r>
              <a:rPr lang="el-GR" dirty="0" smtClean="0"/>
              <a:t>/</a:t>
            </a:r>
            <a:r>
              <a:rPr lang="el-GR" dirty="0" err="1" smtClean="0"/>
              <a:t>min</a:t>
            </a:r>
            <a:r>
              <a:rPr lang="el-GR" dirty="0" smtClean="0"/>
              <a:t> επιτυγχάνεται πυκνότητα Ο</a:t>
            </a:r>
            <a:r>
              <a:rPr lang="el-GR" baseline="-25000" dirty="0" smtClean="0"/>
              <a:t>2</a:t>
            </a:r>
            <a:r>
              <a:rPr lang="el-GR" dirty="0" smtClean="0"/>
              <a:t> 35-60%.</a:t>
            </a:r>
          </a:p>
          <a:p>
            <a:r>
              <a:rPr lang="el-GR" dirty="0" smtClean="0"/>
              <a:t>❐ </a:t>
            </a:r>
            <a:r>
              <a:rPr lang="el-GR" b="1" dirty="0" smtClean="0"/>
              <a:t>Μάσκα με ασκό πλήρους </a:t>
            </a:r>
            <a:r>
              <a:rPr lang="el-GR" b="1" dirty="0" err="1" smtClean="0"/>
              <a:t>επανεισπνοής</a:t>
            </a:r>
            <a:r>
              <a:rPr lang="el-GR" b="1" dirty="0" smtClean="0"/>
              <a:t>. </a:t>
            </a:r>
            <a:r>
              <a:rPr lang="el-GR" dirty="0" smtClean="0"/>
              <a:t>Το εισπνεόμενο Ο</a:t>
            </a:r>
            <a:r>
              <a:rPr lang="el-GR" baseline="-25000" dirty="0" smtClean="0"/>
              <a:t>2</a:t>
            </a:r>
            <a:r>
              <a:rPr lang="el-GR" dirty="0" smtClean="0"/>
              <a:t> ή το μείγμα αερίων</a:t>
            </a:r>
          </a:p>
          <a:p>
            <a:pPr>
              <a:buNone/>
            </a:pPr>
            <a:r>
              <a:rPr lang="el-GR" dirty="0" smtClean="0"/>
              <a:t>της νάρκωσης, καθώς και ο </a:t>
            </a:r>
            <a:r>
              <a:rPr lang="el-GR" dirty="0" err="1" smtClean="0"/>
              <a:t>εκπνεόμενος</a:t>
            </a:r>
            <a:r>
              <a:rPr lang="el-GR" dirty="0" smtClean="0"/>
              <a:t> αέρας, συγκεντρώνονται στον ασκό. Το σύστημα είναι κλειστό και χρησιμοποιείται σχεδόν αποκλειστικά στο χειρουργείο.</a:t>
            </a:r>
          </a:p>
          <a:p>
            <a:r>
              <a:rPr lang="el-GR" dirty="0" smtClean="0"/>
              <a:t>❐ </a:t>
            </a:r>
            <a:r>
              <a:rPr lang="el-GR" b="1" dirty="0" smtClean="0"/>
              <a:t>Μάσκα με ασκό μερικής </a:t>
            </a:r>
            <a:r>
              <a:rPr lang="el-GR" b="1" dirty="0" err="1" smtClean="0"/>
              <a:t>επανεισπνοής</a:t>
            </a:r>
            <a:r>
              <a:rPr lang="el-GR" b="1" dirty="0" smtClean="0"/>
              <a:t>. </a:t>
            </a:r>
            <a:r>
              <a:rPr lang="el-GR" dirty="0" smtClean="0"/>
              <a:t>Η διαφορά με την προηγούμενη είναι</a:t>
            </a:r>
          </a:p>
          <a:p>
            <a:pPr>
              <a:buNone/>
            </a:pPr>
            <a:r>
              <a:rPr lang="el-GR" dirty="0" smtClean="0"/>
              <a:t>ότι το κύκλωμα είναι ανοικτό. Με τη μάσκα αυτή εξοικονομείται οξυγόνο.</a:t>
            </a:r>
          </a:p>
          <a:p>
            <a:r>
              <a:rPr lang="el-GR" dirty="0" smtClean="0"/>
              <a:t>❐ </a:t>
            </a:r>
            <a:r>
              <a:rPr lang="el-GR" b="1" dirty="0" smtClean="0"/>
              <a:t>Μάσκα με ασκό χωρίς </a:t>
            </a:r>
            <a:r>
              <a:rPr lang="el-GR" b="1" dirty="0" err="1" smtClean="0"/>
              <a:t>επανεισπνοή</a:t>
            </a:r>
            <a:r>
              <a:rPr lang="el-GR" b="1" dirty="0" smtClean="0"/>
              <a:t>. </a:t>
            </a:r>
            <a:r>
              <a:rPr lang="el-GR" dirty="0" smtClean="0"/>
              <a:t>Μεταξύ μάσκας και ασκού υπάρχει </a:t>
            </a:r>
            <a:r>
              <a:rPr lang="el-GR" dirty="0" err="1" smtClean="0"/>
              <a:t>βαλβί</a:t>
            </a:r>
            <a:r>
              <a:rPr lang="el-GR" dirty="0" smtClean="0"/>
              <a:t>- δα μιας διόδου. Η μάσκα αυτή επιτρέπει την εισπνοή μεγάλων ποσοτήτων Ο</a:t>
            </a:r>
            <a:r>
              <a:rPr lang="el-GR" baseline="-25000" dirty="0" smtClean="0"/>
              <a:t>2</a:t>
            </a:r>
            <a:r>
              <a:rPr lang="el-GR" dirty="0" smtClean="0"/>
              <a:t>.</a:t>
            </a:r>
          </a:p>
          <a:p>
            <a:r>
              <a:rPr lang="el-GR" dirty="0" smtClean="0"/>
              <a:t>❐ </a:t>
            </a:r>
            <a:r>
              <a:rPr lang="el-GR" b="1" dirty="0" smtClean="0"/>
              <a:t>Μάσκα τύπου </a:t>
            </a:r>
            <a:r>
              <a:rPr lang="el-GR" b="1" dirty="0" err="1" smtClean="0"/>
              <a:t>Venturi</a:t>
            </a:r>
            <a:r>
              <a:rPr lang="el-GR" b="1" dirty="0" smtClean="0"/>
              <a:t>. </a:t>
            </a:r>
            <a:r>
              <a:rPr lang="el-GR" dirty="0" smtClean="0"/>
              <a:t>Με τη μάσκα αυτή, που έχει ειδικό ρυθμιστικό μηχανισμό, εξασφαλίζονται συγκεκριμένες και σταθερές ποσότητες Ο</a:t>
            </a:r>
            <a:r>
              <a:rPr lang="el-GR" baseline="-25000" dirty="0" smtClean="0"/>
              <a:t>2</a:t>
            </a:r>
            <a:r>
              <a:rPr lang="el-GR" dirty="0" smtClean="0"/>
              <a:t>.</a:t>
            </a:r>
          </a:p>
          <a:p>
            <a:pPr lvl="0">
              <a:buNone/>
            </a:pPr>
            <a:r>
              <a:rPr lang="el-GR" b="1" dirty="0" smtClean="0"/>
              <a:t>3.Τέντα οξυγόνου. </a:t>
            </a:r>
            <a:r>
              <a:rPr lang="el-GR" dirty="0" smtClean="0"/>
              <a:t>Χρησιμοποιείται κυρίως σε παιδιατρικά νοσοκομεία. Με τη μέθοδο αυτή επιτυγχάνεται υψηλό ποσοστό υγρασίας στον εισπνεόμενο αέρα.</a:t>
            </a:r>
          </a:p>
          <a:p>
            <a:pPr>
              <a:buNone/>
            </a:pPr>
            <a:r>
              <a:rPr lang="el-GR" b="1" dirty="0" smtClean="0"/>
              <a:t>4.Αναπνευστήρες </a:t>
            </a:r>
            <a:r>
              <a:rPr lang="el-GR" dirty="0" smtClean="0"/>
              <a:t> και </a:t>
            </a:r>
            <a:r>
              <a:rPr lang="en-US" b="1" dirty="0" err="1" smtClean="0"/>
              <a:t>ambu</a:t>
            </a:r>
            <a:r>
              <a:rPr lang="en-US" b="1" dirty="0" smtClean="0"/>
              <a:t> </a:t>
            </a:r>
            <a:r>
              <a:rPr lang="el-GR" dirty="0" smtClean="0"/>
              <a:t>(σε </a:t>
            </a:r>
            <a:r>
              <a:rPr lang="el-GR" dirty="0" err="1" smtClean="0"/>
              <a:t>διασωληνωμένους</a:t>
            </a:r>
            <a:r>
              <a:rPr lang="el-GR" dirty="0" smtClean="0"/>
              <a:t> ασθενείς) για τη χορήγηση μεγαλύτερων πυκνοτήτων Ο</a:t>
            </a:r>
            <a:r>
              <a:rPr lang="el-GR" baseline="-25000" dirty="0" smtClean="0"/>
              <a:t>2 </a:t>
            </a:r>
            <a:r>
              <a:rPr lang="el-GR" dirty="0" smtClean="0"/>
              <a:t>.</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lstStyle/>
          <a:p>
            <a:r>
              <a:rPr lang="el-GR" dirty="0" smtClean="0"/>
              <a:t>ΣΥΣΚΕΥΕΣ ΧΟΡΗΓΗΣΗΣ ΟΞΥΓΟΝΟΥ</a:t>
            </a:r>
            <a:endParaRPr lang="el-GR" dirty="0"/>
          </a:p>
        </p:txBody>
      </p:sp>
      <p:pic>
        <p:nvPicPr>
          <p:cNvPr id="1026" name="Picture 2" descr="C:\Users\apapakosta\Desktop\index.jpg"/>
          <p:cNvPicPr>
            <a:picLocks noGrp="1" noChangeAspect="1" noChangeArrowheads="1"/>
          </p:cNvPicPr>
          <p:nvPr>
            <p:ph idx="1"/>
          </p:nvPr>
        </p:nvPicPr>
        <p:blipFill>
          <a:blip r:embed="rId2"/>
          <a:srcRect/>
          <a:stretch>
            <a:fillRect/>
          </a:stretch>
        </p:blipFill>
        <p:spPr bwMode="auto">
          <a:xfrm>
            <a:off x="428596" y="1428736"/>
            <a:ext cx="1943100" cy="1828800"/>
          </a:xfrm>
          <a:prstGeom prst="rect">
            <a:avLst/>
          </a:prstGeom>
          <a:noFill/>
        </p:spPr>
      </p:pic>
      <p:pic>
        <p:nvPicPr>
          <p:cNvPr id="1028" name="Picture 4" descr="C:\Users\apapakosta\Desktop\index3.jpg"/>
          <p:cNvPicPr>
            <a:picLocks noChangeAspect="1" noChangeArrowheads="1"/>
          </p:cNvPicPr>
          <p:nvPr/>
        </p:nvPicPr>
        <p:blipFill>
          <a:blip r:embed="rId3"/>
          <a:srcRect/>
          <a:stretch>
            <a:fillRect/>
          </a:stretch>
        </p:blipFill>
        <p:spPr bwMode="auto">
          <a:xfrm>
            <a:off x="4786314" y="1071546"/>
            <a:ext cx="2314575" cy="1981200"/>
          </a:xfrm>
          <a:prstGeom prst="rect">
            <a:avLst/>
          </a:prstGeom>
          <a:noFill/>
        </p:spPr>
      </p:pic>
      <p:pic>
        <p:nvPicPr>
          <p:cNvPr id="1029" name="Picture 5" descr="C:\Users\apapakosta\Desktop\index4.jpg"/>
          <p:cNvPicPr>
            <a:picLocks noChangeAspect="1" noChangeArrowheads="1"/>
          </p:cNvPicPr>
          <p:nvPr/>
        </p:nvPicPr>
        <p:blipFill>
          <a:blip r:embed="rId4"/>
          <a:srcRect/>
          <a:stretch>
            <a:fillRect/>
          </a:stretch>
        </p:blipFill>
        <p:spPr bwMode="auto">
          <a:xfrm>
            <a:off x="428596" y="3214686"/>
            <a:ext cx="2143125" cy="2143125"/>
          </a:xfrm>
          <a:prstGeom prst="rect">
            <a:avLst/>
          </a:prstGeom>
          <a:noFill/>
        </p:spPr>
      </p:pic>
      <p:pic>
        <p:nvPicPr>
          <p:cNvPr id="1031" name="Picture 7" descr="C:\Users\apapakosta\Desktop\index6.jpg"/>
          <p:cNvPicPr>
            <a:picLocks noChangeAspect="1" noChangeArrowheads="1"/>
          </p:cNvPicPr>
          <p:nvPr/>
        </p:nvPicPr>
        <p:blipFill>
          <a:blip r:embed="rId5"/>
          <a:srcRect/>
          <a:stretch>
            <a:fillRect/>
          </a:stretch>
        </p:blipFill>
        <p:spPr bwMode="auto">
          <a:xfrm>
            <a:off x="6715140" y="2285992"/>
            <a:ext cx="2250282" cy="1928811"/>
          </a:xfrm>
          <a:prstGeom prst="rect">
            <a:avLst/>
          </a:prstGeom>
          <a:noFill/>
        </p:spPr>
      </p:pic>
      <p:pic>
        <p:nvPicPr>
          <p:cNvPr id="1033" name="Picture 9" descr="C:\Users\apapakosta\Desktop\index7.jpg"/>
          <p:cNvPicPr>
            <a:picLocks noChangeAspect="1" noChangeArrowheads="1"/>
          </p:cNvPicPr>
          <p:nvPr/>
        </p:nvPicPr>
        <p:blipFill>
          <a:blip r:embed="rId6"/>
          <a:srcRect/>
          <a:stretch>
            <a:fillRect/>
          </a:stretch>
        </p:blipFill>
        <p:spPr bwMode="auto">
          <a:xfrm>
            <a:off x="5429256" y="4000504"/>
            <a:ext cx="2928958" cy="2571753"/>
          </a:xfrm>
          <a:prstGeom prst="rect">
            <a:avLst/>
          </a:prstGeom>
          <a:noFill/>
        </p:spPr>
      </p:pic>
      <p:pic>
        <p:nvPicPr>
          <p:cNvPr id="1034" name="Picture 10" descr="C:\Users\apapakosta\Desktop\images.jpg"/>
          <p:cNvPicPr>
            <a:picLocks noChangeAspect="1" noChangeArrowheads="1"/>
          </p:cNvPicPr>
          <p:nvPr/>
        </p:nvPicPr>
        <p:blipFill>
          <a:blip r:embed="rId7"/>
          <a:srcRect/>
          <a:stretch>
            <a:fillRect/>
          </a:stretch>
        </p:blipFill>
        <p:spPr bwMode="auto">
          <a:xfrm>
            <a:off x="2643174" y="2357430"/>
            <a:ext cx="2381250" cy="1304925"/>
          </a:xfrm>
          <a:prstGeom prst="rect">
            <a:avLst/>
          </a:prstGeom>
          <a:noFill/>
        </p:spPr>
      </p:pic>
      <p:pic>
        <p:nvPicPr>
          <p:cNvPr id="1035" name="Picture 11" descr="C:\Users\apapakosta\Desktop\index.jpg"/>
          <p:cNvPicPr>
            <a:picLocks noChangeAspect="1" noChangeArrowheads="1"/>
          </p:cNvPicPr>
          <p:nvPr/>
        </p:nvPicPr>
        <p:blipFill>
          <a:blip r:embed="rId8"/>
          <a:srcRect/>
          <a:stretch>
            <a:fillRect/>
          </a:stretch>
        </p:blipFill>
        <p:spPr bwMode="auto">
          <a:xfrm>
            <a:off x="3357554" y="4071942"/>
            <a:ext cx="2143125" cy="214312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a:t>ΔΙΑΓΝΩΣΤΙΚΕΣ ΕΞΕΤΑΣΕΙΣ</a:t>
            </a:r>
          </a:p>
        </p:txBody>
      </p:sp>
      <p:sp>
        <p:nvSpPr>
          <p:cNvPr id="8" name="7 - Θέση περιεχομένου"/>
          <p:cNvSpPr>
            <a:spLocks noGrp="1"/>
          </p:cNvSpPr>
          <p:nvPr>
            <p:ph idx="1"/>
          </p:nvPr>
        </p:nvSpPr>
        <p:spPr/>
        <p:txBody>
          <a:bodyPr/>
          <a:lstStyle/>
          <a:p>
            <a:pPr marL="514350" indent="-514350">
              <a:buFont typeface="+mj-lt"/>
              <a:buAutoNum type="arabicPeriod"/>
            </a:pPr>
            <a:r>
              <a:rPr lang="el-GR" b="1" dirty="0"/>
              <a:t>Δοκιμασία ελέγχου αναπνευστικής λειτουργίας (</a:t>
            </a:r>
            <a:r>
              <a:rPr lang="el-GR" b="1" dirty="0" err="1"/>
              <a:t>σπιρομέτρηση</a:t>
            </a:r>
            <a:r>
              <a:rPr lang="el-GR" b="1" dirty="0"/>
              <a:t>). </a:t>
            </a:r>
            <a:r>
              <a:rPr lang="el-GR" dirty="0"/>
              <a:t>Με τη δοκιμασία αυτή ελέγχεται η μηχανική του αερισμού και δίνονται πληροφορίες για την αναπνευστική ικανότητα των πνευμόνων, της χωρητικότητας τους, του εισπνεόμενου όγκου αέρα κ.ά.</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lstStyle/>
          <a:p>
            <a:r>
              <a:rPr lang="el-GR" dirty="0"/>
              <a:t>ΣΠΙΡΟΜΕΤΡΗΣΗ</a:t>
            </a:r>
          </a:p>
        </p:txBody>
      </p:sp>
      <p:pic>
        <p:nvPicPr>
          <p:cNvPr id="1026" name="Picture 2" descr="C:\Users\ΑΘΑΝΑΣΙΑ\Desktop\σπιρομετρο.jpg"/>
          <p:cNvPicPr>
            <a:picLocks noGrp="1" noChangeAspect="1" noChangeArrowheads="1"/>
          </p:cNvPicPr>
          <p:nvPr>
            <p:ph idx="1"/>
          </p:nvPr>
        </p:nvPicPr>
        <p:blipFill>
          <a:blip r:embed="rId2" cstate="print"/>
          <a:stretch>
            <a:fillRect/>
          </a:stretch>
        </p:blipFill>
        <p:spPr bwMode="auto">
          <a:xfrm>
            <a:off x="1475656" y="1340768"/>
            <a:ext cx="5832647" cy="453650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357313"/>
            <a:ext cx="8229600" cy="5216525"/>
          </a:xfrm>
        </p:spPr>
        <p:txBody>
          <a:bodyPr>
            <a:normAutofit fontScale="92500" lnSpcReduction="10000"/>
          </a:bodyPr>
          <a:lstStyle/>
          <a:p>
            <a:pPr marL="514350" indent="-514350">
              <a:buNone/>
            </a:pPr>
            <a:r>
              <a:rPr lang="el-GR" dirty="0"/>
              <a:t>2. </a:t>
            </a:r>
            <a:r>
              <a:rPr lang="el-GR" b="1" dirty="0"/>
              <a:t>Αέρια αρτηριακού αίματος.</a:t>
            </a:r>
          </a:p>
          <a:p>
            <a:pPr marL="514350" indent="-514350"/>
            <a:r>
              <a:rPr lang="el-GR" dirty="0"/>
              <a:t>Οι τιμές των αερίων (κορεσμός αιμοσφαιρίνης, </a:t>
            </a:r>
            <a:r>
              <a:rPr lang="en-US" dirty="0"/>
              <a:t>CO2, ph)</a:t>
            </a:r>
            <a:r>
              <a:rPr lang="el-GR" dirty="0"/>
              <a:t> του αρτηριακού αίματος μας δίνουν πληροφορίες για τη μεταφορά του οξυγόνου και την αποτελεσματικότητα της ανταλλαγής αερίων</a:t>
            </a:r>
            <a:r>
              <a:rPr lang="es-ES" dirty="0"/>
              <a:t>.</a:t>
            </a:r>
          </a:p>
          <a:p>
            <a:pPr marL="514350" indent="-514350"/>
            <a:r>
              <a:rPr lang="el-GR" dirty="0"/>
              <a:t>Η λήψη γίνεται από γιατρό  με ειδική σύριγγα ινσουλίνης, που </a:t>
            </a:r>
            <a:r>
              <a:rPr lang="el-GR" dirty="0" err="1"/>
              <a:t>ηπαρινίζεται</a:t>
            </a:r>
            <a:r>
              <a:rPr lang="el-GR" dirty="0"/>
              <a:t> και αμέσως καλύπτεται η βελόνα με φελλό, για να μην μπει αέρας στο δείγμα και αμέσως τοποθετείται σε ειδικό αντιδραστήριο ελέγχου αερίων αίματος.</a:t>
            </a:r>
          </a:p>
          <a:p>
            <a:pPr marL="514350" indent="-514350"/>
            <a:r>
              <a:rPr lang="el-GR" dirty="0"/>
              <a:t>Το σημείο της παρακέντησης της αρτηρίας (συνήθως η </a:t>
            </a:r>
            <a:r>
              <a:rPr lang="el-GR" dirty="0" err="1"/>
              <a:t>κερκιδική</a:t>
            </a:r>
            <a:r>
              <a:rPr lang="el-GR" dirty="0"/>
              <a:t>), πιέζεται για 2-3 δευτερόλεπτα, για πρόληψη αιμορραγίας.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a:t>ΑΝΑΠΝΕΥΣΤΙΚΟ ΣΥΣΤΗΜΑ</a:t>
            </a:r>
          </a:p>
        </p:txBody>
      </p:sp>
      <p:pic>
        <p:nvPicPr>
          <p:cNvPr id="4" name="3 - Θέση περιεχομένου" descr="st_fysika_07_anapneystiko_systima"/>
          <p:cNvPicPr>
            <a:picLocks noGrp="1"/>
          </p:cNvPicPr>
          <p:nvPr>
            <p:ph idx="1"/>
          </p:nvPr>
        </p:nvPicPr>
        <p:blipFill>
          <a:blip r:embed="rId2" cstate="print"/>
          <a:srcRect/>
          <a:stretch>
            <a:fillRect/>
          </a:stretch>
        </p:blipFill>
        <p:spPr bwMode="auto">
          <a:xfrm>
            <a:off x="1071538" y="1285860"/>
            <a:ext cx="6786610" cy="500066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692696"/>
            <a:ext cx="8229600" cy="936104"/>
          </a:xfrm>
        </p:spPr>
        <p:txBody>
          <a:bodyPr/>
          <a:lstStyle/>
          <a:p>
            <a:pPr algn="ctr"/>
            <a:r>
              <a:rPr lang="el-GR" dirty="0" smtClean="0"/>
              <a:t>ΛΗΨΗ ΑΕΡΙΩΝ ΑΙΜΑΤΟΣ</a:t>
            </a:r>
            <a:endParaRPr lang="el-GR" dirty="0"/>
          </a:p>
        </p:txBody>
      </p:sp>
      <p:pic>
        <p:nvPicPr>
          <p:cNvPr id="2050" name="Picture 2" descr="C:\Users\ΑΘΑΝΑΣΙΑ\Desktop\αρχείο λήψης.jpg"/>
          <p:cNvPicPr>
            <a:picLocks noGrp="1" noChangeAspect="1" noChangeArrowheads="1"/>
          </p:cNvPicPr>
          <p:nvPr>
            <p:ph idx="1"/>
          </p:nvPr>
        </p:nvPicPr>
        <p:blipFill>
          <a:blip r:embed="rId2" cstate="print"/>
          <a:stretch>
            <a:fillRect/>
          </a:stretch>
        </p:blipFill>
        <p:spPr bwMode="auto">
          <a:xfrm>
            <a:off x="683568" y="1844824"/>
            <a:ext cx="3456384" cy="1983482"/>
          </a:xfrm>
          <a:prstGeom prst="rect">
            <a:avLst/>
          </a:prstGeom>
          <a:noFill/>
        </p:spPr>
      </p:pic>
      <p:pic>
        <p:nvPicPr>
          <p:cNvPr id="2051" name="Picture 3" descr="C:\Users\ΑΘΑΝΑΣΙΑ\Desktop\αερια-αιματοs.jpg7_.jpg"/>
          <p:cNvPicPr>
            <a:picLocks noChangeAspect="1" noChangeArrowheads="1"/>
          </p:cNvPicPr>
          <p:nvPr/>
        </p:nvPicPr>
        <p:blipFill>
          <a:blip r:embed="rId3" cstate="print"/>
          <a:srcRect/>
          <a:stretch>
            <a:fillRect/>
          </a:stretch>
        </p:blipFill>
        <p:spPr bwMode="auto">
          <a:xfrm>
            <a:off x="4932040" y="3140968"/>
            <a:ext cx="3672408" cy="255002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214438"/>
            <a:ext cx="8229600" cy="5359400"/>
          </a:xfrm>
        </p:spPr>
        <p:txBody>
          <a:bodyPr>
            <a:normAutofit fontScale="92500" lnSpcReduction="10000"/>
          </a:bodyPr>
          <a:lstStyle/>
          <a:p>
            <a:pPr>
              <a:buNone/>
            </a:pPr>
            <a:r>
              <a:rPr lang="el-GR" dirty="0"/>
              <a:t>3. </a:t>
            </a:r>
            <a:r>
              <a:rPr lang="el-GR" b="1" dirty="0"/>
              <a:t>Ακτινολογικές εξετάσεις</a:t>
            </a:r>
          </a:p>
          <a:p>
            <a:r>
              <a:rPr lang="el-GR" dirty="0"/>
              <a:t>Απλή ακτινογραφία θώρακα</a:t>
            </a:r>
          </a:p>
          <a:p>
            <a:r>
              <a:rPr lang="el-GR" dirty="0"/>
              <a:t>Αξονική ή υπολογιστική τομογραφία : γίνεται λήψη σειράς ακτινογραφιών με δυνατότητα πολύ λεπτών τομών.</a:t>
            </a:r>
          </a:p>
          <a:p>
            <a:r>
              <a:rPr lang="el-GR" dirty="0"/>
              <a:t>Μαγνητική τομογραφία: είναι απεικόνιση σε λεπτές τομές, που δεν εκθέτει  σε ραδιενέργεια ή ανεπιθύμητες ενέργειες.</a:t>
            </a:r>
          </a:p>
          <a:p>
            <a:r>
              <a:rPr lang="el-GR" dirty="0"/>
              <a:t>Σπινθηρογράφημα πνευμόνων: δείχνει την αιμάτωση και τον αερισμό των πνευμόνων με ενδοφλέβια χορήγηση ραδιοϊσοτόπου και τον ασθενή σε ύπτια θέση για ομοιόμορφη κατανομή του φαρμάκου.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428596" y="1143000"/>
            <a:ext cx="8215370" cy="5430838"/>
          </a:xfrm>
        </p:spPr>
        <p:txBody>
          <a:bodyPr>
            <a:normAutofit fontScale="77500" lnSpcReduction="20000"/>
          </a:bodyPr>
          <a:lstStyle/>
          <a:p>
            <a:pPr>
              <a:buNone/>
            </a:pPr>
            <a:r>
              <a:rPr lang="el-GR" dirty="0"/>
              <a:t>4.</a:t>
            </a:r>
            <a:r>
              <a:rPr lang="el-GR" b="1" dirty="0"/>
              <a:t> Βρογχοσκόπηση</a:t>
            </a:r>
          </a:p>
          <a:p>
            <a:pPr>
              <a:buNone/>
            </a:pPr>
            <a:r>
              <a:rPr lang="el-GR" dirty="0"/>
              <a:t>Με τη βρογχοσκόπηση  έχουμε άμεση εξέταση του βρογχικού  δέντρου , με τη χρήση  ενός ευθέως και εύκαμπτου </a:t>
            </a:r>
            <a:r>
              <a:rPr lang="el-GR" dirty="0" err="1"/>
              <a:t>βρογχοσκόπιου</a:t>
            </a:r>
            <a:r>
              <a:rPr lang="el-GR" dirty="0"/>
              <a:t>. </a:t>
            </a:r>
          </a:p>
          <a:p>
            <a:pPr>
              <a:buNone/>
            </a:pPr>
            <a:r>
              <a:rPr lang="el-GR" dirty="0"/>
              <a:t>Η βρογχοσκόπηση γίνεται για διαγνωστικούς και θεραπευτικούς λόγους.</a:t>
            </a:r>
          </a:p>
          <a:p>
            <a:pPr>
              <a:buNone/>
            </a:pPr>
            <a:r>
              <a:rPr lang="el-GR" u="sng" dirty="0"/>
              <a:t>ΔΙΑΓΝΩΣΤΙΚΟΙ:</a:t>
            </a:r>
          </a:p>
          <a:p>
            <a:r>
              <a:rPr lang="el-GR" dirty="0"/>
              <a:t>Λήψη βιοψίας για ιστολογική εξέταση</a:t>
            </a:r>
          </a:p>
          <a:p>
            <a:r>
              <a:rPr lang="el-GR" dirty="0"/>
              <a:t>Λήψη εκκρίσεων για κυτταρολογική και μικροβιολογική εξέταση</a:t>
            </a:r>
          </a:p>
          <a:p>
            <a:r>
              <a:rPr lang="el-GR" dirty="0"/>
              <a:t>Για προσδιορισμό των σημείων αιμορραγίας</a:t>
            </a:r>
          </a:p>
          <a:p>
            <a:r>
              <a:rPr lang="el-GR" dirty="0"/>
              <a:t>Για εντόπιση και εκτίμηση κάποιου όγκου.</a:t>
            </a:r>
          </a:p>
          <a:p>
            <a:pPr>
              <a:buNone/>
            </a:pPr>
            <a:r>
              <a:rPr lang="el-GR" u="sng" dirty="0"/>
              <a:t>ΘΕΡΑΠΕΥΤΙΚΟΙ:</a:t>
            </a:r>
          </a:p>
          <a:p>
            <a:r>
              <a:rPr lang="el-GR" dirty="0"/>
              <a:t>Αφαίρεση ξένου σώματος</a:t>
            </a:r>
          </a:p>
          <a:p>
            <a:r>
              <a:rPr lang="el-GR" dirty="0"/>
              <a:t>Αφαίρεση εκκρίσεων που φράσσουν το </a:t>
            </a:r>
            <a:r>
              <a:rPr lang="el-GR" dirty="0" err="1"/>
              <a:t>τραγχειοβρογχικό</a:t>
            </a:r>
            <a:r>
              <a:rPr lang="el-GR" dirty="0"/>
              <a:t> δέντρο και </a:t>
            </a:r>
            <a:r>
              <a:rPr lang="el-GR" dirty="0" err="1" smtClean="0"/>
              <a:t>βρογχοκυψελιδική</a:t>
            </a:r>
            <a:r>
              <a:rPr lang="el-GR" dirty="0" smtClean="0"/>
              <a:t>  </a:t>
            </a:r>
            <a:r>
              <a:rPr lang="el-GR" dirty="0"/>
              <a:t>έκπλυση.</a:t>
            </a:r>
          </a:p>
          <a:p>
            <a:r>
              <a:rPr lang="el-GR" dirty="0"/>
              <a:t>Παρέμβαση με ακτίνες </a:t>
            </a:r>
            <a:r>
              <a:rPr lang="en-US" dirty="0"/>
              <a:t>Laser, </a:t>
            </a:r>
            <a:r>
              <a:rPr lang="el-GR" dirty="0"/>
              <a:t>κυρίως σε καρκίνους.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285875"/>
            <a:ext cx="8229600" cy="5287963"/>
          </a:xfrm>
        </p:spPr>
        <p:txBody>
          <a:bodyPr>
            <a:normAutofit/>
          </a:bodyPr>
          <a:lstStyle/>
          <a:p>
            <a:pPr>
              <a:buNone/>
            </a:pPr>
            <a:r>
              <a:rPr lang="el-GR" dirty="0"/>
              <a:t>5.</a:t>
            </a:r>
            <a:r>
              <a:rPr lang="el-GR" b="1" dirty="0"/>
              <a:t> Άλλες εξετάσεις</a:t>
            </a:r>
          </a:p>
          <a:p>
            <a:r>
              <a:rPr lang="el-GR" dirty="0"/>
              <a:t>Κυτταρολογική πτυέλων</a:t>
            </a:r>
          </a:p>
          <a:p>
            <a:r>
              <a:rPr lang="el-GR" dirty="0"/>
              <a:t>Μικροβιολογική εξέταση εκκρίσεων του ρινοφάρυγγα και του τραχειοβρογχικού δέντρου και καλλιέργεια για αντιβιόγραμμα.</a:t>
            </a:r>
          </a:p>
          <a:p>
            <a:r>
              <a:rPr lang="el-GR" dirty="0" err="1"/>
              <a:t>Δερμοαντίδραση</a:t>
            </a:r>
            <a:r>
              <a:rPr lang="el-GR" dirty="0"/>
              <a:t> για φυματίωση (</a:t>
            </a:r>
            <a:r>
              <a:rPr lang="en-US" dirty="0" err="1"/>
              <a:t>Mantoux</a:t>
            </a:r>
            <a:r>
              <a:rPr lang="en-US" dirty="0"/>
              <a:t>)</a:t>
            </a:r>
            <a:endParaRPr lang="el-GR" dirty="0"/>
          </a:p>
          <a:p>
            <a:r>
              <a:rPr lang="el-GR" dirty="0"/>
              <a:t>Παρακέντηση θώρακα</a:t>
            </a:r>
          </a:p>
          <a:p>
            <a:r>
              <a:rPr lang="el-GR" dirty="0"/>
              <a:t>Βιοψία υπεζωκότα για καλλιέργεια και ιστολογική εξέταση.</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normAutofit/>
          </a:bodyPr>
          <a:lstStyle/>
          <a:p>
            <a:r>
              <a:rPr lang="el-GR" sz="2800" b="1" dirty="0"/>
              <a:t>ΝΟΣΗΛΕΥΤΙΚΗ ΦΡΟΝΤΙΔΑ ΑΣΘΕΝΩΝ ΜΕ ΠΑΘΗΣΕΙΣ ΤΟΥ ΑΝΩΤΕΡΟΥ ΑΝΑΠΝΕΥΣΤΙΚΟΥ</a:t>
            </a:r>
          </a:p>
        </p:txBody>
      </p:sp>
      <p:sp>
        <p:nvSpPr>
          <p:cNvPr id="3" name="2 - Θέση περιεχομένου"/>
          <p:cNvSpPr>
            <a:spLocks noGrp="1"/>
          </p:cNvSpPr>
          <p:nvPr>
            <p:ph idx="1"/>
          </p:nvPr>
        </p:nvSpPr>
        <p:spPr>
          <a:xfrm>
            <a:off x="457200" y="1357298"/>
            <a:ext cx="8229600" cy="5072097"/>
          </a:xfrm>
        </p:spPr>
        <p:txBody>
          <a:bodyPr>
            <a:normAutofit fontScale="62500" lnSpcReduction="20000"/>
          </a:bodyPr>
          <a:lstStyle/>
          <a:p>
            <a:pPr>
              <a:buNone/>
            </a:pPr>
            <a:r>
              <a:rPr lang="el-GR" dirty="0"/>
              <a:t>Οι λοιμώξεις αναπνευστικού περιλαμβάνουν ένα ευρύ φάσμα νοσημάτων από το απλό κρυολόγημά μέχρι την πνευμονία.</a:t>
            </a:r>
          </a:p>
          <a:p>
            <a:pPr>
              <a:buNone/>
            </a:pPr>
            <a:r>
              <a:rPr lang="el-GR" dirty="0"/>
              <a:t>Οι λοιμώξεις αναπνευστικού, διακρίνονται σε δύο κατηγορίες:</a:t>
            </a:r>
          </a:p>
          <a:p>
            <a:r>
              <a:rPr lang="el-GR" b="1" dirty="0"/>
              <a:t>Ανώτερου Αναπνευστικού</a:t>
            </a:r>
            <a:r>
              <a:rPr lang="el-GR" dirty="0"/>
              <a:t>. Οι λοιμώξεις του ανωτέρου αναπνευστικού αφορούν το φάρυγγα, το λάρυγγα, τις αμυγδαλές και οι παθήσεις που αντίστοιχα προκαλούνται ονομάζονται φαρυγγίτιδα, λαρυγγίτιδα και αμυγδαλίτιδα. Άλλες συχνές λοιμώξεις του ανωτέρου αναπνευστικού είναι η γρίπη, η ιγμορίτιδα (που αφορά την κοιλότητα του κρανίου που βρίσκεται πίσω από τη μύτη) και η ωτίτιδα στην περιοχή των αυτιών. Ως λοίμωξη του ανώτερου αναπνευστικού διακρίνουμε και την λοιμώδη μονοπυρήνωση. Οι λοιμώξεις του ανωτέρου αναπνευστικού είναι συνήθως ιογενείς, οφείλονται δηλαδή σε ιούς.</a:t>
            </a:r>
          </a:p>
          <a:p>
            <a:r>
              <a:rPr lang="el-GR" b="1" dirty="0"/>
              <a:t>Κατώτερου Αναπνευστικού</a:t>
            </a:r>
            <a:r>
              <a:rPr lang="el-GR" dirty="0"/>
              <a:t>. Αφορούν ασφαλώς τους πνεύμονες αλλά και την τραχεία. Η σοβαρότητα των νοσημάτων εδώ, είναι σημαντικά μεγαλύτερη ενώ πρέπει να υπογραμμιστεί ότι πρόκειται κυρίως για μικροβιακές λοιμώξεις και όχι ιογενείς. Στις λοιμώξεις του κατώτερου αναπνευστικού σε πολλές περιπτώσεις επιβάλλεται η νοσοκομειακή νοσηλεία του ασθενούς. Σε αυτές περιλαμβάνονται η </a:t>
            </a:r>
            <a:r>
              <a:rPr lang="el-GR" b="1" dirty="0"/>
              <a:t>πνευμονία, </a:t>
            </a:r>
            <a:r>
              <a:rPr lang="el-GR" dirty="0"/>
              <a:t>η </a:t>
            </a:r>
            <a:r>
              <a:rPr lang="el-GR" dirty="0" err="1"/>
              <a:t>τραχειΐτιδα</a:t>
            </a:r>
            <a:r>
              <a:rPr lang="el-GR" dirty="0"/>
              <a:t> , η τραχειοβρογχίτιδα,</a:t>
            </a:r>
            <a:r>
              <a:rPr lang="el-GR" b="1" dirty="0"/>
              <a:t> </a:t>
            </a:r>
            <a:r>
              <a:rPr lang="el-GR" dirty="0"/>
              <a:t>η βρογχίτιδα οξεία ή χρόνια, η παρόξυνση της </a:t>
            </a:r>
            <a:r>
              <a:rPr lang="el-GR" b="1" dirty="0"/>
              <a:t>χρόνιας αποφρακτικής πνευμονοπάθειας (ΧΑΠ) </a:t>
            </a:r>
            <a:r>
              <a:rPr lang="el-GR" dirty="0" err="1"/>
              <a:t>κ.ο.κ</a:t>
            </a:r>
            <a:r>
              <a:rPr lang="el-GR" dirty="0"/>
              <a:t>.</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857256"/>
          </a:xfrm>
        </p:spPr>
        <p:txBody>
          <a:bodyPr/>
          <a:lstStyle/>
          <a:p>
            <a:r>
              <a:rPr lang="el-GR" dirty="0"/>
              <a:t>ΑΙΤΙΟΛΟΓΙΚΟΙ ΠΑΡΑΓΟΝΤΕΣ</a:t>
            </a:r>
          </a:p>
        </p:txBody>
      </p:sp>
      <p:sp>
        <p:nvSpPr>
          <p:cNvPr id="3" name="2 - Θέση περιεχομένου"/>
          <p:cNvSpPr>
            <a:spLocks noGrp="1"/>
          </p:cNvSpPr>
          <p:nvPr>
            <p:ph idx="1"/>
          </p:nvPr>
        </p:nvSpPr>
        <p:spPr>
          <a:xfrm>
            <a:off x="457200" y="1357298"/>
            <a:ext cx="8229600" cy="5217238"/>
          </a:xfrm>
        </p:spPr>
        <p:txBody>
          <a:bodyPr>
            <a:normAutofit fontScale="92500"/>
          </a:bodyPr>
          <a:lstStyle/>
          <a:p>
            <a:r>
              <a:rPr lang="el-GR" dirty="0"/>
              <a:t>Οι παράγοντες οι οποίοι προκαλούν τις λοιμώξεις (και όχι μόνο του αναπνευστικού συστήματος) ανήκουν στις παρακάτω ομάδες μικροοργανισμών:</a:t>
            </a:r>
          </a:p>
          <a:p>
            <a:pPr>
              <a:buFont typeface="Wingdings" pitchFamily="2" charset="2"/>
              <a:buChar char="Ø"/>
            </a:pPr>
            <a:r>
              <a:rPr lang="el-GR" dirty="0"/>
              <a:t>Ιοί</a:t>
            </a:r>
          </a:p>
          <a:p>
            <a:pPr>
              <a:buFont typeface="Wingdings" pitchFamily="2" charset="2"/>
              <a:buChar char="Ø"/>
            </a:pPr>
            <a:r>
              <a:rPr lang="el-GR" dirty="0"/>
              <a:t>Μικρόβια</a:t>
            </a:r>
          </a:p>
          <a:p>
            <a:pPr>
              <a:buFont typeface="Wingdings" pitchFamily="2" charset="2"/>
              <a:buChar char="Ø"/>
            </a:pPr>
            <a:r>
              <a:rPr lang="el-GR" dirty="0"/>
              <a:t>Μύκητες</a:t>
            </a:r>
          </a:p>
          <a:p>
            <a:pPr>
              <a:buFont typeface="Wingdings" pitchFamily="2" charset="2"/>
              <a:buChar char="Ø"/>
            </a:pPr>
            <a:r>
              <a:rPr lang="el-GR" dirty="0"/>
              <a:t>Παράσιτα</a:t>
            </a:r>
          </a:p>
          <a:p>
            <a:r>
              <a:rPr lang="el-GR" dirty="0"/>
              <a:t>Οι δύο τελευταίες κατηγορίες προκαλούν λοίμωξη κάτω από ειδικές συνθήκες (π.χ. σε </a:t>
            </a:r>
            <a:r>
              <a:rPr lang="el-GR" dirty="0" err="1"/>
              <a:t>ανοσοκατασταλμένα</a:t>
            </a:r>
            <a:r>
              <a:rPr lang="el-GR" dirty="0"/>
              <a:t> άτομα κ.λπ.).</a:t>
            </a:r>
            <a:br>
              <a:rPr lang="el-GR" dirty="0"/>
            </a:br>
            <a:r>
              <a:rPr lang="el-GR" dirty="0"/>
              <a:t>Επισημαίνεται ότι υπάρχουν πάνω από 200 είδη ιών που είναι υπεύθυνοι για τις λοιμώξεις</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8229600" cy="864096"/>
          </a:xfrm>
        </p:spPr>
        <p:txBody>
          <a:bodyPr/>
          <a:lstStyle/>
          <a:p>
            <a:r>
              <a:rPr lang="el-GR" dirty="0"/>
              <a:t>ΤΡΟΠΟΙ ΜΕΤΑΔΟΣΗΣ</a:t>
            </a:r>
          </a:p>
        </p:txBody>
      </p:sp>
      <p:sp>
        <p:nvSpPr>
          <p:cNvPr id="3" name="2 - Θέση περιεχομένου"/>
          <p:cNvSpPr>
            <a:spLocks noGrp="1"/>
          </p:cNvSpPr>
          <p:nvPr>
            <p:ph idx="1"/>
          </p:nvPr>
        </p:nvSpPr>
        <p:spPr>
          <a:xfrm>
            <a:off x="457200" y="1556792"/>
            <a:ext cx="8229600" cy="5017744"/>
          </a:xfrm>
        </p:spPr>
        <p:txBody>
          <a:bodyPr>
            <a:normAutofit/>
          </a:bodyPr>
          <a:lstStyle/>
          <a:p>
            <a:r>
              <a:rPr lang="el-GR" dirty="0"/>
              <a:t>Το άτομο που πάσχει διασπείρει κυρίως με το βήχα και το φτάρνισμα αλλά και με την ομιλία ή το γέλιο, σταγονίδια που περιέχουν το παθογόνο αίτιο. </a:t>
            </a:r>
          </a:p>
          <a:p>
            <a:r>
              <a:rPr lang="el-GR" dirty="0"/>
              <a:t>Η μετάδοση γίνεται </a:t>
            </a:r>
            <a:r>
              <a:rPr lang="el-GR" dirty="0" err="1"/>
              <a:t>αερογενώς</a:t>
            </a:r>
            <a:r>
              <a:rPr lang="el-GR" dirty="0"/>
              <a:t> (με την εισπνοή σταγονιδίων που μεταφέρουν το παθογόνο αίτιο) ή με ενοφθαλμισμό του παθογόνου αιτίου στον βλεννογόνο του στόματος, της ρινός ή των οφθαλμών.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ΣΥΜΠΤΩΜΑΤΟΛΟΓΙΑ</a:t>
            </a:r>
          </a:p>
        </p:txBody>
      </p:sp>
      <p:sp>
        <p:nvSpPr>
          <p:cNvPr id="3" name="2 - Θέση περιεχομένου"/>
          <p:cNvSpPr>
            <a:spLocks noGrp="1"/>
          </p:cNvSpPr>
          <p:nvPr>
            <p:ph idx="1"/>
          </p:nvPr>
        </p:nvSpPr>
        <p:spPr/>
        <p:txBody>
          <a:bodyPr/>
          <a:lstStyle/>
          <a:p>
            <a:r>
              <a:rPr lang="el-GR" dirty="0"/>
              <a:t>Ποικίλλει ανάλογα με τον αιτιολογικό παράγοντα, την εντόπιση της λοίμωξης και την κατάσταση του ατόμου (ηλικία, συνύπαρξη ή όχι άλλων παθολογικών παραγόντων κ.λπ.).</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fontScale="90000"/>
          </a:bodyPr>
          <a:lstStyle/>
          <a:p>
            <a:r>
              <a:rPr lang="el-GR" b="1" dirty="0"/>
              <a:t>Γρίπη</a:t>
            </a:r>
            <a:br>
              <a:rPr lang="el-GR" b="1" dirty="0"/>
            </a:br>
            <a:endParaRPr lang="el-GR" dirty="0"/>
          </a:p>
        </p:txBody>
      </p:sp>
      <p:sp>
        <p:nvSpPr>
          <p:cNvPr id="3" name="2 - Θέση περιεχομένου"/>
          <p:cNvSpPr>
            <a:spLocks noGrp="1"/>
          </p:cNvSpPr>
          <p:nvPr>
            <p:ph idx="1"/>
          </p:nvPr>
        </p:nvSpPr>
        <p:spPr>
          <a:xfrm>
            <a:off x="457200" y="1000108"/>
            <a:ext cx="8229600" cy="5643602"/>
          </a:xfrm>
        </p:spPr>
        <p:txBody>
          <a:bodyPr>
            <a:normAutofit fontScale="77500" lnSpcReduction="20000"/>
          </a:bodyPr>
          <a:lstStyle/>
          <a:p>
            <a:r>
              <a:rPr lang="el-GR" dirty="0"/>
              <a:t>Η γρίπη είναι μια σοβαρή γενικευμένη λοίμωξη του οργανισμού, δεν έχει σχέση με τις κοινές ιογενείς λοιμώξεις και βάζει σε αρκετά μεγάλο στρες τον οργανισμό. </a:t>
            </a:r>
          </a:p>
          <a:p>
            <a:r>
              <a:rPr lang="el-GR" dirty="0"/>
              <a:t>Οφείλεται στον ιό της γρίπης, ο οποίος μεταλλάσσεται χρόνο με το χρόνο, αλλάζει δυνατότητες και ξεφεύγει από το ανοσοποιητικό σύστημα του οργανισμού και από τα εμβόλια που υπάρχουν. Για το λόγο αυτό, είμαστε υποχρεωμένοι να αλλάζουμε χρόνο με το χρόνο τα εμβόλια.</a:t>
            </a:r>
          </a:p>
          <a:p>
            <a:r>
              <a:rPr lang="el-GR" dirty="0"/>
              <a:t>Οι ιοί της γρίπης προσβάλλουν έως και 20% του παγκόσμιου πληθυσμού, κάθε χρόνο.</a:t>
            </a:r>
          </a:p>
          <a:p>
            <a:r>
              <a:rPr lang="el-GR" dirty="0"/>
              <a:t>Η γρίπη συνήθως εμφανίζεται με πολύ υψηλό πυρετό, με έντονη κακουχία, με πόνους στα οστά, στις αρθρώσεις, στους μύες. Η πιο συχνή επιπλοκή της είναι η πνευμονία.</a:t>
            </a:r>
          </a:p>
          <a:p>
            <a:r>
              <a:rPr lang="el-GR" dirty="0"/>
              <a:t>Η πνευμονία γρίπης είναι μια πολύ δύσκολη κατάσταση, την οποία δεν μπορούμε να την αντιμετωπίσουμε εύκολα. Υπάρχουν κάποια </a:t>
            </a:r>
            <a:r>
              <a:rPr lang="el-GR" dirty="0" err="1"/>
              <a:t>αντιϊκά</a:t>
            </a:r>
            <a:r>
              <a:rPr lang="el-GR" dirty="0"/>
              <a:t> φάρμακα αλλά δεν είναι το ίδιο αποτελεσματικά με τα </a:t>
            </a:r>
            <a:r>
              <a:rPr lang="el-GR" dirty="0" err="1"/>
              <a:t>αντιμικροβιακά</a:t>
            </a:r>
            <a:r>
              <a:rPr lang="el-GR" dirty="0"/>
              <a:t>, τα αντιβιοτικά φάρμακα δηλαδή. Εφόσον δεν υπάρχουν επιπλοκές, η γρίπη κρατάει από δύο μέρες έως μία εβδομάδα.</a:t>
            </a:r>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785813"/>
            <a:ext cx="8229600" cy="5340350"/>
          </a:xfrm>
        </p:spPr>
        <p:txBody>
          <a:bodyPr>
            <a:normAutofit fontScale="92500" lnSpcReduction="10000"/>
          </a:bodyPr>
          <a:lstStyle/>
          <a:p>
            <a:pPr>
              <a:buNone/>
            </a:pPr>
            <a:r>
              <a:rPr lang="el-GR" b="1" dirty="0"/>
              <a:t>Αμυγδαλίτιδα</a:t>
            </a:r>
          </a:p>
          <a:p>
            <a:r>
              <a:rPr lang="el-GR" dirty="0"/>
              <a:t>Η </a:t>
            </a:r>
            <a:r>
              <a:rPr lang="el-GR" b="1" dirty="0"/>
              <a:t>αμυγδαλίτιδα</a:t>
            </a:r>
            <a:r>
              <a:rPr lang="el-GR" dirty="0"/>
              <a:t> είναι η φλεγμονή των αμυγδαλών, που προκαλείται κυρίως από ιογενείς ή </a:t>
            </a:r>
            <a:r>
              <a:rPr lang="el-GR" dirty="0" err="1"/>
              <a:t>βακτηριακές</a:t>
            </a:r>
            <a:r>
              <a:rPr lang="el-GR" dirty="0"/>
              <a:t> λοιμώξεις.</a:t>
            </a:r>
          </a:p>
          <a:p>
            <a:r>
              <a:rPr lang="el-GR" dirty="0"/>
              <a:t>Η διαφοροποίηση μεταξύ </a:t>
            </a:r>
            <a:r>
              <a:rPr lang="el-GR" dirty="0" err="1"/>
              <a:t>βακτηριακών</a:t>
            </a:r>
            <a:r>
              <a:rPr lang="el-GR" dirty="0"/>
              <a:t> και </a:t>
            </a:r>
            <a:r>
              <a:rPr lang="el-GR" dirty="0" err="1" smtClean="0"/>
              <a:t>ι</a:t>
            </a:r>
            <a:r>
              <a:rPr lang="el-GR" dirty="0" err="1" smtClean="0"/>
              <a:t>ϊ</a:t>
            </a:r>
            <a:r>
              <a:rPr lang="el-GR" dirty="0" err="1" smtClean="0"/>
              <a:t>κών</a:t>
            </a:r>
            <a:r>
              <a:rPr lang="el-GR" dirty="0" smtClean="0"/>
              <a:t> </a:t>
            </a:r>
            <a:r>
              <a:rPr lang="el-GR" dirty="0"/>
              <a:t>αιτιών είναι απαραίτητη για την εφαρμογή του πλάνου θεραπείας.</a:t>
            </a:r>
          </a:p>
          <a:p>
            <a:r>
              <a:rPr lang="el-GR" dirty="0"/>
              <a:t>Η θεραπεία είναι κυρίως υποστηρικτική, με αντιβιοτικά που χρησιμοποιούνται στις περιπτώσεις </a:t>
            </a:r>
            <a:r>
              <a:rPr lang="el-GR" dirty="0" err="1"/>
              <a:t>βακτηριακών</a:t>
            </a:r>
            <a:r>
              <a:rPr lang="el-GR" dirty="0"/>
              <a:t> λοιμώξεων.</a:t>
            </a:r>
          </a:p>
          <a:p>
            <a:r>
              <a:rPr lang="el-GR" dirty="0"/>
              <a:t>Οι επιπλοκές, αν και σπάνιες, μπορεί να περιλαμβάνουν αποστήματα, ρευματικό πυρετό και </a:t>
            </a:r>
            <a:r>
              <a:rPr lang="el-GR" dirty="0" err="1"/>
              <a:t>σπειραματονεφρίτιδα</a:t>
            </a:r>
            <a:r>
              <a:rPr lang="el-GR" dirty="0"/>
              <a:t>.</a:t>
            </a:r>
          </a:p>
          <a:p>
            <a:pPr>
              <a:buNone/>
            </a:pPr>
            <a:endParaRPr lang="el-G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500066"/>
          </a:xfrm>
        </p:spPr>
        <p:txBody>
          <a:bodyPr>
            <a:normAutofit fontScale="90000"/>
          </a:bodyPr>
          <a:lstStyle/>
          <a:p>
            <a:endParaRPr lang="el-GR" dirty="0"/>
          </a:p>
        </p:txBody>
      </p:sp>
      <p:sp>
        <p:nvSpPr>
          <p:cNvPr id="3" name="2 - Θέση περιεχομένου"/>
          <p:cNvSpPr>
            <a:spLocks noGrp="1"/>
          </p:cNvSpPr>
          <p:nvPr>
            <p:ph idx="1"/>
          </p:nvPr>
        </p:nvSpPr>
        <p:spPr>
          <a:xfrm>
            <a:off x="457200" y="1357298"/>
            <a:ext cx="8229600" cy="5217238"/>
          </a:xfrm>
        </p:spPr>
        <p:txBody>
          <a:bodyPr/>
          <a:lstStyle/>
          <a:p>
            <a:pPr>
              <a:buNone/>
            </a:pPr>
            <a:r>
              <a:rPr lang="el-GR" dirty="0"/>
              <a:t>Το αναπνευστικό σύστημα αποτελείται από:</a:t>
            </a:r>
          </a:p>
          <a:p>
            <a:pPr lvl="0"/>
            <a:r>
              <a:rPr lang="el-GR" dirty="0"/>
              <a:t>το </a:t>
            </a:r>
            <a:r>
              <a:rPr lang="el-GR" b="1" dirty="0"/>
              <a:t>ανώτερο</a:t>
            </a:r>
            <a:r>
              <a:rPr lang="el-GR" dirty="0"/>
              <a:t>, που περιλαμβάνει από την έξω και έσω μύτη και από τη ρινική και στοματική μοίρα του φάρυγγα, μέχρι το φαρυγγικό στόμιο του λάρυγγα. και</a:t>
            </a:r>
          </a:p>
          <a:p>
            <a:pPr lvl="0"/>
            <a:r>
              <a:rPr lang="el-GR" dirty="0"/>
              <a:t>το </a:t>
            </a:r>
            <a:r>
              <a:rPr lang="el-GR" b="1" dirty="0"/>
              <a:t>κατώτερο</a:t>
            </a:r>
            <a:r>
              <a:rPr lang="el-GR" dirty="0"/>
              <a:t>, που περιλαμβάνει  το λάρυγγα, την τραχεία, τους δύο βρόγχους και τους δύο πνεύμονες.</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fontScale="90000"/>
          </a:bodyPr>
          <a:lstStyle/>
          <a:p>
            <a:r>
              <a:rPr lang="el-GR" dirty="0"/>
              <a:t>ΣΥΜΠΤΩΜΑΤΟΛΟΓΙΑ</a:t>
            </a:r>
          </a:p>
        </p:txBody>
      </p:sp>
      <p:sp>
        <p:nvSpPr>
          <p:cNvPr id="3" name="2 - Θέση περιεχομένου"/>
          <p:cNvSpPr>
            <a:spLocks noGrp="1"/>
          </p:cNvSpPr>
          <p:nvPr>
            <p:ph idx="1"/>
          </p:nvPr>
        </p:nvSpPr>
        <p:spPr>
          <a:xfrm>
            <a:off x="457200" y="928670"/>
            <a:ext cx="8229600" cy="5197493"/>
          </a:xfrm>
        </p:spPr>
        <p:txBody>
          <a:bodyPr>
            <a:normAutofit fontScale="77500" lnSpcReduction="20000"/>
          </a:bodyPr>
          <a:lstStyle/>
          <a:p>
            <a:pPr>
              <a:buFont typeface="Wingdings" pitchFamily="2" charset="2"/>
              <a:buChar char="Ø"/>
            </a:pPr>
            <a:r>
              <a:rPr lang="el-GR" b="1" dirty="0"/>
              <a:t>Συμπτώματα</a:t>
            </a:r>
            <a:r>
              <a:rPr lang="el-GR" dirty="0"/>
              <a:t> ιογενούς αμυγδαλίτιδας:</a:t>
            </a:r>
          </a:p>
          <a:p>
            <a:r>
              <a:rPr lang="el-GR" dirty="0"/>
              <a:t>πυρετός</a:t>
            </a:r>
          </a:p>
          <a:p>
            <a:r>
              <a:rPr lang="el-GR" dirty="0"/>
              <a:t>ερεθισμένος λαιμός</a:t>
            </a:r>
          </a:p>
          <a:p>
            <a:r>
              <a:rPr lang="el-GR" dirty="0"/>
              <a:t>δυσκολία στην κατάποση</a:t>
            </a:r>
          </a:p>
          <a:p>
            <a:r>
              <a:rPr lang="el-GR" dirty="0"/>
              <a:t>ρινική καταρροή</a:t>
            </a:r>
          </a:p>
          <a:p>
            <a:r>
              <a:rPr lang="el-GR" dirty="0"/>
              <a:t>πρησμένες αμυγδαλές</a:t>
            </a:r>
          </a:p>
          <a:p>
            <a:r>
              <a:rPr lang="el-GR" dirty="0"/>
              <a:t>διόγκωση λεμφαδένων</a:t>
            </a:r>
          </a:p>
          <a:p>
            <a:r>
              <a:rPr lang="el-GR" dirty="0"/>
              <a:t>μυαλγίες, κακουχία, κόπωση</a:t>
            </a:r>
          </a:p>
          <a:p>
            <a:pPr>
              <a:buFont typeface="Wingdings" pitchFamily="2" charset="2"/>
              <a:buChar char="Ø"/>
            </a:pPr>
            <a:r>
              <a:rPr lang="el-GR" dirty="0"/>
              <a:t>Τα συμπτώματα της </a:t>
            </a:r>
            <a:r>
              <a:rPr lang="el-GR" dirty="0" err="1"/>
              <a:t>βακτηριακής</a:t>
            </a:r>
            <a:r>
              <a:rPr lang="el-GR" dirty="0"/>
              <a:t> αμυγδαλίτιδας είναι πιο βαριά, ενώ αν δεν αντιμετωπιστούν άμεσα, μπορούν να οδηγήσουν σε σοβαρές επιπλοκές.</a:t>
            </a:r>
          </a:p>
          <a:p>
            <a:r>
              <a:rPr lang="el-GR" dirty="0"/>
              <a:t>υψηλός πυρετός</a:t>
            </a:r>
          </a:p>
          <a:p>
            <a:r>
              <a:rPr lang="el-GR" dirty="0"/>
              <a:t>πονόλαιμος</a:t>
            </a:r>
          </a:p>
          <a:p>
            <a:r>
              <a:rPr lang="el-GR" dirty="0"/>
              <a:t>καταβολή</a:t>
            </a:r>
          </a:p>
          <a:p>
            <a:r>
              <a:rPr lang="el-GR" dirty="0"/>
              <a:t>πρησμένοι λεμφαδένες</a:t>
            </a:r>
          </a:p>
          <a:p>
            <a:r>
              <a:rPr lang="el-GR" dirty="0"/>
              <a:t>πονοκέφαλος</a:t>
            </a:r>
          </a:p>
          <a:p>
            <a:r>
              <a:rPr lang="el-GR" dirty="0"/>
              <a:t>δυσοσμία στόματος</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ΑΜΥΓΔΑΛΙΤΙΔΑ</a:t>
            </a:r>
          </a:p>
        </p:txBody>
      </p:sp>
      <p:pic>
        <p:nvPicPr>
          <p:cNvPr id="1027" name="Picture 3" descr="C:\Users\apapakosta\Desktop\unnamed.jpg"/>
          <p:cNvPicPr>
            <a:picLocks noGrp="1" noChangeAspect="1" noChangeArrowheads="1"/>
          </p:cNvPicPr>
          <p:nvPr>
            <p:ph idx="1"/>
          </p:nvPr>
        </p:nvPicPr>
        <p:blipFill>
          <a:blip r:embed="rId2" cstate="print"/>
          <a:srcRect/>
          <a:stretch>
            <a:fillRect/>
          </a:stretch>
        </p:blipFill>
        <p:spPr bwMode="auto">
          <a:xfrm>
            <a:off x="1428728" y="2071678"/>
            <a:ext cx="6143668" cy="35719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lstStyle/>
          <a:p>
            <a:r>
              <a:rPr lang="el-GR" dirty="0"/>
              <a:t>ΑΝΤΙΜΕΤΩΠΙΣΗ</a:t>
            </a:r>
          </a:p>
        </p:txBody>
      </p:sp>
      <p:sp>
        <p:nvSpPr>
          <p:cNvPr id="3" name="2 - Θέση περιεχομένου"/>
          <p:cNvSpPr>
            <a:spLocks noGrp="1"/>
          </p:cNvSpPr>
          <p:nvPr>
            <p:ph idx="1"/>
          </p:nvPr>
        </p:nvSpPr>
        <p:spPr>
          <a:xfrm>
            <a:off x="457200" y="1428736"/>
            <a:ext cx="8229600" cy="4929222"/>
          </a:xfrm>
        </p:spPr>
        <p:txBody>
          <a:bodyPr>
            <a:normAutofit fontScale="55000" lnSpcReduction="20000"/>
          </a:bodyPr>
          <a:lstStyle/>
          <a:p>
            <a:pPr>
              <a:buNone/>
            </a:pPr>
            <a:r>
              <a:rPr lang="el-GR" b="1" dirty="0"/>
              <a:t> </a:t>
            </a:r>
            <a:endParaRPr lang="el-GR" dirty="0"/>
          </a:p>
          <a:p>
            <a:pPr>
              <a:buNone/>
            </a:pPr>
            <a:r>
              <a:rPr lang="el-GR" dirty="0"/>
              <a:t>Η </a:t>
            </a:r>
            <a:r>
              <a:rPr lang="el-GR" b="1" dirty="0"/>
              <a:t>θεραπεία</a:t>
            </a:r>
            <a:r>
              <a:rPr lang="el-GR" dirty="0"/>
              <a:t> της αμυγδαλίτιδας εξαρτάται άμεσα από την αιτία που την προκάλεσε.</a:t>
            </a:r>
          </a:p>
          <a:p>
            <a:pPr>
              <a:buFont typeface="Wingdings" pitchFamily="2" charset="2"/>
              <a:buChar char="Ø"/>
            </a:pPr>
            <a:r>
              <a:rPr lang="el-GR" b="1" u="sng" dirty="0"/>
              <a:t>Ιογενής αμυγδαλίτιδα:</a:t>
            </a:r>
            <a:endParaRPr lang="el-GR" dirty="0"/>
          </a:p>
          <a:p>
            <a:r>
              <a:rPr lang="el-GR" dirty="0"/>
              <a:t>Δεν απαιτείται λήψη αντιβιοτικών. Η ίωση κάνει τον κύκλο της σε 4-6 ημέρες.</a:t>
            </a:r>
          </a:p>
          <a:p>
            <a:pPr>
              <a:buNone/>
            </a:pPr>
            <a:endParaRPr lang="el-GR" dirty="0"/>
          </a:p>
          <a:p>
            <a:pPr>
              <a:buFont typeface="Wingdings" pitchFamily="2" charset="2"/>
              <a:buChar char="Ø"/>
            </a:pPr>
            <a:r>
              <a:rPr lang="el-GR" b="1" u="sng" dirty="0" err="1"/>
              <a:t>Βακτηριακή</a:t>
            </a:r>
            <a:r>
              <a:rPr lang="el-GR" b="1" u="sng" dirty="0"/>
              <a:t> αμυγδαλίτιδα:</a:t>
            </a:r>
            <a:endParaRPr lang="el-GR" dirty="0"/>
          </a:p>
          <a:p>
            <a:pPr>
              <a:buNone/>
            </a:pPr>
            <a:r>
              <a:rPr lang="el-GR" dirty="0"/>
              <a:t>Η θεραπεία πρέπει να ξεκινάει άμεσα, με την εμφάνιση των πρώτων συμπτωμάτων, προκειμένου να μην εξελιχθεί η λοίμωξη και προκαλέσει περαιτέρω επιπλοκές.</a:t>
            </a:r>
          </a:p>
          <a:p>
            <a:r>
              <a:rPr lang="el-GR" dirty="0"/>
              <a:t>Αντιβίωση(10 ημέρες)</a:t>
            </a:r>
          </a:p>
          <a:p>
            <a:r>
              <a:rPr lang="el-GR" dirty="0"/>
              <a:t>Αναλγητικά και αντιφλεγμονώδη(</a:t>
            </a:r>
            <a:r>
              <a:rPr lang="el-GR" dirty="0" err="1"/>
              <a:t>παρακεταμόλη</a:t>
            </a:r>
            <a:r>
              <a:rPr lang="el-GR" dirty="0"/>
              <a:t>, </a:t>
            </a:r>
            <a:r>
              <a:rPr lang="el-GR" dirty="0" err="1"/>
              <a:t>ιβουπροφένη</a:t>
            </a:r>
            <a:r>
              <a:rPr lang="el-GR" dirty="0"/>
              <a:t>) για την ανακούφιση από τον πονόλαιμο και τον πυρετό</a:t>
            </a:r>
          </a:p>
          <a:p>
            <a:pPr>
              <a:buFont typeface="Wingdings" pitchFamily="2" charset="2"/>
              <a:buChar char="Ø"/>
            </a:pPr>
            <a:r>
              <a:rPr lang="el-GR" dirty="0"/>
              <a:t>ενώ προτείνονται και για τις δύο περιπτώσεις, και:</a:t>
            </a:r>
          </a:p>
          <a:p>
            <a:r>
              <a:rPr lang="el-GR" dirty="0"/>
              <a:t>γαργάρες με τοπικά αντισηπτικά ή με σόδα (μαγειρική), λίγο αλάτι και νερό</a:t>
            </a:r>
          </a:p>
          <a:p>
            <a:r>
              <a:rPr lang="el-GR" dirty="0"/>
              <a:t>πρόσληψη άφθονων υγρών (σούπες, ροφήματα)</a:t>
            </a:r>
          </a:p>
          <a:p>
            <a:r>
              <a:rPr lang="el-GR" dirty="0"/>
              <a:t>ξεκούραση</a:t>
            </a:r>
          </a:p>
          <a:p>
            <a:pPr>
              <a:buNone/>
            </a:pPr>
            <a:r>
              <a:rPr lang="el-GR" dirty="0"/>
              <a:t>Τέλος, η αμυγδαλεκτομή, δηλαδή η χειρουργική αφαίρεση των αμυγδαλών, προτείνεται από τον ανάλογα με την περίπτωση, την ηλικία, το ιστορικό, το μέγεθος των αμυγδαλών (αποφρακτική άπνοια ύπνου), τις επιπλοκές (</a:t>
            </a:r>
            <a:r>
              <a:rPr lang="el-GR" dirty="0" err="1"/>
              <a:t>περιαμυγδαλικό</a:t>
            </a:r>
            <a:r>
              <a:rPr lang="el-GR" dirty="0"/>
              <a:t> απόστημα, νεκρωτική αμυγδαλίτιδα).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ΠΝΕΥΜΟΘΩΡΑΚΑΣ</a:t>
            </a:r>
          </a:p>
        </p:txBody>
      </p:sp>
      <p:sp>
        <p:nvSpPr>
          <p:cNvPr id="3" name="2 - Θέση περιεχομένου"/>
          <p:cNvSpPr>
            <a:spLocks noGrp="1"/>
          </p:cNvSpPr>
          <p:nvPr>
            <p:ph idx="1"/>
          </p:nvPr>
        </p:nvSpPr>
        <p:spPr/>
        <p:txBody>
          <a:bodyPr/>
          <a:lstStyle/>
          <a:p>
            <a:r>
              <a:rPr lang="el-GR" dirty="0"/>
              <a:t>Ως πνευμοθώρακας ορίζεται η παθολογική παρουσία αέρα στη θωρακική κοιλότητα μεταξύ των δύο πετάλων του υπεζωκότα, δηλαδή του τοιχωματικού και του σπλαχνικού υπεζωκότα.</a:t>
            </a:r>
          </a:p>
          <a:p>
            <a:pPr>
              <a:buNone/>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14380"/>
          </a:xfrm>
        </p:spPr>
        <p:txBody>
          <a:bodyPr/>
          <a:lstStyle/>
          <a:p>
            <a:r>
              <a:rPr lang="el-GR" dirty="0"/>
              <a:t>ΠΝΕΥΜΟΘΩΡΑΚΑΣ</a:t>
            </a:r>
          </a:p>
        </p:txBody>
      </p:sp>
      <p:pic>
        <p:nvPicPr>
          <p:cNvPr id="1026" name="Picture 2" descr="C:\Users\apapakosta\Desktop\index.jpg"/>
          <p:cNvPicPr>
            <a:picLocks noGrp="1" noChangeAspect="1" noChangeArrowheads="1"/>
          </p:cNvPicPr>
          <p:nvPr>
            <p:ph idx="1"/>
          </p:nvPr>
        </p:nvPicPr>
        <p:blipFill>
          <a:blip r:embed="rId2" cstate="print"/>
          <a:srcRect/>
          <a:stretch>
            <a:fillRect/>
          </a:stretch>
        </p:blipFill>
        <p:spPr bwMode="auto">
          <a:xfrm>
            <a:off x="1571604" y="2214554"/>
            <a:ext cx="5715040" cy="3786214"/>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ΣΥΜΠΤΩΜΑΤΑ</a:t>
            </a:r>
          </a:p>
        </p:txBody>
      </p:sp>
      <p:sp>
        <p:nvSpPr>
          <p:cNvPr id="3" name="2 - Θέση περιεχομένου"/>
          <p:cNvSpPr>
            <a:spLocks noGrp="1"/>
          </p:cNvSpPr>
          <p:nvPr>
            <p:ph idx="1"/>
          </p:nvPr>
        </p:nvSpPr>
        <p:spPr/>
        <p:txBody>
          <a:bodyPr>
            <a:normAutofit fontScale="85000" lnSpcReduction="10000"/>
          </a:bodyPr>
          <a:lstStyle/>
          <a:p>
            <a:r>
              <a:rPr lang="el-GR" dirty="0"/>
              <a:t>Τα συμπτώματα εξαρτώνται από το μέγεθός του. Επίσης, και από το αν ο αέρας, που βρίσκεται στον υπεζωκότα, είναι υψηλής τάσεως.</a:t>
            </a:r>
          </a:p>
          <a:p>
            <a:r>
              <a:rPr lang="el-GR" dirty="0"/>
              <a:t> Τα συμπτώματα περιλαμβάνουν:</a:t>
            </a:r>
          </a:p>
          <a:p>
            <a:pPr>
              <a:buFont typeface="Wingdings" pitchFamily="2" charset="2"/>
              <a:buChar char="ü"/>
            </a:pPr>
            <a:r>
              <a:rPr lang="el-GR" dirty="0"/>
              <a:t> δύσπνοια,</a:t>
            </a:r>
          </a:p>
          <a:p>
            <a:pPr>
              <a:buFont typeface="Wingdings" pitchFamily="2" charset="2"/>
              <a:buChar char="ü"/>
            </a:pPr>
            <a:r>
              <a:rPr lang="el-GR" dirty="0"/>
              <a:t> ξαφνικό και οξύ θωρακικό πόνο,</a:t>
            </a:r>
          </a:p>
          <a:p>
            <a:pPr>
              <a:buFont typeface="Wingdings" pitchFamily="2" charset="2"/>
              <a:buChar char="ü"/>
            </a:pPr>
            <a:r>
              <a:rPr lang="el-GR" dirty="0"/>
              <a:t> πτώση της αρτηριακής πίεσης και </a:t>
            </a:r>
          </a:p>
          <a:p>
            <a:pPr>
              <a:buFont typeface="Wingdings" pitchFamily="2" charset="2"/>
              <a:buChar char="ü"/>
            </a:pPr>
            <a:r>
              <a:rPr lang="el-GR" dirty="0"/>
              <a:t>αδύναμο, αλλά ταχύ σφυγμό.</a:t>
            </a:r>
          </a:p>
          <a:p>
            <a:endParaRPr lang="el-GR" dirty="0"/>
          </a:p>
          <a:p>
            <a:r>
              <a:rPr lang="el-GR" dirty="0"/>
              <a:t>Μπορεί να μην εμφανίσει συμπτώματα λόγω είτε μεγέθους (αν είναι μικρότερος του 10%) είτε επικάλυψης των συμπτωμάτων από εκείνα της κάκωσης.</a:t>
            </a:r>
          </a:p>
          <a:p>
            <a:pPr>
              <a:buNone/>
            </a:pP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ΑΝΤΙΜΕΤΩΠΙΣΗ</a:t>
            </a:r>
          </a:p>
        </p:txBody>
      </p:sp>
      <p:sp>
        <p:nvSpPr>
          <p:cNvPr id="3" name="2 - Θέση περιεχομένου"/>
          <p:cNvSpPr>
            <a:spLocks noGrp="1"/>
          </p:cNvSpPr>
          <p:nvPr>
            <p:ph idx="1"/>
          </p:nvPr>
        </p:nvSpPr>
        <p:spPr/>
        <p:txBody>
          <a:bodyPr>
            <a:normAutofit fontScale="77500" lnSpcReduction="20000"/>
          </a:bodyPr>
          <a:lstStyle/>
          <a:p>
            <a:r>
              <a:rPr lang="el-GR" dirty="0"/>
              <a:t>Το πρώτο επεισόδιο πνευμοθώρακα αντιμετωπίζεται ως εξής:</a:t>
            </a:r>
          </a:p>
          <a:p>
            <a:r>
              <a:rPr lang="el-GR" dirty="0"/>
              <a:t>Όταν ο πνευμοθώρακας είναι μικρός ακολουθούμε συντηρητική αντιμετώπιση και </a:t>
            </a:r>
            <a:r>
              <a:rPr lang="el-GR" dirty="0" err="1"/>
              <a:t>κλινοστατισμό</a:t>
            </a:r>
            <a:r>
              <a:rPr lang="el-GR" dirty="0"/>
              <a:t>.</a:t>
            </a:r>
          </a:p>
          <a:p>
            <a:r>
              <a:rPr lang="el-GR" dirty="0"/>
              <a:t>Η οξυγονοθεραπεία επιταχύνει την απορρόφηση του αέρα στην </a:t>
            </a:r>
            <a:r>
              <a:rPr lang="el-GR" dirty="0" err="1"/>
              <a:t>υπεζωκοτική</a:t>
            </a:r>
            <a:r>
              <a:rPr lang="el-GR" dirty="0"/>
              <a:t> κοιλότητα.</a:t>
            </a:r>
          </a:p>
          <a:p>
            <a:r>
              <a:rPr lang="el-GR" dirty="0"/>
              <a:t>Στους μεγαλύτερους πνευμοθώρακες απαιτείται σωλήνας παροχέτευσης (B</a:t>
            </a:r>
            <a:r>
              <a:rPr lang="en-US" dirty="0" err="1"/>
              <a:t>i</a:t>
            </a:r>
            <a:r>
              <a:rPr lang="el-GR" dirty="0"/>
              <a:t>l</a:t>
            </a:r>
            <a:r>
              <a:rPr lang="en-US" dirty="0"/>
              <a:t>l</a:t>
            </a:r>
            <a:r>
              <a:rPr lang="el-GR" dirty="0" err="1"/>
              <a:t>au</a:t>
            </a:r>
            <a:r>
              <a:rPr lang="el-GR" dirty="0"/>
              <a:t>).</a:t>
            </a:r>
          </a:p>
          <a:p>
            <a:r>
              <a:rPr lang="el-GR" dirty="0"/>
              <a:t>Ο σωλήνας παροχέτευσης θα παροχετεύει άμεσα τον αέρα και θα αναδείξει τυχόν διαφυγή αέρα ενεργή.</a:t>
            </a:r>
          </a:p>
          <a:p>
            <a:r>
              <a:rPr lang="el-GR" dirty="0"/>
              <a:t>Στο πρώτο επεισόδιο συνήθως </a:t>
            </a:r>
            <a:r>
              <a:rPr lang="el-GR" b="1" dirty="0"/>
              <a:t>δεν</a:t>
            </a:r>
            <a:r>
              <a:rPr lang="el-GR" dirty="0"/>
              <a:t> απαιτείται χειρουργική αποκατάσταση του πνεύμονα.</a:t>
            </a:r>
          </a:p>
          <a:p>
            <a:r>
              <a:rPr lang="el-GR" dirty="0"/>
              <a:t>Εξαίρεση αποτελεί ενδεχόμενη ενεργή διαφυγή για πάνω από μια εβδομάδα.</a:t>
            </a:r>
          </a:p>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ΙΕΚ ΜΑΘΗΜΑΤΑ\Δ' ΕΞΑΜΗΝΟ\ΤΡΑΥΜΑΤΟΛΟΓΙΑ (Ν)\slide_17.jpg"/>
          <p:cNvPicPr>
            <a:picLocks noGrp="1" noChangeAspect="1" noChangeArrowheads="1"/>
          </p:cNvPicPr>
          <p:nvPr>
            <p:ph idx="4294967295"/>
          </p:nvPr>
        </p:nvPicPr>
        <p:blipFill>
          <a:blip r:embed="rId2" cstate="print"/>
          <a:srcRect/>
          <a:stretch>
            <a:fillRect/>
          </a:stretch>
        </p:blipFill>
        <p:spPr bwMode="auto">
          <a:xfrm>
            <a:off x="971600" y="980728"/>
            <a:ext cx="7500938" cy="494665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85818"/>
          </a:xfrm>
        </p:spPr>
        <p:txBody>
          <a:bodyPr/>
          <a:lstStyle/>
          <a:p>
            <a:r>
              <a:rPr lang="el-GR" b="1" dirty="0"/>
              <a:t>ΚΑΡΚΙΝΟΣ ΠΝΕΥΜΟΝΑ</a:t>
            </a:r>
          </a:p>
        </p:txBody>
      </p:sp>
      <p:sp>
        <p:nvSpPr>
          <p:cNvPr id="3" name="2 - Θέση περιεχομένου"/>
          <p:cNvSpPr>
            <a:spLocks noGrp="1"/>
          </p:cNvSpPr>
          <p:nvPr>
            <p:ph idx="1"/>
          </p:nvPr>
        </p:nvSpPr>
        <p:spPr>
          <a:xfrm>
            <a:off x="457200" y="1214422"/>
            <a:ext cx="8229600" cy="5214974"/>
          </a:xfrm>
        </p:spPr>
        <p:txBody>
          <a:bodyPr>
            <a:normAutofit fontScale="77500" lnSpcReduction="20000"/>
          </a:bodyPr>
          <a:lstStyle/>
          <a:p>
            <a:r>
              <a:rPr lang="el-GR" dirty="0"/>
              <a:t>Ο καρκίνος του πνεύμονα είναι ο συχνότερος καρκίνος στον άνδρα και ο τρίτος σε συχνότητα στη γυναίκα, αλλά συνολικά ο πρώτος στον γενικό πληθυσμό. Κάθε χρόνο αναδεικνύονται 10.000 νέες περιπτώσεις καρκίνου του πνεύμονα στην Ελλάδα.</a:t>
            </a:r>
          </a:p>
          <a:p>
            <a:r>
              <a:rPr lang="el-GR" dirty="0"/>
              <a:t>Όπως όλοι οι καρκίνοι πρόκειται για άναρχη, επιθετική και γρήγορη ανάπτυξη και πολλαπλασιασμός προσβεβλημένων κυττάρων στον πνεύμονα. Η αιτιολογία του είναι ασφαλώς απόλυτα συσχετισμένη με την ποιότητα της αναπνοής.</a:t>
            </a:r>
          </a:p>
          <a:p>
            <a:r>
              <a:rPr lang="el-GR" dirty="0"/>
              <a:t>Το κάπνισμα έχει απόλυτη σχέση με τον καρκίνο του πνεύμονα, υπάρχει ωστόσο και ένα πολύ μικρό ποσοστό ασθενών που δεν κάπνισαν ποτέ ή έστω ελάχιστα. Η ατμόσφαιρα του χώρου εργασίας, η περιβαλλοντική μόλυνση αλλά και ειδικές φλεγμονές στον πνεύμονα, όπως η φυματίωση, ενοχοποιούνται (</a:t>
            </a:r>
            <a:r>
              <a:rPr lang="el-GR" dirty="0" err="1"/>
              <a:t>scar</a:t>
            </a:r>
            <a:r>
              <a:rPr lang="el-GR" dirty="0"/>
              <a:t> </a:t>
            </a:r>
            <a:r>
              <a:rPr lang="el-GR" dirty="0" err="1"/>
              <a:t>carcinoma</a:t>
            </a:r>
            <a:r>
              <a:rPr lang="el-GR" dirty="0"/>
              <a:t> είναι μορφή καρκίνου σε φυματική ουλή στον πνεύμονα).</a:t>
            </a:r>
          </a:p>
          <a:p>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dirty="0"/>
              <a:t>ΚΑΡΚΙΝΟΣ ΠΝΕΥΜΟΝΑ</a:t>
            </a:r>
          </a:p>
        </p:txBody>
      </p:sp>
      <p:pic>
        <p:nvPicPr>
          <p:cNvPr id="4" name="3 - Θέση περιεχομένου" descr="C:\Users\ΑΘΑΝΑΣΙΑ\Desktop\ΙΕΚ ΜΑΘΗΜΑΤΑ\Γ' ΕΞΑΜΗΝΟ\ΧΕΙΡΟΥΡΓΙΚΗ\Εχινόκοκκος-καρκίνος-πνεύμονα.jpg"/>
          <p:cNvPicPr>
            <a:picLocks noGrp="1"/>
          </p:cNvPicPr>
          <p:nvPr>
            <p:ph idx="1"/>
          </p:nvPr>
        </p:nvPicPr>
        <p:blipFill>
          <a:blip r:embed="rId2" cstate="print"/>
          <a:srcRect/>
          <a:stretch>
            <a:fillRect/>
          </a:stretch>
        </p:blipFill>
        <p:spPr bwMode="auto">
          <a:xfrm>
            <a:off x="1357290" y="1357298"/>
            <a:ext cx="5929353" cy="521497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r>
              <a:rPr lang="el-GR" dirty="0"/>
              <a:t>ΟΡΓΑΝΑ ΑΝΑΠΝΕΥΣΤΙΚΟΥ ΣΥΣΤΗΜΑΤΟΣ</a:t>
            </a:r>
          </a:p>
        </p:txBody>
      </p:sp>
      <p:sp>
        <p:nvSpPr>
          <p:cNvPr id="3" name="2 - Θέση περιεχομένου"/>
          <p:cNvSpPr>
            <a:spLocks noGrp="1"/>
          </p:cNvSpPr>
          <p:nvPr>
            <p:ph idx="1"/>
          </p:nvPr>
        </p:nvSpPr>
        <p:spPr>
          <a:xfrm>
            <a:off x="457200" y="1357298"/>
            <a:ext cx="8229600" cy="4768865"/>
          </a:xfrm>
        </p:spPr>
        <p:txBody>
          <a:bodyPr>
            <a:normAutofit fontScale="92500"/>
          </a:bodyPr>
          <a:lstStyle/>
          <a:p>
            <a:pPr>
              <a:buNone/>
            </a:pPr>
            <a:r>
              <a:rPr lang="el-GR" dirty="0"/>
              <a:t>Τα όργανα που αποτελούν το αναπνευστικό σύστημα, είναι:</a:t>
            </a:r>
          </a:p>
          <a:p>
            <a:r>
              <a:rPr lang="el-GR" b="1" dirty="0"/>
              <a:t>Μύτη</a:t>
            </a:r>
            <a:r>
              <a:rPr lang="el-GR" dirty="0"/>
              <a:t>: Ο αέρας εισέρχεται στη </a:t>
            </a:r>
            <a:r>
              <a:rPr lang="el-GR" b="1" dirty="0"/>
              <a:t>ρινική κοιλότητα</a:t>
            </a:r>
            <a:r>
              <a:rPr lang="el-GR" dirty="0"/>
              <a:t>, η οποία αποτελεί τμήμα της μύτης και χωρίζεται σε δύο ρινικούς θαλάμους, με το ρινικό διάφραγμα. Το πάνω μέρος κάθε ρινικού θαλάμου επενδύεται με οσφρητικό βλεννογόνο. Το υπόλοιπο καλύπτεται με αναπνευστικό βλεννογόνο.</a:t>
            </a:r>
          </a:p>
          <a:p>
            <a:r>
              <a:rPr lang="el-GR" dirty="0"/>
              <a:t>Ο </a:t>
            </a:r>
            <a:r>
              <a:rPr lang="el-GR" b="1" dirty="0"/>
              <a:t>φάρυγγας</a:t>
            </a:r>
            <a:r>
              <a:rPr lang="el-GR" dirty="0"/>
              <a:t> είναι όργανο κοινό για το αναπνευστικό και το πεπτικό σύστημα. Έχει τρεις μοίρες: τη ρινική, τη στοματική και τη λαρυγγική.</a:t>
            </a:r>
          </a:p>
          <a:p>
            <a:pPr>
              <a:buNone/>
            </a:pPr>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lstStyle/>
          <a:p>
            <a:r>
              <a:rPr lang="el-GR" dirty="0"/>
              <a:t>ΣΥΜΠΤΩΜΑΤΑ</a:t>
            </a:r>
          </a:p>
        </p:txBody>
      </p:sp>
      <p:sp>
        <p:nvSpPr>
          <p:cNvPr id="3" name="2 - Θέση περιεχομένου"/>
          <p:cNvSpPr>
            <a:spLocks noGrp="1"/>
          </p:cNvSpPr>
          <p:nvPr>
            <p:ph idx="1"/>
          </p:nvPr>
        </p:nvSpPr>
        <p:spPr>
          <a:xfrm>
            <a:off x="457200" y="1357298"/>
            <a:ext cx="8229600" cy="5143536"/>
          </a:xfrm>
        </p:spPr>
        <p:txBody>
          <a:bodyPr>
            <a:normAutofit fontScale="70000" lnSpcReduction="20000"/>
          </a:bodyPr>
          <a:lstStyle/>
          <a:p>
            <a:pPr>
              <a:buNone/>
            </a:pPr>
            <a:r>
              <a:rPr lang="el-GR" dirty="0"/>
              <a:t>Στα αρχικά στάδια η νόσος μπορεί να είναι </a:t>
            </a:r>
            <a:r>
              <a:rPr lang="el-GR" dirty="0" err="1"/>
              <a:t>ασυμπτωματική</a:t>
            </a:r>
            <a:r>
              <a:rPr lang="el-GR" dirty="0"/>
              <a:t>. Σε πιο προχωρημένα στάδια τα συμπτώματα που θα  εμφανιστούν, μπορεί να είναι είτε πιο ήπια είτε πιο θορυβώδη. Τα βασικά είναι:</a:t>
            </a:r>
          </a:p>
          <a:p>
            <a:pPr lvl="0">
              <a:buFont typeface="Wingdings" pitchFamily="2" charset="2"/>
              <a:buChar char="Ø"/>
            </a:pPr>
            <a:r>
              <a:rPr lang="el-GR" dirty="0"/>
              <a:t>Δύσπνοια</a:t>
            </a:r>
          </a:p>
          <a:p>
            <a:pPr lvl="0">
              <a:buFont typeface="Wingdings" pitchFamily="2" charset="2"/>
              <a:buChar char="Ø"/>
            </a:pPr>
            <a:r>
              <a:rPr lang="el-GR" dirty="0"/>
              <a:t>Συριγμός</a:t>
            </a:r>
          </a:p>
          <a:p>
            <a:pPr lvl="0">
              <a:buFont typeface="Wingdings" pitchFamily="2" charset="2"/>
              <a:buChar char="Ø"/>
            </a:pPr>
            <a:r>
              <a:rPr lang="el-GR" dirty="0"/>
              <a:t>Συχνές λοιμώξεις</a:t>
            </a:r>
          </a:p>
          <a:p>
            <a:pPr lvl="0">
              <a:buFont typeface="Wingdings" pitchFamily="2" charset="2"/>
              <a:buChar char="Ø"/>
            </a:pPr>
            <a:r>
              <a:rPr lang="el-GR" dirty="0"/>
              <a:t>Πόνος στο θώρακα</a:t>
            </a:r>
          </a:p>
          <a:p>
            <a:pPr lvl="0">
              <a:buFont typeface="Wingdings" pitchFamily="2" charset="2"/>
              <a:buChar char="Ø"/>
            </a:pPr>
            <a:r>
              <a:rPr lang="el-GR" dirty="0"/>
              <a:t>Βήχας (παραγωγικός και ξηρός)</a:t>
            </a:r>
          </a:p>
          <a:p>
            <a:pPr lvl="0">
              <a:buFont typeface="Wingdings" pitchFamily="2" charset="2"/>
              <a:buChar char="Ø"/>
            </a:pPr>
            <a:r>
              <a:rPr lang="el-GR" dirty="0"/>
              <a:t>Αλλαγές στο βήχα του καπνιστή</a:t>
            </a:r>
          </a:p>
          <a:p>
            <a:pPr lvl="0">
              <a:buFont typeface="Wingdings" pitchFamily="2" charset="2"/>
              <a:buChar char="Ø"/>
            </a:pPr>
            <a:r>
              <a:rPr lang="el-GR" dirty="0"/>
              <a:t>Βράχνιασμα</a:t>
            </a:r>
          </a:p>
          <a:p>
            <a:pPr>
              <a:buFont typeface="Wingdings" pitchFamily="2" charset="2"/>
              <a:buChar char="Ø"/>
            </a:pPr>
            <a:r>
              <a:rPr lang="el-GR" dirty="0"/>
              <a:t>Η απώλεια βάρους, η εύκολη κόπωση, το αίσθημα κακουχία, η ανορεξία, και ο πυρετός είναι γενικά συμπτώματα όλων των νεοπλασμάτων.</a:t>
            </a:r>
          </a:p>
          <a:p>
            <a:pPr>
              <a:buFont typeface="Wingdings" pitchFamily="2" charset="2"/>
              <a:buChar char="Ø"/>
            </a:pPr>
            <a:r>
              <a:rPr lang="el-GR" dirty="0"/>
              <a:t>Δεν είναι καθόλου σπάνιο, τα πρώτα συμπτώματα του καρκίνου του πνεύμονα, να προέρχονται από τις μεταστάσεις, όπως οσφυαλγία στις οστικές μεταστάσεις ή ημιπληγία, ακόμα και κώμα από τις εγκεφαλικές μεταστάσεις και άλλα.</a:t>
            </a:r>
          </a:p>
          <a:p>
            <a:pPr lvl="0">
              <a:buFont typeface="Wingdings" pitchFamily="2" charset="2"/>
              <a:buChar char="Ø"/>
            </a:pPr>
            <a:endParaRPr lang="el-GR" dirty="0"/>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lstStyle/>
          <a:p>
            <a:r>
              <a:rPr lang="el-GR" dirty="0"/>
              <a:t>ΘΕΡΑΠΕΙΑ</a:t>
            </a:r>
          </a:p>
        </p:txBody>
      </p:sp>
      <p:sp>
        <p:nvSpPr>
          <p:cNvPr id="3" name="2 - Θέση περιεχομένου"/>
          <p:cNvSpPr>
            <a:spLocks noGrp="1"/>
          </p:cNvSpPr>
          <p:nvPr>
            <p:ph idx="1"/>
          </p:nvPr>
        </p:nvSpPr>
        <p:spPr>
          <a:xfrm>
            <a:off x="457200" y="928670"/>
            <a:ext cx="8229600" cy="5715040"/>
          </a:xfrm>
        </p:spPr>
        <p:txBody>
          <a:bodyPr>
            <a:normAutofit fontScale="70000" lnSpcReduction="20000"/>
          </a:bodyPr>
          <a:lstStyle/>
          <a:p>
            <a:r>
              <a:rPr lang="el-GR" dirty="0"/>
              <a:t>Η </a:t>
            </a:r>
            <a:r>
              <a:rPr lang="el-GR" b="1" dirty="0"/>
              <a:t>θεραπεία</a:t>
            </a:r>
            <a:r>
              <a:rPr lang="el-GR" dirty="0"/>
              <a:t> εξαρτάται από το στάδιο του καρκίνου, από το αν έχει γίνει </a:t>
            </a:r>
            <a:r>
              <a:rPr lang="el-GR" b="1" dirty="0"/>
              <a:t>μετάσταση</a:t>
            </a:r>
            <a:r>
              <a:rPr lang="el-GR" dirty="0"/>
              <a:t>, από τις παρενέργειες, από την ηλικία του ασθενή και από τη γενικότερη κατάσταση της υγείας του.</a:t>
            </a:r>
          </a:p>
          <a:p>
            <a:r>
              <a:rPr lang="el-GR" dirty="0"/>
              <a:t>Σε γενικές γραμμές οι θεραπευτικές επιλογές περιλαμβάνουν στα αρχικά στάδια χειρουργική αφαίρεση. Το χειρουργείο περιλαμβάνει </a:t>
            </a:r>
            <a:r>
              <a:rPr lang="el-GR" dirty="0" err="1"/>
              <a:t>πνευμονεκτομή</a:t>
            </a:r>
            <a:r>
              <a:rPr lang="el-GR" dirty="0"/>
              <a:t> και </a:t>
            </a:r>
            <a:r>
              <a:rPr lang="el-GR" dirty="0" err="1"/>
              <a:t>λοβεκτομή</a:t>
            </a:r>
            <a:r>
              <a:rPr lang="el-GR" dirty="0"/>
              <a:t>. Συνήθως γίνεται και </a:t>
            </a:r>
            <a:r>
              <a:rPr lang="el-GR" b="1" dirty="0"/>
              <a:t>χημειοθεραπεία</a:t>
            </a:r>
            <a:r>
              <a:rPr lang="el-GR" dirty="0"/>
              <a:t>, </a:t>
            </a:r>
            <a:r>
              <a:rPr lang="el-GR" b="1" dirty="0"/>
              <a:t>ακτινοθεραπεία</a:t>
            </a:r>
            <a:r>
              <a:rPr lang="el-GR" dirty="0"/>
              <a:t> ή συνδυασμός των δύο αναλόγως του σταδίου.</a:t>
            </a:r>
          </a:p>
          <a:p>
            <a:r>
              <a:rPr lang="el-GR" dirty="0"/>
              <a:t>Οι θεραπείες που εφαρμόζονται είναι </a:t>
            </a:r>
            <a:r>
              <a:rPr lang="el-GR" dirty="0" err="1"/>
              <a:t>στοχευμένες</a:t>
            </a:r>
            <a:r>
              <a:rPr lang="el-GR" dirty="0"/>
              <a:t> και καθορίζονται βάσει της γενετικής διαταραχής του τύπου του καρκίνου που έχει ο κάθε ασθενής. Αυτού του είδους οι θεραπείες αναστέλλουν το μηχανισμό δράσης του εκάστοτε κυττάρου. Στην περίπτωση του </a:t>
            </a:r>
            <a:r>
              <a:rPr lang="el-GR" dirty="0" err="1"/>
              <a:t>αδενοκαρκινώματος</a:t>
            </a:r>
            <a:r>
              <a:rPr lang="el-GR" dirty="0"/>
              <a:t> εξετάζεται αν ο όγκος φέρει κάποιες γενετικές μεταλλάξεις, στις οποίες θα στοχεύσουν τα ειδικά φάρμακα.</a:t>
            </a:r>
          </a:p>
          <a:p>
            <a:r>
              <a:rPr lang="el-GR" dirty="0"/>
              <a:t>Επίσης, η </a:t>
            </a:r>
            <a:r>
              <a:rPr lang="el-GR" b="1" dirty="0"/>
              <a:t>ανοσοθεραπεία</a:t>
            </a:r>
            <a:r>
              <a:rPr lang="el-GR" dirty="0"/>
              <a:t> είναι άλλη μια σύγχρονη μέθοδος θεραπείας που είναι πολύ διαδεδομένη στην αντιμετώπιση του καρκίνου του πνεύμονα και τα αποτελέσματά της επιτυγχάνονται με πιο φυσικό τρόπο.</a:t>
            </a:r>
          </a:p>
          <a:p>
            <a:r>
              <a:rPr lang="el-GR" dirty="0"/>
              <a:t>Στην ανοσοθεραπεία τα φάρμακα χρησιμοποιούν το ίδιο το αμυντικό σύστημα του σώματος για να “επιτεθούν” στα καρκινικά κύτταρα.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928694"/>
          </a:xfrm>
        </p:spPr>
        <p:txBody>
          <a:bodyPr>
            <a:noAutofit/>
          </a:bodyPr>
          <a:lstStyle/>
          <a:p>
            <a:r>
              <a:rPr lang="el-GR" sz="3600" b="1" dirty="0"/>
              <a:t>ΧΡΟΝΙΑ ΑΠΟΦΡΑΚΤΙΚΗ ΠΝΕΥΜΟΝΟΠΑΘΕΙΑ</a:t>
            </a:r>
          </a:p>
        </p:txBody>
      </p:sp>
      <p:sp>
        <p:nvSpPr>
          <p:cNvPr id="3" name="2 - Θέση περιεχομένου"/>
          <p:cNvSpPr>
            <a:spLocks noGrp="1"/>
          </p:cNvSpPr>
          <p:nvPr>
            <p:ph idx="1"/>
          </p:nvPr>
        </p:nvSpPr>
        <p:spPr>
          <a:xfrm>
            <a:off x="457200" y="1643050"/>
            <a:ext cx="8229600" cy="4714907"/>
          </a:xfrm>
        </p:spPr>
        <p:txBody>
          <a:bodyPr>
            <a:normAutofit fontScale="85000" lnSpcReduction="20000"/>
          </a:bodyPr>
          <a:lstStyle/>
          <a:p>
            <a:pPr>
              <a:buNone/>
            </a:pPr>
            <a:r>
              <a:rPr lang="el-GR" dirty="0"/>
              <a:t>• Η </a:t>
            </a:r>
            <a:r>
              <a:rPr lang="el-GR" b="1" dirty="0"/>
              <a:t>Χρόνια Αποφρακτική Πνευμονοπάθεια </a:t>
            </a:r>
            <a:r>
              <a:rPr lang="el-GR" dirty="0"/>
              <a:t>(</a:t>
            </a:r>
            <a:r>
              <a:rPr lang="el-GR" b="1" dirty="0"/>
              <a:t>ΧΑΠ</a:t>
            </a:r>
            <a:r>
              <a:rPr lang="el-GR" dirty="0"/>
              <a:t>), μία νόσος η οποία μπορεί να προληφθεί και να αντιμετωπισθεί, χαρακτηρίζεται από προοδευτικό περιορισμό της ροής του αέρα στους αεραγωγούς και σχετίζεται με χρόνια φλεγμονώδη αντίδραση των αεραγωγών και του πνευμονικού παρεγχύματος σε βλαπτικούς παράγοντες και αέρια.</a:t>
            </a:r>
          </a:p>
          <a:p>
            <a:pPr>
              <a:buNone/>
            </a:pPr>
            <a:r>
              <a:rPr lang="el-GR" dirty="0"/>
              <a:t>Το </a:t>
            </a:r>
            <a:r>
              <a:rPr lang="el-GR" b="1" dirty="0"/>
              <a:t>εμφύσημα</a:t>
            </a:r>
            <a:r>
              <a:rPr lang="el-GR" dirty="0"/>
              <a:t>, ή αλλιώς η καταστροφή της επιφάνειας ανταλλαγής  αερίων των πνευμόνων (κυψελίδα), είναι ένας</a:t>
            </a:r>
            <a:br>
              <a:rPr lang="el-GR" dirty="0"/>
            </a:br>
            <a:r>
              <a:rPr lang="el-GR" dirty="0" err="1"/>
              <a:t>παθολογοανατομικός</a:t>
            </a:r>
            <a:r>
              <a:rPr lang="el-GR" dirty="0"/>
              <a:t> όρος που συχνά χρησιμοποιείται</a:t>
            </a:r>
            <a:br>
              <a:rPr lang="el-GR" dirty="0"/>
            </a:br>
            <a:r>
              <a:rPr lang="el-GR" dirty="0"/>
              <a:t>(λανθασμένα) κλινικά και περιγράφει μία από τις πολλές δομικές ανωμαλίες που υπάρχουν σε ασθενείς που πάσχουν από ΧΑΠ.</a:t>
            </a:r>
          </a:p>
          <a:p>
            <a:pPr>
              <a:buNone/>
            </a:pP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00132"/>
          </a:xfrm>
        </p:spPr>
        <p:txBody>
          <a:bodyPr/>
          <a:lstStyle/>
          <a:p>
            <a:r>
              <a:rPr lang="el-GR" dirty="0"/>
              <a:t>ΧΑΠ</a:t>
            </a:r>
          </a:p>
        </p:txBody>
      </p:sp>
      <p:pic>
        <p:nvPicPr>
          <p:cNvPr id="4098" name="Picture 2" descr="C:\Users\apapakosta\Desktop\ΧΑΠ.jpg"/>
          <p:cNvPicPr>
            <a:picLocks noGrp="1" noChangeAspect="1" noChangeArrowheads="1"/>
          </p:cNvPicPr>
          <p:nvPr>
            <p:ph idx="1"/>
          </p:nvPr>
        </p:nvPicPr>
        <p:blipFill>
          <a:blip r:embed="rId2" cstate="print"/>
          <a:stretch>
            <a:fillRect/>
          </a:stretch>
        </p:blipFill>
        <p:spPr bwMode="auto">
          <a:xfrm>
            <a:off x="1714480" y="1643050"/>
            <a:ext cx="5669826" cy="432435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ΣΥΜΠΤΩΜΑΤΑ</a:t>
            </a:r>
          </a:p>
        </p:txBody>
      </p:sp>
      <p:sp>
        <p:nvSpPr>
          <p:cNvPr id="3" name="2 - Θέση περιεχομένου"/>
          <p:cNvSpPr>
            <a:spLocks noGrp="1"/>
          </p:cNvSpPr>
          <p:nvPr>
            <p:ph idx="1"/>
          </p:nvPr>
        </p:nvSpPr>
        <p:spPr/>
        <p:txBody>
          <a:bodyPr>
            <a:normAutofit fontScale="77500" lnSpcReduction="20000"/>
          </a:bodyPr>
          <a:lstStyle/>
          <a:p>
            <a:r>
              <a:rPr lang="el-GR" dirty="0"/>
              <a:t>Η ΧΑΠ αναπτύσσεται βραδέως. Αργεί να δώσει συμπτώματα, όταν δε αυτά εγκατασταθούν, συνήθως έχουν προκληθεί βλάβες μη αναστρέψιμες. Η συμπτωματολογία εξαρτάται από τη βαρύτητα της νόσου.</a:t>
            </a:r>
          </a:p>
          <a:p>
            <a:r>
              <a:rPr lang="el-GR" dirty="0"/>
              <a:t>Διακρίνουμε 4 μορφές βαρύτητας.</a:t>
            </a:r>
          </a:p>
          <a:p>
            <a:r>
              <a:rPr lang="el-GR" dirty="0"/>
              <a:t>Την ήπια μορφή, στην οποία το μόνο σύμπτωμα που υπάρχει συνήθως είναι ο λεγόμενος «</a:t>
            </a:r>
            <a:r>
              <a:rPr lang="el-GR" dirty="0" err="1"/>
              <a:t>τσιγαρόβηχας</a:t>
            </a:r>
            <a:r>
              <a:rPr lang="el-GR" dirty="0"/>
              <a:t>».</a:t>
            </a:r>
          </a:p>
          <a:p>
            <a:r>
              <a:rPr lang="el-GR" dirty="0"/>
              <a:t>Τη μέτρια μορφή, στην οποία εκτός από το βήχα, μπορεί να έχουμε αυξημένη απόχρεμψη και μικρού βαθμού δύσπνοια ή/και συριγμό στην κόπωση.</a:t>
            </a:r>
          </a:p>
          <a:p>
            <a:r>
              <a:rPr lang="el-GR" dirty="0"/>
              <a:t>Τη σοβαρή μορφή και την πολύ σοβαρή μορφή, στην οποία έχουμε συχνά επεισόδια με βήχα και συριγμό καθώς και δύσπνοια η οποία μπορεί να υπάρχει και στην ανάπαυση, κυάνωση, περιφερικό οίδημα.</a:t>
            </a:r>
          </a:p>
          <a:p>
            <a:pPr>
              <a:buNone/>
            </a:pP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FD6A8D2-E0D9-0FFA-73CA-80C7CD3C9CA0}"/>
              </a:ext>
            </a:extLst>
          </p:cNvPr>
          <p:cNvSpPr>
            <a:spLocks noGrp="1"/>
          </p:cNvSpPr>
          <p:nvPr>
            <p:ph type="title"/>
          </p:nvPr>
        </p:nvSpPr>
        <p:spPr>
          <a:xfrm>
            <a:off x="1435608" y="274638"/>
            <a:ext cx="7498080" cy="634082"/>
          </a:xfrm>
        </p:spPr>
        <p:txBody>
          <a:bodyPr>
            <a:normAutofit/>
          </a:bodyPr>
          <a:lstStyle/>
          <a:p>
            <a:r>
              <a:rPr lang="el-GR" sz="3200" dirty="0"/>
              <a:t>ΑΙΤΙΕΣ-ΠΡΟΔΙΑΘΕΣΙΚΟΙ ΠΑΡΑΓΟΝΤΕΣ</a:t>
            </a:r>
          </a:p>
        </p:txBody>
      </p:sp>
      <p:sp>
        <p:nvSpPr>
          <p:cNvPr id="3" name="Θέση περιεχομένου 2">
            <a:extLst>
              <a:ext uri="{FF2B5EF4-FFF2-40B4-BE49-F238E27FC236}">
                <a16:creationId xmlns="" xmlns:a16="http://schemas.microsoft.com/office/drawing/2014/main" id="{6D420532-88F2-919F-38D5-302EFC4B76D9}"/>
              </a:ext>
            </a:extLst>
          </p:cNvPr>
          <p:cNvSpPr>
            <a:spLocks noGrp="1"/>
          </p:cNvSpPr>
          <p:nvPr>
            <p:ph idx="1"/>
          </p:nvPr>
        </p:nvSpPr>
        <p:spPr>
          <a:xfrm>
            <a:off x="971600" y="908720"/>
            <a:ext cx="7962088" cy="5339680"/>
          </a:xfrm>
        </p:spPr>
        <p:txBody>
          <a:bodyPr>
            <a:normAutofit fontScale="85000" lnSpcReduction="10000"/>
          </a:bodyPr>
          <a:lstStyle/>
          <a:p>
            <a:r>
              <a:rPr lang="el-GR" dirty="0"/>
              <a:t>Το κάπνισμα είναι η κύρια αιτία της ΧΑΠ. Περίπου το 40-50% των δια βίου καπνιστών θα εμφανίσουν ΧΑΠ.</a:t>
            </a:r>
          </a:p>
          <a:p>
            <a:r>
              <a:rPr lang="el-GR" dirty="0"/>
              <a:t>Επαγγελματική έκθεση (15-20%) σε επαγγελματική σκόνη, χημικές ουσίες, ατμούς ή άλλα τοξικά αέρια.</a:t>
            </a:r>
          </a:p>
          <a:p>
            <a:r>
              <a:rPr lang="el-GR" dirty="0"/>
              <a:t>Η ατμοσφαιρική ρύπανση, εξωτερική ή εσωτερική (από τη χρήση καυσίμων βιομάζας για μαγείρεμα ή θέρμανση) επιδεινώνει τα συμπτώματα της ΧΑΠ.</a:t>
            </a:r>
          </a:p>
          <a:p>
            <a:r>
              <a:rPr lang="el-GR" dirty="0"/>
              <a:t>Η κοινωνικοοικονομική κατάσταση: τα χαμηλότερα μορφωτικά και εισοδηματικά επίπεδα σχετίζονται με κακή διατροφή, κακές συνθήκες διαβίωσης και ατμοσφαιρική ρύπανση.</a:t>
            </a:r>
          </a:p>
          <a:p>
            <a:r>
              <a:rPr lang="el-GR" dirty="0"/>
              <a:t>Λοιμώξεις των πνευμόνων στη βρεφική ηλικία.</a:t>
            </a:r>
          </a:p>
          <a:p>
            <a:r>
              <a:rPr lang="el-GR" dirty="0"/>
              <a:t>Μητέρες καπνίστριες.</a:t>
            </a:r>
          </a:p>
          <a:p>
            <a:r>
              <a:rPr lang="el-GR" dirty="0"/>
              <a:t>Γενετικοί παράγοντες (π.χ. ανεπάρκεια άλφα-1-αντιθρυψίνης)</a:t>
            </a:r>
          </a:p>
        </p:txBody>
      </p:sp>
    </p:spTree>
    <p:extLst>
      <p:ext uri="{BB962C8B-B14F-4D97-AF65-F5344CB8AC3E}">
        <p14:creationId xmlns="" xmlns:p14="http://schemas.microsoft.com/office/powerpoint/2010/main" val="1077038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a:t>ΑΝΤΙΜΕΤΩΠΙΣΗ</a:t>
            </a:r>
          </a:p>
        </p:txBody>
      </p:sp>
      <p:sp>
        <p:nvSpPr>
          <p:cNvPr id="3" name="2 - Θέση περιεχομένου"/>
          <p:cNvSpPr>
            <a:spLocks noGrp="1"/>
          </p:cNvSpPr>
          <p:nvPr>
            <p:ph idx="1"/>
          </p:nvPr>
        </p:nvSpPr>
        <p:spPr>
          <a:xfrm>
            <a:off x="457200" y="1071546"/>
            <a:ext cx="8229600" cy="5054617"/>
          </a:xfrm>
        </p:spPr>
        <p:txBody>
          <a:bodyPr>
            <a:normAutofit fontScale="70000" lnSpcReduction="20000"/>
          </a:bodyPr>
          <a:lstStyle/>
          <a:p>
            <a:r>
              <a:rPr lang="el-GR" dirty="0"/>
              <a:t>Όσο νωρίτερα διαγνωστεί το πρόβλημα, τόσο καλύτερη είναι η πρόγνωση. Απαραίτητη προϋπόθεση όμως είναι η οριστική </a:t>
            </a:r>
            <a:r>
              <a:rPr lang="el-GR" b="1" dirty="0"/>
              <a:t>διακοπή του καπνίσματος</a:t>
            </a:r>
            <a:r>
              <a:rPr lang="el-GR" dirty="0"/>
              <a:t>, το οποίο αποτελεί την κυριότερη αιτία της νόσου. Στα αρχικά στάδια, η νόσος μπορεί να θεραπευθεί πλήρως, αντιθέτως όμως, αν καθυστερήσει η διάγνωση, η νόσος εξελίσσεται και εγκαθίσταται μόνιμα.</a:t>
            </a:r>
          </a:p>
          <a:p>
            <a:r>
              <a:rPr lang="el-GR" dirty="0"/>
              <a:t>Θα πρέπει να τονιστεί ότι οι ασθενείς με ΧΑΠ έχουν κακή ποιότητα ζωής, που χειροτερεύει παράλληλα με την εξέλιξη της νόσου. Στα τελικά στάδιά της οδηγεί σε πλήρη αναπηρία με συνεχή συμπτώματα: βήχα, συνήθως παραγωγικό, και, το κυριότερο, δύσπνοια με αποτέλεσμα οι ασθενείς σε αυτά τα στάδια να είναι καθηλωμένοι στο κρεβάτι με οξυγόνο και ανίκανοι πολλές φορές να αυτοεξυπηρετηθούν.</a:t>
            </a:r>
          </a:p>
          <a:p>
            <a:r>
              <a:rPr lang="el-GR" dirty="0"/>
              <a:t>Η θεραπεία της ΧΑΠ περιλαμβάνει γενικά μέτρα, όπως η σωματική άσκηση, η απώλεια σωματικού βάρους, ο εμβολιασμός για τη γρίπη και τον </a:t>
            </a:r>
            <a:r>
              <a:rPr lang="el-GR" dirty="0" err="1"/>
              <a:t>πνευμονιόκοκκο</a:t>
            </a:r>
            <a:r>
              <a:rPr lang="el-GR" dirty="0"/>
              <a:t>, καθώς και φαρμακευτικά σκευάσματα με ουσίες βρογχοδιασταλτικές και αντιφλεγμονώδεις οι οποίες βελτιώνουν την απόφραξη των αεραγωγών</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lstStyle/>
          <a:p>
            <a:r>
              <a:rPr lang="el-GR" dirty="0"/>
              <a:t>ΦΑΡΥΓΓΑΣ</a:t>
            </a:r>
          </a:p>
        </p:txBody>
      </p:sp>
      <p:pic>
        <p:nvPicPr>
          <p:cNvPr id="1026" name="Picture 2" descr="C:\Users\apapakosta\Desktop\1200px-Pharynx_diagram-1-el.svg.png"/>
          <p:cNvPicPr>
            <a:picLocks noGrp="1" noChangeAspect="1" noChangeArrowheads="1"/>
          </p:cNvPicPr>
          <p:nvPr>
            <p:ph idx="1"/>
          </p:nvPr>
        </p:nvPicPr>
        <p:blipFill>
          <a:blip r:embed="rId2" cstate="print"/>
          <a:stretch>
            <a:fillRect/>
          </a:stretch>
        </p:blipFill>
        <p:spPr bwMode="auto">
          <a:xfrm>
            <a:off x="1551499" y="2249488"/>
            <a:ext cx="6041001" cy="43243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fontScale="90000"/>
          </a:bodyPr>
          <a:lstStyle/>
          <a:p>
            <a:r>
              <a:rPr lang="el-GR" dirty="0"/>
              <a:t>ΟΡΓΑΝΑ ΑΝΑΠΝΕΥΣΤΙΚΟΥ ΣΥΣΤΗΜΑΤΟΣ</a:t>
            </a:r>
          </a:p>
        </p:txBody>
      </p:sp>
      <p:sp>
        <p:nvSpPr>
          <p:cNvPr id="3" name="2 - Θέση περιεχομένου"/>
          <p:cNvSpPr>
            <a:spLocks noGrp="1"/>
          </p:cNvSpPr>
          <p:nvPr>
            <p:ph idx="1"/>
          </p:nvPr>
        </p:nvSpPr>
        <p:spPr>
          <a:xfrm>
            <a:off x="457200" y="1357298"/>
            <a:ext cx="8229600" cy="4768865"/>
          </a:xfrm>
        </p:spPr>
        <p:txBody>
          <a:bodyPr>
            <a:normAutofit fontScale="77500" lnSpcReduction="20000"/>
          </a:bodyPr>
          <a:lstStyle/>
          <a:p>
            <a:r>
              <a:rPr lang="el-GR" dirty="0"/>
              <a:t>Ο </a:t>
            </a:r>
            <a:r>
              <a:rPr lang="el-GR" b="1" dirty="0"/>
              <a:t>λάρυγγας</a:t>
            </a:r>
            <a:r>
              <a:rPr lang="el-GR" dirty="0"/>
              <a:t> χρησιμεύει ως αεραγωγός και ως φωνητικό όργανο. Η επιγλωττίδα καλύπτει το άνω στόμιο του λάρυγγα και αποφράζει το φαρυγγικό στόμιο του λάρυγγα, ώστε να μην μπαίνουν τροφές ή υγρά κατά τη κατάποση.</a:t>
            </a:r>
          </a:p>
          <a:p>
            <a:pPr fontAlgn="base"/>
            <a:r>
              <a:rPr lang="el-GR" dirty="0"/>
              <a:t>Η </a:t>
            </a:r>
            <a:r>
              <a:rPr lang="el-GR" b="1" dirty="0"/>
              <a:t>τραχεία</a:t>
            </a:r>
            <a:r>
              <a:rPr lang="el-GR" dirty="0"/>
              <a:t> αποτελεί </a:t>
            </a:r>
            <a:r>
              <a:rPr lang="el-GR" dirty="0" err="1"/>
              <a:t>ινοχόνδρινο</a:t>
            </a:r>
            <a:r>
              <a:rPr lang="el-GR" dirty="0"/>
              <a:t> σωλήνα και τη συνέχεια του λάρυγγα. </a:t>
            </a:r>
          </a:p>
          <a:p>
            <a:pPr fontAlgn="base"/>
            <a:r>
              <a:rPr lang="el-GR" dirty="0"/>
              <a:t>Το μήκος της, ποικίλει ανάλογα με την ηλικία, το φύλο και το άτομο, με μέσο όρο στους άνδρες 12 εκατοστά και στις γυναίκες 11 εκατοστά. Η τραχεία διχάζεται στους δύο βρόγχους στο ύψος του 4ου θωρακικού σπονδύλου.</a:t>
            </a:r>
          </a:p>
          <a:p>
            <a:pPr fontAlgn="base"/>
            <a:r>
              <a:rPr lang="el-GR" dirty="0"/>
              <a:t>Η είσοδος της τραχείας είναι μονίμως ανοικτή επιτρέποντας τη διέλευση του αέρα. </a:t>
            </a:r>
          </a:p>
          <a:p>
            <a:r>
              <a:rPr lang="el-GR" dirty="0"/>
              <a:t>Η τραχεία, στο ύψος του 4ου θωρακικού σπονδύλου, χωρίζεται στο δεξιό και στον αριστερό βρόγχο, οι οποίοι εισέρχονται στο δεξιό και στον αριστερό πνεύμονα αντίστοιχα.</a:t>
            </a:r>
          </a:p>
          <a:p>
            <a:endParaRPr lang="el-GR" dirty="0"/>
          </a:p>
          <a:p>
            <a:endParaRPr lang="el-GR" dirty="0"/>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lstStyle/>
          <a:p>
            <a:r>
              <a:rPr lang="el-GR" dirty="0"/>
              <a:t>ΛΑΡΥΓΓΑΣ</a:t>
            </a:r>
          </a:p>
        </p:txBody>
      </p:sp>
      <p:pic>
        <p:nvPicPr>
          <p:cNvPr id="2050" name="Picture 2" descr="C:\Users\apapakosta\Desktop\mouth.jpg"/>
          <p:cNvPicPr>
            <a:picLocks noGrp="1" noChangeAspect="1" noChangeArrowheads="1"/>
          </p:cNvPicPr>
          <p:nvPr>
            <p:ph idx="1"/>
          </p:nvPr>
        </p:nvPicPr>
        <p:blipFill>
          <a:blip r:embed="rId2" cstate="print"/>
          <a:stretch>
            <a:fillRect/>
          </a:stretch>
        </p:blipFill>
        <p:spPr bwMode="auto">
          <a:xfrm>
            <a:off x="3071802" y="1643050"/>
            <a:ext cx="2814111" cy="432435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lstStyle/>
          <a:p>
            <a:r>
              <a:rPr lang="el-GR" dirty="0"/>
              <a:t>ΤΡΑΧΕΙΑ</a:t>
            </a:r>
          </a:p>
        </p:txBody>
      </p:sp>
      <p:pic>
        <p:nvPicPr>
          <p:cNvPr id="4100" name="Picture 4" descr="C:\Users\apapakosta\Desktop\images7.jpg"/>
          <p:cNvPicPr>
            <a:picLocks noGrp="1" noChangeAspect="1" noChangeArrowheads="1"/>
          </p:cNvPicPr>
          <p:nvPr>
            <p:ph idx="1"/>
          </p:nvPr>
        </p:nvPicPr>
        <p:blipFill>
          <a:blip r:embed="rId2" cstate="print"/>
          <a:srcRect/>
          <a:stretch>
            <a:fillRect/>
          </a:stretch>
        </p:blipFill>
        <p:spPr bwMode="auto">
          <a:xfrm>
            <a:off x="1857356" y="1357298"/>
            <a:ext cx="5286412" cy="471490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641</TotalTime>
  <Words>3457</Words>
  <Application>Microsoft Office PowerPoint</Application>
  <PresentationFormat>Προβολή στην οθόνη (4:3)</PresentationFormat>
  <Paragraphs>276</Paragraphs>
  <Slides>56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56</vt:i4>
      </vt:variant>
    </vt:vector>
  </HeadingPairs>
  <TitlesOfParts>
    <vt:vector size="57" baseType="lpstr">
      <vt:lpstr>Αστικό</vt:lpstr>
      <vt:lpstr>ΝΟΣΗΛΕΥΤΙΚΕΣ ΠΑΡΕΜΒΑΣΕΙΣ ΣΕ ΑΣΘΕΝΕΙΣ ΜΕ ΑΝΑΠΝΕΥΣΤΙΚΑ ΠΡΟΒΛΗΜΑΤΑ</vt:lpstr>
      <vt:lpstr>ΑΝΑΠΝΕΥΣΤΙΚΟ ΣΥΣΤΗΜΑ</vt:lpstr>
      <vt:lpstr>ΑΝΑΠΝΕΥΣΤΙΚΟ ΣΥΣΤΗΜΑ</vt:lpstr>
      <vt:lpstr>Διαφάνεια 4</vt:lpstr>
      <vt:lpstr>ΟΡΓΑΝΑ ΑΝΑΠΝΕΥΣΤΙΚΟΥ ΣΥΣΤΗΜΑΤΟΣ</vt:lpstr>
      <vt:lpstr>ΦΑΡΥΓΓΑΣ</vt:lpstr>
      <vt:lpstr>ΟΡΓΑΝΑ ΑΝΑΠΝΕΥΣΤΙΚΟΥ ΣΥΣΤΗΜΑΤΟΣ</vt:lpstr>
      <vt:lpstr>ΛΑΡΥΓΓΑΣ</vt:lpstr>
      <vt:lpstr>ΤΡΑΧΕΙΑ</vt:lpstr>
      <vt:lpstr>ΟΡΓΑΝΑ ΑΝΑΠΝΕΥΣΤΙΚΟΥ ΣΥΣΤΗΜΑΤΟΣ</vt:lpstr>
      <vt:lpstr>ΒΡΟΓΧΟΙ</vt:lpstr>
      <vt:lpstr>ΚΥΨΕΛΙΔΕΣ</vt:lpstr>
      <vt:lpstr>ΟΡΓΑΝΑ ΑΝΑΠΝΕΥΣΤΙΚΟΥ ΣΥΣΤΗΜΑΤΟΣ</vt:lpstr>
      <vt:lpstr>ΒΡΟΓΧΟΙ - ΤΡΑΧΕΙΑ</vt:lpstr>
      <vt:lpstr>ΓΕΝΙΚΑ ΣΥΜΠΤΩΜΑΤΑ ΑΝΑΠΝΕΥΣΤΙΚΩΝ ΝΟΣΗΜΑΤΩΝ</vt:lpstr>
      <vt:lpstr>ΓΕΝΙΚΑ ΣΥΜΠΤΩΜΑΤΑ ΑΝΑΠΝΕΥΣΤΙΚΩΝ ΝΟΣΗΜΑΤΩΝ</vt:lpstr>
      <vt:lpstr>ΓΕΝΙΚΑ ΣΥΜΠΤΩΜΑΤΑ ΑΝΑΠΝΕΥΣΤΙΚΩΝ ΝΟΣΗΜΑΤΩΝ</vt:lpstr>
      <vt:lpstr>ΓΕΝΙΚΑ ΣΥΜΠΤΩΜΑΤΑ ΑΝΑΠΝΕΥΣΤΙΚΩΝ ΝΟΣΗΜΑΤΩΝ</vt:lpstr>
      <vt:lpstr>ΓΕΝΙΚΑ ΣΥΜΠΤΩΜΑΤΑ ΑΝΑΠΝΕΥΣΤΙΚΩΝ ΝΟΣΗΜΑΤΩΝ</vt:lpstr>
      <vt:lpstr>ΓΕΝΙΚΑ ΣΥΜΠΤΩΜΑΤΑ ΑΝΑΠΝΕΥΣΤΙΚΩΝ ΝΟΣΗΜΑΤΩΝ</vt:lpstr>
      <vt:lpstr>ΟΞΥΓΟΝΟΘΕΡΑΠΕΙΑ</vt:lpstr>
      <vt:lpstr>ΒΑΣΙΚΕΣ ΑΡΧΕΣ ΟΞΥΓΟΝΟΘΕΡΑΠΕΙΑΣ</vt:lpstr>
      <vt:lpstr>ΤΡΟΠΟΙ ΧΟΡΗΓΗΣΗΣ ΟΞΥΓΟΝΟΥ</vt:lpstr>
      <vt:lpstr>Διαφάνεια 24</vt:lpstr>
      <vt:lpstr>ΣΥΣΚΕΥΕΣ ΧΟΡΗΓΗΣΗΣ ΟΞΥΓΟΝΟΥ</vt:lpstr>
      <vt:lpstr>ΣΥΣΚΕΥΕΣ ΧΟΡΗΓΗΣΗΣ ΟΞΥΓΟΝΟΥ</vt:lpstr>
      <vt:lpstr>ΔΙΑΓΝΩΣΤΙΚΕΣ ΕΞΕΤΑΣΕΙΣ</vt:lpstr>
      <vt:lpstr>ΣΠΙΡΟΜΕΤΡΗΣΗ</vt:lpstr>
      <vt:lpstr>Διαφάνεια 29</vt:lpstr>
      <vt:lpstr>ΛΗΨΗ ΑΕΡΙΩΝ ΑΙΜΑΤΟΣ</vt:lpstr>
      <vt:lpstr>Διαφάνεια 31</vt:lpstr>
      <vt:lpstr>Διαφάνεια 32</vt:lpstr>
      <vt:lpstr>Διαφάνεια 33</vt:lpstr>
      <vt:lpstr>ΝΟΣΗΛΕΥΤΙΚΗ ΦΡΟΝΤΙΔΑ ΑΣΘΕΝΩΝ ΜΕ ΠΑΘΗΣΕΙΣ ΤΟΥ ΑΝΩΤΕΡΟΥ ΑΝΑΠΝΕΥΣΤΙΚΟΥ</vt:lpstr>
      <vt:lpstr>ΑΙΤΙΟΛΟΓΙΚΟΙ ΠΑΡΑΓΟΝΤΕΣ</vt:lpstr>
      <vt:lpstr>ΤΡΟΠΟΙ ΜΕΤΑΔΟΣΗΣ</vt:lpstr>
      <vt:lpstr>ΣΥΜΠΤΩΜΑΤΟΛΟΓΙΑ</vt:lpstr>
      <vt:lpstr>Γρίπη </vt:lpstr>
      <vt:lpstr>Διαφάνεια 39</vt:lpstr>
      <vt:lpstr>ΣΥΜΠΤΩΜΑΤΟΛΟΓΙΑ</vt:lpstr>
      <vt:lpstr>ΑΜΥΓΔΑΛΙΤΙΔΑ</vt:lpstr>
      <vt:lpstr>ΑΝΤΙΜΕΤΩΠΙΣΗ</vt:lpstr>
      <vt:lpstr>ΠΝΕΥΜΟΘΩΡΑΚΑΣ</vt:lpstr>
      <vt:lpstr>ΠΝΕΥΜΟΘΩΡΑΚΑΣ</vt:lpstr>
      <vt:lpstr>ΣΥΜΠΤΩΜΑΤΑ</vt:lpstr>
      <vt:lpstr>ΑΝΤΙΜΕΤΩΠΙΣΗ</vt:lpstr>
      <vt:lpstr>Διαφάνεια 47</vt:lpstr>
      <vt:lpstr>ΚΑΡΚΙΝΟΣ ΠΝΕΥΜΟΝΑ</vt:lpstr>
      <vt:lpstr>ΚΑΡΚΙΝΟΣ ΠΝΕΥΜΟΝΑ</vt:lpstr>
      <vt:lpstr>ΣΥΜΠΤΩΜΑΤΑ</vt:lpstr>
      <vt:lpstr>ΘΕΡΑΠΕΙΑ</vt:lpstr>
      <vt:lpstr>ΧΡΟΝΙΑ ΑΠΟΦΡΑΚΤΙΚΗ ΠΝΕΥΜΟΝΟΠΑΘΕΙΑ</vt:lpstr>
      <vt:lpstr>ΧΑΠ</vt:lpstr>
      <vt:lpstr>ΣΥΜΠΤΩΜΑΤΑ</vt:lpstr>
      <vt:lpstr>ΑΙΤΙΕΣ-ΠΡΟΔΙΑΘΕΣΙΚΟΙ ΠΑΡΑΓΟΝΤΕΣ</vt:lpstr>
      <vt:lpstr>ΑΝΤΙΜΕΤΩΠΙΣΗ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ΝΟΣΗΛΕΥΤΙΚΕΣ ΠΑΡΕΜΒΑΣΕΙΣ ΣΕ ΑΣΘΕΝΕΙΣ ΜΕ ΑΝΑΠΝΕΥΣΤΙΚΑ ΠΡΟΒΛΗΜΑΤΑ</dc:title>
  <dc:creator>Athanasia Papakosta</dc:creator>
  <cp:lastModifiedBy>apapakosta</cp:lastModifiedBy>
  <cp:revision>65</cp:revision>
  <dcterms:created xsi:type="dcterms:W3CDTF">2024-03-19T12:06:22Z</dcterms:created>
  <dcterms:modified xsi:type="dcterms:W3CDTF">2025-03-24T08:47:34Z</dcterms:modified>
</cp:coreProperties>
</file>