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74" r:id="rId3"/>
    <p:sldId id="276" r:id="rId4"/>
    <p:sldId id="277" r:id="rId5"/>
    <p:sldId id="278" r:id="rId6"/>
    <p:sldId id="271" r:id="rId7"/>
    <p:sldId id="275" r:id="rId8"/>
    <p:sldId id="272" r:id="rId9"/>
    <p:sldId id="273" r:id="rId10"/>
    <p:sldId id="269" r:id="rId11"/>
    <p:sldId id="279" r:id="rId12"/>
    <p:sldId id="280" r:id="rId13"/>
    <p:sldId id="284" r:id="rId14"/>
    <p:sldId id="281" r:id="rId15"/>
    <p:sldId id="282" r:id="rId16"/>
    <p:sldId id="283" r:id="rId17"/>
    <p:sldId id="285" r:id="rId18"/>
    <p:sldId id="286" r:id="rId19"/>
    <p:sldId id="287" r:id="rId20"/>
    <p:sldId id="288" r:id="rId21"/>
    <p:sldId id="289" r:id="rId22"/>
    <p:sldId id="290" r:id="rId23"/>
    <p:sldId id="265" r:id="rId24"/>
    <p:sldId id="264" r:id="rId25"/>
    <p:sldId id="266" r:id="rId26"/>
    <p:sldId id="268" r:id="rId27"/>
    <p:sldId id="267" r:id="rId28"/>
    <p:sldId id="292" r:id="rId29"/>
    <p:sldId id="293" r:id="rId30"/>
    <p:sldId id="257" r:id="rId31"/>
    <p:sldId id="291" r:id="rId32"/>
    <p:sldId id="258" r:id="rId33"/>
    <p:sldId id="259" r:id="rId34"/>
    <p:sldId id="260" r:id="rId35"/>
    <p:sldId id="261" r:id="rId36"/>
    <p:sldId id="294" r:id="rId37"/>
    <p:sldId id="295" r:id="rId38"/>
    <p:sldId id="296" r:id="rId39"/>
    <p:sldId id="297" r:id="rId40"/>
    <p:sldId id="298" r:id="rId41"/>
    <p:sldId id="299" r:id="rId42"/>
    <p:sldId id="300" r:id="rId43"/>
    <p:sldId id="301" r:id="rId4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12/6/2024</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12/6/2024</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12/6/2024</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12/6/2024</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12/6/2024</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hygeia.gr/neotera-dedomena-gia-ti-leychaimi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hyperlink" Target="https://www.hygeia.gr/services/unit/%CE%BC%CE%BF%CE%BD%CE%AC%CE%B4%CE%B1-"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ctrTitle"/>
          </p:nvPr>
        </p:nvSpPr>
        <p:spPr/>
        <p:txBody>
          <a:bodyPr>
            <a:normAutofit/>
          </a:bodyPr>
          <a:lstStyle/>
          <a:p>
            <a:r>
              <a:rPr lang="el-GR" sz="3600" dirty="0"/>
              <a:t>ΝΟΣΗΛΕΥΤΙΚΗ ΦΡΟΝΤΙΔΑ ΑΣΘΕΝΩΝ ΜΕ ΑΙΜΑΤΟΛΟΓΙΚΕΣ ΔΙΑΤΑΡΑΧΕΣ</a:t>
            </a:r>
          </a:p>
        </p:txBody>
      </p:sp>
      <p:sp>
        <p:nvSpPr>
          <p:cNvPr id="8" name="7 - Υπότιτλος"/>
          <p:cNvSpPr>
            <a:spLocks noGrp="1"/>
          </p:cNvSpPr>
          <p:nvPr>
            <p:ph type="subTitle" idx="1"/>
          </p:nvPr>
        </p:nvSpPr>
        <p:spPr/>
        <p:txBody>
          <a:bodyPr>
            <a:normAutofit fontScale="70000" lnSpcReduction="20000"/>
          </a:bodyPr>
          <a:lstStyle/>
          <a:p>
            <a:r>
              <a:rPr lang="el-GR" b="1" dirty="0">
                <a:solidFill>
                  <a:schemeClr val="tx1"/>
                </a:solidFill>
              </a:rPr>
              <a:t>ΑΝΑΙΜΙΕΣ</a:t>
            </a:r>
          </a:p>
          <a:p>
            <a:r>
              <a:rPr lang="el-GR" b="1" dirty="0">
                <a:solidFill>
                  <a:schemeClr val="tx1"/>
                </a:solidFill>
              </a:rPr>
              <a:t>ΘΡΟΜΒΟΠΕΝΙΑ-ΘΡΟΜΒΟΚΥΤΤΑΡΩΣΗ-ΑΙΜΟΡΡΟΦΙΛΙΑ</a:t>
            </a:r>
          </a:p>
          <a:p>
            <a:r>
              <a:rPr lang="el-GR" b="1" dirty="0">
                <a:solidFill>
                  <a:schemeClr val="tx1"/>
                </a:solidFill>
              </a:rPr>
              <a:t>ΛΕΥΧΑΙΜΙΕΣ</a:t>
            </a:r>
          </a:p>
          <a:p>
            <a:r>
              <a:rPr lang="el-GR" b="1" dirty="0">
                <a:solidFill>
                  <a:schemeClr val="tx1"/>
                </a:solidFill>
              </a:rPr>
              <a:t>ΜΕΤΑΓΓΙΣΕΙΣ ΑΙΜΑΤΟΣ ΚΑΙ ΠΑΡΑΓΩΓΩΝ</a:t>
            </a:r>
          </a:p>
          <a:p>
            <a:r>
              <a:rPr lang="el-GR" b="1" dirty="0">
                <a:solidFill>
                  <a:schemeClr val="tx1"/>
                </a:solidFill>
              </a:rPr>
              <a:t>ΜΕΤΑΜΟΣΧΕΥΣΗ ΜΥΕΛΟΥ ΤΩΝ ΟΣΤΩΝ</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ΘΡΟΜΒΟΠΕΝΙΑ</a:t>
            </a:r>
          </a:p>
        </p:txBody>
      </p:sp>
      <p:sp>
        <p:nvSpPr>
          <p:cNvPr id="3" name="2 - Θέση περιεχομένου"/>
          <p:cNvSpPr>
            <a:spLocks noGrp="1"/>
          </p:cNvSpPr>
          <p:nvPr>
            <p:ph idx="1"/>
          </p:nvPr>
        </p:nvSpPr>
        <p:spPr/>
        <p:txBody>
          <a:bodyPr>
            <a:normAutofit/>
          </a:bodyPr>
          <a:lstStyle/>
          <a:p>
            <a:r>
              <a:rPr lang="el-GR" dirty="0"/>
              <a:t>Η </a:t>
            </a:r>
            <a:r>
              <a:rPr lang="el-GR" dirty="0" err="1"/>
              <a:t>θρομβοπενία</a:t>
            </a:r>
            <a:r>
              <a:rPr lang="el-GR" dirty="0"/>
              <a:t> είναι μια κατάσταση στην οποία υπάρχει χαμηλός αριθμό αιμοπεταλίων (&lt;150.000 μ</a:t>
            </a:r>
            <a:r>
              <a:rPr lang="en-US" dirty="0"/>
              <a:t>L).</a:t>
            </a:r>
          </a:p>
          <a:p>
            <a:r>
              <a:rPr lang="el-GR" dirty="0"/>
              <a:t>Μπορεί να οφείλεται σε διαταραχή του μυελού των οστών, όπως λευχαιμία ή πρόβλημα του ανοσοποιητικού συστήματος ή μπορεί να είναι μια παρενέργεια της λήψης ορισμένων φαρμάκων. </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ΣΗΜΕΙΑ &amp; ΣΥΜΠΤΩΜΑΤΑ</a:t>
            </a:r>
          </a:p>
        </p:txBody>
      </p:sp>
      <p:sp>
        <p:nvSpPr>
          <p:cNvPr id="3" name="2 - Θέση περιεχομένου"/>
          <p:cNvSpPr>
            <a:spLocks noGrp="1"/>
          </p:cNvSpPr>
          <p:nvPr>
            <p:ph idx="1"/>
          </p:nvPr>
        </p:nvSpPr>
        <p:spPr/>
        <p:txBody>
          <a:bodyPr>
            <a:normAutofit fontScale="70000" lnSpcReduction="20000"/>
          </a:bodyPr>
          <a:lstStyle/>
          <a:p>
            <a:pPr>
              <a:buNone/>
            </a:pPr>
            <a:r>
              <a:rPr lang="el-GR" dirty="0"/>
              <a:t>Η </a:t>
            </a:r>
            <a:r>
              <a:rPr lang="el-GR" dirty="0" err="1"/>
              <a:t>θρομβοπενία</a:t>
            </a:r>
            <a:r>
              <a:rPr lang="el-GR" dirty="0"/>
              <a:t> μπορεί να είναι </a:t>
            </a:r>
            <a:r>
              <a:rPr lang="el-GR" b="1" dirty="0"/>
              <a:t>ήπια</a:t>
            </a:r>
            <a:r>
              <a:rPr lang="el-GR" dirty="0"/>
              <a:t> και να προκαλεί λίγα σημεία ή συμπτώματα η και </a:t>
            </a:r>
            <a:r>
              <a:rPr lang="el-GR" b="1" dirty="0"/>
              <a:t>καθόλου</a:t>
            </a:r>
            <a:r>
              <a:rPr lang="el-GR" dirty="0"/>
              <a:t>. Σε σπάνιες περιπτώσεις, ο αριθμός των αιμοπεταλίων μπορεί να είναι τόσο χαμηλός ώστε να εμφανίζεται </a:t>
            </a:r>
            <a:r>
              <a:rPr lang="el-GR" b="1" dirty="0"/>
              <a:t>επικίνδυνη εσωτερική αιμορραγία</a:t>
            </a:r>
            <a:r>
              <a:rPr lang="el-GR" dirty="0"/>
              <a:t>.</a:t>
            </a:r>
          </a:p>
          <a:p>
            <a:r>
              <a:rPr lang="el-GR" dirty="0"/>
              <a:t>Εύκολος ή υπερβολικός μώλωπας και μικρές στικτές πορφύρες</a:t>
            </a:r>
          </a:p>
          <a:p>
            <a:r>
              <a:rPr lang="el-GR" dirty="0"/>
              <a:t>Επιφανειακή αιμορραγία στο δέρμα που εμφανίζεται ως εξάνθημα από κοκκινωπές-μοβ κηλίδες, συνήθως στα κάτω πόδια</a:t>
            </a:r>
          </a:p>
          <a:p>
            <a:r>
              <a:rPr lang="el-GR" dirty="0"/>
              <a:t>Παρατεταμένη αιμορραγία από κοψίματα</a:t>
            </a:r>
          </a:p>
          <a:p>
            <a:r>
              <a:rPr lang="el-GR" dirty="0"/>
              <a:t>Αιμορραγία από τα ούλα ή τη μύτη σας</a:t>
            </a:r>
          </a:p>
          <a:p>
            <a:r>
              <a:rPr lang="el-GR" dirty="0"/>
              <a:t>Αίμα στα ούρα ή κόπρανα</a:t>
            </a:r>
          </a:p>
          <a:p>
            <a:r>
              <a:rPr lang="el-GR" dirty="0"/>
              <a:t>Ασυνήθιστα βαριές εμμηνορροϊκές ροές</a:t>
            </a:r>
          </a:p>
          <a:p>
            <a:r>
              <a:rPr lang="el-GR" dirty="0"/>
              <a:t>Κούραση</a:t>
            </a:r>
          </a:p>
          <a:p>
            <a:r>
              <a:rPr lang="el-GR" dirty="0"/>
              <a:t>Διογκωμένος σπλήνας</a:t>
            </a:r>
          </a:p>
          <a:p>
            <a:pPr>
              <a:buNone/>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71570"/>
          </a:xfrm>
        </p:spPr>
        <p:txBody>
          <a:bodyPr>
            <a:normAutofit/>
          </a:bodyPr>
          <a:lstStyle/>
          <a:p>
            <a:r>
              <a:rPr lang="el-GR" dirty="0"/>
              <a:t>ΘΡΟΜΒΟΠΕΝΙΑ</a:t>
            </a:r>
          </a:p>
        </p:txBody>
      </p:sp>
      <p:pic>
        <p:nvPicPr>
          <p:cNvPr id="1026" name="Picture 2" descr="C:\Users\apapakosta\Desktop\index.jpg"/>
          <p:cNvPicPr>
            <a:picLocks noGrp="1" noChangeAspect="1" noChangeArrowheads="1"/>
          </p:cNvPicPr>
          <p:nvPr>
            <p:ph idx="1"/>
          </p:nvPr>
        </p:nvPicPr>
        <p:blipFill>
          <a:blip r:embed="rId2"/>
          <a:stretch>
            <a:fillRect/>
          </a:stretch>
        </p:blipFill>
        <p:spPr bwMode="auto">
          <a:xfrm>
            <a:off x="1214414" y="1857364"/>
            <a:ext cx="6500858" cy="435771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ΘΕΡΑΠΕΙΑ</a:t>
            </a:r>
          </a:p>
        </p:txBody>
      </p:sp>
      <p:sp>
        <p:nvSpPr>
          <p:cNvPr id="3" name="2 - Θέση περιεχομένου"/>
          <p:cNvSpPr>
            <a:spLocks noGrp="1"/>
          </p:cNvSpPr>
          <p:nvPr>
            <p:ph idx="1"/>
          </p:nvPr>
        </p:nvSpPr>
        <p:spPr/>
        <p:txBody>
          <a:bodyPr/>
          <a:lstStyle/>
          <a:p>
            <a:r>
              <a:rPr lang="el-GR" dirty="0"/>
              <a:t>Παρακολούθηση </a:t>
            </a:r>
          </a:p>
          <a:p>
            <a:r>
              <a:rPr lang="el-GR" dirty="0"/>
              <a:t>Αντιμετώπιση αιτίας</a:t>
            </a:r>
          </a:p>
          <a:p>
            <a:r>
              <a:rPr lang="el-GR" dirty="0"/>
              <a:t>Μεταγγίσεις αίματος και αιμοπεταλίων</a:t>
            </a:r>
          </a:p>
          <a:p>
            <a:r>
              <a:rPr lang="el-GR" dirty="0" err="1"/>
              <a:t>Κορτικοστεροειδή</a:t>
            </a:r>
            <a:endParaRPr lang="el-GR" dirty="0"/>
          </a:p>
          <a:p>
            <a:r>
              <a:rPr lang="el-GR" dirty="0"/>
              <a:t>Αφαίρεση σπλήνα (σπάνια)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00132"/>
          </a:xfrm>
        </p:spPr>
        <p:txBody>
          <a:bodyPr/>
          <a:lstStyle/>
          <a:p>
            <a:r>
              <a:rPr lang="el-GR" b="1" dirty="0"/>
              <a:t>ΘΡΟΜΒΟΚΥΤΤΑΡΩΣΗ</a:t>
            </a:r>
          </a:p>
        </p:txBody>
      </p:sp>
      <p:sp>
        <p:nvSpPr>
          <p:cNvPr id="3" name="2 - Θέση περιεχομένου"/>
          <p:cNvSpPr>
            <a:spLocks noGrp="1"/>
          </p:cNvSpPr>
          <p:nvPr>
            <p:ph idx="1"/>
          </p:nvPr>
        </p:nvSpPr>
        <p:spPr>
          <a:xfrm>
            <a:off x="457200" y="1500174"/>
            <a:ext cx="8229600" cy="4625989"/>
          </a:xfrm>
        </p:spPr>
        <p:txBody>
          <a:bodyPr>
            <a:normAutofit lnSpcReduction="10000"/>
          </a:bodyPr>
          <a:lstStyle/>
          <a:p>
            <a:r>
              <a:rPr lang="el-GR" dirty="0"/>
              <a:t>Η </a:t>
            </a:r>
            <a:r>
              <a:rPr lang="el-GR" dirty="0" err="1"/>
              <a:t>θρομβοκυττάρωση</a:t>
            </a:r>
            <a:r>
              <a:rPr lang="el-GR" dirty="0"/>
              <a:t> είναι η διαταραχή κατά την οποία το σώμα παράγει πολλά αιμοπετάλια (</a:t>
            </a:r>
            <a:r>
              <a:rPr lang="el-GR" dirty="0" err="1"/>
              <a:t>θρομβοκύτταρα</a:t>
            </a:r>
            <a:r>
              <a:rPr lang="el-GR" dirty="0"/>
              <a:t>), που παίζουν σημαντικό ρόλο στην πήξη του αίματος. </a:t>
            </a:r>
          </a:p>
          <a:p>
            <a:r>
              <a:rPr lang="el-GR" dirty="0"/>
              <a:t>Η διαταραχή λέγεται </a:t>
            </a:r>
            <a:r>
              <a:rPr lang="el-GR" b="1" dirty="0" err="1"/>
              <a:t>θρομβοκυττάρωση</a:t>
            </a:r>
            <a:r>
              <a:rPr lang="el-GR" dirty="0"/>
              <a:t> όταν προκαλείται από υποκείμενη κατάσταση, όπως μια λοίμωξη.</a:t>
            </a:r>
          </a:p>
          <a:p>
            <a:r>
              <a:rPr lang="el-GR" dirty="0"/>
              <a:t>Η </a:t>
            </a:r>
            <a:r>
              <a:rPr lang="el-GR" dirty="0" err="1"/>
              <a:t>θρομβοκυττάρωση</a:t>
            </a:r>
            <a:r>
              <a:rPr lang="el-GR" dirty="0"/>
              <a:t> μπορεί επίσης να προκληθεί από μια νόσο του αίματος και του μυελού των οστών και τότε λέγεται </a:t>
            </a:r>
            <a:r>
              <a:rPr lang="el-GR" b="1" dirty="0" err="1"/>
              <a:t>θρομβοκυτταραιμία</a:t>
            </a:r>
            <a:r>
              <a:rPr lang="el-GR" dirty="0"/>
              <a:t>.</a:t>
            </a:r>
          </a:p>
          <a:p>
            <a:pPr>
              <a:buNone/>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785818"/>
          </a:xfrm>
        </p:spPr>
        <p:txBody>
          <a:bodyPr/>
          <a:lstStyle/>
          <a:p>
            <a:r>
              <a:rPr lang="el-GR" dirty="0"/>
              <a:t>ΣΗΜΕΙΑ &amp; ΣΥΜΠΤΩΜΑΤΑ</a:t>
            </a:r>
          </a:p>
        </p:txBody>
      </p:sp>
      <p:sp>
        <p:nvSpPr>
          <p:cNvPr id="3" name="2 - Θέση περιεχομένου"/>
          <p:cNvSpPr>
            <a:spLocks noGrp="1"/>
          </p:cNvSpPr>
          <p:nvPr>
            <p:ph idx="1"/>
          </p:nvPr>
        </p:nvSpPr>
        <p:spPr>
          <a:xfrm>
            <a:off x="457200" y="1714488"/>
            <a:ext cx="8229600" cy="4860048"/>
          </a:xfrm>
        </p:spPr>
        <p:txBody>
          <a:bodyPr>
            <a:normAutofit/>
          </a:bodyPr>
          <a:lstStyle/>
          <a:p>
            <a:pPr>
              <a:buNone/>
            </a:pPr>
            <a:r>
              <a:rPr lang="el-GR" dirty="0"/>
              <a:t>Η </a:t>
            </a:r>
            <a:r>
              <a:rPr lang="el-GR" dirty="0" err="1"/>
              <a:t>θρομβοκυττάρωση</a:t>
            </a:r>
            <a:r>
              <a:rPr lang="el-GR" dirty="0"/>
              <a:t> δεν προκαλεί συμπτώματα. Όταν εμφανίζονται, περιλαμβάνουν:</a:t>
            </a:r>
          </a:p>
          <a:p>
            <a:r>
              <a:rPr lang="el-GR" dirty="0"/>
              <a:t>Κεφαλαλγία</a:t>
            </a:r>
          </a:p>
          <a:p>
            <a:r>
              <a:rPr lang="el-GR" dirty="0"/>
              <a:t>Ζάλη ή σκοτοδίνη</a:t>
            </a:r>
          </a:p>
          <a:p>
            <a:r>
              <a:rPr lang="el-GR" dirty="0"/>
              <a:t>Θωρακικό άλγος</a:t>
            </a:r>
          </a:p>
          <a:p>
            <a:r>
              <a:rPr lang="el-GR" dirty="0"/>
              <a:t>Αδυναμία</a:t>
            </a:r>
          </a:p>
          <a:p>
            <a:r>
              <a:rPr lang="el-GR" dirty="0"/>
              <a:t>Λιποθυμία</a:t>
            </a:r>
          </a:p>
          <a:p>
            <a:r>
              <a:rPr lang="el-GR" dirty="0"/>
              <a:t>Προσωρινά οφθαλμικά προβλήματα</a:t>
            </a:r>
          </a:p>
          <a:p>
            <a:r>
              <a:rPr lang="el-GR" dirty="0"/>
              <a:t>Μούδιασμα σε χέρια και πόδια</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ΘΕΡΑΠΕΙΑ</a:t>
            </a:r>
          </a:p>
        </p:txBody>
      </p:sp>
      <p:sp>
        <p:nvSpPr>
          <p:cNvPr id="3" name="2 - Θέση περιεχομένου"/>
          <p:cNvSpPr>
            <a:spLocks noGrp="1"/>
          </p:cNvSpPr>
          <p:nvPr>
            <p:ph idx="1"/>
          </p:nvPr>
        </p:nvSpPr>
        <p:spPr/>
        <p:txBody>
          <a:bodyPr/>
          <a:lstStyle/>
          <a:p>
            <a:r>
              <a:rPr lang="el-GR" dirty="0"/>
              <a:t>Παρακολούθηση για επιπλοκές</a:t>
            </a:r>
          </a:p>
          <a:p>
            <a:r>
              <a:rPr lang="el-GR" dirty="0" err="1"/>
              <a:t>Αντιαιμοπεταλιακά</a:t>
            </a:r>
            <a:r>
              <a:rPr lang="el-GR" dirty="0"/>
              <a:t> φάρμακα (ασπιρίνη)</a:t>
            </a:r>
          </a:p>
          <a:p>
            <a:r>
              <a:rPr lang="el-GR" dirty="0" err="1"/>
              <a:t>Αιμοπεταλιοαφαίρεση</a:t>
            </a:r>
            <a:r>
              <a:rPr lang="el-GR" dirty="0"/>
              <a:t> </a:t>
            </a:r>
          </a:p>
          <a:p>
            <a:r>
              <a:rPr lang="el-GR" dirty="0" err="1"/>
              <a:t>Ιντερφερόνη</a:t>
            </a:r>
            <a:r>
              <a:rPr lang="el-GR"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857256"/>
          </a:xfrm>
        </p:spPr>
        <p:txBody>
          <a:bodyPr/>
          <a:lstStyle/>
          <a:p>
            <a:r>
              <a:rPr lang="el-GR" b="1" dirty="0"/>
              <a:t>ΑΙΜΟΡΡΟΦΙΛΙΑ</a:t>
            </a:r>
          </a:p>
        </p:txBody>
      </p:sp>
      <p:sp>
        <p:nvSpPr>
          <p:cNvPr id="3" name="2 - Θέση περιεχομένου"/>
          <p:cNvSpPr>
            <a:spLocks noGrp="1"/>
          </p:cNvSpPr>
          <p:nvPr>
            <p:ph idx="1"/>
          </p:nvPr>
        </p:nvSpPr>
        <p:spPr>
          <a:xfrm>
            <a:off x="457200" y="1500174"/>
            <a:ext cx="8229600" cy="4929221"/>
          </a:xfrm>
        </p:spPr>
        <p:txBody>
          <a:bodyPr>
            <a:normAutofit fontScale="77500" lnSpcReduction="20000"/>
          </a:bodyPr>
          <a:lstStyle/>
          <a:p>
            <a:r>
              <a:rPr lang="el-GR" dirty="0"/>
              <a:t>Η αιμορροφιλία είναι μία κληρονομική διαταραχή της πήξης του αίματος. </a:t>
            </a:r>
          </a:p>
          <a:p>
            <a:r>
              <a:rPr lang="el-GR" dirty="0"/>
              <a:t>Στη διαδικασία της πήξης συμμετέχουν οι παράγοντες της πήξης, δηλαδή, πρωτεΐνες που  βρίσκονται μέσα στο αίμα και ελέγχουν την αιμορραγία μέσω του σχηματισμού του θρόμβου. </a:t>
            </a:r>
          </a:p>
          <a:p>
            <a:r>
              <a:rPr lang="el-GR" dirty="0"/>
              <a:t>Όταν κάποιος από τους παράγοντες αυτούς λείπει ή δεν υπάρχει σε ικανοποιητική ποσότητα, ο σχηματισμός του θρόμβου καθυστερεί και αυτό μπορεί να οδηγήσει σε σημαντική αιμορραγία.</a:t>
            </a:r>
          </a:p>
          <a:p>
            <a:r>
              <a:rPr lang="el-GR" dirty="0"/>
              <a:t>Υπάρχουν 2 τύποι αιμορροφιλίας:</a:t>
            </a:r>
          </a:p>
          <a:p>
            <a:pPr>
              <a:buFont typeface="Wingdings" pitchFamily="2" charset="2"/>
              <a:buChar char="Ø"/>
            </a:pPr>
            <a:r>
              <a:rPr lang="el-GR" dirty="0"/>
              <a:t>Η </a:t>
            </a:r>
            <a:r>
              <a:rPr lang="el-GR" b="1" i="1" dirty="0"/>
              <a:t>αιμορροφιλία Α</a:t>
            </a:r>
            <a:r>
              <a:rPr lang="el-GR" dirty="0"/>
              <a:t>, η οποία οφείλεται σε έλλειψη ή ανεπάρκεια του παράγοντα 8 (</a:t>
            </a:r>
            <a:r>
              <a:rPr lang="el-GR" b="1" dirty="0"/>
              <a:t>VIII</a:t>
            </a:r>
            <a:r>
              <a:rPr lang="el-GR" dirty="0"/>
              <a:t>). Περίπου 9 στους 10 αιμορροφιλικούς πάσχουν από τον τύπο αυτό της ασθένειας.</a:t>
            </a:r>
          </a:p>
          <a:p>
            <a:pPr>
              <a:buFont typeface="Wingdings" pitchFamily="2" charset="2"/>
              <a:buChar char="Ø"/>
            </a:pPr>
            <a:r>
              <a:rPr lang="el-GR" dirty="0"/>
              <a:t>Η </a:t>
            </a:r>
            <a:r>
              <a:rPr lang="el-GR" b="1" i="1" dirty="0"/>
              <a:t>αιμορροφιλία Β</a:t>
            </a:r>
            <a:r>
              <a:rPr lang="el-GR" dirty="0"/>
              <a:t>, η οποία οφείλεται σε έλλειψη ή ανεπάρκεια του παράγοντα 9 (</a:t>
            </a:r>
            <a:r>
              <a:rPr lang="el-GR" b="1" dirty="0"/>
              <a:t>ΙΧ</a:t>
            </a:r>
            <a:r>
              <a:rPr lang="el-GR"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dirty="0"/>
              <a:t>ΣΥΜΠΤΩΜΑΤΑ</a:t>
            </a:r>
          </a:p>
        </p:txBody>
      </p:sp>
      <p:sp>
        <p:nvSpPr>
          <p:cNvPr id="3" name="2 - Θέση περιεχομένου"/>
          <p:cNvSpPr>
            <a:spLocks noGrp="1"/>
          </p:cNvSpPr>
          <p:nvPr>
            <p:ph idx="1"/>
          </p:nvPr>
        </p:nvSpPr>
        <p:spPr>
          <a:xfrm>
            <a:off x="457200" y="1428736"/>
            <a:ext cx="8229600" cy="4697427"/>
          </a:xfrm>
        </p:spPr>
        <p:txBody>
          <a:bodyPr>
            <a:normAutofit fontScale="70000" lnSpcReduction="20000"/>
          </a:bodyPr>
          <a:lstStyle/>
          <a:p>
            <a:pPr>
              <a:buNone/>
            </a:pPr>
            <a:r>
              <a:rPr lang="el-GR" dirty="0"/>
              <a:t> Η </a:t>
            </a:r>
            <a:r>
              <a:rPr lang="el-GR" b="1" dirty="0"/>
              <a:t>βαρύτητα </a:t>
            </a:r>
            <a:r>
              <a:rPr lang="el-GR" dirty="0"/>
              <a:t>των εκδηλώσεων της αιμορροφιλίας καθορίζεται από την ποσότητα του παράγοντα πήξης που υπάρχει στο αίμα. Έτσι, η αιμορροφιλία μπορεί να είναι:</a:t>
            </a:r>
          </a:p>
          <a:p>
            <a:pPr>
              <a:buFont typeface="Wingdings" pitchFamily="2" charset="2"/>
              <a:buChar char="ü"/>
            </a:pPr>
            <a:r>
              <a:rPr lang="el-GR" b="1" i="1" dirty="0"/>
              <a:t>Ήπια</a:t>
            </a:r>
            <a:endParaRPr lang="el-GR" dirty="0"/>
          </a:p>
          <a:p>
            <a:pPr>
              <a:buFont typeface="Wingdings" pitchFamily="2" charset="2"/>
              <a:buChar char="ü"/>
            </a:pPr>
            <a:r>
              <a:rPr lang="el-GR" b="1" i="1" dirty="0"/>
              <a:t>Μέτρια</a:t>
            </a:r>
            <a:endParaRPr lang="el-GR" dirty="0"/>
          </a:p>
          <a:p>
            <a:pPr>
              <a:buFont typeface="Wingdings" pitchFamily="2" charset="2"/>
              <a:buChar char="ü"/>
            </a:pPr>
            <a:r>
              <a:rPr lang="el-GR" b="1" i="1" dirty="0"/>
              <a:t>Βαριά</a:t>
            </a:r>
          </a:p>
          <a:p>
            <a:pPr>
              <a:buNone/>
            </a:pPr>
            <a:r>
              <a:rPr lang="el-GR" dirty="0"/>
              <a:t>Οι συνηθέστερες </a:t>
            </a:r>
            <a:r>
              <a:rPr lang="el-GR" b="1" dirty="0"/>
              <a:t>αιμορραγίες</a:t>
            </a:r>
            <a:r>
              <a:rPr lang="el-GR" dirty="0"/>
              <a:t> είναι οι εξής:</a:t>
            </a:r>
          </a:p>
          <a:p>
            <a:r>
              <a:rPr lang="el-GR" b="1" i="1" dirty="0"/>
              <a:t>Εκχυμώσεις (μελανιές)</a:t>
            </a:r>
            <a:endParaRPr lang="el-GR" dirty="0"/>
          </a:p>
          <a:p>
            <a:r>
              <a:rPr lang="el-GR" b="1" i="1" dirty="0"/>
              <a:t>Ουλορραγία</a:t>
            </a:r>
            <a:endParaRPr lang="el-GR" dirty="0"/>
          </a:p>
          <a:p>
            <a:r>
              <a:rPr lang="el-GR" b="1" i="1" dirty="0"/>
              <a:t>Ρινορραγία</a:t>
            </a:r>
            <a:endParaRPr lang="el-GR" dirty="0"/>
          </a:p>
          <a:p>
            <a:r>
              <a:rPr lang="el-GR" b="1" i="1" dirty="0" err="1"/>
              <a:t>Αίμαρθρα</a:t>
            </a:r>
            <a:r>
              <a:rPr lang="el-GR" b="1" i="1" dirty="0"/>
              <a:t> (αιμορραγία στις αρθρώσεις)</a:t>
            </a:r>
            <a:endParaRPr lang="el-GR" dirty="0"/>
          </a:p>
          <a:p>
            <a:r>
              <a:rPr lang="el-GR" b="1" i="1" dirty="0"/>
              <a:t>Αιμορραγία στους μυς</a:t>
            </a:r>
            <a:endParaRPr lang="el-GR" dirty="0"/>
          </a:p>
          <a:p>
            <a:r>
              <a:rPr lang="el-GR" b="1" i="1" dirty="0"/>
              <a:t>Εγκεφαλική αιμορραγία</a:t>
            </a:r>
            <a:endParaRPr lang="el-GR" dirty="0"/>
          </a:p>
          <a:p>
            <a:r>
              <a:rPr lang="el-GR" b="1" i="1" dirty="0"/>
              <a:t>Αιμορραγία στο ρινοφάρυγγα</a:t>
            </a:r>
            <a:endParaRPr lang="el-GR" dirty="0"/>
          </a:p>
          <a:p>
            <a:r>
              <a:rPr lang="el-GR" b="1" i="1" dirty="0"/>
              <a:t>Αιματέμεση / μέλαινα κένωση (αιμορραγία από το γαστρεντερικό σωλήνα)</a:t>
            </a:r>
            <a:endParaRPr lang="el-GR" dirty="0"/>
          </a:p>
          <a:p>
            <a:pPr>
              <a:buNone/>
            </a:pPr>
            <a:endParaRPr lang="el-GR" b="1" i="1" dirty="0"/>
          </a:p>
          <a:p>
            <a:pPr>
              <a:buNone/>
            </a:pPr>
            <a:endParaRPr lang="el-GR" dirty="0"/>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a:t>ΘΕΡΑΠΕΙΑ</a:t>
            </a:r>
          </a:p>
        </p:txBody>
      </p:sp>
      <p:sp>
        <p:nvSpPr>
          <p:cNvPr id="3" name="2 - Θέση περιεχομένου"/>
          <p:cNvSpPr>
            <a:spLocks noGrp="1"/>
          </p:cNvSpPr>
          <p:nvPr>
            <p:ph idx="1"/>
          </p:nvPr>
        </p:nvSpPr>
        <p:spPr>
          <a:xfrm>
            <a:off x="457200" y="1000108"/>
            <a:ext cx="8229600" cy="5643602"/>
          </a:xfrm>
        </p:spPr>
        <p:txBody>
          <a:bodyPr>
            <a:normAutofit fontScale="77500" lnSpcReduction="20000"/>
          </a:bodyPr>
          <a:lstStyle/>
          <a:p>
            <a:r>
              <a:rPr lang="el-GR" b="1" i="1" dirty="0"/>
              <a:t>Θεραπεία υποκατάστασης </a:t>
            </a:r>
            <a:r>
              <a:rPr lang="el-GR" dirty="0"/>
              <a:t>δηλαδή</a:t>
            </a:r>
            <a:r>
              <a:rPr lang="el-GR" b="1" i="1" dirty="0"/>
              <a:t> </a:t>
            </a:r>
            <a:r>
              <a:rPr lang="el-GR" dirty="0"/>
              <a:t>χορήγηση του παράγοντα ο οποίος λείπει ή ανεπαρκεί σε ποσότητα.</a:t>
            </a:r>
          </a:p>
          <a:p>
            <a:r>
              <a:rPr lang="el-GR" dirty="0"/>
              <a:t>Τα σκευάσματα που περιέχουν τον παράγοντα πήξης χορηγούνται ενδοφλέβια, είτε </a:t>
            </a:r>
            <a:r>
              <a:rPr lang="el-GR" i="1" dirty="0"/>
              <a:t>προφυλακτικά</a:t>
            </a:r>
            <a:r>
              <a:rPr lang="el-GR" dirty="0"/>
              <a:t> για να αποτρέψουν την εμφάνιση μίας αιμορραγίας, είτε κατά τη διάρκεια αιμορραγικών επεισοδίων για να σταματήσουν την ήδη υπάρχουσα αιμορραγία.</a:t>
            </a:r>
          </a:p>
          <a:p>
            <a:r>
              <a:rPr lang="el-GR" dirty="0"/>
              <a:t>Στην </a:t>
            </a:r>
            <a:r>
              <a:rPr lang="el-GR" u="sng" dirty="0"/>
              <a:t>ήπια αιμορροφιλία </a:t>
            </a:r>
            <a:r>
              <a:rPr lang="el-GR" dirty="0"/>
              <a:t>η χρήση παραγόντων σπανίως είναι απαραίτητη, και τα αιμορραγικά επεισόδια αντιμετωπίζονται συνήθως με απλά μέσα, όπως εφαρμογή πίεσης, χρήση πάγου ή τοποθέτηση επιδέσμου. </a:t>
            </a:r>
          </a:p>
          <a:p>
            <a:r>
              <a:rPr lang="el-GR" dirty="0"/>
              <a:t>Στη </a:t>
            </a:r>
            <a:r>
              <a:rPr lang="el-GR" u="sng" dirty="0"/>
              <a:t>μέτρια αιμορροφιλία </a:t>
            </a:r>
            <a:r>
              <a:rPr lang="el-GR" dirty="0"/>
              <a:t>είναι αναγκαία η θεραπεία υποκατάστασης για την αντιμετώπιση των αιμορραγικών επεισοδίων ενώ δεν απαιτείται προφυλακτική θεραπεία, με την εξαίρεση των περιπτώσεων συμμετοχής του ασθενή σε συγκεκριμένες δραστηριότητες. </a:t>
            </a:r>
          </a:p>
          <a:p>
            <a:r>
              <a:rPr lang="el-GR" dirty="0"/>
              <a:t>Στη </a:t>
            </a:r>
            <a:r>
              <a:rPr lang="el-GR" u="sng" dirty="0"/>
              <a:t>βαριά αιμορροφιλία</a:t>
            </a:r>
            <a:r>
              <a:rPr lang="el-GR" dirty="0"/>
              <a:t>, επιπρόσθετα της θεραπείας υποκατάστασης των αιμορραγικών επεισοδίων, συνήθως απαιτείται βραχυπρόθεσμη ή μακροπρόθεσμη χρόνια προφυλακτική αγωγή.</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ΑΙΜΑ</a:t>
            </a:r>
          </a:p>
        </p:txBody>
      </p:sp>
      <p:sp>
        <p:nvSpPr>
          <p:cNvPr id="3" name="2 - Θέση περιεχομένου"/>
          <p:cNvSpPr>
            <a:spLocks noGrp="1"/>
          </p:cNvSpPr>
          <p:nvPr>
            <p:ph idx="1"/>
          </p:nvPr>
        </p:nvSpPr>
        <p:spPr/>
        <p:txBody>
          <a:bodyPr/>
          <a:lstStyle/>
          <a:p>
            <a:r>
              <a:rPr lang="el-GR" dirty="0"/>
              <a:t>Το αίμα είναι ένας υγρός ιστός</a:t>
            </a:r>
          </a:p>
          <a:p>
            <a:r>
              <a:rPr lang="el-GR" dirty="0"/>
              <a:t>Ο μέσος ενήλικος έχει όγκο αίματος 5 </a:t>
            </a:r>
            <a:r>
              <a:rPr lang="en-US" dirty="0" err="1"/>
              <a:t>lt</a:t>
            </a:r>
            <a:endParaRPr lang="en-US" dirty="0"/>
          </a:p>
          <a:p>
            <a:r>
              <a:rPr lang="el-GR" dirty="0"/>
              <a:t>Περιέχει :</a:t>
            </a:r>
          </a:p>
          <a:p>
            <a:pPr>
              <a:buFont typeface="Wingdings" pitchFamily="2" charset="2"/>
              <a:buChar char="Ø"/>
            </a:pPr>
            <a:r>
              <a:rPr lang="el-GR" dirty="0"/>
              <a:t>Έμμορφα στοιχεία: ερυθρά αιμοσφαίρια, λευκά αιμοσφαίρια, αιμοπετάλια</a:t>
            </a:r>
          </a:p>
          <a:p>
            <a:pPr>
              <a:buFont typeface="Wingdings" pitchFamily="2" charset="2"/>
              <a:buChar char="Ø"/>
            </a:pPr>
            <a:r>
              <a:rPr lang="el-GR" dirty="0"/>
              <a:t>Άμορφα στοιχεία: πλάσμα (λίπη, πρωτεΐνες, σάκχαρα, ορμόνες, αμινοξέα)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b="1" dirty="0"/>
              <a:t>ΛΕΥΧΑΙΜΙΑ</a:t>
            </a:r>
          </a:p>
        </p:txBody>
      </p:sp>
      <p:sp>
        <p:nvSpPr>
          <p:cNvPr id="3" name="2 - Θέση περιεχομένου"/>
          <p:cNvSpPr>
            <a:spLocks noGrp="1"/>
          </p:cNvSpPr>
          <p:nvPr>
            <p:ph idx="1"/>
          </p:nvPr>
        </p:nvSpPr>
        <p:spPr>
          <a:xfrm>
            <a:off x="457200" y="1428736"/>
            <a:ext cx="8229600" cy="4697427"/>
          </a:xfrm>
        </p:spPr>
        <p:txBody>
          <a:bodyPr>
            <a:normAutofit lnSpcReduction="10000"/>
          </a:bodyPr>
          <a:lstStyle/>
          <a:p>
            <a:r>
              <a:rPr lang="el-GR" dirty="0"/>
              <a:t>Η λευχαιμία είναι μια αιματολογική νεοπλασία που χαρακτηρίζεται από υπέρμετρο και ανεξέλεγκτο πολλαπλασιασμό κυττάρων που παράγονται στον μυελό των οστών. </a:t>
            </a:r>
          </a:p>
          <a:p>
            <a:r>
              <a:rPr lang="el-GR" dirty="0"/>
              <a:t>Η λευχαιμία διακρίνεται σε </a:t>
            </a:r>
            <a:r>
              <a:rPr lang="el-GR" b="1" dirty="0" err="1"/>
              <a:t>μυελογενή</a:t>
            </a:r>
            <a:r>
              <a:rPr lang="el-GR" dirty="0"/>
              <a:t> και </a:t>
            </a:r>
            <a:r>
              <a:rPr lang="el-GR" b="1" dirty="0" err="1"/>
              <a:t>λεμφογενή</a:t>
            </a:r>
            <a:r>
              <a:rPr lang="el-GR" dirty="0"/>
              <a:t>, ανάλογα με τον τύπο των παθολογικών κυττάρων και καθένας από αυτούς τους τύπους λευχαιμίας σε </a:t>
            </a:r>
            <a:r>
              <a:rPr lang="el-GR" u="sng" dirty="0"/>
              <a:t>οξεία</a:t>
            </a:r>
            <a:r>
              <a:rPr lang="el-GR" dirty="0"/>
              <a:t> και </a:t>
            </a:r>
            <a:r>
              <a:rPr lang="el-GR" u="sng" dirty="0"/>
              <a:t>χρόνια</a:t>
            </a:r>
            <a:r>
              <a:rPr lang="el-GR" dirty="0"/>
              <a:t>.</a:t>
            </a:r>
            <a:br>
              <a:rPr lang="el-GR" dirty="0"/>
            </a:br>
            <a:br>
              <a:rPr lang="el-GR" dirty="0"/>
            </a:br>
            <a:r>
              <a:rPr lang="el-GR" dirty="0">
                <a:hlinkClick r:id="rId2"/>
              </a:rPr>
              <a:t>https://www.hygeia.gr/neotera-dedomena-gia-ti-leychaimia/</a:t>
            </a:r>
            <a:r>
              <a:rPr lang="el-GR" dirty="0"/>
              <a:t> © </a:t>
            </a:r>
            <a:r>
              <a:rPr lang="el-GR" dirty="0" err="1"/>
              <a:t>hygeia.gr</a:t>
            </a:r>
            <a:endParaRPr lang="el-GR" dirty="0"/>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ΣΗΜΕΙΑ &amp; ΣΥΜΠΤΩΜΑΤΑ</a:t>
            </a:r>
          </a:p>
        </p:txBody>
      </p:sp>
      <p:sp>
        <p:nvSpPr>
          <p:cNvPr id="3" name="2 - Θέση περιεχομένου"/>
          <p:cNvSpPr>
            <a:spLocks noGrp="1"/>
          </p:cNvSpPr>
          <p:nvPr>
            <p:ph idx="1"/>
          </p:nvPr>
        </p:nvSpPr>
        <p:spPr/>
        <p:txBody>
          <a:bodyPr>
            <a:normAutofit fontScale="85000" lnSpcReduction="20000"/>
          </a:bodyPr>
          <a:lstStyle/>
          <a:p>
            <a:pPr>
              <a:buNone/>
            </a:pPr>
            <a:r>
              <a:rPr lang="el-GR" dirty="0"/>
              <a:t>Τα συμπτώματα της λευχαιμίας ποικίλλουν, ανάλογα με τον τύπο της λευχαιμίας. Τα κοινά συμπτώματα λευχαιμίας περιλαμβάνουν:</a:t>
            </a:r>
          </a:p>
          <a:p>
            <a:r>
              <a:rPr lang="el-GR" dirty="0"/>
              <a:t>Πυρετό ή ρίγη</a:t>
            </a:r>
          </a:p>
          <a:p>
            <a:r>
              <a:rPr lang="el-GR" dirty="0"/>
              <a:t>Επίμονη κόπωση, αδυναμία</a:t>
            </a:r>
          </a:p>
          <a:p>
            <a:r>
              <a:rPr lang="el-GR" dirty="0"/>
              <a:t>Συχνές ή σοβαρές λοιμώξεις</a:t>
            </a:r>
          </a:p>
          <a:p>
            <a:r>
              <a:rPr lang="el-GR" dirty="0"/>
              <a:t>Διογκωμένους λεμφαδένες, διογκωμένο ήπαρ ή σπλήνα</a:t>
            </a:r>
          </a:p>
          <a:p>
            <a:r>
              <a:rPr lang="el-GR" dirty="0"/>
              <a:t>Αιμορραγία ή εκχυμώσεις</a:t>
            </a:r>
          </a:p>
          <a:p>
            <a:r>
              <a:rPr lang="el-GR" dirty="0"/>
              <a:t>Επαναλαμβανόμενες ρινορραγίες</a:t>
            </a:r>
          </a:p>
          <a:p>
            <a:r>
              <a:rPr lang="el-GR" dirty="0"/>
              <a:t>Μικροσκοπικές κόκκινες κηλίδες στο δέρμα</a:t>
            </a:r>
          </a:p>
          <a:p>
            <a:r>
              <a:rPr lang="el-GR" dirty="0"/>
              <a:t>Υπερβολική εφίδρωση, ειδικά τη νύχτα</a:t>
            </a:r>
          </a:p>
          <a:p>
            <a:r>
              <a:rPr lang="el-GR" dirty="0"/>
              <a:t>Πόνο ή ευαισθησία στα οστά</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lstStyle/>
          <a:p>
            <a:r>
              <a:rPr lang="el-GR" dirty="0"/>
              <a:t>ΘΕΡΑΠΕΙΑ</a:t>
            </a:r>
          </a:p>
        </p:txBody>
      </p:sp>
      <p:sp>
        <p:nvSpPr>
          <p:cNvPr id="3" name="2 - Θέση περιεχομένου"/>
          <p:cNvSpPr>
            <a:spLocks noGrp="1"/>
          </p:cNvSpPr>
          <p:nvPr>
            <p:ph idx="1"/>
          </p:nvPr>
        </p:nvSpPr>
        <p:spPr>
          <a:xfrm>
            <a:off x="457200" y="1500174"/>
            <a:ext cx="8229600" cy="4625989"/>
          </a:xfrm>
        </p:spPr>
        <p:txBody>
          <a:bodyPr>
            <a:normAutofit/>
          </a:bodyPr>
          <a:lstStyle/>
          <a:p>
            <a:pPr>
              <a:buNone/>
            </a:pPr>
            <a:r>
              <a:rPr lang="el-GR" dirty="0"/>
              <a:t>Η θεραπεία εξαρτάται από το είδος και με το πόσο προχωρημένη είναι η ασθένεια, για αυτό υπάρχουν διάφορα είδη θεραπείας όπως:</a:t>
            </a:r>
          </a:p>
          <a:p>
            <a:r>
              <a:rPr lang="el-GR" dirty="0"/>
              <a:t> Χημειοθεραπείες</a:t>
            </a:r>
          </a:p>
          <a:p>
            <a:r>
              <a:rPr lang="el-GR" dirty="0"/>
              <a:t> Ραδιοθεραπεία.</a:t>
            </a:r>
          </a:p>
          <a:p>
            <a:r>
              <a:rPr lang="el-GR" dirty="0"/>
              <a:t> Μεταμόσχευση μυελού των οστών.</a:t>
            </a:r>
          </a:p>
          <a:p>
            <a:r>
              <a:rPr lang="el-GR" dirty="0"/>
              <a:t> Μεταμόσχευση περιφερικών αρχέγονων κυττάρων.</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lstStyle/>
          <a:p>
            <a:r>
              <a:rPr lang="el-GR" dirty="0"/>
              <a:t>ΜΕΤΑΓΓΙΣΕΙΣ ΑΙΜΑΤΟΣ</a:t>
            </a:r>
          </a:p>
        </p:txBody>
      </p:sp>
      <p:pic>
        <p:nvPicPr>
          <p:cNvPr id="4" name="Image 61" descr="blood-transfusion-guidelines-1.jpg"/>
          <p:cNvPicPr>
            <a:picLocks noGrp="1"/>
          </p:cNvPicPr>
          <p:nvPr>
            <p:ph idx="1"/>
          </p:nvPr>
        </p:nvPicPr>
        <p:blipFill>
          <a:blip r:embed="rId2" cstate="print"/>
          <a:stretch>
            <a:fillRect/>
          </a:stretch>
        </p:blipFill>
        <p:spPr>
          <a:xfrm>
            <a:off x="1071538" y="1500174"/>
            <a:ext cx="6786610" cy="464347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ΕΠΙΠΛΟΚΕΣ ΜΕΤΑΓΓΙΣΗΣ</a:t>
            </a:r>
          </a:p>
        </p:txBody>
      </p:sp>
      <p:sp>
        <p:nvSpPr>
          <p:cNvPr id="3" name="2 - Θέση περιεχομένου"/>
          <p:cNvSpPr>
            <a:spLocks noGrp="1"/>
          </p:cNvSpPr>
          <p:nvPr>
            <p:ph idx="1"/>
          </p:nvPr>
        </p:nvSpPr>
        <p:spPr/>
        <p:txBody>
          <a:bodyPr/>
          <a:lstStyle/>
          <a:p>
            <a:pPr lvl="0"/>
            <a:r>
              <a:rPr lang="el-GR" dirty="0"/>
              <a:t>Ασφαλής μετάγγιση δεν υπάρχει</a:t>
            </a:r>
            <a:endParaRPr lang="el-GR" sz="1600" dirty="0"/>
          </a:p>
          <a:p>
            <a:pPr lvl="0"/>
            <a:r>
              <a:rPr lang="el-GR" dirty="0"/>
              <a:t>Δεν πρέπει να μεταγγίζουμε δίχως λόγο</a:t>
            </a:r>
            <a:endParaRPr lang="el-GR" sz="1600" dirty="0"/>
          </a:p>
          <a:p>
            <a:pPr lvl="1"/>
            <a:r>
              <a:rPr lang="el-GR" dirty="0"/>
              <a:t>κόστος</a:t>
            </a:r>
            <a:endParaRPr lang="el-GR" sz="1400" dirty="0"/>
          </a:p>
          <a:p>
            <a:pPr lvl="1"/>
            <a:r>
              <a:rPr lang="el-GR" dirty="0"/>
              <a:t>διαθεσιμότητα</a:t>
            </a:r>
            <a:endParaRPr lang="el-GR" sz="1400" dirty="0"/>
          </a:p>
          <a:p>
            <a:pPr lvl="0"/>
            <a:r>
              <a:rPr lang="el-GR" dirty="0"/>
              <a:t>Η μετάγγιση προκαλεί</a:t>
            </a:r>
            <a:endParaRPr lang="el-GR" sz="1600" dirty="0"/>
          </a:p>
          <a:p>
            <a:pPr>
              <a:buFont typeface="Wingdings" pitchFamily="2" charset="2"/>
              <a:buChar char="Ø"/>
            </a:pPr>
            <a:r>
              <a:rPr lang="el-GR" dirty="0"/>
              <a:t>Ανεπιθύμητα συμβάντα</a:t>
            </a:r>
            <a:r>
              <a:rPr lang="en-US" dirty="0"/>
              <a:t> </a:t>
            </a:r>
            <a:r>
              <a:rPr lang="el-GR" dirty="0"/>
              <a:t>(ανθρώπινα λάθη)</a:t>
            </a:r>
            <a:endParaRPr lang="en-US" dirty="0"/>
          </a:p>
          <a:p>
            <a:pPr>
              <a:buFont typeface="Wingdings" pitchFamily="2" charset="2"/>
              <a:buChar char="Ø"/>
            </a:pPr>
            <a:r>
              <a:rPr lang="el-GR" dirty="0"/>
              <a:t>Ανεπιθύμητες αντιδράσεις</a:t>
            </a:r>
          </a:p>
          <a:p>
            <a:pPr>
              <a:buNone/>
            </a:pPr>
            <a:endParaRPr lang="el-GR" dirty="0"/>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normAutofit fontScale="90000"/>
          </a:bodyPr>
          <a:lstStyle/>
          <a:p>
            <a:pPr lvl="0"/>
            <a:r>
              <a:rPr lang="el-GR" b="1" dirty="0"/>
              <a:t>ΑΝΕΠΙΘΥΜΗΤΑ ΣΥΜΒΑΝΤΑ</a:t>
            </a:r>
            <a:br>
              <a:rPr lang="el-GR" b="1" dirty="0"/>
            </a:br>
            <a:endParaRPr lang="el-GR" dirty="0"/>
          </a:p>
        </p:txBody>
      </p:sp>
      <p:sp>
        <p:nvSpPr>
          <p:cNvPr id="3" name="2 - Θέση περιεχομένου"/>
          <p:cNvSpPr>
            <a:spLocks noGrp="1"/>
          </p:cNvSpPr>
          <p:nvPr>
            <p:ph idx="1"/>
          </p:nvPr>
        </p:nvSpPr>
        <p:spPr>
          <a:xfrm>
            <a:off x="457200" y="1285860"/>
            <a:ext cx="8229600" cy="4840303"/>
          </a:xfrm>
        </p:spPr>
        <p:txBody>
          <a:bodyPr>
            <a:normAutofit/>
          </a:bodyPr>
          <a:lstStyle/>
          <a:p>
            <a:pPr lvl="0"/>
            <a:r>
              <a:rPr lang="el-GR" b="1" dirty="0"/>
              <a:t>ATYXHMA: Μετάγγιση μη σωστού αίματος</a:t>
            </a:r>
          </a:p>
          <a:p>
            <a:pPr>
              <a:buNone/>
            </a:pPr>
            <a:r>
              <a:rPr lang="el-GR" dirty="0"/>
              <a:t>(λάθος μετάγγιση, ακατάλληλο αίμα, λάθος σε </a:t>
            </a:r>
            <a:r>
              <a:rPr lang="el-GR" dirty="0" err="1"/>
              <a:t>προμεταγγισιακό</a:t>
            </a:r>
            <a:r>
              <a:rPr lang="el-GR" dirty="0"/>
              <a:t> έλεγχο, λάθος εξοπλισμού, άσκοπη μετάγγιση)</a:t>
            </a:r>
          </a:p>
          <a:p>
            <a:pPr>
              <a:buNone/>
            </a:pPr>
            <a:endParaRPr lang="el-GR" dirty="0"/>
          </a:p>
          <a:p>
            <a:pPr lvl="0"/>
            <a:r>
              <a:rPr lang="el-GR" b="1" dirty="0"/>
              <a:t>ΣΧΕΔΟΝ ατύχημα: (</a:t>
            </a:r>
            <a:r>
              <a:rPr lang="el-GR" dirty="0"/>
              <a:t>λάθος δείγμα, λάθος παραπεμπτικό για αίμα, λάθος εργαστηρίου, λάθος κατά τη μεταφορά-φύλαξη-χορήγηση του παραγώγου)</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642918"/>
            <a:ext cx="8643998" cy="714380"/>
          </a:xfrm>
        </p:spPr>
        <p:txBody>
          <a:bodyPr>
            <a:normAutofit fontScale="90000"/>
          </a:bodyPr>
          <a:lstStyle/>
          <a:p>
            <a:br>
              <a:rPr lang="el-GR" sz="3100" b="1" dirty="0"/>
            </a:br>
            <a:r>
              <a:rPr lang="el-GR" sz="2700" b="1" dirty="0"/>
              <a:t>5 ΚΑΝΟΝΕΣ ΜΕΤΑΓΓΙΣΗΣ ΣΤΟ ΚΡΕΒΑΤΙ ΤΟΥ</a:t>
            </a:r>
            <a:br>
              <a:rPr lang="el-GR" sz="2700" dirty="0"/>
            </a:br>
            <a:r>
              <a:rPr lang="el-GR" sz="2700" b="1" dirty="0"/>
              <a:t>ΑΣΘΕΝΟΥΣ</a:t>
            </a:r>
            <a:br>
              <a:rPr lang="el-GR" dirty="0"/>
            </a:br>
            <a:endParaRPr lang="el-GR" dirty="0"/>
          </a:p>
        </p:txBody>
      </p:sp>
      <p:sp>
        <p:nvSpPr>
          <p:cNvPr id="3" name="2 - Θέση περιεχομένου"/>
          <p:cNvSpPr>
            <a:spLocks noGrp="1"/>
          </p:cNvSpPr>
          <p:nvPr>
            <p:ph idx="1"/>
          </p:nvPr>
        </p:nvSpPr>
        <p:spPr>
          <a:xfrm>
            <a:off x="457200" y="1500174"/>
            <a:ext cx="8229600" cy="4929222"/>
          </a:xfrm>
        </p:spPr>
        <p:txBody>
          <a:bodyPr>
            <a:normAutofit fontScale="92500" lnSpcReduction="20000"/>
          </a:bodyPr>
          <a:lstStyle/>
          <a:p>
            <a:pPr marL="624078" lvl="0" indent="-514350">
              <a:buFont typeface="+mj-lt"/>
              <a:buAutoNum type="arabicPeriod"/>
            </a:pPr>
            <a:r>
              <a:rPr lang="el-GR" b="1" dirty="0"/>
              <a:t>Έλεγχος μονάδος </a:t>
            </a:r>
            <a:r>
              <a:rPr lang="el-GR" dirty="0"/>
              <a:t>αίματος: ομάδα ABO-</a:t>
            </a:r>
            <a:r>
              <a:rPr lang="el-GR" dirty="0" err="1"/>
              <a:t>Rh</a:t>
            </a:r>
            <a:r>
              <a:rPr lang="el-GR" dirty="0"/>
              <a:t>, λήξη, ιολογικός – Επιβεβαίωση </a:t>
            </a:r>
            <a:r>
              <a:rPr lang="el-GR" b="1" dirty="0"/>
              <a:t>ταυτότητας ασθενούς</a:t>
            </a:r>
            <a:endParaRPr lang="el-GR" dirty="0"/>
          </a:p>
          <a:p>
            <a:pPr marL="624078" lvl="0" indent="-514350">
              <a:buFont typeface="+mj-lt"/>
              <a:buAutoNum type="arabicPeriod"/>
            </a:pPr>
            <a:r>
              <a:rPr lang="el-GR" b="1" dirty="0"/>
              <a:t>Απαγορεύεται η ταυτόχρονη λήψη </a:t>
            </a:r>
            <a:r>
              <a:rPr lang="el-GR" dirty="0"/>
              <a:t>φαρμάκων ή IV διαλυμάτων εκτός από NS0,9%</a:t>
            </a:r>
          </a:p>
          <a:p>
            <a:pPr marL="624078" lvl="0" indent="-514350">
              <a:buFont typeface="+mj-lt"/>
              <a:buAutoNum type="arabicPeriod"/>
            </a:pPr>
            <a:r>
              <a:rPr lang="el-GR" dirty="0"/>
              <a:t>Σωστή τοποθέτηση </a:t>
            </a:r>
            <a:r>
              <a:rPr lang="el-GR" b="1" dirty="0"/>
              <a:t>καθετήρα</a:t>
            </a:r>
            <a:endParaRPr lang="el-GR" dirty="0"/>
          </a:p>
          <a:p>
            <a:pPr marL="624078" lvl="0" indent="-514350">
              <a:buFont typeface="+mj-lt"/>
              <a:buAutoNum type="arabicPeriod"/>
            </a:pPr>
            <a:r>
              <a:rPr lang="el-GR" b="1" dirty="0"/>
              <a:t>Τα πρώτα 15</a:t>
            </a:r>
            <a:r>
              <a:rPr lang="el-GR" dirty="0"/>
              <a:t>’: παρουσία γιατρού, έγχυση με </a:t>
            </a:r>
            <a:r>
              <a:rPr lang="el-GR" b="1" dirty="0"/>
              <a:t>βραδύ ρυθμό </a:t>
            </a:r>
            <a:r>
              <a:rPr lang="el-GR" dirty="0"/>
              <a:t>τα πρώτα </a:t>
            </a:r>
            <a:r>
              <a:rPr lang="el-GR" b="1" dirty="0"/>
              <a:t>15 </a:t>
            </a:r>
            <a:r>
              <a:rPr lang="el-GR" dirty="0" err="1"/>
              <a:t>min</a:t>
            </a:r>
            <a:endParaRPr lang="el-GR" dirty="0"/>
          </a:p>
          <a:p>
            <a:pPr marL="624078" lvl="0" indent="-514350">
              <a:buFont typeface="+mj-lt"/>
              <a:buAutoNum type="arabicPeriod"/>
            </a:pPr>
            <a:r>
              <a:rPr lang="el-GR" b="1" dirty="0"/>
              <a:t>Μέγιστος χρόνος: 4h</a:t>
            </a:r>
          </a:p>
          <a:p>
            <a:pPr lvl="0"/>
            <a:r>
              <a:rPr lang="el-GR" dirty="0"/>
              <a:t>Μετά τα πρώτα 15min: επανέλεγχος </a:t>
            </a:r>
            <a:r>
              <a:rPr lang="el-GR" b="1" dirty="0"/>
              <a:t>ζωτικών σημείων </a:t>
            </a:r>
            <a:r>
              <a:rPr lang="el-GR" dirty="0"/>
              <a:t>και ρύθμιση έγχυσης σε επιθυμητό επίπεδο</a:t>
            </a:r>
          </a:p>
          <a:p>
            <a:pPr lvl="0"/>
            <a:r>
              <a:rPr lang="el-GR" b="1" dirty="0"/>
              <a:t>Στο τέλος: επανέλεγχος </a:t>
            </a:r>
            <a:r>
              <a:rPr lang="el-GR" dirty="0"/>
              <a:t>ζωτικών σημείων</a:t>
            </a:r>
          </a:p>
          <a:p>
            <a:pPr>
              <a:buNone/>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71570"/>
          </a:xfrm>
        </p:spPr>
        <p:txBody>
          <a:bodyPr>
            <a:normAutofit/>
          </a:bodyPr>
          <a:lstStyle/>
          <a:p>
            <a:r>
              <a:rPr lang="el-GR" sz="2400" b="1" dirty="0"/>
              <a:t>ΔΙΑΣΤΑΥΡΩΣΗ ΤΩΝ ΣΤΟΙΧΕΙΩΝ ΤΟΥ ΑΣΘΕΝΗ ΜΕ ΤΑ ΣΤΟΙΧΕΙΑ ΤΗΣ ΦΙΑΛΗΣ ΑΙΜΑΤΟΣ</a:t>
            </a:r>
          </a:p>
        </p:txBody>
      </p:sp>
      <p:pic>
        <p:nvPicPr>
          <p:cNvPr id="1026" name="Picture 2"/>
          <p:cNvPicPr>
            <a:picLocks noGrp="1" noChangeAspect="1" noChangeArrowheads="1"/>
          </p:cNvPicPr>
          <p:nvPr>
            <p:ph idx="1"/>
          </p:nvPr>
        </p:nvPicPr>
        <p:blipFill>
          <a:blip r:embed="rId2"/>
          <a:stretch>
            <a:fillRect/>
          </a:stretch>
        </p:blipFill>
        <p:spPr bwMode="auto">
          <a:xfrm>
            <a:off x="904561" y="1714488"/>
            <a:ext cx="7334878" cy="48593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ΥΛΙΚΑ ΜΕΤΑΓΓΙΣΗΣ ΑΙΜΑΤΟΣ</a:t>
            </a:r>
          </a:p>
        </p:txBody>
      </p:sp>
      <p:pic>
        <p:nvPicPr>
          <p:cNvPr id="3074" name="Picture 2" descr="C:\Users\apapakosta\Desktop\images2.jpg"/>
          <p:cNvPicPr>
            <a:picLocks noChangeAspect="1" noChangeArrowheads="1"/>
          </p:cNvPicPr>
          <p:nvPr/>
        </p:nvPicPr>
        <p:blipFill>
          <a:blip r:embed="rId2"/>
          <a:srcRect/>
          <a:stretch>
            <a:fillRect/>
          </a:stretch>
        </p:blipFill>
        <p:spPr bwMode="auto">
          <a:xfrm>
            <a:off x="5572132" y="3286124"/>
            <a:ext cx="3000396" cy="2643191"/>
          </a:xfrm>
          <a:prstGeom prst="rect">
            <a:avLst/>
          </a:prstGeom>
          <a:noFill/>
        </p:spPr>
      </p:pic>
      <p:pic>
        <p:nvPicPr>
          <p:cNvPr id="3075" name="Picture 3" descr="C:\Users\apapakosta\Desktop\index3.jpg"/>
          <p:cNvPicPr>
            <a:picLocks noChangeAspect="1" noChangeArrowheads="1"/>
          </p:cNvPicPr>
          <p:nvPr/>
        </p:nvPicPr>
        <p:blipFill>
          <a:blip r:embed="rId3"/>
          <a:srcRect/>
          <a:stretch>
            <a:fillRect/>
          </a:stretch>
        </p:blipFill>
        <p:spPr bwMode="auto">
          <a:xfrm>
            <a:off x="1214414" y="2143116"/>
            <a:ext cx="2662243" cy="321471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357166"/>
            <a:ext cx="8229600" cy="1143008"/>
          </a:xfrm>
        </p:spPr>
        <p:txBody>
          <a:bodyPr>
            <a:noAutofit/>
          </a:bodyPr>
          <a:lstStyle/>
          <a:p>
            <a:r>
              <a:rPr lang="el-GR" sz="2800" dirty="0"/>
              <a:t>ΕΠΙΠΛΟΚΕΣ ΜΕΤΑΓΓΙΣΗΣ ΑΙΜΑΤΟΣ ΚΑΙ ΠΑΡΑΓΩΓΩΝ</a:t>
            </a:r>
          </a:p>
        </p:txBody>
      </p:sp>
      <p:sp>
        <p:nvSpPr>
          <p:cNvPr id="5" name="4 - Θέση κειμένου"/>
          <p:cNvSpPr>
            <a:spLocks noGrp="1"/>
          </p:cNvSpPr>
          <p:nvPr>
            <p:ph type="body" idx="1"/>
          </p:nvPr>
        </p:nvSpPr>
        <p:spPr>
          <a:xfrm>
            <a:off x="457200" y="1428736"/>
            <a:ext cx="4040188" cy="857256"/>
          </a:xfrm>
        </p:spPr>
        <p:txBody>
          <a:bodyPr>
            <a:normAutofit fontScale="47500" lnSpcReduction="20000"/>
          </a:bodyPr>
          <a:lstStyle/>
          <a:p>
            <a:endParaRPr lang="en-US" dirty="0"/>
          </a:p>
          <a:p>
            <a:endParaRPr lang="en-US" dirty="0"/>
          </a:p>
          <a:p>
            <a:r>
              <a:rPr lang="el-GR" sz="5100" dirty="0"/>
              <a:t>1.Πυρετική αντίδραση</a:t>
            </a:r>
          </a:p>
          <a:p>
            <a:endParaRPr lang="el-GR" dirty="0"/>
          </a:p>
        </p:txBody>
      </p:sp>
      <p:sp>
        <p:nvSpPr>
          <p:cNvPr id="7" name="6 - Θέση κειμένου"/>
          <p:cNvSpPr>
            <a:spLocks noGrp="1"/>
          </p:cNvSpPr>
          <p:nvPr>
            <p:ph type="body" sz="half" idx="3"/>
          </p:nvPr>
        </p:nvSpPr>
        <p:spPr>
          <a:xfrm>
            <a:off x="4721225" y="1428736"/>
            <a:ext cx="4041775" cy="857256"/>
          </a:xfrm>
        </p:spPr>
        <p:txBody>
          <a:bodyPr>
            <a:normAutofit/>
          </a:bodyPr>
          <a:lstStyle/>
          <a:p>
            <a:r>
              <a:rPr lang="el-GR" dirty="0"/>
              <a:t>ΝΟΣΗΛΕΥΤΙΚΗ ΑΝΤΙΜΕΤΩΠΙΣΗ</a:t>
            </a:r>
          </a:p>
        </p:txBody>
      </p:sp>
      <p:sp>
        <p:nvSpPr>
          <p:cNvPr id="6" name="5 - Θέση περιεχομένου"/>
          <p:cNvSpPr>
            <a:spLocks noGrp="1"/>
          </p:cNvSpPr>
          <p:nvPr>
            <p:ph sz="quarter" idx="2"/>
          </p:nvPr>
        </p:nvSpPr>
        <p:spPr>
          <a:xfrm>
            <a:off x="428596" y="2571744"/>
            <a:ext cx="4040188" cy="3522660"/>
          </a:xfrm>
        </p:spPr>
        <p:txBody>
          <a:bodyPr/>
          <a:lstStyle/>
          <a:p>
            <a:pPr lvl="0"/>
            <a:r>
              <a:rPr lang="el-GR" b="1" dirty="0"/>
              <a:t>Ρίγος και υψηλός πυρετός</a:t>
            </a:r>
            <a:endParaRPr lang="el-GR" dirty="0"/>
          </a:p>
          <a:p>
            <a:pPr lvl="0"/>
            <a:r>
              <a:rPr lang="el-GR" b="1" dirty="0"/>
              <a:t>Ταχυκαρδία</a:t>
            </a:r>
            <a:endParaRPr lang="el-GR" dirty="0"/>
          </a:p>
          <a:p>
            <a:pPr lvl="0"/>
            <a:r>
              <a:rPr lang="el-GR" b="1" dirty="0"/>
              <a:t>Κεφαλαλγία</a:t>
            </a:r>
            <a:endParaRPr lang="el-GR" dirty="0"/>
          </a:p>
          <a:p>
            <a:pPr lvl="0"/>
            <a:r>
              <a:rPr lang="el-GR" b="1" dirty="0"/>
              <a:t>Ναυτία και εμετός</a:t>
            </a:r>
            <a:endParaRPr lang="el-GR" dirty="0"/>
          </a:p>
          <a:p>
            <a:r>
              <a:rPr lang="el-GR" b="1" dirty="0"/>
              <a:t>Ερυθρότητα προσώπου</a:t>
            </a:r>
            <a:endParaRPr lang="el-GR" dirty="0"/>
          </a:p>
        </p:txBody>
      </p:sp>
      <p:sp>
        <p:nvSpPr>
          <p:cNvPr id="8" name="7 - Θέση περιεχομένου"/>
          <p:cNvSpPr>
            <a:spLocks noGrp="1"/>
          </p:cNvSpPr>
          <p:nvPr>
            <p:ph sz="quarter" idx="4"/>
          </p:nvPr>
        </p:nvSpPr>
        <p:spPr>
          <a:xfrm>
            <a:off x="4718304" y="2571744"/>
            <a:ext cx="4041775" cy="4022975"/>
          </a:xfrm>
        </p:spPr>
        <p:txBody>
          <a:bodyPr>
            <a:normAutofit fontScale="92500" lnSpcReduction="20000"/>
          </a:bodyPr>
          <a:lstStyle/>
          <a:p>
            <a:pPr lvl="0"/>
            <a:r>
              <a:rPr lang="el-GR" b="1" i="1" dirty="0"/>
              <a:t>Διακόψτε άμεσα τη μετάγγιση, ενημερώστε τον θεράποντα ιατρό και το τμήμα αιμοδοσίας</a:t>
            </a:r>
            <a:endParaRPr lang="el-GR" dirty="0"/>
          </a:p>
          <a:p>
            <a:pPr lvl="0"/>
            <a:r>
              <a:rPr lang="el-GR" b="1" i="1" dirty="0"/>
              <a:t>Θερμομετρήστε τον ασθενή μισή ώρα μετά την εμφάνιση ρίγους &amp; χορηγήστε αντιπυρετικά για την ελάττωση του πυρετού</a:t>
            </a:r>
            <a:endParaRPr lang="el-GR" dirty="0"/>
          </a:p>
          <a:p>
            <a:r>
              <a:rPr lang="el-GR" b="1" i="1" dirty="0"/>
              <a:t>Σε ήπια αντίδραση μπορεί να συνεχιστεί η μετάγγιση μετά από ιατρική </a:t>
            </a:r>
            <a:r>
              <a:rPr lang="el-GR" b="1" i="1" dirty="0" err="1"/>
              <a:t>οδηγία+στενή</a:t>
            </a:r>
            <a:r>
              <a:rPr lang="el-GR" b="1" i="1" dirty="0"/>
              <a:t> παρακολούθηση του αρρώστου.</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ΑΙΜΑΤΟΛΟΓΙΚΕΣ ΔΙΑΤΑΡΑΧΕΣ</a:t>
            </a:r>
          </a:p>
        </p:txBody>
      </p:sp>
      <p:sp>
        <p:nvSpPr>
          <p:cNvPr id="3" name="2 - Θέση περιεχομένου"/>
          <p:cNvSpPr>
            <a:spLocks noGrp="1"/>
          </p:cNvSpPr>
          <p:nvPr>
            <p:ph idx="1"/>
          </p:nvPr>
        </p:nvSpPr>
        <p:spPr/>
        <p:txBody>
          <a:bodyPr>
            <a:normAutofit/>
          </a:bodyPr>
          <a:lstStyle/>
          <a:p>
            <a:r>
              <a:rPr lang="el-GR" dirty="0"/>
              <a:t>Οι αιματολογικές διαταραχές, είναι καταστάσεις που επηρεάζουν ένα ή περισσότερα μέρη του αίματος, παρεμποδίζοντας έτσι την ικανότητά του να λειτουργεί σωστά. </a:t>
            </a:r>
          </a:p>
          <a:p>
            <a:r>
              <a:rPr lang="el-GR" dirty="0"/>
              <a:t>Αυτές οι διαταραχές συνήθως παίρνουν το όνομά τους από το συστατικό του αίματος του επηρεάζουν.</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noAutofit/>
          </a:bodyPr>
          <a:lstStyle/>
          <a:p>
            <a:r>
              <a:rPr lang="el-GR" sz="2800" dirty="0"/>
              <a:t>ΕΠΙΠΛΟΚΕΣ ΜΕΤΑΓΓΙΣΗΣ ΑΙΜΑΤΟΣ ΚΑΙ ΠΑΡΑΓΩΓΩΝ</a:t>
            </a:r>
          </a:p>
        </p:txBody>
      </p:sp>
      <p:sp>
        <p:nvSpPr>
          <p:cNvPr id="3" name="2 - Θέση κειμένου"/>
          <p:cNvSpPr>
            <a:spLocks noGrp="1"/>
          </p:cNvSpPr>
          <p:nvPr>
            <p:ph type="body" idx="1"/>
          </p:nvPr>
        </p:nvSpPr>
        <p:spPr>
          <a:xfrm>
            <a:off x="381000" y="1785926"/>
            <a:ext cx="4041648" cy="714380"/>
          </a:xfrm>
        </p:spPr>
        <p:txBody>
          <a:bodyPr/>
          <a:lstStyle/>
          <a:p>
            <a:r>
              <a:rPr lang="el-GR" dirty="0"/>
              <a:t>2.Αλλεργική αντίδραση</a:t>
            </a:r>
          </a:p>
          <a:p>
            <a:endParaRPr lang="el-GR" dirty="0"/>
          </a:p>
        </p:txBody>
      </p:sp>
      <p:sp>
        <p:nvSpPr>
          <p:cNvPr id="5" name="4 - Θέση κειμένου"/>
          <p:cNvSpPr>
            <a:spLocks noGrp="1"/>
          </p:cNvSpPr>
          <p:nvPr>
            <p:ph type="body" sz="half" idx="3"/>
          </p:nvPr>
        </p:nvSpPr>
        <p:spPr>
          <a:xfrm>
            <a:off x="4721225" y="1785926"/>
            <a:ext cx="4041775" cy="714380"/>
          </a:xfrm>
        </p:spPr>
        <p:txBody>
          <a:bodyPr>
            <a:normAutofit/>
          </a:bodyPr>
          <a:lstStyle/>
          <a:p>
            <a:r>
              <a:rPr lang="el-GR" sz="1600" dirty="0"/>
              <a:t>ΝΟΣΗΛΕΥΤΙΚΗ ΑΝΤΙΜΕΤΩΠΙΣΗ</a:t>
            </a:r>
          </a:p>
          <a:p>
            <a:endParaRPr lang="el-GR" dirty="0"/>
          </a:p>
        </p:txBody>
      </p:sp>
      <p:sp>
        <p:nvSpPr>
          <p:cNvPr id="4" name="3 - Θέση περιεχομένου"/>
          <p:cNvSpPr>
            <a:spLocks noGrp="1"/>
          </p:cNvSpPr>
          <p:nvPr>
            <p:ph sz="quarter" idx="2"/>
          </p:nvPr>
        </p:nvSpPr>
        <p:spPr/>
        <p:txBody>
          <a:bodyPr/>
          <a:lstStyle/>
          <a:p>
            <a:pPr lvl="0"/>
            <a:r>
              <a:rPr lang="el-GR" b="1" dirty="0"/>
              <a:t>Κνίδωση</a:t>
            </a:r>
            <a:endParaRPr lang="el-GR" dirty="0"/>
          </a:p>
          <a:p>
            <a:pPr lvl="0"/>
            <a:r>
              <a:rPr lang="el-GR" b="1" dirty="0"/>
              <a:t>Ερυθρότητα προσώπου</a:t>
            </a:r>
            <a:endParaRPr lang="el-GR" dirty="0"/>
          </a:p>
          <a:p>
            <a:pPr lvl="0"/>
            <a:r>
              <a:rPr lang="el-GR" b="1" dirty="0"/>
              <a:t>Ρίγος και πυρετός &gt;38</a:t>
            </a:r>
            <a:r>
              <a:rPr lang="el-GR" b="1" baseline="30000" dirty="0"/>
              <a:t>ο</a:t>
            </a:r>
            <a:r>
              <a:rPr lang="el-GR" b="1" dirty="0"/>
              <a:t> </a:t>
            </a:r>
            <a:r>
              <a:rPr lang="en-US" b="1" dirty="0"/>
              <a:t>C</a:t>
            </a:r>
            <a:endParaRPr lang="el-GR" dirty="0"/>
          </a:p>
          <a:p>
            <a:pPr lvl="0"/>
            <a:r>
              <a:rPr lang="el-GR" b="1" dirty="0"/>
              <a:t>Ασθματικός συριγμός</a:t>
            </a:r>
            <a:endParaRPr lang="el-GR" dirty="0"/>
          </a:p>
          <a:p>
            <a:r>
              <a:rPr lang="el-GR" b="1" dirty="0"/>
              <a:t>Οίδημα λάρυγγα</a:t>
            </a:r>
            <a:endParaRPr lang="el-GR" dirty="0"/>
          </a:p>
        </p:txBody>
      </p:sp>
      <p:sp>
        <p:nvSpPr>
          <p:cNvPr id="6" name="5 - Θέση περιεχομένου"/>
          <p:cNvSpPr>
            <a:spLocks noGrp="1"/>
          </p:cNvSpPr>
          <p:nvPr>
            <p:ph sz="quarter" idx="4"/>
          </p:nvPr>
        </p:nvSpPr>
        <p:spPr/>
        <p:txBody>
          <a:bodyPr/>
          <a:lstStyle/>
          <a:p>
            <a:pPr lvl="0"/>
            <a:r>
              <a:rPr lang="el-GR" b="1" i="1" dirty="0"/>
              <a:t>Διακόψτε τη μετάγγιση</a:t>
            </a:r>
            <a:endParaRPr lang="el-GR" dirty="0"/>
          </a:p>
          <a:p>
            <a:pPr lvl="0"/>
            <a:r>
              <a:rPr lang="el-GR" b="1" i="1" dirty="0"/>
              <a:t>Ενημερώστε το γιατρό</a:t>
            </a:r>
            <a:endParaRPr lang="el-GR" dirty="0"/>
          </a:p>
          <a:p>
            <a:r>
              <a:rPr lang="el-GR" b="1" i="1" dirty="0"/>
              <a:t>Ακολουθήστε τις ιατρικές οδηγίες</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papakosta\Desktop\images1.jpg"/>
          <p:cNvPicPr>
            <a:picLocks noChangeAspect="1" noChangeArrowheads="1"/>
          </p:cNvPicPr>
          <p:nvPr/>
        </p:nvPicPr>
        <p:blipFill>
          <a:blip r:embed="rId2"/>
          <a:srcRect/>
          <a:stretch>
            <a:fillRect/>
          </a:stretch>
        </p:blipFill>
        <p:spPr bwMode="auto">
          <a:xfrm>
            <a:off x="1428728" y="857232"/>
            <a:ext cx="6072230" cy="478634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785794"/>
            <a:ext cx="8382000" cy="785818"/>
          </a:xfrm>
        </p:spPr>
        <p:txBody>
          <a:bodyPr>
            <a:normAutofit/>
          </a:bodyPr>
          <a:lstStyle/>
          <a:p>
            <a:r>
              <a:rPr lang="el-GR" sz="2800" dirty="0"/>
              <a:t>ΕΠΙΠΛΟΚΕΣ ΜΕΤΑΓΓΙΣΗΣ ΑΙΜΑΤΟΣ ΚΑΙ ΠΑΡΑΓΩΓΩΝ</a:t>
            </a:r>
          </a:p>
        </p:txBody>
      </p:sp>
      <p:sp>
        <p:nvSpPr>
          <p:cNvPr id="3" name="2 - Θέση κειμένου"/>
          <p:cNvSpPr>
            <a:spLocks noGrp="1"/>
          </p:cNvSpPr>
          <p:nvPr>
            <p:ph type="body" idx="1"/>
          </p:nvPr>
        </p:nvSpPr>
        <p:spPr>
          <a:xfrm>
            <a:off x="381000" y="1643050"/>
            <a:ext cx="4041648" cy="500066"/>
          </a:xfrm>
        </p:spPr>
        <p:txBody>
          <a:bodyPr/>
          <a:lstStyle/>
          <a:p>
            <a:r>
              <a:rPr lang="el-GR" dirty="0"/>
              <a:t>3.Αιμολυτική αντίδραση</a:t>
            </a:r>
          </a:p>
          <a:p>
            <a:endParaRPr lang="el-GR" dirty="0"/>
          </a:p>
        </p:txBody>
      </p:sp>
      <p:sp>
        <p:nvSpPr>
          <p:cNvPr id="5" name="4 - Θέση κειμένου"/>
          <p:cNvSpPr>
            <a:spLocks noGrp="1"/>
          </p:cNvSpPr>
          <p:nvPr>
            <p:ph type="body" sz="half" idx="3"/>
          </p:nvPr>
        </p:nvSpPr>
        <p:spPr>
          <a:xfrm>
            <a:off x="4721225" y="1643050"/>
            <a:ext cx="4041775" cy="500066"/>
          </a:xfrm>
        </p:spPr>
        <p:txBody>
          <a:bodyPr>
            <a:normAutofit fontScale="85000" lnSpcReduction="10000"/>
          </a:bodyPr>
          <a:lstStyle/>
          <a:p>
            <a:r>
              <a:rPr lang="el-GR" dirty="0"/>
              <a:t>ΝΟΣΗΛΕΥΤΙΚΗ ΑΝΤΙΜΕΤΩΠΙΣΗ</a:t>
            </a:r>
          </a:p>
          <a:p>
            <a:endParaRPr lang="el-GR" dirty="0"/>
          </a:p>
        </p:txBody>
      </p:sp>
      <p:sp>
        <p:nvSpPr>
          <p:cNvPr id="4" name="3 - Θέση περιεχομένου"/>
          <p:cNvSpPr>
            <a:spLocks noGrp="1"/>
          </p:cNvSpPr>
          <p:nvPr>
            <p:ph sz="quarter" idx="2"/>
          </p:nvPr>
        </p:nvSpPr>
        <p:spPr>
          <a:xfrm>
            <a:off x="357158" y="2285992"/>
            <a:ext cx="4071966" cy="4143404"/>
          </a:xfrm>
        </p:spPr>
        <p:txBody>
          <a:bodyPr>
            <a:normAutofit fontScale="92500" lnSpcReduction="20000"/>
          </a:bodyPr>
          <a:lstStyle/>
          <a:p>
            <a:pPr lvl="0"/>
            <a:r>
              <a:rPr lang="el-GR" b="1" dirty="0"/>
              <a:t>Ρίγος και υψηλός πυρετός</a:t>
            </a:r>
            <a:endParaRPr lang="el-GR" dirty="0"/>
          </a:p>
          <a:p>
            <a:pPr lvl="0"/>
            <a:r>
              <a:rPr lang="el-GR" b="1" dirty="0"/>
              <a:t>Έντονος πόνος στην οσφύ</a:t>
            </a:r>
            <a:endParaRPr lang="el-GR" dirty="0"/>
          </a:p>
          <a:p>
            <a:pPr lvl="0"/>
            <a:r>
              <a:rPr lang="el-GR" b="1" dirty="0"/>
              <a:t>Ανησυχία</a:t>
            </a:r>
            <a:endParaRPr lang="el-GR" dirty="0"/>
          </a:p>
          <a:p>
            <a:pPr lvl="0"/>
            <a:r>
              <a:rPr lang="el-GR" b="1" dirty="0"/>
              <a:t>Αίσθημα  πληρότητας στο	κεφάλι και ερυθρότητα προσώπου</a:t>
            </a:r>
            <a:endParaRPr lang="el-GR" dirty="0"/>
          </a:p>
          <a:p>
            <a:pPr lvl="0"/>
            <a:r>
              <a:rPr lang="el-GR" b="1" dirty="0"/>
              <a:t>Ναυτία και εμετοί</a:t>
            </a:r>
            <a:endParaRPr lang="el-GR" dirty="0"/>
          </a:p>
          <a:p>
            <a:pPr lvl="0"/>
            <a:r>
              <a:rPr lang="el-GR" b="1" dirty="0" err="1"/>
              <a:t>Συσφικτικός</a:t>
            </a:r>
            <a:r>
              <a:rPr lang="el-GR" b="1" dirty="0"/>
              <a:t>  </a:t>
            </a:r>
            <a:r>
              <a:rPr lang="el-GR" b="1" dirty="0" err="1"/>
              <a:t>προκάρδιος</a:t>
            </a:r>
            <a:r>
              <a:rPr lang="el-GR" b="1" dirty="0"/>
              <a:t> πόνος, διάταση των φλεβών του τραχήλου</a:t>
            </a:r>
            <a:endParaRPr lang="el-GR" dirty="0"/>
          </a:p>
          <a:p>
            <a:pPr lvl="0"/>
            <a:r>
              <a:rPr lang="el-GR" b="1" dirty="0"/>
              <a:t>Ταχυκαρδία-Ταχύπνοια-Δύσπνοια-</a:t>
            </a:r>
            <a:r>
              <a:rPr lang="el-GR" b="1" dirty="0" err="1"/>
              <a:t>Shock</a:t>
            </a:r>
            <a:endParaRPr lang="el-GR" dirty="0"/>
          </a:p>
          <a:p>
            <a:pPr lvl="0"/>
            <a:r>
              <a:rPr lang="el-GR" b="1" dirty="0"/>
              <a:t>Μακροσκοπική αιματουρία-Ολιγουρία- Ανουρία</a:t>
            </a:r>
            <a:endParaRPr lang="el-GR" dirty="0"/>
          </a:p>
          <a:p>
            <a:r>
              <a:rPr lang="el-GR" b="1" dirty="0"/>
              <a:t>Αιμορραγία από το τραύμα ή το σημείο </a:t>
            </a:r>
            <a:r>
              <a:rPr lang="el-GR" b="1" dirty="0" err="1"/>
              <a:t>φλεβοκέντησης</a:t>
            </a:r>
            <a:endParaRPr lang="el-GR" dirty="0"/>
          </a:p>
        </p:txBody>
      </p:sp>
      <p:sp>
        <p:nvSpPr>
          <p:cNvPr id="6" name="5 - Θέση περιεχομένου"/>
          <p:cNvSpPr>
            <a:spLocks noGrp="1"/>
          </p:cNvSpPr>
          <p:nvPr>
            <p:ph sz="quarter" idx="4"/>
          </p:nvPr>
        </p:nvSpPr>
        <p:spPr>
          <a:xfrm>
            <a:off x="4645025" y="2285992"/>
            <a:ext cx="4041775" cy="4000528"/>
          </a:xfrm>
        </p:spPr>
        <p:txBody>
          <a:bodyPr>
            <a:normAutofit fontScale="85000" lnSpcReduction="10000"/>
          </a:bodyPr>
          <a:lstStyle/>
          <a:p>
            <a:pPr lvl="0"/>
            <a:r>
              <a:rPr lang="el-GR" b="1" i="1" dirty="0"/>
              <a:t>Διακόψτε τη μετάγγιση</a:t>
            </a:r>
            <a:endParaRPr lang="el-GR" dirty="0"/>
          </a:p>
          <a:p>
            <a:pPr lvl="0"/>
            <a:r>
              <a:rPr lang="el-GR" b="1" i="1" dirty="0"/>
              <a:t>Ενημερώστε το γιατρό</a:t>
            </a:r>
            <a:endParaRPr lang="el-GR" dirty="0"/>
          </a:p>
          <a:p>
            <a:pPr lvl="0"/>
            <a:r>
              <a:rPr lang="el-GR" b="1" i="1" dirty="0"/>
              <a:t>Καταγράψτε προσλαμβανόμενα και αποβαλλόμενα υγρά</a:t>
            </a:r>
            <a:endParaRPr lang="el-GR" dirty="0"/>
          </a:p>
          <a:p>
            <a:pPr lvl="0"/>
            <a:r>
              <a:rPr lang="el-GR" b="1" i="1" dirty="0"/>
              <a:t>Χορηγήστε οξυγόνο για την αντιμετώπιση της δύσπνοιας</a:t>
            </a:r>
            <a:endParaRPr lang="el-GR" dirty="0"/>
          </a:p>
          <a:p>
            <a:pPr lvl="0"/>
            <a:r>
              <a:rPr lang="el-GR" b="1" i="1" dirty="0"/>
              <a:t>Στείλτε στην αιμοδοσία τη φιάλη του αίματος και δείγμα πρόσφατου αίματος για επανέλεγχο συμβατότητας</a:t>
            </a:r>
            <a:endParaRPr lang="el-GR" dirty="0"/>
          </a:p>
          <a:p>
            <a:pPr lvl="0"/>
            <a:r>
              <a:rPr lang="el-GR" b="1" i="1" dirty="0"/>
              <a:t>Απαλλάξτε τον ασθενή από το άγχος και την ανησυχία</a:t>
            </a:r>
            <a:endParaRPr lang="el-GR" dirty="0"/>
          </a:p>
          <a:p>
            <a:r>
              <a:rPr lang="el-GR" b="1" i="1" dirty="0"/>
              <a:t>Ακολουθήστε τις ιατρικές οδηγίες</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Autofit/>
          </a:bodyPr>
          <a:lstStyle/>
          <a:p>
            <a:r>
              <a:rPr lang="el-GR" sz="2800" dirty="0"/>
              <a:t>ΕΠΙΠΛΟΚΕΣ ΜΕΤΑΓΓΙΣΗΣ ΑΙΜΑΤΟΣ ΚΑΙ ΠΑΡΑΓΩΓΩΝ</a:t>
            </a:r>
          </a:p>
        </p:txBody>
      </p:sp>
      <p:sp>
        <p:nvSpPr>
          <p:cNvPr id="3" name="2 - Θέση κειμένου"/>
          <p:cNvSpPr>
            <a:spLocks noGrp="1"/>
          </p:cNvSpPr>
          <p:nvPr>
            <p:ph type="body" idx="1"/>
          </p:nvPr>
        </p:nvSpPr>
        <p:spPr>
          <a:xfrm>
            <a:off x="381000" y="1285860"/>
            <a:ext cx="4041648" cy="571504"/>
          </a:xfrm>
        </p:spPr>
        <p:txBody>
          <a:bodyPr/>
          <a:lstStyle/>
          <a:p>
            <a:r>
              <a:rPr lang="el-GR" dirty="0"/>
              <a:t>4.Υπερφόρτωση κυκλοφορίας</a:t>
            </a:r>
          </a:p>
          <a:p>
            <a:endParaRPr lang="el-GR" dirty="0"/>
          </a:p>
        </p:txBody>
      </p:sp>
      <p:sp>
        <p:nvSpPr>
          <p:cNvPr id="5" name="4 - Θέση κειμένου"/>
          <p:cNvSpPr>
            <a:spLocks noGrp="1"/>
          </p:cNvSpPr>
          <p:nvPr>
            <p:ph type="body" sz="half" idx="3"/>
          </p:nvPr>
        </p:nvSpPr>
        <p:spPr>
          <a:xfrm>
            <a:off x="4721225" y="1285860"/>
            <a:ext cx="4041775" cy="571504"/>
          </a:xfrm>
        </p:spPr>
        <p:txBody>
          <a:bodyPr>
            <a:normAutofit/>
          </a:bodyPr>
          <a:lstStyle/>
          <a:p>
            <a:r>
              <a:rPr lang="el-GR" sz="1700" dirty="0"/>
              <a:t>ΝΟΣΗΛΕΥΤΙΚΗ ΑΝΤΙΜΕΤΩΠΙΣΗ</a:t>
            </a:r>
          </a:p>
          <a:p>
            <a:endParaRPr lang="el-GR" dirty="0"/>
          </a:p>
        </p:txBody>
      </p:sp>
      <p:sp>
        <p:nvSpPr>
          <p:cNvPr id="4" name="3 - Θέση περιεχομένου"/>
          <p:cNvSpPr>
            <a:spLocks noGrp="1"/>
          </p:cNvSpPr>
          <p:nvPr>
            <p:ph sz="quarter" idx="2"/>
          </p:nvPr>
        </p:nvSpPr>
        <p:spPr>
          <a:xfrm>
            <a:off x="381000" y="2143116"/>
            <a:ext cx="4041648" cy="4451603"/>
          </a:xfrm>
        </p:spPr>
        <p:txBody>
          <a:bodyPr>
            <a:normAutofit/>
          </a:bodyPr>
          <a:lstStyle/>
          <a:p>
            <a:pPr lvl="0"/>
            <a:r>
              <a:rPr lang="el-GR" b="1" dirty="0"/>
              <a:t>Δυσφορία</a:t>
            </a:r>
            <a:endParaRPr lang="el-GR" dirty="0"/>
          </a:p>
          <a:p>
            <a:pPr lvl="0"/>
            <a:r>
              <a:rPr lang="el-GR" b="1" dirty="0"/>
              <a:t>Δύσπνοια με μορφή ταχύπνοιας</a:t>
            </a:r>
            <a:endParaRPr lang="el-GR" dirty="0"/>
          </a:p>
          <a:p>
            <a:pPr lvl="0"/>
            <a:r>
              <a:rPr lang="el-GR" b="1" dirty="0"/>
              <a:t>Βήχας παραγωγικός</a:t>
            </a:r>
            <a:endParaRPr lang="el-GR" dirty="0"/>
          </a:p>
          <a:p>
            <a:pPr lvl="0"/>
            <a:r>
              <a:rPr lang="el-GR" b="1" dirty="0"/>
              <a:t>Ταχυκαρδία</a:t>
            </a:r>
            <a:endParaRPr lang="el-GR" dirty="0"/>
          </a:p>
          <a:p>
            <a:pPr lvl="0"/>
            <a:r>
              <a:rPr lang="el-GR" b="1" dirty="0"/>
              <a:t>Κεντρική κυάνωση</a:t>
            </a:r>
            <a:endParaRPr lang="el-GR" dirty="0"/>
          </a:p>
          <a:p>
            <a:pPr lvl="0"/>
            <a:r>
              <a:rPr lang="el-GR" b="1" dirty="0"/>
              <a:t>Διάταση των φλεβών του τραχήλου υγρούς ρόγχους στις βάσεις των πνευμόνων</a:t>
            </a:r>
            <a:endParaRPr lang="el-GR" dirty="0"/>
          </a:p>
          <a:p>
            <a:r>
              <a:rPr lang="el-GR" b="1" dirty="0"/>
              <a:t>Πνευμονικό οίδημα</a:t>
            </a:r>
            <a:endParaRPr lang="el-GR" dirty="0"/>
          </a:p>
        </p:txBody>
      </p:sp>
      <p:sp>
        <p:nvSpPr>
          <p:cNvPr id="6" name="5 - Θέση περιεχομένου"/>
          <p:cNvSpPr>
            <a:spLocks noGrp="1"/>
          </p:cNvSpPr>
          <p:nvPr>
            <p:ph sz="quarter" idx="4"/>
          </p:nvPr>
        </p:nvSpPr>
        <p:spPr>
          <a:xfrm>
            <a:off x="4718304" y="2143116"/>
            <a:ext cx="4041775" cy="4451603"/>
          </a:xfrm>
        </p:spPr>
        <p:txBody>
          <a:bodyPr/>
          <a:lstStyle/>
          <a:p>
            <a:pPr lvl="0"/>
            <a:r>
              <a:rPr lang="el-GR" b="1" i="1" dirty="0"/>
              <a:t>Διακόψτε τη μετάγγιση</a:t>
            </a:r>
            <a:endParaRPr lang="el-GR" dirty="0"/>
          </a:p>
          <a:p>
            <a:pPr lvl="0"/>
            <a:r>
              <a:rPr lang="el-GR" b="1" i="1" dirty="0"/>
              <a:t>Ενημερώστε το γιατρό</a:t>
            </a:r>
            <a:endParaRPr lang="el-GR" dirty="0"/>
          </a:p>
          <a:p>
            <a:pPr lvl="0"/>
            <a:r>
              <a:rPr lang="el-GR" b="1" i="1" dirty="0"/>
              <a:t>Τοποθετήστε τον άρρωστο σε </a:t>
            </a:r>
            <a:r>
              <a:rPr lang="el-GR" b="1" i="1" dirty="0" err="1"/>
              <a:t>ανάρροπη</a:t>
            </a:r>
            <a:r>
              <a:rPr lang="el-GR" b="1" i="1" dirty="0"/>
              <a:t> θέση</a:t>
            </a:r>
            <a:endParaRPr lang="el-GR" dirty="0"/>
          </a:p>
          <a:p>
            <a:pPr lvl="0"/>
            <a:r>
              <a:rPr lang="el-GR" b="1" i="1" dirty="0"/>
              <a:t>Παρακολουθήστε στενά τα ζωτικά σημεία του ασθενή</a:t>
            </a:r>
            <a:endParaRPr lang="el-GR" dirty="0"/>
          </a:p>
          <a:p>
            <a:r>
              <a:rPr lang="el-GR" b="1" i="1" dirty="0"/>
              <a:t>Ακολουθήστε τις ιατρικές οδηγίες</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noAutofit/>
          </a:bodyPr>
          <a:lstStyle/>
          <a:p>
            <a:r>
              <a:rPr lang="el-GR" sz="2800" dirty="0"/>
              <a:t>ΕΠΙΠΛΟΚΕΣ ΜΕΤΑΓΓΙΣΗΣ ΑΙΜΑΤΟΣ ΚΑΙ ΠΑΡΑΓΩΓΩΝ</a:t>
            </a:r>
          </a:p>
        </p:txBody>
      </p:sp>
      <p:sp>
        <p:nvSpPr>
          <p:cNvPr id="3" name="2 - Θέση κειμένου"/>
          <p:cNvSpPr>
            <a:spLocks noGrp="1"/>
          </p:cNvSpPr>
          <p:nvPr>
            <p:ph type="body" idx="1"/>
          </p:nvPr>
        </p:nvSpPr>
        <p:spPr>
          <a:xfrm>
            <a:off x="381000" y="1285860"/>
            <a:ext cx="4041648" cy="571504"/>
          </a:xfrm>
        </p:spPr>
        <p:txBody>
          <a:bodyPr/>
          <a:lstStyle/>
          <a:p>
            <a:r>
              <a:rPr lang="el-GR" dirty="0"/>
              <a:t>5.Σημαιμία</a:t>
            </a:r>
          </a:p>
          <a:p>
            <a:endParaRPr lang="el-GR" dirty="0"/>
          </a:p>
        </p:txBody>
      </p:sp>
      <p:sp>
        <p:nvSpPr>
          <p:cNvPr id="5" name="4 - Θέση κειμένου"/>
          <p:cNvSpPr>
            <a:spLocks noGrp="1"/>
          </p:cNvSpPr>
          <p:nvPr>
            <p:ph type="body" sz="half" idx="3"/>
          </p:nvPr>
        </p:nvSpPr>
        <p:spPr>
          <a:xfrm>
            <a:off x="4721225" y="1285860"/>
            <a:ext cx="4041775" cy="571504"/>
          </a:xfrm>
        </p:spPr>
        <p:txBody>
          <a:bodyPr>
            <a:normAutofit/>
          </a:bodyPr>
          <a:lstStyle/>
          <a:p>
            <a:r>
              <a:rPr lang="el-GR" sz="1700" dirty="0"/>
              <a:t>ΝΟΣΗΛΕΥΤΙΚΗ ΑΝΤΙΜΕΤΩΠΙΣΗ</a:t>
            </a:r>
          </a:p>
          <a:p>
            <a:endParaRPr lang="el-GR" dirty="0"/>
          </a:p>
        </p:txBody>
      </p:sp>
      <p:sp>
        <p:nvSpPr>
          <p:cNvPr id="4" name="3 - Θέση περιεχομένου"/>
          <p:cNvSpPr>
            <a:spLocks noGrp="1"/>
          </p:cNvSpPr>
          <p:nvPr>
            <p:ph sz="quarter" idx="2"/>
          </p:nvPr>
        </p:nvSpPr>
        <p:spPr>
          <a:xfrm>
            <a:off x="381000" y="2143116"/>
            <a:ext cx="4041648" cy="4451603"/>
          </a:xfrm>
        </p:spPr>
        <p:txBody>
          <a:bodyPr/>
          <a:lstStyle/>
          <a:p>
            <a:pPr lvl="0"/>
            <a:r>
              <a:rPr lang="el-GR" b="1" dirty="0"/>
              <a:t>Υψηλό πυρετό και ρίγος</a:t>
            </a:r>
            <a:endParaRPr lang="el-GR" dirty="0"/>
          </a:p>
          <a:p>
            <a:pPr lvl="0"/>
            <a:r>
              <a:rPr lang="el-GR" b="1" dirty="0"/>
              <a:t>Έντονη κεφαλαλγία και /ή κοιλιαλγία</a:t>
            </a:r>
            <a:endParaRPr lang="el-GR" dirty="0"/>
          </a:p>
          <a:p>
            <a:pPr lvl="0"/>
            <a:r>
              <a:rPr lang="el-GR" b="1" dirty="0"/>
              <a:t>Έντονη ερυθρότητα προσώπου</a:t>
            </a:r>
            <a:endParaRPr lang="el-GR" dirty="0"/>
          </a:p>
          <a:p>
            <a:pPr lvl="0"/>
            <a:r>
              <a:rPr lang="el-GR" b="1" dirty="0"/>
              <a:t>Εμετοί ή αιματηρή διάρροια</a:t>
            </a:r>
            <a:endParaRPr lang="el-GR" dirty="0"/>
          </a:p>
          <a:p>
            <a:pPr lvl="0"/>
            <a:r>
              <a:rPr lang="el-GR" b="1" dirty="0"/>
              <a:t>Καταπληξία</a:t>
            </a:r>
            <a:endParaRPr lang="el-GR" dirty="0"/>
          </a:p>
          <a:p>
            <a:r>
              <a:rPr lang="el-GR" b="1" dirty="0"/>
              <a:t>Σπασμοί και κώμα</a:t>
            </a:r>
            <a:endParaRPr lang="el-GR" dirty="0"/>
          </a:p>
        </p:txBody>
      </p:sp>
      <p:sp>
        <p:nvSpPr>
          <p:cNvPr id="6" name="5 - Θέση περιεχομένου"/>
          <p:cNvSpPr>
            <a:spLocks noGrp="1"/>
          </p:cNvSpPr>
          <p:nvPr>
            <p:ph sz="quarter" idx="4"/>
          </p:nvPr>
        </p:nvSpPr>
        <p:spPr>
          <a:xfrm>
            <a:off x="4718304" y="2143116"/>
            <a:ext cx="4041775" cy="4451603"/>
          </a:xfrm>
        </p:spPr>
        <p:txBody>
          <a:bodyPr/>
          <a:lstStyle/>
          <a:p>
            <a:pPr lvl="0"/>
            <a:r>
              <a:rPr lang="el-GR" b="1" i="1" dirty="0"/>
              <a:t>Διακόψτε τη μετάγγιση</a:t>
            </a:r>
            <a:endParaRPr lang="el-GR" dirty="0"/>
          </a:p>
          <a:p>
            <a:pPr lvl="0"/>
            <a:r>
              <a:rPr lang="el-GR" b="1" i="1" dirty="0"/>
              <a:t>Ενημερώστε το γιατρό</a:t>
            </a:r>
            <a:endParaRPr lang="el-GR" dirty="0"/>
          </a:p>
          <a:p>
            <a:pPr lvl="0"/>
            <a:r>
              <a:rPr lang="el-GR" b="1" i="1" dirty="0"/>
              <a:t>Ζητήστε καλλιέργειες από το αίμα του δότη</a:t>
            </a:r>
            <a:endParaRPr lang="el-GR" dirty="0"/>
          </a:p>
          <a:p>
            <a:r>
              <a:rPr lang="el-GR" b="1" i="1" dirty="0"/>
              <a:t>Αντιμετωπίστε την σηψαιμία σύμφωνα με τις ιατρικές οδηγίες</a:t>
            </a: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noAutofit/>
          </a:bodyPr>
          <a:lstStyle/>
          <a:p>
            <a:r>
              <a:rPr lang="el-GR" sz="2800" dirty="0"/>
              <a:t>ΕΠΙΠΛΟΚΕΣ ΜΕΤΑΓΓΙΣΗΣ ΑΙΜΑΤΟΣ ΚΑΙ ΠΑΡΑΓΩΓΩΝ</a:t>
            </a:r>
          </a:p>
        </p:txBody>
      </p:sp>
      <p:sp>
        <p:nvSpPr>
          <p:cNvPr id="3" name="2 - Θέση κειμένου"/>
          <p:cNvSpPr>
            <a:spLocks noGrp="1"/>
          </p:cNvSpPr>
          <p:nvPr>
            <p:ph type="body" idx="1"/>
          </p:nvPr>
        </p:nvSpPr>
        <p:spPr>
          <a:xfrm>
            <a:off x="381000" y="1428736"/>
            <a:ext cx="4041648" cy="571504"/>
          </a:xfrm>
        </p:spPr>
        <p:txBody>
          <a:bodyPr/>
          <a:lstStyle/>
          <a:p>
            <a:r>
              <a:rPr lang="el-GR" dirty="0"/>
              <a:t>6.Αναφυλακτική αντίδραση</a:t>
            </a:r>
          </a:p>
          <a:p>
            <a:endParaRPr lang="el-GR" dirty="0"/>
          </a:p>
        </p:txBody>
      </p:sp>
      <p:sp>
        <p:nvSpPr>
          <p:cNvPr id="5" name="4 - Θέση κειμένου"/>
          <p:cNvSpPr>
            <a:spLocks noGrp="1"/>
          </p:cNvSpPr>
          <p:nvPr>
            <p:ph type="body" sz="half" idx="3"/>
          </p:nvPr>
        </p:nvSpPr>
        <p:spPr>
          <a:xfrm>
            <a:off x="4721225" y="1428736"/>
            <a:ext cx="4041775" cy="571504"/>
          </a:xfrm>
        </p:spPr>
        <p:txBody>
          <a:bodyPr>
            <a:normAutofit/>
          </a:bodyPr>
          <a:lstStyle/>
          <a:p>
            <a:r>
              <a:rPr lang="el-GR" sz="1700" dirty="0"/>
              <a:t>ΝΟΣΗΛΕΥΤΙΚΗ ΑΝΤΙΜΕΤΩΠΙΣΗ</a:t>
            </a:r>
          </a:p>
          <a:p>
            <a:endParaRPr lang="el-GR" dirty="0"/>
          </a:p>
        </p:txBody>
      </p:sp>
      <p:sp>
        <p:nvSpPr>
          <p:cNvPr id="4" name="3 - Θέση περιεχομένου"/>
          <p:cNvSpPr>
            <a:spLocks noGrp="1"/>
          </p:cNvSpPr>
          <p:nvPr>
            <p:ph sz="quarter" idx="2"/>
          </p:nvPr>
        </p:nvSpPr>
        <p:spPr>
          <a:xfrm>
            <a:off x="381000" y="2285992"/>
            <a:ext cx="4041648" cy="4308727"/>
          </a:xfrm>
        </p:spPr>
        <p:txBody>
          <a:bodyPr/>
          <a:lstStyle/>
          <a:p>
            <a:pPr lvl="0"/>
            <a:r>
              <a:rPr lang="el-GR" b="1" dirty="0"/>
              <a:t>Γενικευμένη ερυθρότητα</a:t>
            </a:r>
            <a:endParaRPr lang="el-GR" dirty="0"/>
          </a:p>
          <a:p>
            <a:pPr lvl="0"/>
            <a:r>
              <a:rPr lang="el-GR" b="1" dirty="0" err="1"/>
              <a:t>Βρογχόσπασμος</a:t>
            </a:r>
            <a:r>
              <a:rPr lang="el-GR" b="1" dirty="0"/>
              <a:t> με κοπιώδη αναπνοή</a:t>
            </a:r>
            <a:endParaRPr lang="el-GR" dirty="0"/>
          </a:p>
          <a:p>
            <a:pPr lvl="0"/>
            <a:r>
              <a:rPr lang="el-GR" b="1" dirty="0" err="1"/>
              <a:t>Οπισθοστερνικός</a:t>
            </a:r>
            <a:r>
              <a:rPr lang="el-GR" b="1" dirty="0"/>
              <a:t> πόνος</a:t>
            </a:r>
            <a:endParaRPr lang="el-GR" dirty="0"/>
          </a:p>
          <a:p>
            <a:pPr lvl="0"/>
            <a:r>
              <a:rPr lang="el-GR" b="1" dirty="0"/>
              <a:t>Λαρυγγικό οίδημα</a:t>
            </a:r>
            <a:endParaRPr lang="el-GR" dirty="0"/>
          </a:p>
          <a:p>
            <a:pPr lvl="0"/>
            <a:r>
              <a:rPr lang="el-GR" b="1" dirty="0"/>
              <a:t>Καταπληξία</a:t>
            </a:r>
            <a:endParaRPr lang="el-GR" dirty="0"/>
          </a:p>
          <a:p>
            <a:r>
              <a:rPr lang="el-GR" b="1" dirty="0"/>
              <a:t>Απώλεια συνείδησης</a:t>
            </a:r>
            <a:endParaRPr lang="el-GR" dirty="0"/>
          </a:p>
        </p:txBody>
      </p:sp>
      <p:sp>
        <p:nvSpPr>
          <p:cNvPr id="6" name="5 - Θέση περιεχομένου"/>
          <p:cNvSpPr>
            <a:spLocks noGrp="1"/>
          </p:cNvSpPr>
          <p:nvPr>
            <p:ph sz="quarter" idx="4"/>
          </p:nvPr>
        </p:nvSpPr>
        <p:spPr>
          <a:xfrm>
            <a:off x="4718304" y="2285992"/>
            <a:ext cx="4041775" cy="4308727"/>
          </a:xfrm>
        </p:spPr>
        <p:txBody>
          <a:bodyPr>
            <a:normAutofit/>
          </a:bodyPr>
          <a:lstStyle/>
          <a:p>
            <a:pPr lvl="0"/>
            <a:r>
              <a:rPr lang="el-GR" b="1" i="1" dirty="0"/>
              <a:t>Διακόψτε τη μετάγγιση</a:t>
            </a:r>
            <a:endParaRPr lang="el-GR" dirty="0"/>
          </a:p>
          <a:p>
            <a:pPr lvl="0"/>
            <a:r>
              <a:rPr lang="el-GR" b="1" i="1" dirty="0"/>
              <a:t>Σε καμία περίπτωση δεν πρέπει να αρχίσει πάλι η μετάγγιση</a:t>
            </a:r>
            <a:endParaRPr lang="el-GR" dirty="0"/>
          </a:p>
          <a:p>
            <a:pPr lvl="0"/>
            <a:r>
              <a:rPr lang="el-GR" b="1" i="1" dirty="0"/>
              <a:t>Ενημερώστε το γιατρό</a:t>
            </a:r>
            <a:endParaRPr lang="el-GR" dirty="0"/>
          </a:p>
          <a:p>
            <a:r>
              <a:rPr lang="el-GR" b="1" i="1" dirty="0"/>
              <a:t>Ακολουθήστε τις ιατρικές οδηγίες σχετικά με	τη χορήγηση </a:t>
            </a:r>
            <a:r>
              <a:rPr lang="el-GR" b="1" i="1" dirty="0" err="1"/>
              <a:t>επινεφρίνης</a:t>
            </a:r>
            <a:r>
              <a:rPr lang="el-GR" b="1" i="1" dirty="0"/>
              <a:t>, </a:t>
            </a:r>
            <a:r>
              <a:rPr lang="el-GR" b="1" i="1" dirty="0" err="1"/>
              <a:t>κορτικοστεροειδών</a:t>
            </a:r>
            <a:r>
              <a:rPr lang="el-GR" b="1" i="1" dirty="0"/>
              <a:t> και οξυγόνου</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457200" y="428604"/>
            <a:ext cx="8229600" cy="785818"/>
          </a:xfrm>
        </p:spPr>
        <p:txBody>
          <a:bodyPr>
            <a:normAutofit/>
          </a:bodyPr>
          <a:lstStyle/>
          <a:p>
            <a:r>
              <a:rPr lang="el-GR" sz="3200" b="1" dirty="0"/>
              <a:t>ΜΕΤΑΜΟΣΧΕΥΣΗ ΜΥΕΛΟΥ ΤΩΝ ΟΣΤΩΝ</a:t>
            </a:r>
          </a:p>
        </p:txBody>
      </p:sp>
      <p:sp>
        <p:nvSpPr>
          <p:cNvPr id="8" name="7 - Θέση περιεχομένου"/>
          <p:cNvSpPr>
            <a:spLocks noGrp="1"/>
          </p:cNvSpPr>
          <p:nvPr>
            <p:ph idx="1"/>
          </p:nvPr>
        </p:nvSpPr>
        <p:spPr>
          <a:xfrm>
            <a:off x="457200" y="1285860"/>
            <a:ext cx="8229600" cy="5357850"/>
          </a:xfrm>
        </p:spPr>
        <p:txBody>
          <a:bodyPr>
            <a:normAutofit fontScale="62500" lnSpcReduction="20000"/>
          </a:bodyPr>
          <a:lstStyle/>
          <a:p>
            <a:r>
              <a:rPr lang="el-GR" dirty="0"/>
              <a:t>Ο µ</a:t>
            </a:r>
            <a:r>
              <a:rPr lang="el-GR" dirty="0" err="1"/>
              <a:t>υελός</a:t>
            </a:r>
            <a:r>
              <a:rPr lang="el-GR" dirty="0"/>
              <a:t> των οστών είναι ένας ρευστός ιστός που βρίσκεται µ</a:t>
            </a:r>
            <a:r>
              <a:rPr lang="el-GR" dirty="0" err="1"/>
              <a:t>έσα</a:t>
            </a:r>
            <a:r>
              <a:rPr lang="el-GR" dirty="0"/>
              <a:t> στα οστά του </a:t>
            </a:r>
            <a:r>
              <a:rPr lang="el-GR" dirty="0" err="1"/>
              <a:t>σώµατος</a:t>
            </a:r>
            <a:r>
              <a:rPr lang="el-GR" dirty="0"/>
              <a:t> και κυρίως στα οστά της λεκάνης και του στέρνου. Περιέχει αρχέγονα </a:t>
            </a:r>
            <a:r>
              <a:rPr lang="el-GR" dirty="0" err="1"/>
              <a:t>αιµοποιητικά</a:t>
            </a:r>
            <a:r>
              <a:rPr lang="el-GR" dirty="0"/>
              <a:t> κύτταρα τα οποία παράγουν λευκά </a:t>
            </a:r>
            <a:r>
              <a:rPr lang="el-GR" dirty="0" err="1"/>
              <a:t>αιµοσφαίρια</a:t>
            </a:r>
            <a:r>
              <a:rPr lang="el-GR" dirty="0"/>
              <a:t>, ερυθρά </a:t>
            </a:r>
            <a:r>
              <a:rPr lang="el-GR" dirty="0" err="1"/>
              <a:t>αιµοσφαίρια</a:t>
            </a:r>
            <a:r>
              <a:rPr lang="el-GR" dirty="0"/>
              <a:t> και </a:t>
            </a:r>
            <a:r>
              <a:rPr lang="el-GR" dirty="0" err="1"/>
              <a:t>αιµοπετάλια</a:t>
            </a:r>
            <a:r>
              <a:rPr lang="el-GR" dirty="0"/>
              <a:t>.</a:t>
            </a:r>
          </a:p>
          <a:p>
            <a:r>
              <a:rPr lang="el-GR" dirty="0"/>
              <a:t>Η μεταμόσχευση του μυελού των οστών είναι μια θεραπευτική μέθοδος που χρησιμοποιείται για την θεραπεία ορισμένων περιπτώσεων καρκίνου, ιδιαίτερα για τις λευχαιμίες και τα λεμφώματα.</a:t>
            </a:r>
          </a:p>
          <a:p>
            <a:r>
              <a:rPr lang="el-GR" b="1" dirty="0"/>
              <a:t>Η </a:t>
            </a:r>
            <a:r>
              <a:rPr lang="el-GR" b="1" dirty="0" err="1"/>
              <a:t>Mεταμόσχευση</a:t>
            </a:r>
            <a:r>
              <a:rPr lang="el-GR" b="1" dirty="0"/>
              <a:t> στηρίζεται στην εξής αρχή:</a:t>
            </a:r>
            <a:br>
              <a:rPr lang="el-GR" dirty="0"/>
            </a:br>
            <a:r>
              <a:rPr lang="el-GR" dirty="0"/>
              <a:t>Αν στον ασθενή χορηγηθεί μεγάλη δόση χημειοθεραπείας (</a:t>
            </a:r>
            <a:r>
              <a:rPr lang="el-GR" dirty="0" err="1"/>
              <a:t>μεγαθεραπεία</a:t>
            </a:r>
            <a:r>
              <a:rPr lang="el-GR" dirty="0"/>
              <a:t>), μεγαλύτερη από αυτή που δίνεται στις συνήθεις χημειοθεραπείες, θα καταστραφούν τα παθολογικά κύτταρα της νόσου, αλλά μαζί μ’ αυτά θα καταστραφούν και τα φυσιολογικά μητρικά κύτταρα του μυελού των οστών που παράγουν τα κύτταρα του αίματος.</a:t>
            </a:r>
          </a:p>
          <a:p>
            <a:r>
              <a:rPr lang="el-GR" dirty="0"/>
              <a:t>Ο αφανισμός του Μυελού των Οστών αντιμετωπίζεται με τη χορήγηση στον ασθενή, μετά τη </a:t>
            </a:r>
            <a:r>
              <a:rPr lang="el-GR" dirty="0" err="1"/>
              <a:t>μεγαθεραπεία</a:t>
            </a:r>
            <a:r>
              <a:rPr lang="el-GR" dirty="0"/>
              <a:t>, αιμοποιητικών κυττάρων που λαμβάνονται από το μυελό των οστών ή από το αίμα του ίδιου του ασθενούς (</a:t>
            </a:r>
            <a:r>
              <a:rPr lang="el-GR" dirty="0" err="1"/>
              <a:t>αυτόλογη</a:t>
            </a:r>
            <a:r>
              <a:rPr lang="el-GR" dirty="0"/>
              <a:t> μεταμόσχευση) ή άλλου </a:t>
            </a:r>
            <a:r>
              <a:rPr lang="el-GR" dirty="0" err="1"/>
              <a:t>ιστοσυμβατού</a:t>
            </a:r>
            <a:r>
              <a:rPr lang="el-GR" dirty="0"/>
              <a:t> δότη (αλλογενής μεταμόσχευση).</a:t>
            </a:r>
          </a:p>
          <a:p>
            <a:pPr>
              <a:buNone/>
            </a:pPr>
            <a:br>
              <a:rPr lang="el-GR" dirty="0"/>
            </a:br>
            <a:r>
              <a:rPr lang="el-GR" dirty="0">
                <a:hlinkClick r:id="rId2"/>
              </a:rPr>
              <a:t>https://www.hygeia.gr/services/unit/%CE%BC%CE%BF%CE%BD%CE%AC%CE%B4%CE%B1-</a:t>
            </a:r>
            <a:endParaRPr lang="el-GR" dirty="0"/>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rmAutofit fontScale="90000"/>
          </a:bodyPr>
          <a:lstStyle/>
          <a:p>
            <a:r>
              <a:rPr lang="el-GR" sz="3600" dirty="0"/>
              <a:t>ΔΙΑΔΙΚΑΣΙΑ ΛΗΨΗΣ ΜΥΕΛΟΥ ΤΩΝ ΟΣΤΩΝ</a:t>
            </a:r>
          </a:p>
        </p:txBody>
      </p:sp>
      <p:sp>
        <p:nvSpPr>
          <p:cNvPr id="3" name="2 - Θέση περιεχομένου"/>
          <p:cNvSpPr>
            <a:spLocks noGrp="1"/>
          </p:cNvSpPr>
          <p:nvPr>
            <p:ph idx="1"/>
          </p:nvPr>
        </p:nvSpPr>
        <p:spPr>
          <a:xfrm>
            <a:off x="457200" y="1357298"/>
            <a:ext cx="8229600" cy="5143536"/>
          </a:xfrm>
        </p:spPr>
        <p:txBody>
          <a:bodyPr>
            <a:normAutofit fontScale="70000" lnSpcReduction="20000"/>
          </a:bodyPr>
          <a:lstStyle/>
          <a:p>
            <a:pPr>
              <a:buNone/>
            </a:pPr>
            <a:r>
              <a:rPr lang="el-GR" dirty="0"/>
              <a:t>Υπάρχουν δύο τρόποι λήψης του μοσχεύματος μυελού των οστών:</a:t>
            </a:r>
          </a:p>
          <a:p>
            <a:r>
              <a:rPr lang="el-GR" dirty="0"/>
              <a:t>Η λήψη των αρχέγονων αιμοποιητικών κυττάρων από το αίμα του δότη µε τη διαδικασία της “αφαίρεσης”. Για τη λήψη των αρχέγονων αιμοποιητικών κυττάρων δίνεται µια σύντομη φαρμακευτική αγωγή στο δότη για κινητοποίηση των αρχέγονων κυττάρων από τον μυελό των οστών στην κυκλοφορία του αίµατος, και μετά το μόσχευμα συλλέγεται από το χέρι µε παρακέντηση όπως γίνεται και στην αιμοδοσία. Μετά την συλλογή των αρχέγονων κυττάρων όπου γίνεται µε ένα διαχωριστή κυττάρων, το αίμα επιστρέφεται στο δότη.</a:t>
            </a:r>
          </a:p>
          <a:p>
            <a:r>
              <a:rPr lang="el-GR" dirty="0"/>
              <a:t>Η λήψη μυελού των οστών που γίνεται στο χειρουργείο µε παρακέντηση των οστών της λεκάνης και αναρρόφηση μυελού των οστών. Γίνεται στην αίθουσα του χειρουργείου κάτω από γενική αναισθησία, μετά από παρακέντηση των πλατεών οστών της λεκάνης. Η διαδικασία αυτή δεν περιλαμβάνει οποιανδήποτε χειρουργική επέµβαση ή ραφές. Αφαιρείται περίπου το 5% του συνολικού μυελού του δότη, ποσότητα που αναπληρώνεται σε μερικές εβδομάδες.  Η μέθοδος αυτή δεν είναι πλέον τόσο διαδεδομένη.</a:t>
            </a:r>
          </a:p>
          <a:p>
            <a:endParaRPr lang="el-GR" dirty="0"/>
          </a:p>
          <a:p>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papakosta\Desktop\kit-recoleccion-saliva-IBI.jpg"/>
          <p:cNvPicPr>
            <a:picLocks noChangeAspect="1" noChangeArrowheads="1"/>
          </p:cNvPicPr>
          <p:nvPr/>
        </p:nvPicPr>
        <p:blipFill>
          <a:blip r:embed="rId2"/>
          <a:srcRect/>
          <a:stretch>
            <a:fillRect/>
          </a:stretch>
        </p:blipFill>
        <p:spPr bwMode="auto">
          <a:xfrm>
            <a:off x="214282" y="785794"/>
            <a:ext cx="3500462" cy="2933703"/>
          </a:xfrm>
          <a:prstGeom prst="rect">
            <a:avLst/>
          </a:prstGeom>
          <a:noFill/>
        </p:spPr>
      </p:pic>
      <p:pic>
        <p:nvPicPr>
          <p:cNvPr id="4099" name="Picture 3" descr="C:\Users\apapakosta\Desktop\58.jpg"/>
          <p:cNvPicPr>
            <a:picLocks noChangeAspect="1" noChangeArrowheads="1"/>
          </p:cNvPicPr>
          <p:nvPr/>
        </p:nvPicPr>
        <p:blipFill>
          <a:blip r:embed="rId3"/>
          <a:srcRect/>
          <a:stretch>
            <a:fillRect/>
          </a:stretch>
        </p:blipFill>
        <p:spPr bwMode="auto">
          <a:xfrm>
            <a:off x="4429124" y="214290"/>
            <a:ext cx="4357718" cy="3786214"/>
          </a:xfrm>
          <a:prstGeom prst="rect">
            <a:avLst/>
          </a:prstGeom>
          <a:noFill/>
        </p:spPr>
      </p:pic>
      <p:pic>
        <p:nvPicPr>
          <p:cNvPr id="4100" name="Picture 4" descr="C:\Users\apapakosta\Desktop\index.jpg"/>
          <p:cNvPicPr>
            <a:picLocks noChangeAspect="1" noChangeArrowheads="1"/>
          </p:cNvPicPr>
          <p:nvPr/>
        </p:nvPicPr>
        <p:blipFill>
          <a:blip r:embed="rId4"/>
          <a:srcRect/>
          <a:stretch>
            <a:fillRect/>
          </a:stretch>
        </p:blipFill>
        <p:spPr bwMode="auto">
          <a:xfrm>
            <a:off x="857224" y="4000504"/>
            <a:ext cx="4286280" cy="2714644"/>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571504"/>
          </a:xfrm>
        </p:spPr>
        <p:txBody>
          <a:bodyPr>
            <a:normAutofit fontScale="90000"/>
          </a:bodyPr>
          <a:lstStyle/>
          <a:p>
            <a:r>
              <a:rPr lang="el-GR" sz="3600" dirty="0"/>
              <a:t>ΕΠΙΠΛΟΚΕΣ ΓΙΑ ΤΟ ΔΟΤΗ</a:t>
            </a:r>
          </a:p>
        </p:txBody>
      </p:sp>
      <p:sp>
        <p:nvSpPr>
          <p:cNvPr id="3" name="2 - Θέση περιεχομένου"/>
          <p:cNvSpPr>
            <a:spLocks noGrp="1"/>
          </p:cNvSpPr>
          <p:nvPr>
            <p:ph idx="1"/>
          </p:nvPr>
        </p:nvSpPr>
        <p:spPr>
          <a:xfrm>
            <a:off x="457200" y="1285860"/>
            <a:ext cx="8229600" cy="5143536"/>
          </a:xfrm>
        </p:spPr>
        <p:txBody>
          <a:bodyPr>
            <a:normAutofit fontScale="92500" lnSpcReduction="10000"/>
          </a:bodyPr>
          <a:lstStyle/>
          <a:p>
            <a:r>
              <a:rPr lang="el-GR" dirty="0"/>
              <a:t>Δεν υπάρχει καμία επιπλοκή για το δότη εφόσον έχει προηγηθεί λεπτομερής έλεγχος της υγείας του.</a:t>
            </a:r>
          </a:p>
          <a:p>
            <a:r>
              <a:rPr lang="el-GR" dirty="0"/>
              <a:t>Ένας ελαφρύς πόνος στο σημείο της παρακέντησης για μερικές μέρες, είναι συνήθως το μόνο σύμπτωμα που παρουσιάζει ο δότης. </a:t>
            </a:r>
          </a:p>
          <a:p>
            <a:r>
              <a:rPr lang="el-GR" dirty="0"/>
              <a:t>Στην περίπτωση της λήψης αρχέγονων κυττάρων από το αίμα, κατά τη διάρκεια της φαρμακευτικής αγωγής, ο δότης πιθανώς να νιώσει ελαφρύ πόνο στα οστά και μερική κόπωση. Τα συμπτώματα αυτά περνούν με την παροχή καταπραϋντικών που χορηγούνται προληπτικά από το γιατρό. </a:t>
            </a:r>
          </a:p>
          <a:p>
            <a:r>
              <a:rPr lang="el-GR" dirty="0"/>
              <a:t>Μια ημέρα μετά τη συλλογή του μοσχεύματος ο δότης επανέρχεται στην καθημερινότητά του.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b="1" dirty="0"/>
              <a:t>ΔΙΑΤΑΡΑΧΕΣ ΠΟΥ ΠΡΟΚΑΛΟΥΝ ΜΕΙΩΣΗ ΤΩΝ ΣΥΣΤΑΤΙΚΩΝ ΤΟΥ ΑΙΜΑΤΟΣ</a:t>
            </a:r>
          </a:p>
        </p:txBody>
      </p:sp>
      <p:sp>
        <p:nvSpPr>
          <p:cNvPr id="3" name="2 - Θέση περιεχομένου"/>
          <p:cNvSpPr>
            <a:spLocks noGrp="1"/>
          </p:cNvSpPr>
          <p:nvPr>
            <p:ph idx="1"/>
          </p:nvPr>
        </p:nvSpPr>
        <p:spPr/>
        <p:txBody>
          <a:bodyPr/>
          <a:lstStyle/>
          <a:p>
            <a:r>
              <a:rPr lang="el-GR" dirty="0"/>
              <a:t>ΟΙ διαταραχές αίματος που προκαλούν </a:t>
            </a:r>
            <a:r>
              <a:rPr lang="el-GR" b="1" dirty="0"/>
              <a:t>μείωση των συστατικών του αίματος </a:t>
            </a:r>
            <a:r>
              <a:rPr lang="el-GR" dirty="0"/>
              <a:t>είναι:</a:t>
            </a:r>
          </a:p>
          <a:p>
            <a:r>
              <a:rPr lang="el-GR" b="1" dirty="0"/>
              <a:t>Αναιμία: </a:t>
            </a:r>
            <a:r>
              <a:rPr lang="el-GR" dirty="0"/>
              <a:t> η διαταραχή αφορά στα ερυθρά αιμοσφαίρια</a:t>
            </a:r>
          </a:p>
          <a:p>
            <a:r>
              <a:rPr lang="el-GR" b="1" dirty="0" err="1"/>
              <a:t>Λευκοπενία</a:t>
            </a:r>
            <a:r>
              <a:rPr lang="el-GR" dirty="0"/>
              <a:t>: η διαταραχή επηρεάζει τα λευκά αιμοσφαίρια</a:t>
            </a:r>
          </a:p>
          <a:p>
            <a:r>
              <a:rPr lang="el-GR" b="1" dirty="0" err="1"/>
              <a:t>Θρομβοπενία</a:t>
            </a:r>
            <a:r>
              <a:rPr lang="el-GR" b="1" dirty="0"/>
              <a:t>:</a:t>
            </a:r>
            <a:r>
              <a:rPr lang="el-GR" dirty="0"/>
              <a:t> η διαταραχή αφορά στα αιμοπετάλια</a:t>
            </a:r>
          </a:p>
          <a:p>
            <a:pPr>
              <a:buFont typeface="Wingdings" pitchFamily="2" charset="2"/>
              <a:buChar char="Ø"/>
            </a:pP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571504"/>
          </a:xfrm>
        </p:spPr>
        <p:txBody>
          <a:bodyPr>
            <a:normAutofit fontScale="90000"/>
          </a:bodyPr>
          <a:lstStyle/>
          <a:p>
            <a:r>
              <a:rPr lang="el-GR" sz="3600" dirty="0"/>
              <a:t>ΕΠΙΠΛΟΚΕΣ ΓΙΑ ΤΟ ΛΗΠΤΗ</a:t>
            </a:r>
          </a:p>
        </p:txBody>
      </p:sp>
      <p:sp>
        <p:nvSpPr>
          <p:cNvPr id="3" name="2 - Θέση περιεχομένου"/>
          <p:cNvSpPr>
            <a:spLocks noGrp="1"/>
          </p:cNvSpPr>
          <p:nvPr>
            <p:ph idx="1"/>
          </p:nvPr>
        </p:nvSpPr>
        <p:spPr>
          <a:xfrm>
            <a:off x="457200" y="1214422"/>
            <a:ext cx="8229600" cy="5429288"/>
          </a:xfrm>
        </p:spPr>
        <p:txBody>
          <a:bodyPr>
            <a:normAutofit fontScale="62500" lnSpcReduction="20000"/>
          </a:bodyPr>
          <a:lstStyle/>
          <a:p>
            <a:pPr>
              <a:buNone/>
            </a:pPr>
            <a:r>
              <a:rPr lang="el-GR" dirty="0"/>
              <a:t>Οι συχνότερες είναι οι επιπλοκές του </a:t>
            </a:r>
            <a:r>
              <a:rPr lang="el-GR" b="1" dirty="0"/>
              <a:t>σχήματος προετοιμασίας </a:t>
            </a:r>
            <a:r>
              <a:rPr lang="el-GR" dirty="0"/>
              <a:t>και οι </a:t>
            </a:r>
            <a:r>
              <a:rPr lang="el-GR" b="1" dirty="0"/>
              <a:t>επιπλοκές του μοσχεύματος </a:t>
            </a:r>
            <a:r>
              <a:rPr lang="el-GR" dirty="0"/>
              <a:t>(νόσος μοσχεύματος κατά του ξενιστή).</a:t>
            </a:r>
          </a:p>
          <a:p>
            <a:pPr>
              <a:buNone/>
            </a:pPr>
            <a:r>
              <a:rPr lang="el-GR" u="sng" dirty="0"/>
              <a:t>Επιπλοκές λόγω του σχήματος προετοιμασίας:</a:t>
            </a:r>
          </a:p>
          <a:p>
            <a:r>
              <a:rPr lang="el-GR" dirty="0"/>
              <a:t>Συμπτώματα από το </a:t>
            </a:r>
            <a:r>
              <a:rPr lang="el-GR" b="1" dirty="0"/>
              <a:t>πεπτικό σύστημα</a:t>
            </a:r>
            <a:r>
              <a:rPr lang="el-GR" dirty="0"/>
              <a:t>, όπως στοματίτιδα (πληγές και πόνο στο στόμα), εμετούς και διάρροιες που διαρκούν λίγες ημέρες. </a:t>
            </a:r>
          </a:p>
          <a:p>
            <a:r>
              <a:rPr lang="el-GR" b="1" dirty="0"/>
              <a:t>Τριχόπτωση-αλωπεκία</a:t>
            </a:r>
          </a:p>
          <a:p>
            <a:r>
              <a:rPr lang="el-GR" b="1" dirty="0"/>
              <a:t>Πρόβλημα γονιμότητας</a:t>
            </a:r>
            <a:r>
              <a:rPr lang="el-GR" dirty="0"/>
              <a:t>, λόγω της πιθανής καταστροφής των ωαρίων και των σπερματοζωαρίων.</a:t>
            </a:r>
          </a:p>
          <a:p>
            <a:r>
              <a:rPr lang="el-GR" b="1" dirty="0"/>
              <a:t>Πυρετό </a:t>
            </a:r>
            <a:r>
              <a:rPr lang="el-GR" dirty="0"/>
              <a:t>και </a:t>
            </a:r>
            <a:r>
              <a:rPr lang="el-GR" b="1" dirty="0"/>
              <a:t>λοίμωξη</a:t>
            </a:r>
            <a:r>
              <a:rPr lang="el-GR" dirty="0"/>
              <a:t>, λόγω χαμηλών λευκών αιμοσφαιρίων.</a:t>
            </a:r>
          </a:p>
          <a:p>
            <a:r>
              <a:rPr lang="el-GR" dirty="0"/>
              <a:t>Ανάγκη για </a:t>
            </a:r>
            <a:r>
              <a:rPr lang="el-GR" b="1" dirty="0"/>
              <a:t>μετάγγιση αίματος ή αιμοπεταλίων</a:t>
            </a:r>
            <a:r>
              <a:rPr lang="el-GR" dirty="0"/>
              <a:t>, λόγω αναιμίας ή αιμορραγίας. </a:t>
            </a:r>
          </a:p>
          <a:p>
            <a:r>
              <a:rPr lang="el-GR" b="1" dirty="0"/>
              <a:t>Επιπλοκές </a:t>
            </a:r>
            <a:r>
              <a:rPr lang="el-GR" dirty="0"/>
              <a:t>από </a:t>
            </a:r>
            <a:r>
              <a:rPr lang="el-GR" b="1" dirty="0"/>
              <a:t>άλλα συστήματα</a:t>
            </a:r>
            <a:r>
              <a:rPr lang="el-GR" dirty="0"/>
              <a:t>, όπως το ήπαρ, αναπνευστικό, το καρδιαγγειακό, το ουροποιητικό, το νευρικό, το δέρμα, το μυοσκελετικό σύστημα και ενδοκρινολογικές διαταραχές.</a:t>
            </a:r>
          </a:p>
          <a:p>
            <a:r>
              <a:rPr lang="el-GR" dirty="0"/>
              <a:t>Ειδικότερα, τα </a:t>
            </a:r>
            <a:r>
              <a:rPr lang="el-GR" b="1" dirty="0"/>
              <a:t>παιδιά </a:t>
            </a:r>
            <a:r>
              <a:rPr lang="el-GR" dirty="0"/>
              <a:t>και οι </a:t>
            </a:r>
            <a:r>
              <a:rPr lang="el-GR" b="1" dirty="0"/>
              <a:t>έφηβοι </a:t>
            </a:r>
            <a:r>
              <a:rPr lang="el-GR" dirty="0"/>
              <a:t>ασθενείς μπορεί να εμφανίσουν </a:t>
            </a:r>
            <a:r>
              <a:rPr lang="el-GR" b="1" dirty="0"/>
              <a:t>καθυστέρηση </a:t>
            </a:r>
            <a:r>
              <a:rPr lang="el-GR" dirty="0"/>
              <a:t>στην </a:t>
            </a:r>
            <a:r>
              <a:rPr lang="el-GR" b="1" dirty="0"/>
              <a:t>ανάπτυξή </a:t>
            </a:r>
            <a:r>
              <a:rPr lang="el-GR" dirty="0"/>
              <a:t>τους, ανάλογα με το σχήμα προετοιμασίας που θα λάβουν.</a:t>
            </a:r>
          </a:p>
          <a:p>
            <a:pPr>
              <a:buNone/>
            </a:pPr>
            <a:r>
              <a:rPr lang="el-GR" dirty="0"/>
              <a:t>Οι παραπάνω επιπλοκές </a:t>
            </a:r>
            <a:r>
              <a:rPr lang="el-GR" b="1" dirty="0"/>
              <a:t>αντιμετωπίζονται τις περισσότερες φορές με επιτυχία</a:t>
            </a:r>
            <a:r>
              <a:rPr lang="el-GR" dirty="0"/>
              <a:t>.</a:t>
            </a:r>
          </a:p>
          <a:p>
            <a:pPr>
              <a:buNone/>
            </a:pPr>
            <a:r>
              <a:rPr lang="el-GR" dirty="0"/>
              <a:t>Μερικές φορές όμως μπορεί να θέσουν σε κίνδυνο τη ζωή του ασθενή.</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sz="3600" dirty="0"/>
              <a:t>ΕΠΙΠΛΟΚΕΣ ΓΙΑ ΤΟ ΛΗΠΤΗ</a:t>
            </a:r>
          </a:p>
        </p:txBody>
      </p:sp>
      <p:sp>
        <p:nvSpPr>
          <p:cNvPr id="3" name="2 - Θέση περιεχομένου"/>
          <p:cNvSpPr>
            <a:spLocks noGrp="1"/>
          </p:cNvSpPr>
          <p:nvPr>
            <p:ph idx="1"/>
          </p:nvPr>
        </p:nvSpPr>
        <p:spPr>
          <a:xfrm>
            <a:off x="457200" y="1357298"/>
            <a:ext cx="8229600" cy="4768865"/>
          </a:xfrm>
        </p:spPr>
        <p:txBody>
          <a:bodyPr>
            <a:normAutofit fontScale="77500" lnSpcReduction="20000"/>
          </a:bodyPr>
          <a:lstStyle/>
          <a:p>
            <a:pPr>
              <a:buNone/>
            </a:pPr>
            <a:r>
              <a:rPr lang="el-GR" dirty="0"/>
              <a:t>Ο ασθενής μπορεί να εμφανίσει, λόγω του μοσχεύματος,</a:t>
            </a:r>
            <a:r>
              <a:rPr lang="el-GR" b="1" dirty="0"/>
              <a:t> νόσο μοσχεύματος κατά του ξενιστή</a:t>
            </a:r>
            <a:r>
              <a:rPr lang="el-GR" dirty="0"/>
              <a:t>. Η νόσος αυτή διακρίνεται σε </a:t>
            </a:r>
            <a:r>
              <a:rPr lang="el-GR" u="sng" dirty="0"/>
              <a:t>οξεία</a:t>
            </a:r>
            <a:r>
              <a:rPr lang="el-GR" dirty="0"/>
              <a:t>, όταν εμφανίζεται τους τρεις πρώτους μήνες μετά τη μεταμόσχευση και σε</a:t>
            </a:r>
            <a:r>
              <a:rPr lang="el-GR" u="sng" dirty="0"/>
              <a:t> χρόνια</a:t>
            </a:r>
            <a:r>
              <a:rPr lang="el-GR" dirty="0"/>
              <a:t>, όταν εμφανίζεται μετά τους τρεις πρώτους μήνες από τη μεταμόσχευση.</a:t>
            </a:r>
          </a:p>
          <a:p>
            <a:pPr>
              <a:buNone/>
            </a:pPr>
            <a:r>
              <a:rPr lang="el-GR" u="sng" dirty="0"/>
              <a:t>Επιπλοκές  λόγω οξείας  νόσου μοσχεύματος κατά του ξενιστή:</a:t>
            </a:r>
          </a:p>
          <a:p>
            <a:r>
              <a:rPr lang="el-GR" dirty="0"/>
              <a:t>Συμπτώματα από το πεπτικό σύστημα, όπως διαταραχές κενώσεων (διάρροιες), ναυτία και εμέτους.</a:t>
            </a:r>
          </a:p>
          <a:p>
            <a:r>
              <a:rPr lang="el-GR" dirty="0"/>
              <a:t>Εξάνθημα και κνησμό στο δέρμα.</a:t>
            </a:r>
          </a:p>
          <a:p>
            <a:r>
              <a:rPr lang="el-GR" dirty="0"/>
              <a:t>Ηπατική βλάβη</a:t>
            </a:r>
            <a:r>
              <a:rPr lang="el-GR"/>
              <a:t>, ίκτερο.</a:t>
            </a:r>
            <a:endParaRPr lang="el-GR" dirty="0"/>
          </a:p>
          <a:p>
            <a:r>
              <a:rPr lang="el-GR" dirty="0"/>
              <a:t>Λοιμώξεις από μικρόβια, μύκητες και ιούς, λόγω σοβαρού βαθμού ανοσοκαταστολής.</a:t>
            </a:r>
          </a:p>
          <a:p>
            <a:pPr>
              <a:buNone/>
            </a:pPr>
            <a:r>
              <a:rPr lang="el-GR" dirty="0"/>
              <a:t>Η οξεία νόσος μοσχεύματος κατά του ξενιστή αντιμετωπίζεται με </a:t>
            </a:r>
            <a:r>
              <a:rPr lang="el-GR" b="1" dirty="0"/>
              <a:t>κορτιζόνη</a:t>
            </a:r>
            <a:r>
              <a:rPr lang="el-GR" dirty="0"/>
              <a:t>, τις περισσότερες φορές με επιτυχία. </a:t>
            </a:r>
          </a:p>
          <a:p>
            <a:pPr>
              <a:buNone/>
            </a:pPr>
            <a:r>
              <a:rPr lang="el-GR" dirty="0"/>
              <a:t>Μερικές φορές όμως μπορεί να θέσει σε κίνδυνο τη ζωή του ασθενή.</a:t>
            </a:r>
          </a:p>
          <a:p>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571504"/>
          </a:xfrm>
        </p:spPr>
        <p:txBody>
          <a:bodyPr>
            <a:normAutofit fontScale="90000"/>
          </a:bodyPr>
          <a:lstStyle/>
          <a:p>
            <a:r>
              <a:rPr lang="el-GR" sz="3200" dirty="0"/>
              <a:t>ΕΠΙΠΛΟΚΕΣ ΓΙΑ ΤΟ ΛΗΠΤΗ</a:t>
            </a:r>
          </a:p>
        </p:txBody>
      </p:sp>
      <p:sp>
        <p:nvSpPr>
          <p:cNvPr id="3" name="2 - Θέση περιεχομένου"/>
          <p:cNvSpPr>
            <a:spLocks noGrp="1"/>
          </p:cNvSpPr>
          <p:nvPr>
            <p:ph idx="1"/>
          </p:nvPr>
        </p:nvSpPr>
        <p:spPr>
          <a:xfrm>
            <a:off x="457200" y="1285860"/>
            <a:ext cx="8229600" cy="4840303"/>
          </a:xfrm>
        </p:spPr>
        <p:txBody>
          <a:bodyPr>
            <a:normAutofit fontScale="77500" lnSpcReduction="20000"/>
          </a:bodyPr>
          <a:lstStyle/>
          <a:p>
            <a:pPr>
              <a:buNone/>
            </a:pPr>
            <a:r>
              <a:rPr lang="el-GR" u="sng" dirty="0"/>
              <a:t>Επιπλοκές λόγω χρόνιας νόσου μοσχεύματος κατά του ξενιστή:</a:t>
            </a:r>
          </a:p>
          <a:p>
            <a:r>
              <a:rPr lang="el-GR" dirty="0"/>
              <a:t>Δερματικές βλάβες</a:t>
            </a:r>
          </a:p>
          <a:p>
            <a:r>
              <a:rPr lang="el-GR" dirty="0"/>
              <a:t>Ξηροστομία και ξηροφθαλμία (έλλειψη δακρύων)</a:t>
            </a:r>
          </a:p>
          <a:p>
            <a:r>
              <a:rPr lang="el-GR" dirty="0"/>
              <a:t>Ηπατική βλάβη, ίκτερο</a:t>
            </a:r>
          </a:p>
          <a:p>
            <a:r>
              <a:rPr lang="el-GR" dirty="0"/>
              <a:t>Διαταραχές στη λειτουργία του πεπτικού συστήματος</a:t>
            </a:r>
          </a:p>
          <a:p>
            <a:r>
              <a:rPr lang="el-GR" dirty="0"/>
              <a:t>Συμπτώματα από άλλα συστήματα, όπως πχ από τους πνεύμονες, τις αρθρώσεις</a:t>
            </a:r>
          </a:p>
          <a:p>
            <a:r>
              <a:rPr lang="el-GR" dirty="0"/>
              <a:t>Λοιμώξεις από μικρόβια, μύκητες και ιούς, λόγω σοβαρού βαθμού ανοσοκαταστολής</a:t>
            </a:r>
          </a:p>
          <a:p>
            <a:r>
              <a:rPr lang="el-GR" dirty="0"/>
              <a:t>Ψυχοκοινωνικές διαταραχές σε μικρό ποσοστό οι οποίες με την κατάλληλη υποστήριξη μπορούν να αναστραφούν</a:t>
            </a:r>
          </a:p>
          <a:p>
            <a:pPr>
              <a:buNone/>
            </a:pPr>
            <a:r>
              <a:rPr lang="el-GR" dirty="0"/>
              <a:t>Η χρόνια νόσος μοσχεύματος κατά του ξενιστή αντιμετωπίζεται με </a:t>
            </a:r>
            <a:r>
              <a:rPr lang="el-GR" b="1" dirty="0"/>
              <a:t>κορτιζόνη</a:t>
            </a:r>
            <a:r>
              <a:rPr lang="el-GR" dirty="0"/>
              <a:t>, τις περισσότερες φορές με επιτυχία. </a:t>
            </a:r>
          </a:p>
          <a:p>
            <a:pPr>
              <a:buNone/>
            </a:pPr>
            <a:r>
              <a:rPr lang="el-GR" dirty="0"/>
              <a:t>Μερικές φορές όμως μπορεί να θέσει σε κίνδυνο τη ζωή του ασθενή.</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dirty="0"/>
              <a:t>ΠΡΟΓΝΩΣΗ</a:t>
            </a:r>
          </a:p>
        </p:txBody>
      </p:sp>
      <p:sp>
        <p:nvSpPr>
          <p:cNvPr id="3" name="2 - Θέση περιεχομένου"/>
          <p:cNvSpPr>
            <a:spLocks noGrp="1"/>
          </p:cNvSpPr>
          <p:nvPr>
            <p:ph idx="1"/>
          </p:nvPr>
        </p:nvSpPr>
        <p:spPr>
          <a:xfrm>
            <a:off x="457200" y="1643050"/>
            <a:ext cx="8229600" cy="4483113"/>
          </a:xfrm>
        </p:spPr>
        <p:txBody>
          <a:bodyPr>
            <a:normAutofit/>
          </a:bodyPr>
          <a:lstStyle/>
          <a:p>
            <a:pPr>
              <a:buNone/>
            </a:pPr>
            <a:r>
              <a:rPr lang="el-GR" dirty="0"/>
              <a:t>Η πιθανότητα τόσο της ίασης όσο και του θανάτου από την αλλογενή μεταμόσχευση ποικίλλει και επηρεάζεται από πολλούς παράγοντες. </a:t>
            </a:r>
          </a:p>
          <a:p>
            <a:pPr>
              <a:buNone/>
            </a:pPr>
            <a:r>
              <a:rPr lang="el-GR" dirty="0"/>
              <a:t>Οι πιο σημαντικοί είναι το είδος του νοσήματος, η φάση του νοσήματος κατά τη μεταμόσχευση, η ηλικία του ασθενή και η γενικότερη κατάσταση της υγείας του και το είδος του δότη.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1000132"/>
          </a:xfrm>
        </p:spPr>
        <p:txBody>
          <a:bodyPr>
            <a:noAutofit/>
          </a:bodyPr>
          <a:lstStyle/>
          <a:p>
            <a:r>
              <a:rPr lang="el-GR" sz="3200" b="1" dirty="0"/>
              <a:t>ΔΙΑΤΑΡΑΧΕΣ ΠΟΥ ΠΡΟΚΑΛΟΥΝ ΑΥΞΗΣΗ ΤΩΝ ΣΥΣΤΑΤΙΚΩΝ ΤΟΥ ΑΙΜΑΤΟΣ</a:t>
            </a:r>
          </a:p>
        </p:txBody>
      </p:sp>
      <p:sp>
        <p:nvSpPr>
          <p:cNvPr id="3" name="2 - Θέση περιεχομένου"/>
          <p:cNvSpPr>
            <a:spLocks noGrp="1"/>
          </p:cNvSpPr>
          <p:nvPr>
            <p:ph idx="1"/>
          </p:nvPr>
        </p:nvSpPr>
        <p:spPr>
          <a:xfrm>
            <a:off x="457200" y="1785926"/>
            <a:ext cx="8229600" cy="4788610"/>
          </a:xfrm>
        </p:spPr>
        <p:txBody>
          <a:bodyPr>
            <a:normAutofit/>
          </a:bodyPr>
          <a:lstStyle/>
          <a:p>
            <a:r>
              <a:rPr lang="el-GR" dirty="0"/>
              <a:t>Οι</a:t>
            </a:r>
            <a:r>
              <a:rPr lang="el-GR" b="1" dirty="0"/>
              <a:t> διαταραχές του αίματος που αυξάνουν τα συστατικά του</a:t>
            </a:r>
            <a:r>
              <a:rPr lang="el-GR" dirty="0"/>
              <a:t> διαχωρίζονται στις εξής κατηγορίες:</a:t>
            </a:r>
            <a:endParaRPr lang="el-GR" b="1" dirty="0"/>
          </a:p>
          <a:p>
            <a:pPr>
              <a:buFont typeface="Wingdings" pitchFamily="2" charset="2"/>
              <a:buChar char="Ø"/>
            </a:pPr>
            <a:r>
              <a:rPr lang="el-GR" b="1" dirty="0" err="1"/>
              <a:t>Ερυθροκυττάρωση</a:t>
            </a:r>
            <a:r>
              <a:rPr lang="el-GR" b="1" dirty="0"/>
              <a:t>: </a:t>
            </a:r>
            <a:r>
              <a:rPr lang="el-GR" dirty="0"/>
              <a:t>η διαταραχή αφορά στα ερυθρά αιμοσφαίρια</a:t>
            </a:r>
          </a:p>
          <a:p>
            <a:pPr>
              <a:buFont typeface="Wingdings" pitchFamily="2" charset="2"/>
              <a:buChar char="Ø"/>
            </a:pPr>
            <a:r>
              <a:rPr lang="el-GR" b="1" dirty="0" err="1"/>
              <a:t>Λευκοκυττάρωση</a:t>
            </a:r>
            <a:r>
              <a:rPr lang="el-GR" b="1" dirty="0"/>
              <a:t>: </a:t>
            </a:r>
            <a:r>
              <a:rPr lang="el-GR" dirty="0"/>
              <a:t>η διαταραχή αφορά στα λευκά αιμοσφαίρια</a:t>
            </a:r>
          </a:p>
          <a:p>
            <a:pPr>
              <a:buFont typeface="Wingdings" pitchFamily="2" charset="2"/>
              <a:buChar char="Ø"/>
            </a:pPr>
            <a:r>
              <a:rPr lang="el-GR" b="1" dirty="0" err="1"/>
              <a:t>Θρομβοκυτταραιμία</a:t>
            </a:r>
            <a:r>
              <a:rPr lang="el-GR" b="1" dirty="0"/>
              <a:t> ή </a:t>
            </a:r>
            <a:r>
              <a:rPr lang="el-GR" b="1" dirty="0" err="1"/>
              <a:t>θρομβοκυττάρωση</a:t>
            </a:r>
            <a:r>
              <a:rPr lang="el-GR" b="1" dirty="0"/>
              <a:t>: </a:t>
            </a:r>
            <a:r>
              <a:rPr lang="el-GR" dirty="0"/>
              <a:t>η διαταραχή αφορά στα αιμοπετάλια</a:t>
            </a:r>
          </a:p>
          <a:p>
            <a:pPr>
              <a:buNone/>
            </a:pP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b="1" dirty="0"/>
              <a:t>ΑΝΑΙΜΙΑ</a:t>
            </a:r>
          </a:p>
        </p:txBody>
      </p:sp>
      <p:sp>
        <p:nvSpPr>
          <p:cNvPr id="3" name="2 - Θέση περιεχομένου"/>
          <p:cNvSpPr>
            <a:spLocks noGrp="1"/>
          </p:cNvSpPr>
          <p:nvPr>
            <p:ph idx="1"/>
          </p:nvPr>
        </p:nvSpPr>
        <p:spPr>
          <a:xfrm>
            <a:off x="457200" y="1214422"/>
            <a:ext cx="8229600" cy="4911741"/>
          </a:xfrm>
        </p:spPr>
        <p:txBody>
          <a:bodyPr>
            <a:normAutofit fontScale="85000" lnSpcReduction="10000"/>
          </a:bodyPr>
          <a:lstStyle/>
          <a:p>
            <a:r>
              <a:rPr lang="el-GR" dirty="0"/>
              <a:t>Η </a:t>
            </a:r>
            <a:r>
              <a:rPr lang="el-GR" b="1" dirty="0"/>
              <a:t>αναιμία</a:t>
            </a:r>
            <a:r>
              <a:rPr lang="el-GR" dirty="0"/>
              <a:t> δεν αποτελεί νόσο, αφού είναι αποτέλεσμα ποικίλων ασθενειών. </a:t>
            </a:r>
          </a:p>
          <a:p>
            <a:r>
              <a:rPr lang="el-GR" dirty="0"/>
              <a:t>Ως </a:t>
            </a:r>
            <a:r>
              <a:rPr lang="el-GR" b="1" dirty="0"/>
              <a:t>αναιμία</a:t>
            </a:r>
            <a:r>
              <a:rPr lang="el-GR" dirty="0"/>
              <a:t> χαρακτηρίζεται η παθολογική κατάσταση στην οποία η συνολική μάζα των ερυθρών αιμοσφαιρίων είναι μικρότερη από την φυσιολογική. </a:t>
            </a:r>
          </a:p>
          <a:p>
            <a:r>
              <a:rPr lang="el-GR" dirty="0"/>
              <a:t>Αυτό έχει σαν αποτέλεσμα την μειωμένη ύπαρξη αιμοσφαιρίνης στο αίμα (αιμοσφαιρίνη είναι η πρωτεΐνη που περιέχεται στα ερυθρά αιμοσφαίρια).</a:t>
            </a:r>
          </a:p>
          <a:p>
            <a:r>
              <a:rPr lang="el-GR" dirty="0"/>
              <a:t>Η αιμοσφαιρίνη μεταφέρει το οξυγόνο (Ο</a:t>
            </a:r>
            <a:r>
              <a:rPr lang="el-GR" baseline="-25000" dirty="0"/>
              <a:t>2</a:t>
            </a:r>
            <a:r>
              <a:rPr lang="el-GR" dirty="0"/>
              <a:t>) από τους πνεύμονες στα όργανα του σώματος και στους ιστούς μας. Αμέσως μετά προσλαμβάνει το διοξείδιο του άνθρακα (CO</a:t>
            </a:r>
            <a:r>
              <a:rPr lang="el-GR" baseline="-25000" dirty="0"/>
              <a:t>2</a:t>
            </a:r>
            <a:r>
              <a:rPr lang="el-GR" dirty="0"/>
              <a:t>) και το μεταφέρει στους πνεύμονες, έτσι ώστε να αποβληθεί από τον οργανισμό με την εκπνοή.</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6" name="Picture 2" descr="C:\Users\apapakosta\Desktop\index.jpg"/>
          <p:cNvPicPr>
            <a:picLocks noGrp="1" noChangeAspect="1" noChangeArrowheads="1"/>
          </p:cNvPicPr>
          <p:nvPr>
            <p:ph idx="1"/>
          </p:nvPr>
        </p:nvPicPr>
        <p:blipFill>
          <a:blip r:embed="rId2"/>
          <a:srcRect/>
          <a:stretch>
            <a:fillRect/>
          </a:stretch>
        </p:blipFill>
        <p:spPr bwMode="auto">
          <a:xfrm>
            <a:off x="285720" y="571480"/>
            <a:ext cx="8643998" cy="614366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lstStyle/>
          <a:p>
            <a:r>
              <a:rPr lang="el-GR" dirty="0"/>
              <a:t>ΣΥΜΠΤΩΜΑΤΑ</a:t>
            </a:r>
          </a:p>
        </p:txBody>
      </p:sp>
      <p:sp>
        <p:nvSpPr>
          <p:cNvPr id="3" name="2 - Θέση περιεχομένου"/>
          <p:cNvSpPr>
            <a:spLocks noGrp="1"/>
          </p:cNvSpPr>
          <p:nvPr>
            <p:ph idx="1"/>
          </p:nvPr>
        </p:nvSpPr>
        <p:spPr>
          <a:xfrm>
            <a:off x="457200" y="1142984"/>
            <a:ext cx="8229600" cy="5286412"/>
          </a:xfrm>
        </p:spPr>
        <p:txBody>
          <a:bodyPr>
            <a:normAutofit fontScale="70000" lnSpcReduction="20000"/>
          </a:bodyPr>
          <a:lstStyle/>
          <a:p>
            <a:pPr lvl="0"/>
            <a:r>
              <a:rPr lang="el-GR" dirty="0"/>
              <a:t>Αδυναμία – εξάντληση - ευκολότερο λαχάνιασμα με μικρή προσπάθεια</a:t>
            </a:r>
          </a:p>
          <a:p>
            <a:pPr lvl="0"/>
            <a:r>
              <a:rPr lang="el-GR" dirty="0"/>
              <a:t>Υπόταση</a:t>
            </a:r>
          </a:p>
          <a:p>
            <a:pPr lvl="0"/>
            <a:r>
              <a:rPr lang="el-GR" dirty="0"/>
              <a:t>Διεύρυνση του σπλήνα</a:t>
            </a:r>
          </a:p>
          <a:p>
            <a:pPr lvl="0"/>
            <a:r>
              <a:rPr lang="el-GR" dirty="0"/>
              <a:t>Πόνος στην κοιλιά</a:t>
            </a:r>
          </a:p>
          <a:p>
            <a:pPr lvl="0"/>
            <a:r>
              <a:rPr lang="el-GR" dirty="0"/>
              <a:t>Νύχια λεπτά που σπάνε εύκολα</a:t>
            </a:r>
          </a:p>
          <a:p>
            <a:pPr lvl="0"/>
            <a:r>
              <a:rPr lang="el-GR" dirty="0"/>
              <a:t>Τρίχες ξηρές που σπάνε εύκολα</a:t>
            </a:r>
          </a:p>
          <a:p>
            <a:pPr lvl="0"/>
            <a:r>
              <a:rPr lang="el-GR" dirty="0"/>
              <a:t>Γλώσσα λεία και με πληγές</a:t>
            </a:r>
          </a:p>
          <a:p>
            <a:pPr lvl="0"/>
            <a:r>
              <a:rPr lang="el-GR" dirty="0"/>
              <a:t>Ωχρότητα προσώπου</a:t>
            </a:r>
          </a:p>
          <a:p>
            <a:pPr lvl="0"/>
            <a:r>
              <a:rPr lang="el-GR" dirty="0"/>
              <a:t>Δύσπνοια</a:t>
            </a:r>
          </a:p>
          <a:p>
            <a:pPr lvl="0"/>
            <a:r>
              <a:rPr lang="el-GR" dirty="0"/>
              <a:t>Ταχύπνοια</a:t>
            </a:r>
          </a:p>
          <a:p>
            <a:pPr lvl="0"/>
            <a:r>
              <a:rPr lang="el-GR" dirty="0"/>
              <a:t>Πονοκέφαλος - ζάλη</a:t>
            </a:r>
          </a:p>
          <a:p>
            <a:pPr lvl="0"/>
            <a:r>
              <a:rPr lang="el-GR" dirty="0"/>
              <a:t>Αίσθημα παλμών – ταχυκαρδία</a:t>
            </a:r>
          </a:p>
          <a:p>
            <a:pPr lvl="0"/>
            <a:r>
              <a:rPr lang="el-GR" dirty="0"/>
              <a:t>Ίκτερος (σε αιμολυτική αναιμία)</a:t>
            </a:r>
          </a:p>
          <a:p>
            <a:pPr lvl="0"/>
            <a:r>
              <a:rPr lang="el-GR" dirty="0"/>
              <a:t>Διάρροια – απώλεια βάρους – κόκκινη γλώσσα – νευρολογικά προβλήματα όπως μούδιασμα, παραισθήσεις, δυσκολία στη βάδιση, απώλεια μνήμης, κατάθλιψη και σύγχυση (σε έλλειψη βιταμίνης Β</a:t>
            </a:r>
            <a:r>
              <a:rPr lang="el-GR" baseline="-25000" dirty="0"/>
              <a:t>12</a:t>
            </a:r>
            <a:r>
              <a:rPr lang="el-GR" dirty="0"/>
              <a:t> και </a:t>
            </a:r>
            <a:r>
              <a:rPr lang="el-GR" dirty="0" err="1"/>
              <a:t>φολικού</a:t>
            </a:r>
            <a:r>
              <a:rPr lang="el-GR" dirty="0"/>
              <a:t> οξέως).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lstStyle/>
          <a:p>
            <a:r>
              <a:rPr lang="el-GR" dirty="0"/>
              <a:t>ΑΝΤΙΜΕΤΩΠΙΣΗ - ΘΕΡΑΠΕΙΑ</a:t>
            </a:r>
          </a:p>
        </p:txBody>
      </p:sp>
      <p:sp>
        <p:nvSpPr>
          <p:cNvPr id="3" name="2 - Θέση περιεχομένου"/>
          <p:cNvSpPr>
            <a:spLocks noGrp="1"/>
          </p:cNvSpPr>
          <p:nvPr>
            <p:ph idx="1"/>
          </p:nvPr>
        </p:nvSpPr>
        <p:spPr>
          <a:xfrm>
            <a:off x="457200" y="1142984"/>
            <a:ext cx="8229600" cy="5286412"/>
          </a:xfrm>
        </p:spPr>
        <p:txBody>
          <a:bodyPr>
            <a:normAutofit lnSpcReduction="10000"/>
          </a:bodyPr>
          <a:lstStyle/>
          <a:p>
            <a:pPr>
              <a:buNone/>
            </a:pPr>
            <a:r>
              <a:rPr lang="el-GR" dirty="0"/>
              <a:t>Στις ενδεδειγμένες θεραπευτικές μεθόδους περιλαμβάνονται οι ακόλουθες:</a:t>
            </a:r>
          </a:p>
          <a:p>
            <a:pPr lvl="0"/>
            <a:r>
              <a:rPr lang="el-GR" dirty="0"/>
              <a:t>Φαρμακευτική αντιμετώπιση (</a:t>
            </a:r>
            <a:r>
              <a:rPr lang="en-US" dirty="0"/>
              <a:t>P.O.</a:t>
            </a:r>
            <a:r>
              <a:rPr lang="el-GR" dirty="0"/>
              <a:t>), με την χορήγηση σιδήρου και </a:t>
            </a:r>
            <a:r>
              <a:rPr lang="el-GR" dirty="0" err="1"/>
              <a:t>φυλλικού</a:t>
            </a:r>
            <a:r>
              <a:rPr lang="el-GR" dirty="0"/>
              <a:t> οξέος</a:t>
            </a:r>
          </a:p>
          <a:p>
            <a:pPr lvl="0"/>
            <a:r>
              <a:rPr lang="el-GR" dirty="0"/>
              <a:t>Παρεντερική θεραπεία (</a:t>
            </a:r>
            <a:r>
              <a:rPr lang="en-US" dirty="0"/>
              <a:t>I.V.) </a:t>
            </a:r>
            <a:r>
              <a:rPr lang="el-GR" dirty="0"/>
              <a:t>της αναιμίας με χορήγηση σιδήρου</a:t>
            </a:r>
          </a:p>
          <a:p>
            <a:pPr lvl="0"/>
            <a:r>
              <a:rPr lang="el-GR" dirty="0"/>
              <a:t>Μετάγγιση αίματος</a:t>
            </a:r>
          </a:p>
          <a:p>
            <a:pPr lvl="0"/>
            <a:r>
              <a:rPr lang="el-GR" dirty="0"/>
              <a:t>Μετάγγιση αιμοπεταλίων</a:t>
            </a:r>
          </a:p>
          <a:p>
            <a:pPr lvl="0"/>
            <a:r>
              <a:rPr lang="el-GR" dirty="0"/>
              <a:t>Χορήγηση </a:t>
            </a:r>
            <a:r>
              <a:rPr lang="el-GR" dirty="0" err="1"/>
              <a:t>ερυθροποιητίνης</a:t>
            </a:r>
            <a:endParaRPr lang="el-GR" dirty="0"/>
          </a:p>
          <a:p>
            <a:pPr lvl="0"/>
            <a:r>
              <a:rPr lang="el-GR" dirty="0"/>
              <a:t>Χορήγηση Οξυγόνου</a:t>
            </a:r>
          </a:p>
          <a:p>
            <a:pPr lvl="0"/>
            <a:r>
              <a:rPr lang="el-GR" dirty="0"/>
              <a:t>Χορήγηση υγρών</a:t>
            </a:r>
          </a:p>
          <a:p>
            <a:pPr lvl="0"/>
            <a:r>
              <a:rPr lang="el-GR" dirty="0"/>
              <a:t>Ανάπαυση</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524</TotalTime>
  <Words>2632</Words>
  <Application>Microsoft Office PowerPoint</Application>
  <PresentationFormat>Προβολή στην οθόνη (4:3)</PresentationFormat>
  <Paragraphs>299</Paragraphs>
  <Slides>43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43</vt:i4>
      </vt:variant>
    </vt:vector>
  </HeadingPairs>
  <TitlesOfParts>
    <vt:vector size="48" baseType="lpstr">
      <vt:lpstr>Georgia</vt:lpstr>
      <vt:lpstr>Trebuchet MS</vt:lpstr>
      <vt:lpstr>Wingdings</vt:lpstr>
      <vt:lpstr>Wingdings 2</vt:lpstr>
      <vt:lpstr>Αστικό</vt:lpstr>
      <vt:lpstr>ΝΟΣΗΛΕΥΤΙΚΗ ΦΡΟΝΤΙΔΑ ΑΣΘΕΝΩΝ ΜΕ ΑΙΜΑΤΟΛΟΓΙΚΕΣ ΔΙΑΤΑΡΑΧΕΣ</vt:lpstr>
      <vt:lpstr>ΑΙΜΑ</vt:lpstr>
      <vt:lpstr>ΑΙΜΑΤΟΛΟΓΙΚΕΣ ΔΙΑΤΑΡΑΧΕΣ</vt:lpstr>
      <vt:lpstr>ΔΙΑΤΑΡΑΧΕΣ ΠΟΥ ΠΡΟΚΑΛΟΥΝ ΜΕΙΩΣΗ ΤΩΝ ΣΥΣΤΑΤΙΚΩΝ ΤΟΥ ΑΙΜΑΤΟΣ</vt:lpstr>
      <vt:lpstr>ΔΙΑΤΑΡΑΧΕΣ ΠΟΥ ΠΡΟΚΑΛΟΥΝ ΑΥΞΗΣΗ ΤΩΝ ΣΥΣΤΑΤΙΚΩΝ ΤΟΥ ΑΙΜΑΤΟΣ</vt:lpstr>
      <vt:lpstr>ΑΝΑΙΜΙΑ</vt:lpstr>
      <vt:lpstr>Παρουσίαση του PowerPoint</vt:lpstr>
      <vt:lpstr>ΣΥΜΠΤΩΜΑΤΑ</vt:lpstr>
      <vt:lpstr>ΑΝΤΙΜΕΤΩΠΙΣΗ - ΘΕΡΑΠΕΙΑ</vt:lpstr>
      <vt:lpstr>ΘΡΟΜΒΟΠΕΝΙΑ</vt:lpstr>
      <vt:lpstr>ΣΗΜΕΙΑ &amp; ΣΥΜΠΤΩΜΑΤΑ</vt:lpstr>
      <vt:lpstr>ΘΡΟΜΒΟΠΕΝΙΑ</vt:lpstr>
      <vt:lpstr>ΘΕΡΑΠΕΙΑ</vt:lpstr>
      <vt:lpstr>ΘΡΟΜΒΟΚΥΤΤΑΡΩΣΗ</vt:lpstr>
      <vt:lpstr>ΣΗΜΕΙΑ &amp; ΣΥΜΠΤΩΜΑΤΑ</vt:lpstr>
      <vt:lpstr>ΘΕΡΑΠΕΙΑ</vt:lpstr>
      <vt:lpstr>ΑΙΜΟΡΡΟΦΙΛΙΑ</vt:lpstr>
      <vt:lpstr>ΣΥΜΠΤΩΜΑΤΑ</vt:lpstr>
      <vt:lpstr>ΘΕΡΑΠΕΙΑ</vt:lpstr>
      <vt:lpstr>ΛΕΥΧΑΙΜΙΑ</vt:lpstr>
      <vt:lpstr>ΣΗΜΕΙΑ &amp; ΣΥΜΠΤΩΜΑΤΑ</vt:lpstr>
      <vt:lpstr>ΘΕΡΑΠΕΙΑ</vt:lpstr>
      <vt:lpstr>ΜΕΤΑΓΓΙΣΕΙΣ ΑΙΜΑΤΟΣ</vt:lpstr>
      <vt:lpstr>ΕΠΙΠΛΟΚΕΣ ΜΕΤΑΓΓΙΣΗΣ</vt:lpstr>
      <vt:lpstr>ΑΝΕΠΙΘΥΜΗΤΑ ΣΥΜΒΑΝΤΑ </vt:lpstr>
      <vt:lpstr> 5 ΚΑΝΟΝΕΣ ΜΕΤΑΓΓΙΣΗΣ ΣΤΟ ΚΡΕΒΑΤΙ ΤΟΥ ΑΣΘΕΝΟΥΣ </vt:lpstr>
      <vt:lpstr>ΔΙΑΣΤΑΥΡΩΣΗ ΤΩΝ ΣΤΟΙΧΕΙΩΝ ΤΟΥ ΑΣΘΕΝΗ ΜΕ ΤΑ ΣΤΟΙΧΕΙΑ ΤΗΣ ΦΙΑΛΗΣ ΑΙΜΑΤΟΣ</vt:lpstr>
      <vt:lpstr>ΥΛΙΚΑ ΜΕΤΑΓΓΙΣΗΣ ΑΙΜΑΤΟΣ</vt:lpstr>
      <vt:lpstr>ΕΠΙΠΛΟΚΕΣ ΜΕΤΑΓΓΙΣΗΣ ΑΙΜΑΤΟΣ ΚΑΙ ΠΑΡΑΓΩΓΩΝ</vt:lpstr>
      <vt:lpstr>ΕΠΙΠΛΟΚΕΣ ΜΕΤΑΓΓΙΣΗΣ ΑΙΜΑΤΟΣ ΚΑΙ ΠΑΡΑΓΩΓΩΝ</vt:lpstr>
      <vt:lpstr>Παρουσίαση του PowerPoint</vt:lpstr>
      <vt:lpstr>ΕΠΙΠΛΟΚΕΣ ΜΕΤΑΓΓΙΣΗΣ ΑΙΜΑΤΟΣ ΚΑΙ ΠΑΡΑΓΩΓΩΝ</vt:lpstr>
      <vt:lpstr>ΕΠΙΠΛΟΚΕΣ ΜΕΤΑΓΓΙΣΗΣ ΑΙΜΑΤΟΣ ΚΑΙ ΠΑΡΑΓΩΓΩΝ</vt:lpstr>
      <vt:lpstr>ΕΠΙΠΛΟΚΕΣ ΜΕΤΑΓΓΙΣΗΣ ΑΙΜΑΤΟΣ ΚΑΙ ΠΑΡΑΓΩΓΩΝ</vt:lpstr>
      <vt:lpstr>ΕΠΙΠΛΟΚΕΣ ΜΕΤΑΓΓΙΣΗΣ ΑΙΜΑΤΟΣ ΚΑΙ ΠΑΡΑΓΩΓΩΝ</vt:lpstr>
      <vt:lpstr>ΜΕΤΑΜΟΣΧΕΥΣΗ ΜΥΕΛΟΥ ΤΩΝ ΟΣΤΩΝ</vt:lpstr>
      <vt:lpstr>ΔΙΑΔΙΚΑΣΙΑ ΛΗΨΗΣ ΜΥΕΛΟΥ ΤΩΝ ΟΣΤΩΝ</vt:lpstr>
      <vt:lpstr>Παρουσίαση του PowerPoint</vt:lpstr>
      <vt:lpstr>ΕΠΙΠΛΟΚΕΣ ΓΙΑ ΤΟ ΔΟΤΗ</vt:lpstr>
      <vt:lpstr>ΕΠΙΠΛΟΚΕΣ ΓΙΑ ΤΟ ΛΗΠΤΗ</vt:lpstr>
      <vt:lpstr>ΕΠΙΠΛΟΚΕΣ ΓΙΑ ΤΟ ΛΗΠΤΗ</vt:lpstr>
      <vt:lpstr>ΕΠΙΠΛΟΚΕΣ ΓΙΑ ΤΟ ΛΗΠΤΗ</vt:lpstr>
      <vt:lpstr>ΠΡΟΓΝΩΣΗ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ΕΠΙΠΛΟΚΕΣ ΜΕΤΑΓΓΙΣΗΣ</dc:title>
  <dc:creator>Athanasia Papakosta</dc:creator>
  <cp:lastModifiedBy>user</cp:lastModifiedBy>
  <cp:revision>51</cp:revision>
  <dcterms:created xsi:type="dcterms:W3CDTF">2024-06-07T07:30:01Z</dcterms:created>
  <dcterms:modified xsi:type="dcterms:W3CDTF">2024-06-12T15:46:28Z</dcterms:modified>
</cp:coreProperties>
</file>