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8" r:id="rId23"/>
    <p:sldId id="277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22 - Ορθογώνιο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23 - Ορθογώνιο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24 - Ορθογώνιο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25 - Ορθογώνιο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26 - Ορθογώνιο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29 - Στρογγυλεμένο ορθογώνιο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30 - Στρογγυλεμένο ορθογώνιο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6 - Ορθογώνιο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- Ορθογώνιο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- Ορθογώνιο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- Τίτλος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28" name="27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2342CEA3-3058-4D43-AE35-B3DA76CB4003}" type="datetimeFigureOut">
              <a:rPr lang="el-GR" smtClean="0"/>
              <a:pPr/>
              <a:t>6/3/2025</a:t>
            </a:fld>
            <a:endParaRPr lang="el-GR"/>
          </a:p>
        </p:txBody>
      </p:sp>
      <p:sp>
        <p:nvSpPr>
          <p:cNvPr id="17" name="16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l-GR"/>
          </a:p>
        </p:txBody>
      </p:sp>
      <p:sp>
        <p:nvSpPr>
          <p:cNvPr id="29" name="28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6/3/2025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6/3/2025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6/3/2025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6/3/2025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6/3/2025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26" name="25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342CEA3-3058-4D43-AE35-B3DA76CB4003}" type="datetimeFigureOut">
              <a:rPr lang="el-GR" smtClean="0"/>
              <a:pPr/>
              <a:t>6/3/2025</a:t>
            </a:fld>
            <a:endParaRPr lang="el-GR"/>
          </a:p>
        </p:txBody>
      </p:sp>
      <p:sp>
        <p:nvSpPr>
          <p:cNvPr id="27" name="26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8" name="27 - Θέση υποσέλιδου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2342CEA3-3058-4D43-AE35-B3DA76CB4003}" type="datetimeFigureOut">
              <a:rPr lang="el-GR" smtClean="0"/>
              <a:pPr/>
              <a:t>6/3/2025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6/3/2025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6/3/2025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6/3/2025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27 - Ορθογώνιο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28 - Ορθογώνιο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29 - Ορθογώνιο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30 - Ορθογώνιο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31 - Ορθογώνιο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32 - Στρογγυλεμένο ορθογώνιο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33 - Στρογγυλεμένο ορθογώνιο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34 - Ορθογώνιο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35 - Ορθογώνιο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36 - Ορθογώνιο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37 - Ορθογώνιο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38 - Ορθογώνιο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39 - Ορθογώνιο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- Θέση τίτλου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13" name="1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/>
              <a:t>Δεύτερου επιπέδου</a:t>
            </a:r>
          </a:p>
          <a:p>
            <a:pPr lvl="2" eaLnBrk="1" latinLnBrk="0" hangingPunct="1"/>
            <a:r>
              <a:rPr kumimoji="0" lang="el-GR"/>
              <a:t>Τρίτου επιπέδου</a:t>
            </a:r>
          </a:p>
          <a:p>
            <a:pPr lvl="3" eaLnBrk="1" latinLnBrk="0" hangingPunct="1"/>
            <a:r>
              <a:rPr kumimoji="0" lang="el-GR"/>
              <a:t>Τέταρτου επιπέδου</a:t>
            </a:r>
          </a:p>
          <a:p>
            <a:pPr lvl="4" eaLnBrk="1" latinLnBrk="0" hangingPunct="1"/>
            <a:r>
              <a:rPr kumimoji="0" lang="el-GR"/>
              <a:t>Πέμπτου επιπέδου</a:t>
            </a:r>
            <a:endParaRPr kumimoji="0" lang="en-US"/>
          </a:p>
        </p:txBody>
      </p:sp>
      <p:sp>
        <p:nvSpPr>
          <p:cNvPr id="14" name="1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6/3/2025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l-GR"/>
          </a:p>
        </p:txBody>
      </p:sp>
      <p:sp>
        <p:nvSpPr>
          <p:cNvPr id="23" name="22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642919"/>
            <a:ext cx="7772400" cy="1643073"/>
          </a:xfrm>
        </p:spPr>
        <p:txBody>
          <a:bodyPr/>
          <a:lstStyle/>
          <a:p>
            <a:r>
              <a:rPr lang="el-GR" dirty="0"/>
              <a:t>ΦΡΟΝΤΙΔΑ ΚΛΙΝΙΡΗ ΑΣΘΕΝΗ - ΚΑΤΑΚΛΙΣΕΙΣ</a:t>
            </a: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1026" name="Picture 2" descr="C:\Users\apapakosta\Desktop\5a1bf084362a7_klinhrhs-asthenhs-h-frontida-to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25" y="2571744"/>
            <a:ext cx="7143750" cy="35004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1142985"/>
            <a:ext cx="7772400" cy="1285883"/>
          </a:xfrm>
        </p:spPr>
        <p:txBody>
          <a:bodyPr>
            <a:normAutofit fontScale="90000"/>
          </a:bodyPr>
          <a:lstStyle/>
          <a:p>
            <a:r>
              <a:rPr lang="el-GR" sz="3200" b="1" dirty="0"/>
              <a:t>ΣΤΑΔΙΑ ΚΑΤΑΚΛΙΣΕΩΝ</a:t>
            </a:r>
            <a:br>
              <a:rPr lang="el-GR" sz="3200" b="1" dirty="0"/>
            </a:br>
            <a:r>
              <a:rPr lang="el-GR" sz="3200" dirty="0"/>
              <a:t>Οι κατακλίσεις διακρίνονται σε 4 στάδια:</a:t>
            </a:r>
            <a:br>
              <a:rPr lang="el-GR" sz="3200" dirty="0"/>
            </a:br>
            <a:endParaRPr lang="el-GR" sz="3200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  <a:p>
            <a:pPr>
              <a:buNone/>
            </a:pPr>
            <a:endParaRPr lang="el-GR" dirty="0"/>
          </a:p>
        </p:txBody>
      </p:sp>
      <p:pic>
        <p:nvPicPr>
          <p:cNvPr id="2055" name="Picture 7" descr="C:\Users\apapakosta\Desktop\Untitle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2819400"/>
            <a:ext cx="7143800" cy="26813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1571636"/>
          </a:xfrm>
        </p:spPr>
        <p:txBody>
          <a:bodyPr>
            <a:normAutofit fontScale="90000"/>
          </a:bodyPr>
          <a:lstStyle/>
          <a:p>
            <a:r>
              <a:rPr lang="el-GR" sz="2700" b="1" dirty="0"/>
              <a:t>Κατάκλιση 1ου </a:t>
            </a:r>
            <a:r>
              <a:rPr lang="el-GR" sz="2700" b="1" dirty="0" smtClean="0"/>
              <a:t>βαθμού:</a:t>
            </a:r>
            <a:r>
              <a:rPr lang="el-GR" sz="2700" dirty="0" smtClean="0"/>
              <a:t> </a:t>
            </a:r>
            <a:r>
              <a:rPr lang="el-GR" sz="2700" dirty="0"/>
              <a:t>Ερυθρότητα χωρίς </a:t>
            </a:r>
            <a:r>
              <a:rPr lang="el-GR" sz="2700" dirty="0" err="1"/>
              <a:t>εντύπωμα</a:t>
            </a:r>
            <a:r>
              <a:rPr lang="el-GR" sz="2700" dirty="0"/>
              <a:t> σε ανέπαφο δέρμα. Αποχρωματισμός δέρματος, θερμότητα, οίδημα και σκλήρυνση μπορεί να χρησιμοποιηθούν ως δείκτες ειδικά σε άτομα με σκούρο δέρμα.</a:t>
            </a:r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  <p:pic>
        <p:nvPicPr>
          <p:cNvPr id="4" name="3 - Θέση περιεχομένου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1928802"/>
            <a:ext cx="7143800" cy="4740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785794"/>
            <a:ext cx="8229600" cy="1143008"/>
          </a:xfrm>
        </p:spPr>
        <p:txBody>
          <a:bodyPr>
            <a:normAutofit fontScale="90000"/>
          </a:bodyPr>
          <a:lstStyle/>
          <a:p>
            <a:r>
              <a:rPr lang="el-GR" sz="2400" b="1" dirty="0"/>
              <a:t>Κατάκλιση 2ου </a:t>
            </a:r>
            <a:r>
              <a:rPr lang="el-GR" sz="2400" b="1" dirty="0" smtClean="0"/>
              <a:t>βαθμού:</a:t>
            </a:r>
            <a:r>
              <a:rPr lang="el-GR" sz="2400" dirty="0" smtClean="0"/>
              <a:t> </a:t>
            </a:r>
            <a:r>
              <a:rPr lang="el-GR" sz="2400" dirty="0"/>
              <a:t>Απώλεια μερικού πάχους δέρματος, στην οποία εμπλέκεται η επιδερμίδα, το χόριο ή και τα δύο. Το έλκος είναι επιφανειακό και κλινικά εμφανίζεται με τη μορφή γδαρσίματος ή φλύκταινας.</a:t>
            </a:r>
            <a:br>
              <a:rPr lang="el-GR" sz="2400" dirty="0"/>
            </a:br>
            <a:endParaRPr lang="el-GR" sz="2400" dirty="0"/>
          </a:p>
        </p:txBody>
      </p:sp>
      <p:pic>
        <p:nvPicPr>
          <p:cNvPr id="4" name="3 - Θέση περιεχομένου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957366"/>
            <a:ext cx="7286675" cy="4900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1071570"/>
          </a:xfrm>
        </p:spPr>
        <p:txBody>
          <a:bodyPr>
            <a:normAutofit fontScale="90000"/>
          </a:bodyPr>
          <a:lstStyle/>
          <a:p>
            <a:r>
              <a:rPr lang="el-GR" sz="2400" b="1" dirty="0"/>
              <a:t>Κατάκλιση 3ου </a:t>
            </a:r>
            <a:r>
              <a:rPr lang="el-GR" sz="2400" b="1" dirty="0" smtClean="0"/>
              <a:t>βαθμού:</a:t>
            </a:r>
            <a:r>
              <a:rPr lang="el-GR" sz="2400" dirty="0" smtClean="0"/>
              <a:t> </a:t>
            </a:r>
            <a:r>
              <a:rPr lang="el-GR" sz="2400" dirty="0"/>
              <a:t>Απώλεια ολικού πάχους δέρματος, η οποία περιλαμβάνει καταστροφή ή νέκρωση υποκείμενων ιστών, χωρίς σπήλαιο.</a:t>
            </a:r>
            <a:br>
              <a:rPr lang="el-GR" sz="2400" dirty="0"/>
            </a:br>
            <a:endParaRPr lang="el-GR" sz="2400" dirty="0"/>
          </a:p>
        </p:txBody>
      </p:sp>
      <p:pic>
        <p:nvPicPr>
          <p:cNvPr id="4" name="3 - Θέση περιεχομένου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857354"/>
            <a:ext cx="7286675" cy="500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1345352"/>
          </a:xfrm>
        </p:spPr>
        <p:txBody>
          <a:bodyPr>
            <a:normAutofit/>
          </a:bodyPr>
          <a:lstStyle/>
          <a:p>
            <a:r>
              <a:rPr lang="el-GR" sz="2400" b="1" dirty="0"/>
              <a:t>Κατάκλιση 4ου </a:t>
            </a:r>
            <a:r>
              <a:rPr lang="el-GR" sz="2400" b="1" dirty="0" smtClean="0"/>
              <a:t>βαθμού:</a:t>
            </a:r>
            <a:r>
              <a:rPr lang="el-GR" sz="2400" dirty="0" smtClean="0"/>
              <a:t> </a:t>
            </a:r>
            <a:r>
              <a:rPr lang="el-GR" sz="2400" dirty="0"/>
              <a:t>Ολικού πάχους βλάβες που διηθούν </a:t>
            </a:r>
            <a:r>
              <a:rPr lang="el-GR" sz="2400" dirty="0" err="1"/>
              <a:t>περιτονία</a:t>
            </a:r>
            <a:r>
              <a:rPr lang="el-GR" sz="2400" dirty="0"/>
              <a:t>, μύες και οστά, </a:t>
            </a:r>
            <a:r>
              <a:rPr lang="el-GR" sz="2400" i="1" dirty="0"/>
              <a:t>σχηματισμός σπηλαίου.</a:t>
            </a:r>
            <a:r>
              <a:rPr lang="el-GR" sz="2400" dirty="0"/>
              <a:t/>
            </a:r>
            <a:br>
              <a:rPr lang="el-GR" sz="2400" dirty="0"/>
            </a:br>
            <a:endParaRPr lang="el-GR" sz="2400" dirty="0"/>
          </a:p>
        </p:txBody>
      </p:sp>
      <p:pic>
        <p:nvPicPr>
          <p:cNvPr id="4" name="3 - Θέση περιεχομένου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484784"/>
            <a:ext cx="7920880" cy="5145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864096"/>
          </a:xfrm>
        </p:spPr>
        <p:txBody>
          <a:bodyPr>
            <a:normAutofit/>
          </a:bodyPr>
          <a:lstStyle/>
          <a:p>
            <a:r>
              <a:rPr lang="el-GR" sz="2400" b="1" dirty="0"/>
              <a:t>ΣΤΑΔΙΑ ΚΑΤΑΚΛΙΣΕΩΝ</a:t>
            </a:r>
          </a:p>
        </p:txBody>
      </p:sp>
      <p:pic>
        <p:nvPicPr>
          <p:cNvPr id="4" name="3 - Θέση περιεχομένου" descr="νοσηλευτική-φροντίδα-κατακλίσεων-doctorhomecare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115616" y="1988840"/>
            <a:ext cx="6768752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b="1" dirty="0"/>
              <a:t>ΣΥΧΝΟΤΕΡΑ ΣΗΜΕΙΑ ΕΜΦΑΝΙΣΕΙΣ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sz="3000" dirty="0"/>
              <a:t>Τα έξω πλάγια των μηρών (</a:t>
            </a:r>
            <a:r>
              <a:rPr lang="el-GR" sz="3000" dirty="0" err="1"/>
              <a:t>τροχαντήρες</a:t>
            </a:r>
            <a:r>
              <a:rPr lang="el-GR" sz="3000" dirty="0"/>
              <a:t>) στις αρθρώσεις των ισχύων, σε ασθενείς που περνούν </a:t>
            </a:r>
            <a:r>
              <a:rPr lang="el-GR" sz="3000" b="1" dirty="0"/>
              <a:t>πολλές ώρες ξαπλωμένοι στο πλάι</a:t>
            </a:r>
            <a:r>
              <a:rPr lang="el-GR" sz="3000" dirty="0"/>
              <a:t>.</a:t>
            </a:r>
            <a:br>
              <a:rPr lang="el-GR" sz="3000" dirty="0"/>
            </a:br>
            <a:r>
              <a:rPr lang="el-GR" sz="3000" dirty="0"/>
              <a:t/>
            </a:r>
            <a:br>
              <a:rPr lang="el-GR" sz="3000" dirty="0"/>
            </a:br>
            <a:r>
              <a:rPr lang="el-GR" sz="3000" dirty="0"/>
              <a:t> • Η ουρά (κόκκυγας) και οι φτέρνες και στο κεφάλι, σε ασθενείς που περνούν </a:t>
            </a:r>
            <a:r>
              <a:rPr lang="el-GR" sz="3000" b="1" dirty="0"/>
              <a:t>πολλές ώρες ανάσκελα.</a:t>
            </a:r>
            <a:r>
              <a:rPr lang="el-GR" sz="3000" dirty="0"/>
              <a:t/>
            </a:r>
            <a:br>
              <a:rPr lang="el-GR" sz="3000" dirty="0"/>
            </a:br>
            <a:r>
              <a:rPr lang="el-GR" sz="3000" dirty="0"/>
              <a:t/>
            </a:r>
            <a:br>
              <a:rPr lang="el-GR" sz="3000" dirty="0"/>
            </a:br>
            <a:r>
              <a:rPr lang="el-GR" sz="3000" dirty="0"/>
              <a:t>   • Τα ισχιακά κυρτώματα στους γλουτούς ,τον κόκκυγα και τα οστά της λεκάνης πάνω στα οποία καθόμαστε, σε ασθενείς που περνούν </a:t>
            </a:r>
            <a:r>
              <a:rPr lang="el-GR" sz="3000" b="1" dirty="0"/>
              <a:t>πολλές ώρες καθιστοί.</a:t>
            </a:r>
            <a:endParaRPr lang="el-GR" sz="3000" dirty="0"/>
          </a:p>
          <a:p>
            <a:pPr>
              <a:buNone/>
            </a:pPr>
            <a:endParaRPr lang="el-G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/>
          </a:bodyPr>
          <a:lstStyle/>
          <a:p>
            <a:r>
              <a:rPr lang="el-GR" sz="2400" b="1" dirty="0"/>
              <a:t>ΣΥΧΝΟΤΕΡΑ ΣΗΜΕΙΑ ΕΜΦΑΝΙΣΕΙΣ</a:t>
            </a:r>
            <a:endParaRPr lang="el-GR" sz="2400" dirty="0"/>
          </a:p>
        </p:txBody>
      </p:sp>
      <p:pic>
        <p:nvPicPr>
          <p:cNvPr id="4" name="3 - Θέση περιεχομένου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071546"/>
            <a:ext cx="7715303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/>
          </a:bodyPr>
          <a:lstStyle/>
          <a:p>
            <a:r>
              <a:rPr lang="el-GR" sz="2800" b="1" dirty="0"/>
              <a:t>ΕΠΙΠΛΟΚΕΣ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68865"/>
          </a:xfrm>
        </p:spPr>
        <p:txBody>
          <a:bodyPr>
            <a:normAutofit/>
          </a:bodyPr>
          <a:lstStyle/>
          <a:p>
            <a:pPr lvl="0"/>
            <a:r>
              <a:rPr lang="el-GR" dirty="0"/>
              <a:t>Σήψη (3ο &amp;4ο στάδιο)</a:t>
            </a:r>
          </a:p>
          <a:p>
            <a:pPr lvl="0"/>
            <a:r>
              <a:rPr lang="el-GR" dirty="0"/>
              <a:t>Χρόνια οστεομυελίτιδα (&gt;2 έτη – χειρουργική απομάκρυνση νεκρωμένου οστού, μεταμόσχευση οστού, ακρωτηριασμός)</a:t>
            </a:r>
          </a:p>
          <a:p>
            <a:pPr lvl="0"/>
            <a:r>
              <a:rPr lang="el-GR" dirty="0"/>
              <a:t>Σηπτική αρθρίτιδα (αιματογενής μεταφορά μικροβίου στον αρθρικό υμένα)</a:t>
            </a:r>
          </a:p>
          <a:p>
            <a:pPr lvl="0"/>
            <a:r>
              <a:rPr lang="el-GR" dirty="0"/>
              <a:t>Αναιμία</a:t>
            </a:r>
          </a:p>
          <a:p>
            <a:pPr lvl="0"/>
            <a:r>
              <a:rPr lang="el-GR" dirty="0"/>
              <a:t>Συρίγγια (μεταξύ επιμολυσμένου ιστού ή οστού και δέρματος)</a:t>
            </a:r>
          </a:p>
          <a:p>
            <a:pPr>
              <a:buNone/>
            </a:pPr>
            <a:endParaRPr lang="el-G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928670"/>
            <a:ext cx="8229600" cy="785818"/>
          </a:xfrm>
        </p:spPr>
        <p:txBody>
          <a:bodyPr>
            <a:normAutofit/>
          </a:bodyPr>
          <a:lstStyle/>
          <a:p>
            <a:r>
              <a:rPr lang="el-GR" sz="2800" b="1" dirty="0"/>
              <a:t>ΠΡΟΛΗΨΗ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Η σοφή ρύση του Ιπποκράτη «</a:t>
            </a:r>
            <a:r>
              <a:rPr lang="el-GR" dirty="0" err="1"/>
              <a:t>κάλλιον</a:t>
            </a:r>
            <a:r>
              <a:rPr lang="el-GR" dirty="0"/>
              <a:t> το </a:t>
            </a:r>
            <a:r>
              <a:rPr lang="el-GR" dirty="0" err="1"/>
              <a:t>προλαμβάνειν</a:t>
            </a:r>
            <a:r>
              <a:rPr lang="el-GR" dirty="0"/>
              <a:t> ή το </a:t>
            </a:r>
            <a:r>
              <a:rPr lang="el-GR" dirty="0" err="1"/>
              <a:t>θεραπεύειν</a:t>
            </a:r>
            <a:r>
              <a:rPr lang="el-GR" dirty="0"/>
              <a:t>» έχει απόλυτη εφαρμογή στην περίπτωση των κατακλίσεων. Ένα έλκος κατάκλισης εάν δημιουργηθεί, είναι πολύ δύσκολο να επουλωθεί (συνήθως χρειάζεται αρκετούς μήνες). Είναι λοιπόν εξαιρετικής σημασίας η πρόληψη του σχηματισμού των κατακλίσεων.</a:t>
            </a:r>
          </a:p>
          <a:p>
            <a:pPr>
              <a:buNone/>
            </a:pPr>
            <a:endParaRPr lang="el-G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928694"/>
          </a:xfrm>
        </p:spPr>
        <p:txBody>
          <a:bodyPr>
            <a:normAutofit/>
          </a:bodyPr>
          <a:lstStyle/>
          <a:p>
            <a:r>
              <a:rPr lang="el-GR" dirty="0"/>
              <a:t>ΚΛΙΝΙΡΗΣ ΑΣΘΕΝΗΣ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4625989"/>
          </a:xfrm>
        </p:spPr>
        <p:txBody>
          <a:bodyPr/>
          <a:lstStyle/>
          <a:p>
            <a:r>
              <a:rPr lang="el-GR" dirty="0"/>
              <a:t>Ως κλινήρης ασθενής αναφέρεται ο ασθενής που βρίσκεται σε μόνιμη ή παροδική </a:t>
            </a:r>
            <a:r>
              <a:rPr lang="el-GR" dirty="0" err="1"/>
              <a:t>κατακεκλιμένη</a:t>
            </a:r>
            <a:r>
              <a:rPr lang="el-GR" dirty="0"/>
              <a:t> θέση και η παθολογική του κατάσταση δεν του επιτρέπει να αυτοεξυπηρετηθεί.</a:t>
            </a:r>
          </a:p>
          <a:p>
            <a:r>
              <a:rPr lang="el-GR" dirty="0"/>
              <a:t>Ο </a:t>
            </a:r>
            <a:r>
              <a:rPr lang="el-GR" dirty="0" err="1"/>
              <a:t>κατακεκλιμένος</a:t>
            </a:r>
            <a:r>
              <a:rPr lang="el-GR" dirty="0"/>
              <a:t> ασθενής αντιμετωπίζει πολλές ιδιαιτερότητες και προκλήσεις λόγω της κατάστασής του και παρουσιάζει αυξημένες ανάγκες.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928670"/>
            <a:ext cx="8229600" cy="1071570"/>
          </a:xfrm>
        </p:spPr>
        <p:txBody>
          <a:bodyPr>
            <a:normAutofit/>
          </a:bodyPr>
          <a:lstStyle/>
          <a:p>
            <a:r>
              <a:rPr lang="el-GR" sz="2400" b="1" dirty="0"/>
              <a:t>ΚΛΙΜΑΚΕΣ ΠΡΟΛΗΨΗΣ ΚΑΤΑΚΛΙΣΕΩΝ</a:t>
            </a:r>
            <a:r>
              <a:rPr lang="el-GR" sz="2400" dirty="0"/>
              <a:t/>
            </a:r>
            <a:br>
              <a:rPr lang="el-GR" sz="2400" dirty="0"/>
            </a:br>
            <a:endParaRPr lang="el-GR" sz="24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dirty="0"/>
              <a:t>Υπάρχουν τουλάχιστον 40 κλίμακες, που αξιολογούν τον κίνδυνο ανάπτυξης ελκών</a:t>
            </a:r>
            <a:br>
              <a:rPr lang="el-GR" dirty="0"/>
            </a:br>
            <a:r>
              <a:rPr lang="el-GR" dirty="0"/>
              <a:t>πίεσης.</a:t>
            </a:r>
          </a:p>
          <a:p>
            <a:pPr lvl="0"/>
            <a:r>
              <a:rPr lang="el-GR" dirty="0"/>
              <a:t>Ανάλογα με το αποτέλεσμα της κάθε κλίμακας συνίσταται η λήψη προληπτικών</a:t>
            </a:r>
            <a:br>
              <a:rPr lang="el-GR" dirty="0"/>
            </a:br>
            <a:r>
              <a:rPr lang="el-GR" dirty="0"/>
              <a:t>μέτρων κατά την εμφάνιση ελκών πίεσης.</a:t>
            </a:r>
          </a:p>
          <a:p>
            <a:pPr>
              <a:buNone/>
            </a:pPr>
            <a:endParaRPr lang="el-G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29600" cy="1143008"/>
          </a:xfrm>
        </p:spPr>
        <p:txBody>
          <a:bodyPr>
            <a:normAutofit/>
          </a:bodyPr>
          <a:lstStyle/>
          <a:p>
            <a:r>
              <a:rPr lang="el-GR" sz="2800" b="1" dirty="0"/>
              <a:t>Στρατηγικές πρόληψης κατακλίσεων της EPUAP (Ευρωπαϊκή Εταιρία Κατακλίσεων)</a:t>
            </a:r>
            <a:endParaRPr lang="el-GR" sz="28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928802"/>
            <a:ext cx="8229600" cy="464573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dirty="0"/>
              <a:t>• Αναγνώριση ατόμων που βρίσκονται σε κίνδυνο για ανάπτυξη κατάκλισης</a:t>
            </a:r>
            <a:br>
              <a:rPr lang="el-GR" dirty="0"/>
            </a:br>
            <a:r>
              <a:rPr lang="el-GR" dirty="0"/>
              <a:t>• </a:t>
            </a:r>
            <a:r>
              <a:rPr lang="el-GR" dirty="0" smtClean="0"/>
              <a:t>Διατήρηση </a:t>
            </a:r>
            <a:r>
              <a:rPr lang="el-GR" dirty="0"/>
              <a:t>και βελτίωση της ανοχής των ιστών στην πίεση</a:t>
            </a:r>
            <a:br>
              <a:rPr lang="el-GR" dirty="0"/>
            </a:br>
            <a:r>
              <a:rPr lang="el-GR" dirty="0"/>
              <a:t>• Προστασία σώματος από τα ανεπιθύμητα αποτελέσματα των εξωτερικών μηχανικών δυνάμεων</a:t>
            </a:r>
            <a:br>
              <a:rPr lang="el-GR" dirty="0"/>
            </a:br>
            <a:r>
              <a:rPr lang="el-GR" dirty="0"/>
              <a:t>• </a:t>
            </a:r>
            <a:r>
              <a:rPr lang="el-GR" dirty="0" smtClean="0"/>
              <a:t>Διατροφική </a:t>
            </a:r>
            <a:r>
              <a:rPr lang="el-GR" dirty="0"/>
              <a:t>υποστήριξη των ασθενών σύμφωνα με τις ανάγκες τους</a:t>
            </a:r>
            <a:br>
              <a:rPr lang="el-GR" dirty="0"/>
            </a:br>
            <a:r>
              <a:rPr lang="el-GR" dirty="0"/>
              <a:t>• Έλεγχος και αποφυγή υπερβολικής υγρασίας.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b="1" dirty="0"/>
              <a:t>ΜΕΤΡΑ ΠΡΟΛΗΨΗΣ ( EPUAP και την NPUAP )</a:t>
            </a:r>
            <a:endParaRPr lang="el-GR" sz="3200" dirty="0"/>
          </a:p>
        </p:txBody>
      </p:sp>
      <p:pic>
        <p:nvPicPr>
          <p:cNvPr id="3074" name="Picture 2" descr="C:\Users\apapakosta\Desktop\Healthstories-Νέα-προγράμματα-μαζικού-ελέγχου-για-την-πρόληψη-του-καρκίνου-και-των-καρδιαγγειακών-νοσημάτων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330358" y="2249488"/>
            <a:ext cx="6483283" cy="43243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/>
          </a:bodyPr>
          <a:lstStyle/>
          <a:p>
            <a:r>
              <a:rPr lang="el-GR" sz="2400" b="1" u="sng" dirty="0"/>
              <a:t>1.Φροντίδα δέρματος –ελαχιστοποίηση υγρασίας</a:t>
            </a:r>
            <a:endParaRPr lang="el-GR" sz="24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68865"/>
          </a:xfrm>
        </p:spPr>
        <p:txBody>
          <a:bodyPr>
            <a:normAutofit fontScale="85000" lnSpcReduction="10000"/>
          </a:bodyPr>
          <a:lstStyle/>
          <a:p>
            <a:r>
              <a:rPr lang="el-GR" dirty="0"/>
              <a:t>• Παρακολούθηση / 3 φορές την ημέρα</a:t>
            </a:r>
            <a:br>
              <a:rPr lang="el-GR" dirty="0"/>
            </a:br>
            <a:r>
              <a:rPr lang="el-GR" dirty="0"/>
              <a:t>• Χρήση ουδέτερου σαπουνιού καθαριότητας ,λοσιόν ενυδάτωσης</a:t>
            </a:r>
            <a:br>
              <a:rPr lang="el-GR" dirty="0"/>
            </a:br>
            <a:r>
              <a:rPr lang="el-GR" dirty="0"/>
              <a:t>• ∆έρμα στεγνό και καθαρό όχι πολύ ζεστό.</a:t>
            </a:r>
            <a:br>
              <a:rPr lang="el-GR" dirty="0"/>
            </a:br>
            <a:r>
              <a:rPr lang="el-GR" dirty="0"/>
              <a:t>• Προστασία από εκκρίσεις τραυμάτων και από την επαφή με ούρα και κόπρανα ,ιδρώτας</a:t>
            </a:r>
            <a:br>
              <a:rPr lang="el-GR" dirty="0"/>
            </a:br>
            <a:r>
              <a:rPr lang="el-GR" dirty="0"/>
              <a:t>• Σεντόνια στεγνά και χωρίς πτυχώσεις</a:t>
            </a:r>
            <a:br>
              <a:rPr lang="el-GR" dirty="0"/>
            </a:br>
            <a:r>
              <a:rPr lang="el-GR" dirty="0"/>
              <a:t>• Ελαφρό μασάζ γύρω από τα σημεία ερυθρότητας ανά 2 ώρες</a:t>
            </a:r>
            <a:br>
              <a:rPr lang="el-GR" dirty="0"/>
            </a:br>
            <a:r>
              <a:rPr lang="el-GR" dirty="0"/>
              <a:t>• Φροντίδα για μείωση οιδημάτων</a:t>
            </a:r>
            <a:br>
              <a:rPr lang="el-GR" dirty="0"/>
            </a:br>
            <a:r>
              <a:rPr lang="el-GR" dirty="0"/>
              <a:t>• Συνεχής αξιολόγηση της αιμάτωσης της περιοχής</a:t>
            </a:r>
            <a:br>
              <a:rPr lang="el-GR" dirty="0"/>
            </a:br>
            <a:r>
              <a:rPr lang="el-GR" dirty="0"/>
              <a:t>• Περιδέσεις και οι επίδεσμοι όχι σφιχτά εφαρμοσμένοι.</a:t>
            </a:r>
            <a:br>
              <a:rPr lang="el-GR" dirty="0"/>
            </a:br>
            <a:r>
              <a:rPr lang="el-GR" dirty="0"/>
              <a:t>• Εάν υπάρχει κνησμός εφαρμογή μέτρων ύφεσης του 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785794"/>
            <a:ext cx="8229600" cy="1000132"/>
          </a:xfrm>
        </p:spPr>
        <p:txBody>
          <a:bodyPr>
            <a:normAutofit/>
          </a:bodyPr>
          <a:lstStyle/>
          <a:p>
            <a:r>
              <a:rPr lang="el-GR" sz="2400" b="1" u="sng" dirty="0"/>
              <a:t>2.Ανακατανομή πίεσης ( στρώματα κατακλίσεων)</a:t>
            </a:r>
            <a:endParaRPr lang="el-GR" sz="24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4717172"/>
          </a:xfrm>
        </p:spPr>
        <p:txBody>
          <a:bodyPr>
            <a:normAutofit/>
          </a:bodyPr>
          <a:lstStyle/>
          <a:p>
            <a:r>
              <a:rPr lang="el-GR" dirty="0"/>
              <a:t>• Στατικές συσκευές μείωσης της πίεσης (</a:t>
            </a:r>
            <a:r>
              <a:rPr lang="el-GR" dirty="0" err="1"/>
              <a:t>static</a:t>
            </a:r>
            <a:r>
              <a:rPr lang="el-GR" dirty="0"/>
              <a:t> </a:t>
            </a:r>
            <a:r>
              <a:rPr lang="el-GR" dirty="0" err="1"/>
              <a:t>mode</a:t>
            </a:r>
            <a:r>
              <a:rPr lang="el-GR" dirty="0"/>
              <a:t>) αφρού, ύδατος, </a:t>
            </a:r>
            <a:r>
              <a:rPr lang="el-GR" dirty="0" err="1"/>
              <a:t>γέλης</a:t>
            </a:r>
            <a:r>
              <a:rPr lang="el-GR" dirty="0"/>
              <a:t> ή αέρα</a:t>
            </a:r>
            <a:br>
              <a:rPr lang="el-GR" dirty="0"/>
            </a:br>
            <a:r>
              <a:rPr lang="el-GR" dirty="0"/>
              <a:t>• </a:t>
            </a:r>
            <a:r>
              <a:rPr lang="el-GR" dirty="0" err="1"/>
              <a:t>∆υναμικές</a:t>
            </a:r>
            <a:r>
              <a:rPr lang="el-GR" dirty="0"/>
              <a:t> συσκευές (</a:t>
            </a:r>
            <a:r>
              <a:rPr lang="el-GR" dirty="0" err="1"/>
              <a:t>dynamic</a:t>
            </a:r>
            <a:r>
              <a:rPr lang="el-GR" dirty="0"/>
              <a:t> </a:t>
            </a:r>
            <a:r>
              <a:rPr lang="el-GR" dirty="0" err="1"/>
              <a:t>mode</a:t>
            </a:r>
            <a:r>
              <a:rPr lang="el-GR" dirty="0"/>
              <a:t>) ηλεκτρική αντλία αέρος που φουσκώνει και ξεφουσκώνει τις </a:t>
            </a:r>
            <a:r>
              <a:rPr lang="el-GR" dirty="0" err="1"/>
              <a:t>αεροκυψέλες</a:t>
            </a:r>
            <a:r>
              <a:rPr lang="el-GR" dirty="0"/>
              <a:t> εντός του στρώματος.</a:t>
            </a:r>
            <a:br>
              <a:rPr lang="el-GR" dirty="0"/>
            </a:br>
            <a:r>
              <a:rPr lang="el-GR" dirty="0"/>
              <a:t>• Παρά την χρήση του εξοπλισμού μείωσης πίεσης αν δεν αλλάξει η θέση του ασθενούς υπάρχει αυξημένος κίνδυνος δημιουργίας ελκών εκ της πίεσης.</a:t>
            </a:r>
          </a:p>
          <a:p>
            <a:pPr>
              <a:buNone/>
            </a:pPr>
            <a:endParaRPr lang="el-GR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928670"/>
            <a:ext cx="8229600" cy="857256"/>
          </a:xfrm>
        </p:spPr>
        <p:txBody>
          <a:bodyPr>
            <a:normAutofit/>
          </a:bodyPr>
          <a:lstStyle/>
          <a:p>
            <a:r>
              <a:rPr lang="el-GR" sz="2400" b="1" u="sng" dirty="0"/>
              <a:t>3.Θέση- αλλαγή θέσης</a:t>
            </a:r>
            <a:endParaRPr lang="el-GR" sz="24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4788610"/>
          </a:xfrm>
        </p:spPr>
        <p:txBody>
          <a:bodyPr>
            <a:normAutofit/>
          </a:bodyPr>
          <a:lstStyle/>
          <a:p>
            <a:r>
              <a:rPr lang="el-GR" dirty="0"/>
              <a:t>• Αλλαγή θέσεως κάθε 2 ώρες (χρησιμοποιώντας 3-4 θέσεις (περιοδικότητα)</a:t>
            </a:r>
            <a:br>
              <a:rPr lang="el-GR" dirty="0"/>
            </a:br>
            <a:r>
              <a:rPr lang="el-GR" dirty="0"/>
              <a:t>• Μετατόπιση του βάρους σώματος τουλάχιστον κάθε 30 λεπτά</a:t>
            </a:r>
            <a:br>
              <a:rPr lang="el-GR" dirty="0"/>
            </a:br>
            <a:r>
              <a:rPr lang="el-GR" dirty="0"/>
              <a:t>• Παραμονή στη θέση </a:t>
            </a:r>
            <a:r>
              <a:rPr lang="el-GR" dirty="0" err="1" smtClean="0"/>
              <a:t>ημι</a:t>
            </a:r>
            <a:r>
              <a:rPr lang="el-GR" dirty="0" smtClean="0"/>
              <a:t>-</a:t>
            </a:r>
            <a:r>
              <a:rPr lang="el-GR" dirty="0" err="1" smtClean="0"/>
              <a:t>fowler</a:t>
            </a:r>
            <a:r>
              <a:rPr lang="el-GR" dirty="0" smtClean="0"/>
              <a:t> </a:t>
            </a:r>
            <a:r>
              <a:rPr lang="el-GR" dirty="0"/>
              <a:t>όχι πάνω από 30 λεπτά</a:t>
            </a:r>
            <a:br>
              <a:rPr lang="el-GR" dirty="0"/>
            </a:br>
            <a:r>
              <a:rPr lang="el-GR" dirty="0"/>
              <a:t>• Ήπιες κινήσεις για την αποφυγή τριβής και ολίσθησης</a:t>
            </a:r>
            <a:br>
              <a:rPr lang="el-GR" dirty="0"/>
            </a:br>
            <a:r>
              <a:rPr lang="el-GR" dirty="0"/>
              <a:t>• Μετακίνηση με σεντόνι και πάντα με βοήθεια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b="1" u="sng" dirty="0"/>
              <a:t>4.Αύξηση κινητικότητας</a:t>
            </a:r>
            <a:endParaRPr lang="el-GR" sz="32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  <a:buNone/>
            </a:pPr>
            <a:r>
              <a:rPr lang="el-GR" dirty="0"/>
              <a:t>   • Παθητική </a:t>
            </a:r>
            <a:r>
              <a:rPr lang="el-GR" dirty="0" err="1"/>
              <a:t>φυσικο</a:t>
            </a:r>
            <a:r>
              <a:rPr lang="el-GR" dirty="0"/>
              <a:t>-κινησιοθεραπεία</a:t>
            </a:r>
            <a:br>
              <a:rPr lang="el-GR" dirty="0"/>
            </a:br>
            <a:r>
              <a:rPr lang="el-GR" dirty="0"/>
              <a:t>• Έγκαιρη κινητοποίηση</a:t>
            </a:r>
            <a:br>
              <a:rPr lang="el-GR" dirty="0"/>
            </a:br>
            <a:r>
              <a:rPr lang="el-GR" dirty="0"/>
              <a:t>• Μείωση κατασταλτικών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b="1" u="sng" dirty="0"/>
              <a:t>5. </a:t>
            </a:r>
            <a:r>
              <a:rPr lang="el-GR" sz="3200" b="1" u="sng" dirty="0" err="1"/>
              <a:t>∆ιόρθωση</a:t>
            </a:r>
            <a:r>
              <a:rPr lang="el-GR" sz="3200" b="1" u="sng" dirty="0"/>
              <a:t> </a:t>
            </a:r>
            <a:r>
              <a:rPr lang="el-GR" sz="3200" b="1" u="sng" dirty="0" err="1"/>
              <a:t>υποθρεψίας</a:t>
            </a:r>
            <a:endParaRPr lang="el-GR" sz="32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dirty="0"/>
              <a:t>    • Επαρκής ενυδάτωση</a:t>
            </a:r>
            <a:br>
              <a:rPr lang="el-GR" dirty="0"/>
            </a:br>
            <a:r>
              <a:rPr lang="el-GR" dirty="0"/>
              <a:t>• </a:t>
            </a:r>
            <a:r>
              <a:rPr lang="el-GR" dirty="0" smtClean="0"/>
              <a:t>Διατήρηση </a:t>
            </a:r>
            <a:r>
              <a:rPr lang="el-GR" dirty="0"/>
              <a:t>καλού επιπέδου θρέψης (1,2-1,5 </a:t>
            </a:r>
            <a:r>
              <a:rPr lang="el-GR" dirty="0" err="1"/>
              <a:t>γρ</a:t>
            </a:r>
            <a:r>
              <a:rPr lang="el-GR" dirty="0"/>
              <a:t>/</a:t>
            </a:r>
            <a:r>
              <a:rPr lang="el-GR" dirty="0" err="1"/>
              <a:t>κλ</a:t>
            </a:r>
            <a:r>
              <a:rPr lang="el-GR" dirty="0"/>
              <a:t> βάρους σώματος πρωτεΐνη / μέρα από την</a:t>
            </a:r>
            <a:br>
              <a:rPr lang="el-GR" dirty="0"/>
            </a:br>
            <a:r>
              <a:rPr lang="el-GR" dirty="0"/>
              <a:t>πρώτη μέρα εισαγωγής).</a:t>
            </a:r>
            <a:br>
              <a:rPr lang="el-GR" dirty="0"/>
            </a:br>
            <a:r>
              <a:rPr lang="el-GR" dirty="0"/>
              <a:t>• Ειδικά συμπληρώματα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b="1" dirty="0"/>
              <a:t>Στρατηγικές θεραπείας των ελκών πίεσης (EPUAP)</a:t>
            </a:r>
            <a:endParaRPr lang="el-GR" sz="32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  <a:buNone/>
            </a:pPr>
            <a:r>
              <a:rPr lang="el-GR" dirty="0"/>
              <a:t>    • Εκτίμηση της κατάκλισης (</a:t>
            </a:r>
            <a:r>
              <a:rPr lang="el-GR" dirty="0" err="1"/>
              <a:t>σταδιοποίηση</a:t>
            </a:r>
            <a:r>
              <a:rPr lang="el-GR" dirty="0"/>
              <a:t>)</a:t>
            </a:r>
            <a:br>
              <a:rPr lang="el-GR" dirty="0"/>
            </a:br>
            <a:r>
              <a:rPr lang="el-GR" dirty="0"/>
              <a:t>• Καθαρισμός του τραύματος και απομάκρυνση των νεκρωμένων ιστών</a:t>
            </a:r>
            <a:br>
              <a:rPr lang="el-GR" dirty="0"/>
            </a:br>
            <a:r>
              <a:rPr lang="el-GR" dirty="0"/>
              <a:t>• Χρησιμοποίηση του κατάλληλου επιθέματος</a:t>
            </a:r>
            <a:br>
              <a:rPr lang="el-GR" dirty="0"/>
            </a:br>
            <a:r>
              <a:rPr lang="el-GR" dirty="0"/>
              <a:t>• Φροντίδα για μείωση της πίεσης στο σημείο της κατάκλισης.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b="1" dirty="0"/>
              <a:t>ΘΕΡΑΠΕΙΑ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  <a:buNone/>
            </a:pPr>
            <a:r>
              <a:rPr lang="el-GR" dirty="0"/>
              <a:t>Η θεραπεία των κατακλίσεων ή ελκών πίεσης μπορεί να είναι:</a:t>
            </a:r>
          </a:p>
          <a:p>
            <a:pPr lvl="0">
              <a:lnSpc>
                <a:spcPct val="150000"/>
              </a:lnSpc>
            </a:pPr>
            <a:r>
              <a:rPr lang="el-GR" dirty="0"/>
              <a:t>Συντηρητική , ή </a:t>
            </a:r>
          </a:p>
          <a:p>
            <a:pPr lvl="0">
              <a:lnSpc>
                <a:spcPct val="150000"/>
              </a:lnSpc>
            </a:pPr>
            <a:r>
              <a:rPr lang="el-GR" dirty="0"/>
              <a:t>Χειρουργική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785818"/>
          </a:xfrm>
        </p:spPr>
        <p:txBody>
          <a:bodyPr>
            <a:normAutofit fontScale="90000"/>
          </a:bodyPr>
          <a:lstStyle/>
          <a:p>
            <a:r>
              <a:rPr lang="el-GR" sz="2800" b="1" dirty="0"/>
              <a:t>ΒΑΣΙΚΕΣ ΑΝΑΓΚΕΣ ΦΡΟΝΤΙΔΑΣ ΚΛΙΝΗΡΗ ΑΣΘΕΝΗ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4625989"/>
          </a:xfrm>
        </p:spPr>
        <p:txBody>
          <a:bodyPr/>
          <a:lstStyle/>
          <a:p>
            <a:r>
              <a:rPr lang="el-GR" dirty="0"/>
              <a:t>Οι βασικές ανάγκες στη φροντίδα του κλινήρη ασθενή, που προκύπτουν από την κατάστασή του, αφορούν κυρίως:</a:t>
            </a:r>
          </a:p>
          <a:p>
            <a:pPr>
              <a:buFont typeface="Wingdings" pitchFamily="2" charset="2"/>
              <a:buChar char="Ø"/>
            </a:pPr>
            <a:r>
              <a:rPr lang="el-GR" dirty="0"/>
              <a:t>Την πρόληψη εμφάνισης κατακλίσεων</a:t>
            </a:r>
          </a:p>
          <a:p>
            <a:pPr>
              <a:buFont typeface="Wingdings" pitchFamily="2" charset="2"/>
              <a:buChar char="Ø"/>
            </a:pPr>
            <a:r>
              <a:rPr lang="el-GR" dirty="0"/>
              <a:t>Την διατροφή και την ενυδάτωσή του</a:t>
            </a:r>
          </a:p>
          <a:p>
            <a:pPr>
              <a:buFont typeface="Wingdings" pitchFamily="2" charset="2"/>
              <a:buChar char="Ø"/>
            </a:pPr>
            <a:r>
              <a:rPr lang="el-GR" dirty="0"/>
              <a:t>Την προσωπική του υγιεινή</a:t>
            </a:r>
          </a:p>
          <a:p>
            <a:pPr>
              <a:buFont typeface="Wingdings" pitchFamily="2" charset="2"/>
              <a:buChar char="Ø"/>
            </a:pPr>
            <a:r>
              <a:rPr lang="el-GR" dirty="0"/>
              <a:t>Την άσκηση και την κινητικότητά του και </a:t>
            </a:r>
          </a:p>
          <a:p>
            <a:pPr>
              <a:buFont typeface="Wingdings" pitchFamily="2" charset="2"/>
              <a:buChar char="Ø"/>
            </a:pPr>
            <a:r>
              <a:rPr lang="el-GR" dirty="0"/>
              <a:t>Την ψυχολογική </a:t>
            </a:r>
            <a:r>
              <a:rPr lang="el-GR"/>
              <a:t>του υποστήριξη</a:t>
            </a:r>
            <a:endParaRPr lang="el-GR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/>
          </a:bodyPr>
          <a:lstStyle/>
          <a:p>
            <a:r>
              <a:rPr lang="el-GR" sz="3200" dirty="0"/>
              <a:t>ΣΥΝΤΗΡΗΤΙΚΗ ΘΕΡΑΠΕΙΑ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786478"/>
          </a:xfrm>
        </p:spPr>
        <p:txBody>
          <a:bodyPr>
            <a:normAutofit fontScale="85000" lnSpcReduction="20000"/>
          </a:bodyPr>
          <a:lstStyle/>
          <a:p>
            <a:r>
              <a:rPr lang="el-GR" dirty="0"/>
              <a:t>Η συντηρητική θεραπεία των κατακλίσεων βασίζεται στην πρόληψη και επιτυγχάνεται με:</a:t>
            </a:r>
            <a:br>
              <a:rPr lang="el-GR" dirty="0"/>
            </a:br>
            <a:r>
              <a:rPr lang="el-GR" dirty="0"/>
              <a:t>1) Τη φροντίδα και τη συντήρηση της γενικής φυσικής και διανοητικής κατάστασης </a:t>
            </a:r>
            <a:r>
              <a:rPr lang="el-GR" dirty="0" smtClean="0"/>
              <a:t>του</a:t>
            </a:r>
            <a:r>
              <a:rPr lang="en-US" dirty="0" smtClean="0"/>
              <a:t> </a:t>
            </a:r>
            <a:r>
              <a:rPr lang="el-GR" dirty="0" smtClean="0"/>
              <a:t>ασθενούς</a:t>
            </a:r>
            <a:r>
              <a:rPr lang="el-GR" dirty="0"/>
              <a:t>.</a:t>
            </a:r>
            <a:br>
              <a:rPr lang="el-GR" dirty="0"/>
            </a:br>
            <a:r>
              <a:rPr lang="el-GR" dirty="0"/>
              <a:t>2) Τη φροντίδα και την συντήρηση καλής κατάστασης του δέρματος.</a:t>
            </a:r>
            <a:br>
              <a:rPr lang="el-GR" dirty="0"/>
            </a:br>
            <a:r>
              <a:rPr lang="el-GR" dirty="0"/>
              <a:t>3) Την αντιμετώπιση της ακράτειας.</a:t>
            </a:r>
            <a:br>
              <a:rPr lang="el-GR" dirty="0"/>
            </a:br>
            <a:r>
              <a:rPr lang="el-GR" dirty="0"/>
              <a:t>4) Την καταπολέμηση λοιμώξεων και φλεγμονών</a:t>
            </a:r>
            <a:br>
              <a:rPr lang="el-GR" dirty="0"/>
            </a:br>
            <a:r>
              <a:rPr lang="el-GR" dirty="0"/>
              <a:t>5) Θρεπτική υποστήριξη</a:t>
            </a:r>
            <a:br>
              <a:rPr lang="el-GR" dirty="0"/>
            </a:br>
            <a:r>
              <a:rPr lang="el-GR" dirty="0"/>
              <a:t>6) Επαρκής οξυγόνωση των ιστών.</a:t>
            </a:r>
          </a:p>
          <a:p>
            <a:pPr>
              <a:buNone/>
            </a:pPr>
            <a:r>
              <a:rPr lang="en-US" dirty="0" smtClean="0"/>
              <a:t>    </a:t>
            </a:r>
            <a:r>
              <a:rPr lang="el-GR" dirty="0" smtClean="0"/>
              <a:t>7</a:t>
            </a:r>
            <a:r>
              <a:rPr lang="el-GR" dirty="0"/>
              <a:t>) Αποφυγή φαρμάκων που καθυστερούν την επούλωση</a:t>
            </a:r>
            <a:br>
              <a:rPr lang="el-GR" dirty="0"/>
            </a:br>
            <a:r>
              <a:rPr lang="el-GR" dirty="0"/>
              <a:t>8) Την ρύθμιση και την διόρθωση συνυπαρχόντων παθήσεων (Αναιμία, διαβήτη... κλπ.).</a:t>
            </a:r>
            <a:br>
              <a:rPr lang="el-GR" dirty="0"/>
            </a:br>
            <a:r>
              <a:rPr lang="el-GR" dirty="0"/>
              <a:t>9) Φυσικοθεραπεία όταν χρειάζεται.</a:t>
            </a:r>
            <a:br>
              <a:rPr lang="el-GR" dirty="0"/>
            </a:br>
            <a:r>
              <a:rPr lang="el-GR" dirty="0"/>
              <a:t>10) Τον χειρουργικό καθαρισμό των μαλακών μορίων και την αφαίρεση των νεκρωμάτων.</a:t>
            </a:r>
            <a:br>
              <a:rPr lang="el-GR" dirty="0"/>
            </a:br>
            <a:r>
              <a:rPr lang="el-GR" dirty="0"/>
              <a:t>11) Την χρήση τοπικών υλικών (επιθέματα) όταν χρειάζεται.</a:t>
            </a:r>
            <a:br>
              <a:rPr lang="el-GR" dirty="0"/>
            </a:br>
            <a:r>
              <a:rPr lang="el-GR" dirty="0"/>
              <a:t>12) </a:t>
            </a:r>
            <a:r>
              <a:rPr lang="el-GR" dirty="0" err="1"/>
              <a:t>Φωτοδυναμική</a:t>
            </a:r>
            <a:r>
              <a:rPr lang="el-GR" dirty="0"/>
              <a:t> θεραπεία.</a:t>
            </a:r>
            <a:r>
              <a:rPr lang="el-GR" b="1" u="sng" dirty="0"/>
              <a:t> </a:t>
            </a:r>
            <a:endParaRPr lang="el-GR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Θέση περιεχομένου"/>
          <p:cNvPicPr>
            <a:picLocks noGrp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57188"/>
            <a:ext cx="7000875" cy="628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- Εικόνα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285728"/>
            <a:ext cx="8072494" cy="628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/>
          </a:bodyPr>
          <a:lstStyle/>
          <a:p>
            <a:r>
              <a:rPr lang="el-GR" sz="3200" b="1" dirty="0"/>
              <a:t>ΧΕΙΡΟΥΡΓΙΚΗ ΘΕΡΑΠΕΙΑ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500725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el-GR" dirty="0"/>
              <a:t>Η χειρουργική θεραπεία περιλαμβάνει:</a:t>
            </a:r>
          </a:p>
          <a:p>
            <a:r>
              <a:rPr lang="el-GR" dirty="0"/>
              <a:t>Α) </a:t>
            </a:r>
            <a:r>
              <a:rPr lang="el-GR" b="1" dirty="0"/>
              <a:t>τεχνικές λύσεις</a:t>
            </a:r>
            <a:endParaRPr lang="el-GR" dirty="0"/>
          </a:p>
          <a:p>
            <a:pPr>
              <a:buNone/>
            </a:pPr>
            <a:r>
              <a:rPr lang="en-US" dirty="0" smtClean="0"/>
              <a:t>  </a:t>
            </a:r>
            <a:r>
              <a:rPr lang="el-GR" dirty="0" smtClean="0"/>
              <a:t> </a:t>
            </a:r>
            <a:r>
              <a:rPr lang="el-GR" u="sng" dirty="0"/>
              <a:t>Άμεσες τεχνολογίες</a:t>
            </a:r>
            <a:r>
              <a:rPr lang="el-GR" dirty="0"/>
              <a:t/>
            </a:r>
            <a:br>
              <a:rPr lang="el-GR" dirty="0"/>
            </a:br>
            <a:r>
              <a:rPr lang="el-GR" dirty="0"/>
              <a:t> Μηχανική απομάκρυνση των </a:t>
            </a:r>
            <a:r>
              <a:rPr lang="el-GR" dirty="0" err="1"/>
              <a:t>ιστικών</a:t>
            </a:r>
            <a:r>
              <a:rPr lang="el-GR" dirty="0"/>
              <a:t> νεκρώσεων:</a:t>
            </a:r>
            <a:br>
              <a:rPr lang="el-GR" dirty="0"/>
            </a:br>
            <a:r>
              <a:rPr lang="el-GR" dirty="0"/>
              <a:t>• •Συστήματα </a:t>
            </a:r>
            <a:r>
              <a:rPr lang="el-GR" dirty="0" err="1"/>
              <a:t>υδροχειρουργικής</a:t>
            </a:r>
            <a:r>
              <a:rPr lang="el-GR" dirty="0"/>
              <a:t/>
            </a:r>
            <a:br>
              <a:rPr lang="el-GR" dirty="0"/>
            </a:br>
            <a:r>
              <a:rPr lang="el-GR" dirty="0"/>
              <a:t>• •Υπέρηχοι υψηλής συχνότητας</a:t>
            </a:r>
            <a:br>
              <a:rPr lang="el-GR" dirty="0"/>
            </a:br>
            <a:r>
              <a:rPr lang="el-GR" dirty="0"/>
              <a:t> </a:t>
            </a:r>
            <a:r>
              <a:rPr lang="el-GR" u="sng" dirty="0"/>
              <a:t>Έμμεσες τεχνολογίες</a:t>
            </a:r>
            <a:r>
              <a:rPr lang="el-GR" dirty="0"/>
              <a:t/>
            </a:r>
            <a:br>
              <a:rPr lang="el-GR" dirty="0"/>
            </a:br>
            <a:r>
              <a:rPr lang="el-GR" dirty="0"/>
              <a:t>• •Θεραπεία ελκών με την εφαρμογή αρνητικής πίεσης</a:t>
            </a:r>
            <a:br>
              <a:rPr lang="el-GR" dirty="0"/>
            </a:br>
            <a:r>
              <a:rPr lang="el-GR" dirty="0"/>
              <a:t>• •Υπέρηχοι χαμηλής συχνότητας</a:t>
            </a:r>
          </a:p>
          <a:p>
            <a:r>
              <a:rPr lang="el-GR" dirty="0"/>
              <a:t>Β) </a:t>
            </a:r>
            <a:r>
              <a:rPr lang="el-GR" b="1" dirty="0"/>
              <a:t>Χειρουργικό καθαρισμό</a:t>
            </a:r>
            <a:r>
              <a:rPr lang="el-GR" dirty="0"/>
              <a:t>, που είναι η θεραπεία εκλογής για μεγάλες κατακλίσεις με νεκρώσεις και ο οποίος γίνεται εύκολα στους νεκρωμένους ιστούς γιατί στην εσχάρα δεν υπάρχουν αισθητικές ίνες. Ο νεκρωτικός ιστός αποτελεί φραγμό στην επούλωση και λειτουργεί ως εστία λοίμωξης.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1071570"/>
          </a:xfrm>
        </p:spPr>
        <p:txBody>
          <a:bodyPr>
            <a:normAutofit/>
          </a:bodyPr>
          <a:lstStyle/>
          <a:p>
            <a:r>
              <a:rPr lang="el-GR" sz="3600" b="1" dirty="0"/>
              <a:t>ΧΕΙΡΟΥΡΓΙΚΗ ΘΕΡΑΠΕΙΑ</a:t>
            </a:r>
            <a:endParaRPr lang="el-GR" sz="3600" dirty="0"/>
          </a:p>
        </p:txBody>
      </p:sp>
      <p:pic>
        <p:nvPicPr>
          <p:cNvPr id="4" name="3 - Θέση περιεχομένου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214414" y="1857364"/>
            <a:ext cx="6434760" cy="432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1071570"/>
          </a:xfrm>
        </p:spPr>
        <p:txBody>
          <a:bodyPr>
            <a:normAutofit/>
          </a:bodyPr>
          <a:lstStyle/>
          <a:p>
            <a:r>
              <a:rPr lang="el-GR" sz="3200" b="1" dirty="0"/>
              <a:t>ΕΝΔΕΙΞΕΙΣ ΤΗΣ ΧΕΙΡΟΥΡΓΙΚΗΣ ΑΠΟΚΑΤΑΣΤΑΣΗΣ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478861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r>
              <a:rPr lang="el-GR" dirty="0"/>
              <a:t>    • 1) Αποτυχία της συντηρητικής θεραπείας.</a:t>
            </a:r>
            <a:br>
              <a:rPr lang="el-GR" dirty="0"/>
            </a:br>
            <a:r>
              <a:rPr lang="el-GR" dirty="0"/>
              <a:t>• 2) Μεγάλη κατάκλιση με αδυναμία επούλωσης σε εύλογο χρονικό διάστημα.</a:t>
            </a:r>
            <a:br>
              <a:rPr lang="el-GR" dirty="0"/>
            </a:br>
            <a:r>
              <a:rPr lang="el-GR" dirty="0"/>
              <a:t>• 3) Κατάκλιση 3ου ή 4ου σταδίου.</a:t>
            </a:r>
            <a:br>
              <a:rPr lang="el-GR" dirty="0"/>
            </a:br>
            <a:r>
              <a:rPr lang="el-GR" dirty="0"/>
              <a:t>• 4) Εξέλκωση με κακοήθη εξαλλαγή.</a:t>
            </a:r>
            <a:br>
              <a:rPr lang="el-GR" dirty="0"/>
            </a:br>
            <a:r>
              <a:rPr lang="el-GR" dirty="0"/>
              <a:t>• 5) Ασθενείς με καλή φυσική και διανοητική κατάσταση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714380"/>
          </a:xfrm>
        </p:spPr>
        <p:txBody>
          <a:bodyPr>
            <a:normAutofit/>
          </a:bodyPr>
          <a:lstStyle/>
          <a:p>
            <a:r>
              <a:rPr lang="el-GR" sz="3200" b="1" dirty="0"/>
              <a:t>ΒΑΣΙΚΕΣ ΑΡΧΕΣ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288676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el-GR" dirty="0"/>
              <a:t>Οι </a:t>
            </a:r>
            <a:r>
              <a:rPr lang="el-GR" b="1" dirty="0"/>
              <a:t>βασικές αρχές</a:t>
            </a:r>
            <a:r>
              <a:rPr lang="el-GR" dirty="0"/>
              <a:t> της χειρουργικής αποκατάστασης είναι:</a:t>
            </a:r>
            <a:br>
              <a:rPr lang="el-GR" dirty="0"/>
            </a:br>
            <a:r>
              <a:rPr lang="el-GR" dirty="0"/>
              <a:t>• 1) Πλήρης αφαίρεση του έλκους, του ουλώδους ιστού και των αποτιτανώσεων των μαλακών μορίων.</a:t>
            </a:r>
            <a:br>
              <a:rPr lang="el-GR" dirty="0"/>
            </a:br>
            <a:r>
              <a:rPr lang="el-GR" dirty="0"/>
              <a:t>• 2) Αφαίρεση της οστικής προεξοχής.</a:t>
            </a:r>
            <a:br>
              <a:rPr lang="el-GR" dirty="0"/>
            </a:br>
            <a:r>
              <a:rPr lang="el-GR" dirty="0"/>
              <a:t>• 3) Σωστή κάλυψη των οστέινων προεξοχών με υγιές μύες.</a:t>
            </a:r>
            <a:br>
              <a:rPr lang="el-GR" dirty="0"/>
            </a:br>
            <a:r>
              <a:rPr lang="el-GR" dirty="0"/>
              <a:t>• 4) Σωστός σχεδιασμός κρημνών με καλή αιμάτωση.</a:t>
            </a:r>
            <a:br>
              <a:rPr lang="el-GR" dirty="0"/>
            </a:br>
            <a:r>
              <a:rPr lang="el-GR" dirty="0"/>
              <a:t/>
            </a:r>
            <a:br>
              <a:rPr lang="el-GR" dirty="0"/>
            </a:br>
            <a:r>
              <a:rPr lang="el-GR" dirty="0"/>
              <a:t>ΑΠΑΡΑΙΤΗΤΗ η καθήλωση τού ασθενούς σε θέση ώστε να μην πιέζεται η περιοχή αποκατάστασης για τις πρώτες 10-20 μετεγχειρητικές ημέρες.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Θέση περιεχομένου"/>
          <p:cNvPicPr>
            <a:picLocks noGrp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00063"/>
            <a:ext cx="7786688" cy="600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785794"/>
            <a:ext cx="8229600" cy="1071570"/>
          </a:xfrm>
        </p:spPr>
        <p:txBody>
          <a:bodyPr>
            <a:normAutofit/>
          </a:bodyPr>
          <a:lstStyle/>
          <a:p>
            <a:r>
              <a:rPr lang="el-GR" sz="3200" b="1" dirty="0"/>
              <a:t>2. ΔΙΑΤΡΟΦΗ ΚΑΙ ΕΝΥΔΑΤΩΣΗ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Η σωστή διατροφή και η ενυδάτωση είναι κρίσιμες για την υγεία του </a:t>
            </a:r>
            <a:r>
              <a:rPr lang="el-GR" dirty="0" err="1"/>
              <a:t>κατακεκλιμένου</a:t>
            </a:r>
            <a:r>
              <a:rPr lang="el-GR" dirty="0"/>
              <a:t> ασθενή. </a:t>
            </a:r>
          </a:p>
          <a:p>
            <a:r>
              <a:rPr lang="el-GR" dirty="0"/>
              <a:t>Ένας καλά ισορροπημένος συνδυασμός πρωτεϊνών, υδατανθράκων, βιταμινών και μετάλλων μπορεί να βοηθήσει στην πρόληψη λοιμώξεων και την ταχύτερη αποκατάσταση ελκών.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/>
          </a:bodyPr>
          <a:lstStyle/>
          <a:p>
            <a:r>
              <a:rPr lang="el-GR" sz="3200" b="1" dirty="0"/>
              <a:t>3.ΠΡΟΣΩΠΙΚΗ ΥΓΙΕΙΝΗ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>
            <a:normAutofit fontScale="92500" lnSpcReduction="20000"/>
          </a:bodyPr>
          <a:lstStyle/>
          <a:p>
            <a:r>
              <a:rPr lang="el-GR" dirty="0"/>
              <a:t>Η καθημερινή καθαριότητα είναι απαραίτητη για την αποφυγή λοιμώξεων. Εδώ είναι μερικά βασικά βήματα:</a:t>
            </a:r>
          </a:p>
          <a:p>
            <a:pPr>
              <a:buFont typeface="Wingdings" pitchFamily="2" charset="2"/>
              <a:buChar char="ü"/>
            </a:pPr>
            <a:r>
              <a:rPr lang="el-GR" dirty="0"/>
              <a:t> Καθημερινό πλύσιμο με ήπια σαπούνια και νερό.</a:t>
            </a:r>
          </a:p>
          <a:p>
            <a:pPr>
              <a:buFont typeface="Wingdings" pitchFamily="2" charset="2"/>
              <a:buChar char="ü"/>
            </a:pPr>
            <a:r>
              <a:rPr lang="el-GR" dirty="0"/>
              <a:t>Τακτική αλλαγή ρούχων και σεντονιών.</a:t>
            </a:r>
          </a:p>
          <a:p>
            <a:pPr>
              <a:buFont typeface="Wingdings" pitchFamily="2" charset="2"/>
              <a:buChar char="ü"/>
            </a:pPr>
            <a:r>
              <a:rPr lang="el-GR" dirty="0"/>
              <a:t>Χρήση υγρών μαντηλιών για καθαρισμό σε περιπτώσεις που η πλήρης χρήση μπανιέρας είναι αδύνατη.</a:t>
            </a:r>
          </a:p>
          <a:p>
            <a:pPr>
              <a:buFont typeface="Wingdings" pitchFamily="2" charset="2"/>
              <a:buChar char="ü"/>
            </a:pPr>
            <a:r>
              <a:rPr lang="el-GR" dirty="0"/>
              <a:t>Τακτική Αλλαγή Πάνας Ακράτειας: Αλλάζετε την πάνα τακτικά για να αποφύγετε την ανάπτυξη δερματικών ερεθισμών ή κατακλίσεων. Η αλλαγή πρέπει να γίνεται αμέσως μετά την ούρηση ή την αφόδευση για τη διατήρηση της καθαριότητας.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785794"/>
            <a:ext cx="8229600" cy="1000132"/>
          </a:xfrm>
        </p:spPr>
        <p:txBody>
          <a:bodyPr>
            <a:normAutofit/>
          </a:bodyPr>
          <a:lstStyle/>
          <a:p>
            <a:r>
              <a:rPr lang="el-GR" sz="3200" b="1" dirty="0"/>
              <a:t>1.ΚΑΤΑΚΛΙΣΕΙΣ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2285992"/>
            <a:ext cx="8229600" cy="3840171"/>
          </a:xfrm>
        </p:spPr>
        <p:txBody>
          <a:bodyPr/>
          <a:lstStyle/>
          <a:p>
            <a:r>
              <a:rPr lang="el-GR" b="1" dirty="0"/>
              <a:t>Κατάκλιση</a:t>
            </a:r>
            <a:r>
              <a:rPr lang="el-GR" dirty="0"/>
              <a:t> χαρακτηρίζεται η κυτταρική νέκρωση μιας περιοχής του σώματος που προκαλείται από διακοπή της </a:t>
            </a:r>
            <a:r>
              <a:rPr lang="el-GR" dirty="0" err="1"/>
              <a:t>μικροκυκλοφορίας</a:t>
            </a:r>
            <a:r>
              <a:rPr lang="el-GR" dirty="0"/>
              <a:t> στους ιστούς αυτής της περιοχής.</a:t>
            </a:r>
          </a:p>
          <a:p>
            <a:pPr>
              <a:buNone/>
            </a:pPr>
            <a:endParaRPr lang="el-GR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857256"/>
          </a:xfrm>
        </p:spPr>
        <p:txBody>
          <a:bodyPr>
            <a:normAutofit/>
          </a:bodyPr>
          <a:lstStyle/>
          <a:p>
            <a:r>
              <a:rPr lang="el-GR" sz="3200" b="1" dirty="0"/>
              <a:t>4.ΑΣΚΗΣΗ ΚΑΙ ΚΙΝΗΤΙΚΟΤΗΤΑ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Ακόμα και αν ο ασθενής είναι κλινήρης, η ήπια κινητικότητα είναι σημαντική για τη διατήρηση της κυκλοφορίας του αίματος και τη διατήρηση της μυϊκής μάζας.</a:t>
            </a:r>
          </a:p>
          <a:p>
            <a:r>
              <a:rPr lang="el-GR" dirty="0"/>
              <a:t> Οι φυσιοθεραπευτικές ασκήσεις που προτείνει ο γιατρός μπορούν να βοηθήσουν στην πρόληψη μυϊκής ατροφίας και τη βελτίωση της ευεξίας του ασθενούς.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29600" cy="857256"/>
          </a:xfrm>
        </p:spPr>
        <p:txBody>
          <a:bodyPr>
            <a:normAutofit/>
          </a:bodyPr>
          <a:lstStyle/>
          <a:p>
            <a:r>
              <a:rPr lang="el-GR" sz="3200" b="1" dirty="0"/>
              <a:t>5.ΨΥΧΟΛΟΓΙΚΗ ΥΠΟΣΤΗΡΙΞΗ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Οι κλινήρεις ασθενείς συχνά αντιμετωπίζουν συναισθηματικές δυσκολίες, όπως κατάθλιψη, άγχος ή μοναξιά. </a:t>
            </a:r>
          </a:p>
          <a:p>
            <a:r>
              <a:rPr lang="el-GR" dirty="0"/>
              <a:t>Η τακτική επικοινωνία, η συμμετοχή τους σε κοινωνικές δραστηριότητες και η ψυχολογική υποστήριξη είναι ζωτικής σημασίας για τη διατήρηση της ψυχικής τους υγείας.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68865"/>
          </a:xfrm>
        </p:spPr>
        <p:txBody>
          <a:bodyPr>
            <a:normAutofit fontScale="92500" lnSpcReduction="10000"/>
          </a:bodyPr>
          <a:lstStyle/>
          <a:p>
            <a:r>
              <a:rPr lang="el-GR" dirty="0"/>
              <a:t>Οι κατακλίσεις προκαλούνται εξαιτίας της παρατεταμένης πίεσης που ασκείται σε μία συγκεκριμένη περιοχή του σώματος. </a:t>
            </a:r>
          </a:p>
          <a:p>
            <a:r>
              <a:rPr lang="el-GR" dirty="0"/>
              <a:t>Η πίεση αυτή διακόπτει την ροή του αίματος προς τους ιστούς με αποτέλεσμα τον θάνατο των κυττάρων. </a:t>
            </a:r>
          </a:p>
          <a:p>
            <a:r>
              <a:rPr lang="el-GR" dirty="0"/>
              <a:t>Ο χρόνος που απαιτείται για να εμφανιστεί μια κατάκλιση δεν είναι μεγάλος. Συχνά αρκούν λιγότερες από 24 ώρες.</a:t>
            </a:r>
          </a:p>
          <a:p>
            <a:r>
              <a:rPr lang="el-GR" dirty="0"/>
              <a:t>Ιδιαίτερα αν ο ασθενής έχει και άλλα προβλήματα υγείας, όπως σακχαρώδη διαβήτη, συστηματική λοίμωξη ή </a:t>
            </a:r>
            <a:r>
              <a:rPr lang="el-GR" dirty="0" err="1"/>
              <a:t>υποθρεψία</a:t>
            </a:r>
            <a:r>
              <a:rPr lang="el-GR" dirty="0"/>
              <a:t>.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928670"/>
            <a:ext cx="8229600" cy="928694"/>
          </a:xfrm>
        </p:spPr>
        <p:txBody>
          <a:bodyPr>
            <a:normAutofit/>
          </a:bodyPr>
          <a:lstStyle/>
          <a:p>
            <a:r>
              <a:rPr lang="el-GR" sz="3200" b="1" dirty="0"/>
              <a:t>ΕΠΙΔΗΜΙΟΛΟΓΙΚΑ ΣΤΟΙΧΕΙΑ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471717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l-GR" dirty="0"/>
              <a:t>    • Συχνότητα εμφάνισης κατά τη νοσηλεία 2-11%</a:t>
            </a:r>
            <a:br>
              <a:rPr lang="el-GR" dirty="0"/>
            </a:br>
            <a:r>
              <a:rPr lang="el-GR" dirty="0"/>
              <a:t>• Ο </a:t>
            </a:r>
            <a:r>
              <a:rPr lang="el-GR" dirty="0" err="1"/>
              <a:t>επιπολασμός</a:t>
            </a:r>
            <a:r>
              <a:rPr lang="el-GR" dirty="0"/>
              <a:t> των κατακλίσεων στα Γενικά Νοσοκομεία κυμαίνεται από 2,4% έως 23% ενώ η επίπτωση κυμαίνεται από 3% έως 30%.</a:t>
            </a:r>
            <a:br>
              <a:rPr lang="el-GR" dirty="0"/>
            </a:br>
            <a:r>
              <a:rPr lang="el-GR" dirty="0"/>
              <a:t>• Ορθοπεδικά, νευρολογικά τμήματα και ΜΕΘ εμφανίζουν τα υψηλότερα ποσοστά.</a:t>
            </a:r>
            <a:br>
              <a:rPr lang="el-GR" dirty="0"/>
            </a:br>
            <a:r>
              <a:rPr lang="el-GR" dirty="0"/>
              <a:t>• H θνητότητα κυμαίνεται περίπου σε 3%.</a:t>
            </a:r>
            <a:br>
              <a:rPr lang="el-GR" dirty="0"/>
            </a:br>
            <a:r>
              <a:rPr lang="el-GR" dirty="0"/>
              <a:t>• Το κόστος της θεραπείας τους εκτιμάται από 5.000€ έως 75.000€.</a:t>
            </a:r>
            <a:br>
              <a:rPr lang="el-GR" dirty="0"/>
            </a:br>
            <a:r>
              <a:rPr lang="el-GR" dirty="0"/>
              <a:t>• Το κόστος θεραπείας είναι 2,5 φορές το κόστος πρόληψης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29600" cy="857256"/>
          </a:xfrm>
        </p:spPr>
        <p:txBody>
          <a:bodyPr>
            <a:normAutofit fontScale="90000"/>
          </a:bodyPr>
          <a:lstStyle/>
          <a:p>
            <a:r>
              <a:rPr lang="el-GR" sz="3200" b="1" dirty="0"/>
              <a:t>ΠΑΡΑΓΟΝΤΕΣ ΠΡΟΚΛΗΣΗΣ ΚΑΤΑΚΛΙΣΕΩΝ</a:t>
            </a:r>
            <a:r>
              <a:rPr lang="el-GR" sz="3200" dirty="0"/>
              <a:t/>
            </a:r>
            <a:br>
              <a:rPr lang="el-GR" sz="3200" dirty="0"/>
            </a:br>
            <a:r>
              <a:rPr lang="el-GR" sz="3200" dirty="0"/>
              <a:t>(ΕΞΩΓΕΝΕΙΣ)</a:t>
            </a:r>
            <a:endParaRPr lang="el-GR" sz="3200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4554551"/>
          </a:xfrm>
        </p:spPr>
        <p:txBody>
          <a:bodyPr>
            <a:normAutofit/>
          </a:bodyPr>
          <a:lstStyle/>
          <a:p>
            <a:pPr lvl="0"/>
            <a:r>
              <a:rPr lang="el-GR" b="1" u="sng" dirty="0"/>
              <a:t>Στους εξωγενείς αναφέρονται</a:t>
            </a:r>
            <a:r>
              <a:rPr lang="el-GR" dirty="0"/>
              <a:t>: </a:t>
            </a:r>
          </a:p>
          <a:p>
            <a:pPr lvl="0"/>
            <a:r>
              <a:rPr lang="el-GR" dirty="0"/>
              <a:t>Η πίεση στα μέρη του σώματος που προεξέχουν, λόγω της ύπαρξης ενός οστού πολύ κοντά στο δέρμα,</a:t>
            </a:r>
          </a:p>
          <a:p>
            <a:pPr lvl="0"/>
            <a:r>
              <a:rPr lang="el-GR" dirty="0"/>
              <a:t> η </a:t>
            </a:r>
            <a:r>
              <a:rPr lang="el-GR" dirty="0" err="1"/>
              <a:t>διατμητική</a:t>
            </a:r>
            <a:r>
              <a:rPr lang="el-GR" dirty="0"/>
              <a:t> δύναμη (η πίεση που ασκείται όταν το σώμα κυλάει ή γλιστράει ενώ παραμένει ξαπλωμένο), </a:t>
            </a:r>
          </a:p>
          <a:p>
            <a:pPr lvl="0"/>
            <a:r>
              <a:rPr lang="el-GR" dirty="0"/>
              <a:t>η τριβή και </a:t>
            </a:r>
          </a:p>
          <a:p>
            <a:pPr lvl="0"/>
            <a:r>
              <a:rPr lang="el-GR" dirty="0"/>
              <a:t>η υγρασία από τον ιδρώτα, τα ούρα ή τα κόπρανα.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857256"/>
          </a:xfrm>
        </p:spPr>
        <p:txBody>
          <a:bodyPr>
            <a:normAutofit fontScale="90000"/>
          </a:bodyPr>
          <a:lstStyle/>
          <a:p>
            <a:r>
              <a:rPr lang="el-GR" sz="3200" b="1" dirty="0"/>
              <a:t>ΠΑΡΑΓΟΝΤΕΣ ΠΡΟΚΛΗΣΗΣ ΚΑΤΑΚΛΙΣΕΩΝ</a:t>
            </a:r>
            <a:r>
              <a:rPr lang="el-GR" sz="3200" dirty="0"/>
              <a:t/>
            </a:r>
            <a:br>
              <a:rPr lang="el-GR" sz="3200" dirty="0"/>
            </a:br>
            <a:r>
              <a:rPr lang="el-GR" sz="3200" dirty="0"/>
              <a:t>(ΕΝΔΟΓΕΝΕΙΣ)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4929222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el-GR" b="1" u="sng" dirty="0"/>
              <a:t>Στους ενδογενείς παράγοντες περιλαμβάνονται</a:t>
            </a:r>
            <a:r>
              <a:rPr lang="el-GR" dirty="0"/>
              <a:t>:</a:t>
            </a:r>
          </a:p>
          <a:p>
            <a:pPr lvl="0"/>
            <a:r>
              <a:rPr lang="el-GR" dirty="0"/>
              <a:t>Η ακινησία, </a:t>
            </a:r>
          </a:p>
          <a:p>
            <a:pPr lvl="0"/>
            <a:r>
              <a:rPr lang="el-GR" dirty="0"/>
              <a:t>η κακή διατροφή με επακόλουθη διαταραχή της πρόσληψης απαραίτητων χημικών στοιχείων που χρειάζεται ο οργανισμός για να επιτελέσει την επούλωση των τραυμάτων του και να διατηρήσει ένα καλό επίπεδο κυτταρικής λειτουργίας (αμινοξέα, υδατάνθρακες, λίπη, βιταμίνες και ιχνοστοιχεία), </a:t>
            </a:r>
          </a:p>
          <a:p>
            <a:pPr lvl="0"/>
            <a:r>
              <a:rPr lang="el-GR" dirty="0"/>
              <a:t>η αυξημένη θερμοκρασία του ιστού καθώς το σώμα παραμένει στην ίδια θέση,</a:t>
            </a:r>
          </a:p>
          <a:p>
            <a:pPr lvl="0"/>
            <a:r>
              <a:rPr lang="el-GR" dirty="0"/>
              <a:t> η ελαττωμένη αρτηριακή πίεση,</a:t>
            </a:r>
          </a:p>
          <a:p>
            <a:pPr lvl="0"/>
            <a:r>
              <a:rPr lang="el-GR" dirty="0"/>
              <a:t> η διανοητική κατάσταση του ασθενούς που επηρεάζει την κινητικότητά του, </a:t>
            </a:r>
          </a:p>
          <a:p>
            <a:pPr lvl="0"/>
            <a:r>
              <a:rPr lang="el-GR" dirty="0"/>
              <a:t>η προχωρημένη ηλικία, η οποία επίσης επηρεάζει τόσο την κινητικότητα όσο και την υφή του δέρματος (ξηρό) και </a:t>
            </a:r>
          </a:p>
          <a:p>
            <a:pPr lvl="0"/>
            <a:r>
              <a:rPr lang="el-GR" dirty="0"/>
              <a:t>η υποκείμενη νόσος που υποχρεώνει τον ασθενή σε ακινησία.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928694"/>
          </a:xfrm>
        </p:spPr>
        <p:txBody>
          <a:bodyPr>
            <a:normAutofit/>
          </a:bodyPr>
          <a:lstStyle/>
          <a:p>
            <a:r>
              <a:rPr lang="el-GR" sz="2800" b="1" dirty="0"/>
              <a:t>ΟΜΑΔΕΣ ΥΨΗΛΟΥ ΚΙΝΔΥΝΟΥ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471490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dirty="0"/>
              <a:t>   ➢ Ηλικιωμένα άτομα</a:t>
            </a:r>
            <a:br>
              <a:rPr lang="el-GR" dirty="0"/>
            </a:br>
            <a:r>
              <a:rPr lang="el-GR" dirty="0"/>
              <a:t>➢ Ασθενείς με διαταραχές θρέψεις, βαριά αναιμία, Χρόνια Αναπνευστική Ανεπάρκεια</a:t>
            </a:r>
            <a:br>
              <a:rPr lang="el-GR" dirty="0"/>
            </a:br>
            <a:r>
              <a:rPr lang="el-GR" dirty="0"/>
              <a:t>➢ Καρκινοπαθείς, σακχαρώδης διαβήτης</a:t>
            </a:r>
            <a:br>
              <a:rPr lang="el-GR" dirty="0"/>
            </a:br>
            <a:r>
              <a:rPr lang="el-GR" dirty="0"/>
              <a:t>➢ Κατάγματα λεκάνης, σπονδυλικής στήλης και κάτω άκρων</a:t>
            </a:r>
            <a:br>
              <a:rPr lang="el-GR" dirty="0"/>
            </a:br>
            <a:r>
              <a:rPr lang="el-GR" dirty="0"/>
              <a:t>➢ Νευροχειρουργικοί ασθενείς</a:t>
            </a:r>
            <a:br>
              <a:rPr lang="el-GR" dirty="0"/>
            </a:br>
            <a:r>
              <a:rPr lang="el-GR" dirty="0"/>
              <a:t>➢ Ασθενείς εντατικών μονάδων</a:t>
            </a:r>
            <a:br>
              <a:rPr lang="el-GR" dirty="0"/>
            </a:br>
            <a:r>
              <a:rPr lang="el-GR" dirty="0"/>
              <a:t>➢ Άτομα με τετραπληγία και παραπληγία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Αστικό">
  <a:themeElements>
    <a:clrScheme name="Αστικό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Αστικό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Αστικό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187</TotalTime>
  <Words>1036</Words>
  <Application>Microsoft Office PowerPoint</Application>
  <PresentationFormat>Προβολή στην οθόνη (4:3)</PresentationFormat>
  <Paragraphs>103</Paragraphs>
  <Slides>41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41</vt:i4>
      </vt:variant>
    </vt:vector>
  </HeadingPairs>
  <TitlesOfParts>
    <vt:vector size="42" baseType="lpstr">
      <vt:lpstr>Αστικό</vt:lpstr>
      <vt:lpstr>ΦΡΟΝΤΙΔΑ ΚΛΙΝΙΡΗ ΑΣΘΕΝΗ - ΚΑΤΑΚΛΙΣΕΙΣ</vt:lpstr>
      <vt:lpstr>ΚΛΙΝΙΡΗΣ ΑΣΘΕΝΗΣ</vt:lpstr>
      <vt:lpstr>ΒΑΣΙΚΕΣ ΑΝΑΓΚΕΣ ΦΡΟΝΤΙΔΑΣ ΚΛΙΝΗΡΗ ΑΣΘΕΝΗ</vt:lpstr>
      <vt:lpstr>1.ΚΑΤΑΚΛΙΣΕΙΣ</vt:lpstr>
      <vt:lpstr>Διαφάνεια 5</vt:lpstr>
      <vt:lpstr>ΕΠΙΔΗΜΙΟΛΟΓΙΚΑ ΣΤΟΙΧΕΙΑ</vt:lpstr>
      <vt:lpstr>ΠΑΡΑΓΟΝΤΕΣ ΠΡΟΚΛΗΣΗΣ ΚΑΤΑΚΛΙΣΕΩΝ (ΕΞΩΓΕΝΕΙΣ)</vt:lpstr>
      <vt:lpstr>ΠΑΡΑΓΟΝΤΕΣ ΠΡΟΚΛΗΣΗΣ ΚΑΤΑΚΛΙΣΕΩΝ (ΕΝΔΟΓΕΝΕΙΣ)</vt:lpstr>
      <vt:lpstr>ΟΜΑΔΕΣ ΥΨΗΛΟΥ ΚΙΝΔΥΝΟΥ</vt:lpstr>
      <vt:lpstr>ΣΤΑΔΙΑ ΚΑΤΑΚΛΙΣΕΩΝ Οι κατακλίσεις διακρίνονται σε 4 στάδια: </vt:lpstr>
      <vt:lpstr>Κατάκλιση 1ου βαθμού: Ερυθρότητα χωρίς εντύπωμα σε ανέπαφο δέρμα. Αποχρωματισμός δέρματος, θερμότητα, οίδημα και σκλήρυνση μπορεί να χρησιμοποιηθούν ως δείκτες ειδικά σε άτομα με σκούρο δέρμα. </vt:lpstr>
      <vt:lpstr>Κατάκλιση 2ου βαθμού: Απώλεια μερικού πάχους δέρματος, στην οποία εμπλέκεται η επιδερμίδα, το χόριο ή και τα δύο. Το έλκος είναι επιφανειακό και κλινικά εμφανίζεται με τη μορφή γδαρσίματος ή φλύκταινας. </vt:lpstr>
      <vt:lpstr>Κατάκλιση 3ου βαθμού: Απώλεια ολικού πάχους δέρματος, η οποία περιλαμβάνει καταστροφή ή νέκρωση υποκείμενων ιστών, χωρίς σπήλαιο. </vt:lpstr>
      <vt:lpstr>Κατάκλιση 4ου βαθμού: Ολικού πάχους βλάβες που διηθούν περιτονία, μύες και οστά, σχηματισμός σπηλαίου. </vt:lpstr>
      <vt:lpstr>ΣΤΑΔΙΑ ΚΑΤΑΚΛΙΣΕΩΝ</vt:lpstr>
      <vt:lpstr>ΣΥΧΝΟΤΕΡΑ ΣΗΜΕΙΑ ΕΜΦΑΝΙΣΕΙΣ</vt:lpstr>
      <vt:lpstr>ΣΥΧΝΟΤΕΡΑ ΣΗΜΕΙΑ ΕΜΦΑΝΙΣΕΙΣ</vt:lpstr>
      <vt:lpstr>ΕΠΙΠΛΟΚΕΣ</vt:lpstr>
      <vt:lpstr>ΠΡΟΛΗΨΗ</vt:lpstr>
      <vt:lpstr>ΚΛΙΜΑΚΕΣ ΠΡΟΛΗΨΗΣ ΚΑΤΑΚΛΙΣΕΩΝ </vt:lpstr>
      <vt:lpstr>Στρατηγικές πρόληψης κατακλίσεων της EPUAP (Ευρωπαϊκή Εταιρία Κατακλίσεων)</vt:lpstr>
      <vt:lpstr>ΜΕΤΡΑ ΠΡΟΛΗΨΗΣ ( EPUAP και την NPUAP )</vt:lpstr>
      <vt:lpstr>1.Φροντίδα δέρματος –ελαχιστοποίηση υγρασίας</vt:lpstr>
      <vt:lpstr>2.Ανακατανομή πίεσης ( στρώματα κατακλίσεων)</vt:lpstr>
      <vt:lpstr>3.Θέση- αλλαγή θέσης</vt:lpstr>
      <vt:lpstr>4.Αύξηση κινητικότητας</vt:lpstr>
      <vt:lpstr>5. ∆ιόρθωση υποθρεψίας</vt:lpstr>
      <vt:lpstr>Στρατηγικές θεραπείας των ελκών πίεσης (EPUAP)</vt:lpstr>
      <vt:lpstr>ΘΕΡΑΠΕΙΑ</vt:lpstr>
      <vt:lpstr>ΣΥΝΤΗΡΗΤΙΚΗ ΘΕΡΑΠΕΙΑ</vt:lpstr>
      <vt:lpstr>Διαφάνεια 31</vt:lpstr>
      <vt:lpstr>Διαφάνεια 32</vt:lpstr>
      <vt:lpstr>ΧΕΙΡΟΥΡΓΙΚΗ ΘΕΡΑΠΕΙΑ</vt:lpstr>
      <vt:lpstr>ΧΕΙΡΟΥΡΓΙΚΗ ΘΕΡΑΠΕΙΑ</vt:lpstr>
      <vt:lpstr>ΕΝΔΕΙΞΕΙΣ ΤΗΣ ΧΕΙΡΟΥΡΓΙΚΗΣ ΑΠΟΚΑΤΑΣΤΑΣΗΣ</vt:lpstr>
      <vt:lpstr>ΒΑΣΙΚΕΣ ΑΡΧΕΣ</vt:lpstr>
      <vt:lpstr>Διαφάνεια 37</vt:lpstr>
      <vt:lpstr>2. ΔΙΑΤΡΟΦΗ ΚΑΙ ΕΝΥΔΑΤΩΣΗ</vt:lpstr>
      <vt:lpstr>3.ΠΡΟΣΩΠΙΚΗ ΥΓΙΕΙΝΗ</vt:lpstr>
      <vt:lpstr>4.ΑΣΚΗΣΗ ΚΑΙ ΚΙΝΗΤΙΚΟΤΗΤΑ</vt:lpstr>
      <vt:lpstr>5.ΨΥΧΟΛΟΓΙΚΗ ΥΠΟΣΤΗΡΙΞΗ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ΦΡΟΝΤΙΔΑ ΚΛΙΝΙΡΗ ΑΣΘΕΝΗ - ΚΑΤΑΚΛΙΣΕΙΣ</dc:title>
  <dc:creator>Athanasia Papakosta</dc:creator>
  <cp:lastModifiedBy>apapakosta</cp:lastModifiedBy>
  <cp:revision>40</cp:revision>
  <dcterms:created xsi:type="dcterms:W3CDTF">2025-02-24T08:32:24Z</dcterms:created>
  <dcterms:modified xsi:type="dcterms:W3CDTF">2025-03-06T11:56:29Z</dcterms:modified>
</cp:coreProperties>
</file>