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07" r:id="rId2"/>
    <p:sldId id="308" r:id="rId3"/>
    <p:sldId id="317" r:id="rId4"/>
    <p:sldId id="309" r:id="rId5"/>
    <p:sldId id="312" r:id="rId6"/>
    <p:sldId id="318" r:id="rId7"/>
    <p:sldId id="310" r:id="rId8"/>
    <p:sldId id="311" r:id="rId9"/>
    <p:sldId id="319" r:id="rId10"/>
    <p:sldId id="313" r:id="rId11"/>
    <p:sldId id="321" r:id="rId12"/>
    <p:sldId id="320" r:id="rId13"/>
    <p:sldId id="314" r:id="rId14"/>
    <p:sldId id="31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94660"/>
  </p:normalViewPr>
  <p:slideViewPr>
    <p:cSldViewPr snapToGrid="0">
      <p:cViewPr varScale="1">
        <p:scale>
          <a:sx n="71" d="100"/>
          <a:sy n="71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791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769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1222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0914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6825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2815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8855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2957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293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0838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01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395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76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89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256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619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263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67FA7B-DBD1-45E2-B5F6-401F6CF9A133}" type="datetimeFigureOut">
              <a:rPr lang="el-GR" smtClean="0"/>
              <a:t>19/5/2025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F5712-756D-4CBC-AA6B-66968546EE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0732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Νοσηλευτική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εξάμηνο, </a:t>
            </a: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9CA240-55F2-B9CC-4EF1-88973B8E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" y="119270"/>
            <a:ext cx="9931564" cy="68911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6F75D6-33CB-F3D6-AB1C-B85B451F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7" y="808384"/>
            <a:ext cx="6397455" cy="593034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άμεση χολερυθρίνη απεκκρίνεται από τα ηπατικά κύτταρα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 χοληφόρα τριχοειδή,  με ενεργητικό μηχανισμό.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 συνέχεια,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διαμέσου </a:t>
            </a:r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</a:t>
            </a:r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</a:t>
            </a:r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-ηπατικών χοληφόρων οδών,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μεταφέρεται στο έντερο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επίδραση της μικροβιακής χλωρίδας ανάγεται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άχρωμο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ουροχολινογόνο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έγχρωμη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ουροχολίνη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3C29470-5F4A-4ECC-BE5F-729086513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365" y="119270"/>
            <a:ext cx="5743348" cy="640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36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Στενώσεις των χοληφόρων - Γεώργιος Π. Κέκος">
            <a:extLst>
              <a:ext uri="{FF2B5EF4-FFF2-40B4-BE49-F238E27FC236}">
                <a16:creationId xmlns:a16="http://schemas.microsoft.com/office/drawing/2014/main" id="{B9FD2169-A109-4E7D-CE7A-F1ADF097B0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212035"/>
            <a:ext cx="5459896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D36A603C-AC65-D248-0F61-AAAA034D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461" y="212035"/>
            <a:ext cx="616226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88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C3119E-7994-424D-A285-A05E0488A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87" y="133166"/>
            <a:ext cx="5015883" cy="65694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Χολόσταση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61D9F8-D4FB-4806-873B-CDB282B11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87" y="967667"/>
            <a:ext cx="5891813" cy="54376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μεγαλύτερο μέρος των ουσιών αυτών αποβάλλεται με τα κόπρανα.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ποσότητα που αποβάλλεται / 24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= 40-300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mgr. 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μέρος του ουροχολινογόνου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απορροφάται από το έντερο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πυλαία κυκλοφορία επιστρέφει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ήπαρ (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εντερο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-ηπατική κυκλοφορία),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όπου μια ελάχιστη ποσότητα (2-4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24h)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μέσω της μεγάλης κυκλοφορίας μεταφέρεται στους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νεφρούς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αποβάλλεται με τα ούρα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04F0F0F-0049-3380-9D23-7AAE95952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2226"/>
            <a:ext cx="5891813" cy="64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Στενώσεις των χοληφόρων - Γεώργιος Π. Κέκος">
            <a:extLst>
              <a:ext uri="{FF2B5EF4-FFF2-40B4-BE49-F238E27FC236}">
                <a16:creationId xmlns:a16="http://schemas.microsoft.com/office/drawing/2014/main" id="{B9FD2169-A109-4E7D-CE7A-F1ADF097B0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212035"/>
            <a:ext cx="5459896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D36A603C-AC65-D248-0F61-AAAA034D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461" y="212035"/>
            <a:ext cx="616226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0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4E61FB-9106-8DB8-DD0B-AC70EA77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4" y="94130"/>
            <a:ext cx="11741425" cy="349624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10,,,,,,,,,,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αξινόμηση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ίκτερου</a:t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551584-C586-3EA7-2DB7-BE209C8D8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3755"/>
            <a:ext cx="11979965" cy="229944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Αιμολυτικός ίκτερος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αυξημένη καταστροφή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RBC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συσσώρευση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λόγω αδυναμίας ήπατος να ανταπεξέλθει στην αυξημένη παραγωγή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αίμης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Ηπατοκυτταρικός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ίκτερος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Καταστροφή ηπατικών κυττάρων, εξαιτίας λοίμωξης ή τοξικής δράσης φαρμάκων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Αποφρακτικός ίκτερος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Απόφραξη των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ή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εξωηπατικών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χοληφόρων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75B9745-D6FC-CA42-F723-977A5C17A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32" y="2743201"/>
            <a:ext cx="11528535" cy="389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6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F5FC34-1A61-7E32-3B02-D64DD083A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119270"/>
            <a:ext cx="11661913" cy="490330"/>
          </a:xfrm>
        </p:spPr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lang="el-G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E0368D3-B245-C809-096E-6C86CDC0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861391"/>
            <a:ext cx="11767930" cy="576469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η κλινική κατάσταση όπου παρατηρείται παρουσία περίσσειας χολοχρωστικών, κυρίως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χολερυθρίνης,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στους ιστούς και στον ορό του αίματος.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ιστοί του σώματος όπου εναποτίθεται χολερυθρίνη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προσλαμβάνουν κίτρινη χροιά</a:t>
            </a:r>
          </a:p>
          <a:p>
            <a:pPr>
              <a:lnSpc>
                <a:spcPct val="150000"/>
              </a:lnSpc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Μεταβολισμός χολερυθρίνης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Η χολερυθρίνη αποτελεί το τελικό προϊόν του καταβολισμού της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αίμης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αίμη προέρχεται κατά 80-85% από την αιμοσφαιρίνη των ερυθρών αιμοσφαιρίων που καταστρέφονται λόγω γήρατος. </a:t>
            </a:r>
          </a:p>
        </p:txBody>
      </p:sp>
    </p:spTree>
    <p:extLst>
      <p:ext uri="{BB962C8B-B14F-4D97-AF65-F5344CB8AC3E}">
        <p14:creationId xmlns:p14="http://schemas.microsoft.com/office/powerpoint/2010/main" val="339054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E2FF34-EB56-4D2B-8559-519A2749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</a:t>
            </a:r>
            <a:r>
              <a:rPr lang="el-GR" sz="40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Χολόσταση</a:t>
            </a:r>
            <a:r>
              <a:rPr lang="en-US" sz="4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68FE54-A378-4B66-BEE5-0871E4060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17" y="1500326"/>
            <a:ext cx="11656380" cy="47480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υπόλοιπο 15-20% προέρχεται από τον καταβολισμό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μυοσφαιρίνης και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καταλάσης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καταλάση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ένα κοινό ένζυμο που βρίσκεται σε όλους σχεδόν τους ζωντανούς οργανισμούς που χρησιμοποιούν οξυγόνο. Καταλύει τη διάσπαση του υπεροξειδίου του υδρογόνου σε νερό και οξυγόνο.)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ένζυμο που ρυθμίζει την μετατροπή της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αίμης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οξυγενάση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αίμης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βρίσκεται στα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μικροσώματα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κυττάρων του ήπατος και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σπληνός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688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C034E6-69AF-1537-00D8-E75B32FA0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0" y="92765"/>
            <a:ext cx="11701669" cy="675861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D35E1B-7324-3EB3-9EE9-F7285B6DC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940904"/>
            <a:ext cx="11701669" cy="5824331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υγιή ενήλικο παράγονται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250-300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χολερυθρίνης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ημέρα. </a:t>
            </a:r>
          </a:p>
          <a:p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χολερυθρίνη,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κίτρινη χροιά,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βρίσκεται στον ορό του αίματος συνδεμένη με λευκωματίνη, </a:t>
            </a:r>
          </a:p>
          <a:p>
            <a:pPr marL="0" indent="0"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ελάχιστα υδατοδιαλυτή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δεν απεκκρίνεται από τους νεφρούς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καθίσταται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Κλινικώς Εμφανής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η Χολερυθρίνη του αίματος υπερβεί τα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2-2,5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φ.τ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0,3-1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584DBAE-F743-5B52-C6CE-61ABA8576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9" y="3429000"/>
            <a:ext cx="4260434" cy="303889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4A8C486-2508-9CDB-8EAB-4A27EFA55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720" y="2982898"/>
            <a:ext cx="6632991" cy="348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0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4363BA-D9FC-3BD9-4074-18ECE40F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1" y="191386"/>
            <a:ext cx="11695814" cy="365205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B6CCA7-C1D7-5536-991C-AA917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8626"/>
            <a:ext cx="11950995" cy="58979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σύμπλεγμα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λευκωματίνης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που αναφέρεται και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ως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έμμεση ή μη συζευγμένη ή ελεύθερη χολερυθρίνη,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δίνει θετική την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έμμεση αντίδραση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de Bergh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(η χημική αντίδραση που λαμβάνει χώρα στο εν λόγω τεστ όταν η </a:t>
            </a:r>
            <a:r>
              <a:rPr lang="el-GR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</a:t>
            </a:r>
            <a:r>
              <a:rPr lang="el-GR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ανιχνεύεται στο αίμα </a:t>
            </a:r>
            <a:r>
              <a:rPr lang="el-GR" dirty="0">
                <a:solidFill>
                  <a:srgbClr val="00B0F0"/>
                </a:solidFill>
              </a:rPr>
              <a:t>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έμμεση χολερυθρίνη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μεταφέρεται με την κυκλοφορία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ήπαρ,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τα κύτταρα του οποίου προσλαμβάνεται με ενεργητικό μηχανισμό.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αδιάλυτη στο νερό, λιποδιαλυτή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(διαπερνά τις κυτταρικές μεμβράνες),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απεκκρίνεται από τους νεφρούς, συνδέεται αντιστρεπτά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λευκωματίνη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31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75196D-2A51-4E0F-960C-F26206A5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Χολόσταση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8F365C-F97A-4850-AF96-C6923BC10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39" y="1686758"/>
            <a:ext cx="11336783" cy="456164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στα ηπατικά κύτταρα 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λευκωματίνη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απομακρύνεται,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η </a:t>
            </a:r>
            <a:r>
              <a:rPr lang="el-GR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</a:t>
            </a:r>
            <a:r>
              <a:rPr lang="el-GR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συνδέεται με το </a:t>
            </a:r>
            <a:r>
              <a:rPr lang="el-GR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γλυκουρονικό</a:t>
            </a:r>
            <a:r>
              <a:rPr lang="el-GR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οξύ σχηματίζοντας το </a:t>
            </a:r>
            <a:r>
              <a:rPr lang="el-GR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διγλυκουρονίδιο</a:t>
            </a:r>
            <a:r>
              <a:rPr lang="el-GR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της </a:t>
            </a:r>
            <a:r>
              <a:rPr lang="el-GR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χολερυθρίνης</a:t>
            </a:r>
            <a:r>
              <a:rPr lang="el-GR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άμεση ή συζευγμένη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χολευθρίνη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άμεση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υδατοδιαλυτή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μη λιποδιαλυτή,  εύκολα απεκκρίνεται από τους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νεφρούς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συνδέεται σε μικρότερο βαθμό με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λευκωματίνη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δίνει θετική </a:t>
            </a:r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8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άμεση αντίδραση 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de Bergh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544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AC105B-FA68-41AD-54A9-13A7A903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1" y="171450"/>
            <a:ext cx="9860334" cy="781050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B05A77-6AD7-C96F-EFBE-9BF492AFA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20" y="952500"/>
            <a:ext cx="11659580" cy="5734050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αρχικά στους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επιπεφυκότες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συγγένειας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ελαστίνη του σκληρού χιτώνα </a:t>
            </a:r>
          </a:p>
          <a:p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Διαγιγνώσκεται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καλό φωτισμό, με έλξη του κάτω βλεφάρου προς τα κάτω, ενώ ο εξεταζόμενος κοιτάζει προς τα επάνω.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776C145-9529-7180-F2C1-DD7662E01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383" y="3581398"/>
            <a:ext cx="5453234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9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93DE3D-D97F-47A1-8056-B513AA2A8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695813" cy="609601"/>
          </a:xfrm>
        </p:spPr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Χολόσταση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E61622-358B-A93A-5AA8-EE6AE5D00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76300"/>
            <a:ext cx="11862391" cy="57158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</a:t>
            </a: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όταν  =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Ολική χολερυθρίνη στο αίμα  &gt; 3mg/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εμφανίζει μια κίτρινη χροιά στο δέρμα και βλεννογόνους .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χρώμα δέρματος ,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αγγείωση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οίδημα</a:t>
            </a:r>
          </a:p>
        </p:txBody>
      </p:sp>
    </p:spTree>
    <p:extLst>
      <p:ext uri="{BB962C8B-B14F-4D97-AF65-F5344CB8AC3E}">
        <p14:creationId xmlns:p14="http://schemas.microsoft.com/office/powerpoint/2010/main" val="242405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AB3669-C7BF-439D-B82A-B527C528F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96" y="177553"/>
            <a:ext cx="9731238" cy="790113"/>
          </a:xfrm>
        </p:spPr>
        <p:txBody>
          <a:bodyPr/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– </a:t>
            </a:r>
            <a:r>
              <a:rPr lang="el-G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Χολόσταση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4DAAF5-CFC5-44F4-A34C-62F66232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96" y="1305017"/>
            <a:ext cx="11647503" cy="537542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32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Υπίκτερος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ελαφράς έντασης, εμφανής στον σκληρό χιτώνα του οφθαλμού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αναζήτηση του ίκτερου γίνεται πάντα στο φως της ημέρας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Ψευδοϊκτερος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κίτρινη χρώση του δέρματος και των βλεννογόνων, οφειλόμενη στην εναπόθεση άλλων χρωστικών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(καρωτίνη- φάρμακα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κινακρίνη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άλατα πικρικού οξέος)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Ολική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χολερυθρίνη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στο αίμα  2- 3mg/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2357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298</TotalTime>
  <Words>697</Words>
  <Application>Microsoft Office PowerPoint</Application>
  <PresentationFormat>Ευρεία οθόνη</PresentationFormat>
  <Paragraphs>69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8" baseType="lpstr">
      <vt:lpstr>Century Gothic</vt:lpstr>
      <vt:lpstr>Times New Roman</vt:lpstr>
      <vt:lpstr>Wingdings 3</vt:lpstr>
      <vt:lpstr>Ιόν</vt:lpstr>
      <vt:lpstr>Χειρουργική Νοσηλευτική</vt:lpstr>
      <vt:lpstr>Ίκτερος – Χολόσταση, 1</vt:lpstr>
      <vt:lpstr>Ίκτερος – Χολόσταση, 2</vt:lpstr>
      <vt:lpstr>Ίκτερος – Χολόσταση, 2</vt:lpstr>
      <vt:lpstr>Ίκτερος – Χολόσταση, 3</vt:lpstr>
      <vt:lpstr>Ίκτερος – Χολόσταση, 4</vt:lpstr>
      <vt:lpstr>Ίκτερος – Χολόσταση, 5</vt:lpstr>
      <vt:lpstr>Ίκτερος – Χολόσταση, 6</vt:lpstr>
      <vt:lpstr>Ίκτερος – Χολόσταση, 7</vt:lpstr>
      <vt:lpstr>Ίκτερος – Χολόσταση, 8</vt:lpstr>
      <vt:lpstr>Παρουσίαση του PowerPoint</vt:lpstr>
      <vt:lpstr>Ίκτερος – Χολόσταση, 9</vt:lpstr>
      <vt:lpstr>Παρουσίαση του PowerPoint</vt:lpstr>
      <vt:lpstr>Ίκτερος – Χολόσταση, 10,,,,,,,,,, Tαξινόμηση ίκτερου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11</cp:revision>
  <dcterms:created xsi:type="dcterms:W3CDTF">2022-05-29T22:23:15Z</dcterms:created>
  <dcterms:modified xsi:type="dcterms:W3CDTF">2025-05-19T13:00:12Z</dcterms:modified>
</cp:coreProperties>
</file>