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9"/>
  </p:notesMasterIdLst>
  <p:sldIdLst>
    <p:sldId id="307" r:id="rId2"/>
    <p:sldId id="267" r:id="rId3"/>
    <p:sldId id="335" r:id="rId4"/>
    <p:sldId id="268" r:id="rId5"/>
    <p:sldId id="270" r:id="rId6"/>
    <p:sldId id="334" r:id="rId7"/>
    <p:sldId id="271" r:id="rId8"/>
    <p:sldId id="269" r:id="rId9"/>
    <p:sldId id="272" r:id="rId10"/>
    <p:sldId id="273" r:id="rId11"/>
    <p:sldId id="274" r:id="rId12"/>
    <p:sldId id="275" r:id="rId13"/>
    <p:sldId id="277" r:id="rId14"/>
    <p:sldId id="279" r:id="rId15"/>
    <p:sldId id="280" r:id="rId16"/>
    <p:sldId id="282" r:id="rId17"/>
    <p:sldId id="284" r:id="rId18"/>
    <p:sldId id="285" r:id="rId19"/>
    <p:sldId id="286" r:id="rId20"/>
    <p:sldId id="287" r:id="rId21"/>
    <p:sldId id="289" r:id="rId22"/>
    <p:sldId id="290" r:id="rId23"/>
    <p:sldId id="291" r:id="rId24"/>
    <p:sldId id="292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22" r:id="rId33"/>
    <p:sldId id="323" r:id="rId34"/>
    <p:sldId id="324" r:id="rId35"/>
    <p:sldId id="325" r:id="rId36"/>
    <p:sldId id="332" r:id="rId37"/>
    <p:sldId id="333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132CF-687E-4B74-9179-7139329B5A57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03FFD-659E-45A4-960B-308F3A53E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79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805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D66AA-BA51-48C6-98FF-EFCD426B6CF2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7685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103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98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07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517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470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516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753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649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542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0589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1709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079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2442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189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073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805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1988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835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0175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482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537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620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10EA9AD-1CC9-4BF2-AEFA-E602D7733DB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189B0-D188-4792-A87C-D28388FE7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71365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/3.0/deed.en" TargetMode="External"/><Relationship Id="rId5" Type="http://schemas.openxmlformats.org/officeDocument/2006/relationships/hyperlink" Target="http://commons.wikimedia.org/wiki/User:BruceBlaus" TargetMode="External"/><Relationship Id="rId4" Type="http://schemas.openxmlformats.org/officeDocument/2006/relationships/hyperlink" Target="http://commons.wikimedia.org/wiki/File:Blausen_0701_PancreaticTissue.pn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Illu_pancreas_duodenum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commons.wikimedia.org/wiki/User:Arcadia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Akute_exsudative_Pankreatitis_-_CT_axial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-sa/3.0/deed.en" TargetMode="External"/><Relationship Id="rId4" Type="http://schemas.openxmlformats.org/officeDocument/2006/relationships/hyperlink" Target="http://commons.wikimedia.org/wiki/User:Hellerhoff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ocp.teiath.gr/modules/document/document.php?course=STEF100" TargetMode="Externa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ocp.teiath.gr/modules/document/document.php?course=STEF10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1820_The_Pancreas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/3.0/deed.en" TargetMode="External"/><Relationship Id="rId4" Type="http://schemas.openxmlformats.org/officeDocument/2006/relationships/hyperlink" Target="http://commons.wikimedia.org/wiki/User:CFC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/3.0/deed.en" TargetMode="External"/><Relationship Id="rId5" Type="http://schemas.openxmlformats.org/officeDocument/2006/relationships/hyperlink" Target="http://commons.wikimedia.org/wiki/User:BruceBlaus" TargetMode="External"/><Relationship Id="rId4" Type="http://schemas.openxmlformats.org/officeDocument/2006/relationships/hyperlink" Target="http://commons.wikimedia.org/wiki/File:Blausen_0701_PancreaticTissue.pn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://creativecommons.org/licenses/by/3.0/deed.e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User:Smallbot" TargetMode="External"/><Relationship Id="rId5" Type="http://schemas.openxmlformats.org/officeDocument/2006/relationships/hyperlink" Target="http://commons.wikimedia.org/wiki/File:Sources_of_new_adult_%CE%B2-cells..jpg" TargetMode="Externa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ommons.wikimedia.org/wiki/User:Pngbot" TargetMode="External"/><Relationship Id="rId4" Type="http://schemas.openxmlformats.org/officeDocument/2006/relationships/hyperlink" Target="http://commons.wikimedia.org/wiki/File:Gray533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</a:t>
            </a:r>
            <a:r>
              <a:rPr lang="en-US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860612" y="1600200"/>
            <a:ext cx="9189241" cy="4648199"/>
          </a:xfrm>
        </p:spPr>
        <p:txBody>
          <a:bodyPr>
            <a:normAutofit/>
          </a:bodyPr>
          <a:lstStyle/>
          <a:p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Β’ εξάμηνο, </a:t>
            </a: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παγκρεατίτιδα</a:t>
            </a:r>
            <a:endParaRPr lang="el-GR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Σταύρος Θεολόγου, νοσηλευτής στην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 Καρδιοχειρουργημένων Ασθενών στο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ΓΝΑ «Ευαγγελισμός»</a:t>
            </a:r>
          </a:p>
          <a:p>
            <a:endParaRPr lang="el-GR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78302" y="64516"/>
            <a:ext cx="11648653" cy="677606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Σύσταση παγκρεατικού υγρού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3583" y="1484785"/>
            <a:ext cx="6610873" cy="530869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pH:7-8,3,</a:t>
            </a:r>
          </a:p>
          <a:p>
            <a:pPr>
              <a:spcBef>
                <a:spcPts val="120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Νερό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Ανόργανα Στοιχεία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Κατιόντα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spcBef>
                <a:spcPts val="1200"/>
              </a:spcBef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Na,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 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Ca, Mg, Zn </a:t>
            </a:r>
            <a:r>
              <a:rPr lang="el-G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κλπ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Ανιόντα </a:t>
            </a:r>
          </a:p>
          <a:p>
            <a:pPr lvl="2">
              <a:spcBef>
                <a:spcPts val="1200"/>
              </a:spcBef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HCO-3, Cl- , PO4 --, SO --, HPO4 –.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744071" y="1484785"/>
            <a:ext cx="518288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Clr>
                <a:srgbClr val="004A82"/>
              </a:buClr>
              <a:buFont typeface="Arial" pitchFamily="34" charset="0"/>
              <a:buChar char="•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Οργανικά στοιχεία</a:t>
            </a:r>
          </a:p>
          <a:p>
            <a:pPr marL="742950" lvl="1" indent="-285750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Αμυλολυτικά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ένζυμα</a:t>
            </a:r>
          </a:p>
          <a:p>
            <a:pPr marL="742950" lvl="1" indent="-285750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Πρωτεολυτικά</a:t>
            </a:r>
          </a:p>
          <a:p>
            <a:pPr marL="742950" lvl="1" indent="-285750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Λιπολυτικά </a:t>
            </a:r>
          </a:p>
          <a:p>
            <a:pPr marL="342900" indent="-342900">
              <a:spcBef>
                <a:spcPts val="1200"/>
              </a:spcBef>
              <a:buClr>
                <a:srgbClr val="004A82"/>
              </a:buClr>
              <a:buFont typeface="Arial" pitchFamily="34" charset="0"/>
              <a:buChar char="•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1500-2500ml/24ωρο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6600056" y="1556792"/>
            <a:ext cx="0" cy="3024336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862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9027" y="159026"/>
            <a:ext cx="9891808" cy="622852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Σύσταση παγκρεατικού υγρού,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Ένζυμα, 1</a:t>
            </a:r>
            <a:endParaRPr lang="el-GR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44558" y="1113184"/>
            <a:ext cx="11529390" cy="5585790"/>
          </a:xfrm>
        </p:spPr>
        <p:txBody>
          <a:bodyPr/>
          <a:lstStyle/>
          <a:p>
            <a:pPr marL="0" indent="0"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Πρωτεολυτικά: </a:t>
            </a:r>
          </a:p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Εκκρίνονται σε ανενεργό μορφή και 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επίδραση της εντεροκινάσης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μετατρέπονται σε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ενεργό μορφή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Θρυψινογόνο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→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θρυψίνη,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Χυμοθρυψινογόνο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→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χυμοθριψίνη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Προκαρβοξυπεπτιδάση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→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καρβοξυπεπτιδάση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Προελαστάση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→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ελαστάση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87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2522" y="159026"/>
            <a:ext cx="11608904" cy="60893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Σύσταση παγκρεατικού υγρού, Ένζυμα, 2</a:t>
            </a: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Λιπολυτικά =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Λιπάση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σιλλιπάση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φωσφολιπάση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Α2.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Αμυλολυτικά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Αμυλάση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1200"/>
              </a:spcBef>
              <a:buNone/>
            </a:pP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120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Εξωκρινής λειτουργία του παγκρέατος</a:t>
            </a:r>
          </a:p>
          <a:p>
            <a:pPr marL="0" indent="0"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Πέψη των τροφών</a:t>
            </a:r>
          </a:p>
          <a:p>
            <a:pPr>
              <a:spcBef>
                <a:spcPts val="30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Εντεροκινάση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ενεργοποιεί τα ανενεργά ένζυμα σε ενεργά,</a:t>
            </a:r>
          </a:p>
          <a:p>
            <a:pPr>
              <a:spcBef>
                <a:spcPts val="3000"/>
              </a:spcBef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ενεργοποιηθούν μέσα στο πάγκρεας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θα ξεκινήσει η διάσπαση (αυτοπεψία) του οργάνου.</a:t>
            </a:r>
          </a:p>
          <a:p>
            <a:pPr marL="457200" lvl="1" indent="0">
              <a:spcBef>
                <a:spcPts val="1200"/>
              </a:spcBef>
              <a:buNone/>
            </a:pP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7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5775" y="212035"/>
            <a:ext cx="9905060" cy="702365"/>
          </a:xfrm>
        </p:spPr>
        <p:txBody>
          <a:bodyPr/>
          <a:lstStyle/>
          <a:p>
            <a:r>
              <a:rPr lang="el-GR" sz="3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Φάσεις γαστρικής έκκρισης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4794" y="1020418"/>
            <a:ext cx="11782163" cy="5227982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Κεφαλική =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Οπτικά, οσφρητικά, γευστικά, ψυχικά ερεθίσματα.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Γαστρική =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Διάταση, χημικές ουσίες. 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Εντερική =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Ορμονικά και άλλα ερεθίσματα. 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Ουσίες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διεγείρουν την έκκριση του παγκρέατος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Εκκριματίνη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(12δάκτυλο),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Χολοκυστοκινίνη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(12δάκτυλο),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Γαστρίνη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 κύτταρα),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Χολικά άλατα (χοληδόχος κύστη).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280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18054" y="132522"/>
            <a:ext cx="11502883" cy="622852"/>
          </a:xfrm>
        </p:spPr>
        <p:txBody>
          <a:bodyPr/>
          <a:lstStyle/>
          <a:p>
            <a:r>
              <a:rPr lang="el-G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Παγκρεατίτις</a:t>
            </a: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8054" y="980661"/>
            <a:ext cx="5356242" cy="2766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Ταξινόμηση</a:t>
            </a:r>
          </a:p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Παγκρεατίτιδα,</a:t>
            </a:r>
          </a:p>
          <a:p>
            <a:pPr lvl="1">
              <a:spcBef>
                <a:spcPts val="300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υποτροπιάζουσα.</a:t>
            </a:r>
          </a:p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Χρόνια παγκρεατίτιδα.</a:t>
            </a:r>
          </a:p>
          <a:p>
            <a:pPr>
              <a:spcBef>
                <a:spcPts val="30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188769" y="980661"/>
            <a:ext cx="4227711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Ιστολογική ταξινόμηση</a:t>
            </a:r>
          </a:p>
          <a:p>
            <a:pPr marL="342900" indent="-342900">
              <a:spcBef>
                <a:spcPts val="1800"/>
              </a:spcBef>
              <a:buClr>
                <a:srgbClr val="004A82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Οιδηματώδης </a:t>
            </a:r>
          </a:p>
          <a:p>
            <a:pPr marL="342900" indent="-342900">
              <a:spcBef>
                <a:spcPts val="1800"/>
              </a:spcBef>
              <a:buClr>
                <a:srgbClr val="004A82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Αιμορραγική </a:t>
            </a:r>
          </a:p>
          <a:p>
            <a:pPr marL="342900" indent="-342900">
              <a:spcBef>
                <a:spcPts val="1800"/>
              </a:spcBef>
              <a:buClr>
                <a:srgbClr val="004A82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Νεκρωτική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6096000" y="1484784"/>
            <a:ext cx="0" cy="2262158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887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2277" y="185530"/>
            <a:ext cx="11767932" cy="861392"/>
          </a:xfrm>
        </p:spPr>
        <p:txBody>
          <a:bodyPr/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παγκρεατίτιδα (ΟΠ)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2278" y="1046922"/>
            <a:ext cx="11767932" cy="520147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φλεγμονή του παγκρέατος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μικροβιακής αιτιολογίας 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οφείλεται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ενεργοποίηση  των παγκρεατικών ενζύμων 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τελικό αποτέλεσμα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αυτοπεψία του οργάνου.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Συχνά εμφανίζεται ως  ήπια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αυτοπεριοριζόμενη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νόσος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Παθογένεια ΟΠ</a:t>
            </a:r>
            <a:r>
              <a:rPr lang="en-US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διαφορετικές εκδοχές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Κοινή εκβολή χοληδόχου-παγκρεατικού  πόρου </a:t>
            </a: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(παλινδρόμηση χολής),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Απόφραξη</a:t>
            </a:r>
            <a:r>
              <a:rPr 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παγκρεατικού πόρου, </a:t>
            </a: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απόφραξη κοινής εκβολής από λίθο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διαπερατότητας </a:t>
            </a:r>
            <a:r>
              <a:rPr 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παγκρεατικού πόρου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05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2765" y="145775"/>
            <a:ext cx="9958069" cy="649356"/>
          </a:xfrm>
        </p:spPr>
        <p:txBody>
          <a:bodyPr/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Παθογένεια ΟΠ</a:t>
            </a:r>
            <a:r>
              <a:rPr lang="en-US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οι 3 εκδοχές καταλήγουν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2765" y="901147"/>
            <a:ext cx="11979965" cy="581107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Εντεροκινάση ενεργοποιεί τα πρωτεολυτικά ένζυμα μέσα στο πάγκρεας και κυρίως </a:t>
            </a:r>
            <a:r>
              <a:rPr lang="el-GR" sz="2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 θρυψίνη</a:t>
            </a:r>
            <a:endParaRPr lang="en-US" sz="26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με τη σειρά της ενεργοποιεί τα υπόλοιπα </a:t>
            </a:r>
            <a:r>
              <a:rPr lang="en-US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6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→→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Αυτοπεψία Παγκρέατος.</a:t>
            </a:r>
            <a:endParaRPr lang="en-US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Παθογένεια ΟΠ, </a:t>
            </a:r>
            <a:r>
              <a:rPr lang="en-US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Αυτοπεψία  του παγκρέατος </a:t>
            </a:r>
            <a:r>
              <a:rPr lang="el-GR" sz="26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→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παραγωγή </a:t>
            </a:r>
            <a:r>
              <a:rPr lang="el-GR" sz="2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εξιδρώματος 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(μέχρι και 10 λίτρα και συλλογή στον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οπισθοπεριτοναϊκό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χώρο).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εξίδρωμα εκτός από νερό περιέχει ενεργοποιημένα ένζυμα  και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αγγειοδραστικές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αμίνες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l-GR" sz="2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Εισέρχεται στην κυκλοφορία και μπορεί να προκαλέσει απομακρυσμένες βλάβες (νεφροί, πνεύμονες κλπ).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Όσο πιο έντονη είναι η φλεγμονή του παγκρέατος τόσο πιο έντονες οι βλάβες και η κλινική εικόνα.</a:t>
            </a:r>
          </a:p>
          <a:p>
            <a:pPr marL="0" indent="0">
              <a:lnSpc>
                <a:spcPct val="120000"/>
              </a:lnSpc>
              <a:buNone/>
            </a:pP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007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8539" y="159026"/>
            <a:ext cx="9812295" cy="80838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Αιτιολογία  ΟΠ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4313" y="1126436"/>
            <a:ext cx="11436625" cy="5572538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Χολολιθίαση (Ελλάδα: 90%),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Αλκοόλ,</a:t>
            </a:r>
          </a:p>
          <a:p>
            <a:pPr>
              <a:spcBef>
                <a:spcPts val="180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Υπερασβεστιαμία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υπερπαραθυρεοειδισμός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spcBef>
                <a:spcPts val="180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Υπερλιπιδαιμία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Κληρονομικά αίτια,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Μετεγχειρητική –τραυματική,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Φάρμακα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στεροειδή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αζαθειοπρίμη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σουλφοναμίδες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τετρακυκλίνες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οιστρογόνα,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θειαζίδες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κλπ).</a:t>
            </a: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878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97295" y="119270"/>
            <a:ext cx="9753539" cy="606992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θεωρία χολολιθίασης</a:t>
            </a:r>
          </a:p>
        </p:txBody>
      </p:sp>
      <p:sp>
        <p:nvSpPr>
          <p:cNvPr id="7" name="Έλλειψη 6"/>
          <p:cNvSpPr/>
          <p:nvPr/>
        </p:nvSpPr>
        <p:spPr>
          <a:xfrm>
            <a:off x="5159896" y="4005065"/>
            <a:ext cx="72008" cy="11772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Έλλειψη 7"/>
          <p:cNvSpPr/>
          <p:nvPr/>
        </p:nvSpPr>
        <p:spPr>
          <a:xfrm>
            <a:off x="5355202" y="4002353"/>
            <a:ext cx="72008" cy="11772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Έλλειψη 9"/>
          <p:cNvSpPr/>
          <p:nvPr/>
        </p:nvSpPr>
        <p:spPr>
          <a:xfrm>
            <a:off x="5264945" y="4002354"/>
            <a:ext cx="72008" cy="11772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Έλλειψη 10"/>
          <p:cNvSpPr/>
          <p:nvPr/>
        </p:nvSpPr>
        <p:spPr>
          <a:xfrm>
            <a:off x="5447928" y="4018210"/>
            <a:ext cx="144016" cy="130871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Έλλειψη 11"/>
          <p:cNvSpPr/>
          <p:nvPr/>
        </p:nvSpPr>
        <p:spPr>
          <a:xfrm>
            <a:off x="5087888" y="4134877"/>
            <a:ext cx="144016" cy="130871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-1" y="914401"/>
            <a:ext cx="11820939" cy="5394920"/>
            <a:chOff x="1403648" y="1124744"/>
            <a:chExt cx="6075943" cy="4423800"/>
          </a:xfrm>
        </p:grpSpPr>
        <p:pic>
          <p:nvPicPr>
            <p:cNvPr id="6" name="Picture 2" descr="File:Blausen 0701 PancreaticTissue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49" r="6951" b="55803"/>
            <a:stretch/>
          </p:blipFill>
          <p:spPr bwMode="auto">
            <a:xfrm>
              <a:off x="2096457" y="1124744"/>
              <a:ext cx="5383134" cy="4423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1403648" y="5081557"/>
              <a:ext cx="692809" cy="30285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χολόλιθοι</a:t>
              </a:r>
            </a:p>
          </p:txBody>
        </p:sp>
      </p:grpSp>
      <p:sp>
        <p:nvSpPr>
          <p:cNvPr id="15" name="Rectangle 7"/>
          <p:cNvSpPr/>
          <p:nvPr/>
        </p:nvSpPr>
        <p:spPr>
          <a:xfrm>
            <a:off x="5011720" y="6375904"/>
            <a:ext cx="2907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Blausen 0701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PancreaticTissue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User:BruceBlaus"/>
              </a:rPr>
              <a:t>BruceBlaus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CC BY 3.0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2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0087" y="295729"/>
            <a:ext cx="9520747" cy="737941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εικόνα ΟΠ, 1</a:t>
            </a:r>
            <a:endParaRPr lang="el-GR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8052" y="1152940"/>
            <a:ext cx="11648661" cy="5579164"/>
          </a:xfrm>
        </p:spPr>
        <p:txBody>
          <a:bodyPr/>
          <a:lstStyle/>
          <a:p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Πόνος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1">
              <a:spcBef>
                <a:spcPts val="6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Επιγαστρικός έντονος και επιμένων με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ζωστηροειδή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αντανάκλαση προς την οσφύ ή την ράχη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Προηγείται λιπαρό γεύμα ή μεγάλη κατανάλωση αλκοόλ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Ναυτία και έμετος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Μέτριος πυρετός (38οC)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Μετεωρισμός, μείωση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περισταλτισμού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Ατονία εντέρου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96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Πάγκρεας, 1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55329" y="5223920"/>
            <a:ext cx="5892266" cy="1477328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 κεφαλή παγκρέατος,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σώμα παγκρέατος,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μείζων παγκρεατικός πόρος,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ουρά παγκρέατος,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δωδεκαδάκτυλο.</a:t>
            </a:r>
          </a:p>
        </p:txBody>
      </p:sp>
      <p:sp>
        <p:nvSpPr>
          <p:cNvPr id="10" name="Θέση περιεχομένου 2"/>
          <p:cNvSpPr>
            <a:spLocks noGrp="1"/>
          </p:cNvSpPr>
          <p:nvPr>
            <p:ph idx="1"/>
          </p:nvPr>
        </p:nvSpPr>
        <p:spPr>
          <a:xfrm>
            <a:off x="344405" y="1340768"/>
            <a:ext cx="3874575" cy="4896544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Οπισθοπεριτοναϊκό όργανο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Τρεις μοίρες = 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Κεφαλή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Σώμα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Ουρά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/>
          <p:nvPr/>
        </p:nvSpPr>
        <p:spPr>
          <a:xfrm rot="16200000">
            <a:off x="9027530" y="2669330"/>
            <a:ext cx="2649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Illu pancreas duodenum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User:Arcadian"/>
              </a:rPr>
              <a:t>Arcadian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ως κοινό κτήμα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3922644" y="295729"/>
            <a:ext cx="7623246" cy="4567819"/>
            <a:chOff x="4773151" y="1484784"/>
            <a:chExt cx="4019153" cy="2830756"/>
          </a:xfrm>
        </p:grpSpPr>
        <p:pic>
          <p:nvPicPr>
            <p:cNvPr id="1026" name="Picture 2" descr="File:Illu pancreas duodenum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56" b="13590"/>
            <a:stretch/>
          </p:blipFill>
          <p:spPr bwMode="auto">
            <a:xfrm>
              <a:off x="4773151" y="1484784"/>
              <a:ext cx="4019153" cy="28307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Έλλειψη 2"/>
            <p:cNvSpPr/>
            <p:nvPr/>
          </p:nvSpPr>
          <p:spPr>
            <a:xfrm>
              <a:off x="5580112" y="2996952"/>
              <a:ext cx="288032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Έλλειψη 10"/>
            <p:cNvSpPr/>
            <p:nvPr/>
          </p:nvSpPr>
          <p:spPr>
            <a:xfrm>
              <a:off x="6074800" y="2924944"/>
              <a:ext cx="288032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Έλλειψη 11"/>
            <p:cNvSpPr/>
            <p:nvPr/>
          </p:nvSpPr>
          <p:spPr>
            <a:xfrm>
              <a:off x="5884912" y="3284984"/>
              <a:ext cx="288032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Έλλειψη 12"/>
            <p:cNvSpPr/>
            <p:nvPr/>
          </p:nvSpPr>
          <p:spPr>
            <a:xfrm>
              <a:off x="6782727" y="1772816"/>
              <a:ext cx="288032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Έλλειψη 13"/>
            <p:cNvSpPr/>
            <p:nvPr/>
          </p:nvSpPr>
          <p:spPr>
            <a:xfrm>
              <a:off x="8453587" y="3293368"/>
              <a:ext cx="288032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Έλλειψη 14"/>
            <p:cNvSpPr/>
            <p:nvPr/>
          </p:nvSpPr>
          <p:spPr>
            <a:xfrm>
              <a:off x="8309571" y="1916832"/>
              <a:ext cx="288032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Έλλειψη 15"/>
            <p:cNvSpPr/>
            <p:nvPr/>
          </p:nvSpPr>
          <p:spPr>
            <a:xfrm>
              <a:off x="5076056" y="1628800"/>
              <a:ext cx="288032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7044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9027" y="212035"/>
            <a:ext cx="11635408" cy="569843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εικόνα ΟΠ, 2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4800" y="781878"/>
            <a:ext cx="11489635" cy="55327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Σημεία </a:t>
            </a:r>
            <a:r>
              <a:rPr lang="el-GR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οπισθοπεριτονϊκής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αιμορραγίας (3-6 ημέρες): </a:t>
            </a:r>
          </a:p>
          <a:p>
            <a:pPr lvl="1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Cullen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(εκχυμώσεις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περιομφαλικά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lvl="1">
              <a:spcBef>
                <a:spcPts val="600"/>
              </a:spcBef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Grey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turner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(εκχυμώσεις στην πλάγια κοιλιακή χώρα).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Άτυπη σύσπαση κοιλίας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Εργαστηριακές εξετάσεις</a:t>
            </a:r>
          </a:p>
          <a:p>
            <a:pPr marL="0" indent="0">
              <a:buNone/>
            </a:pP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αίματος</a:t>
            </a:r>
          </a:p>
          <a:p>
            <a:pPr lvl="1">
              <a:spcBef>
                <a:spcPts val="1200"/>
              </a:spcBef>
            </a:pP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σε  </a:t>
            </a:r>
            <a:r>
              <a:rPr lang="el-G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αιμοσυμπύκνωση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>
              <a:spcBef>
                <a:spcPts val="1200"/>
              </a:spcBef>
            </a:pP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Μείωση 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σε αιμορραγική μορφή,</a:t>
            </a:r>
          </a:p>
          <a:p>
            <a:pPr lvl="1">
              <a:spcBef>
                <a:spcPts val="1200"/>
              </a:spcBef>
            </a:pP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Λευκά:10-12000/mm3.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Ένζυμα</a:t>
            </a:r>
          </a:p>
          <a:p>
            <a:pPr lvl="1">
              <a:spcBef>
                <a:spcPts val="1200"/>
              </a:spcBef>
            </a:pPr>
            <a:r>
              <a:rPr lang="el-G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Αμυλάση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αίματος: &gt;1000IU/dL,</a:t>
            </a:r>
          </a:p>
          <a:p>
            <a:pPr lvl="1">
              <a:spcBef>
                <a:spcPts val="1200"/>
              </a:spcBef>
            </a:pPr>
            <a:r>
              <a:rPr lang="el-G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Αμυλάση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ούρων&gt; 5000IU/24h,</a:t>
            </a:r>
          </a:p>
          <a:p>
            <a:pPr lvl="1" algn="just">
              <a:spcBef>
                <a:spcPts val="1200"/>
              </a:spcBef>
            </a:pPr>
            <a:r>
              <a:rPr lang="el-G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Λιπάση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θρυψίνη και ελαστάση.</a:t>
            </a:r>
          </a:p>
          <a:p>
            <a:pPr marL="0" indent="0">
              <a:spcBef>
                <a:spcPts val="1800"/>
              </a:spcBef>
              <a:buNone/>
            </a:pP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143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5775" y="0"/>
            <a:ext cx="5592416" cy="60558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Ακτινολογικές εξετάσεις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9791" y="1046923"/>
            <a:ext cx="4891809" cy="5272204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α/α  κοιλίας : έμμεσες πληροφορίες,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Υπερηχογράφημα άνω κοιλίας: ύπαρξη χολόλιθων, οίδημα παγκρέατος και συλλογή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περιπαγκρεατικού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υγρού,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Αξονική τομογραφία: εξέταση εκλογής.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οίδημα παγκρέατος και συλλογή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περιπαγκρεατικού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υγρού,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ψευδοκύστεις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αποστήματα, νεκρώσεις κλπ.</a:t>
            </a:r>
          </a:p>
          <a:p>
            <a:pPr lvl="1"/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Ομάδα 15"/>
          <p:cNvGrpSpPr/>
          <p:nvPr/>
        </p:nvGrpSpPr>
        <p:grpSpPr>
          <a:xfrm>
            <a:off x="6148667" y="238539"/>
            <a:ext cx="5753541" cy="5459896"/>
            <a:chOff x="3995936" y="2303259"/>
            <a:chExt cx="4477544" cy="3766923"/>
          </a:xfrm>
        </p:grpSpPr>
        <p:pic>
          <p:nvPicPr>
            <p:cNvPr id="7172" name="Picture 4" descr="File:Akute exsudative Pankreatitis - CT axial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2303259"/>
              <a:ext cx="4477544" cy="3766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Ευθύγραμμο βέλος σύνδεσης 7"/>
            <p:cNvCxnSpPr/>
            <p:nvPr/>
          </p:nvCxnSpPr>
          <p:spPr>
            <a:xfrm flipH="1" flipV="1">
              <a:off x="4210976" y="4725144"/>
              <a:ext cx="288032" cy="432048"/>
            </a:xfrm>
            <a:prstGeom prst="straightConnector1">
              <a:avLst/>
            </a:prstGeom>
            <a:ln w="381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Ευθύγραμμο βέλος σύνδεσης 9"/>
            <p:cNvCxnSpPr/>
            <p:nvPr/>
          </p:nvCxnSpPr>
          <p:spPr>
            <a:xfrm flipH="1" flipV="1">
              <a:off x="7092280" y="4005064"/>
              <a:ext cx="288032" cy="43204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Ευθύγραμμο βέλος σύνδεσης 11"/>
            <p:cNvCxnSpPr/>
            <p:nvPr/>
          </p:nvCxnSpPr>
          <p:spPr>
            <a:xfrm flipV="1">
              <a:off x="6863440" y="4254876"/>
              <a:ext cx="144016" cy="288032"/>
            </a:xfrm>
            <a:prstGeom prst="straightConnector1">
              <a:avLst/>
            </a:prstGeom>
            <a:ln w="38100">
              <a:solidFill>
                <a:srgbClr val="004A8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Ευθύγραμμο βέλος σύνδεσης 14"/>
            <p:cNvCxnSpPr/>
            <p:nvPr/>
          </p:nvCxnSpPr>
          <p:spPr>
            <a:xfrm flipH="1">
              <a:off x="7007456" y="3212976"/>
              <a:ext cx="228840" cy="21602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7"/>
          <p:cNvSpPr/>
          <p:nvPr/>
        </p:nvSpPr>
        <p:spPr>
          <a:xfrm>
            <a:off x="7765774" y="5860340"/>
            <a:ext cx="41364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Akute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exsudative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Pankreatitis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- CT axial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User:Hellerhoff"/>
              </a:rPr>
              <a:t>Hellerhoff</a:t>
            </a:r>
            <a:r>
              <a:rPr lang="el-G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CC BY-SA 3.0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0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8784" y="212036"/>
            <a:ext cx="11754677" cy="742121"/>
          </a:xfrm>
        </p:spPr>
        <p:txBody>
          <a:bodyPr>
            <a:normAutofit fontScale="90000"/>
          </a:bodyPr>
          <a:lstStyle/>
          <a:p>
            <a:r>
              <a:rPr lang="el-G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Προγνωστικά κριτήρια κατά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Ranson</a:t>
            </a:r>
            <a:r>
              <a:rPr lang="el-G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endParaRPr lang="el-G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4801" y="1179444"/>
            <a:ext cx="5863208" cy="5273892"/>
          </a:xfrm>
        </p:spPr>
        <p:txBody>
          <a:bodyPr/>
          <a:lstStyle/>
          <a:p>
            <a:pPr marL="0" indent="0"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εισαγωγή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Ηλικία&gt;55 ετών,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Λευκά &gt;16000/mm3,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Γλυκόζη αίματος &gt;200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Γαλακτική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δευδρογονάση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ορού &gt;350I U/L,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SGOT&gt;250 IU/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6379577" y="1179444"/>
            <a:ext cx="5282336" cy="5273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ourier New" panose="02070309020205020404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 48 ώρες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Πτώση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Ht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&gt;10%,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Ουρία αίματος αύξηση &gt;8mg/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200"/>
              </a:spcBef>
            </a:pP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ορού 8mg/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PaCO2 ,60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mmHg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Έλλειμμα βάσης 4mEq/L,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Μετακίνηση υγρών &gt;600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1200"/>
              </a:spcBef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Ευθεία γραμμή σύνδεσης 6"/>
          <p:cNvCxnSpPr>
            <a:cxnSpLocks/>
          </p:cNvCxnSpPr>
          <p:nvPr/>
        </p:nvCxnSpPr>
        <p:spPr>
          <a:xfrm>
            <a:off x="6240016" y="1695398"/>
            <a:ext cx="0" cy="3677818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015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5287" y="172278"/>
            <a:ext cx="11542643" cy="821635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Προγνωστικά κριτήρια κατά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Ranson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oup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1817998"/>
              </p:ext>
            </p:extLst>
          </p:nvPr>
        </p:nvGraphicFramePr>
        <p:xfrm>
          <a:off x="728870" y="1431235"/>
          <a:ext cx="10323443" cy="5075581"/>
        </p:xfrm>
        <a:graphic>
          <a:graphicData uri="http://schemas.openxmlformats.org/drawingml/2006/table">
            <a:tbl>
              <a:tblPr firstRow="1"/>
              <a:tblGrid>
                <a:gridCol w="4908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4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800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Αριθμός κριτηρίων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Θνητότητα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0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0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9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565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7929" y="134665"/>
            <a:ext cx="9404723" cy="859248"/>
          </a:xfrm>
        </p:spPr>
        <p:txBody>
          <a:bodyPr/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Θεραπεία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4800" y="848140"/>
            <a:ext cx="11582400" cy="5400260"/>
          </a:xfrm>
        </p:spPr>
        <p:txBody>
          <a:bodyPr/>
          <a:lstStyle/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Υποστηρικτική –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συντηρητική, 2) Φαρμακευτική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Χειρουργική = α) Αφαίρεση ενσφηνωμένων χολόλιθων από το φύμα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β) Αντιμετώπιση επιπλοκών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Στόχοι της φροντίδας </a:t>
            </a: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Ρύθμιση αιμοδυναμικών και ηλεκτρολυτικών διαταραχών,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Ανακούφιση του πόνου,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της παγκρεατικής λειτουργίας,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της θρέψης,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και Αντιμετώπιση των επιπλοκών.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368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5774" y="0"/>
            <a:ext cx="11714921" cy="124570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Ρύθμιση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αιμοδυναμικών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ηλεκτρολυτικών διαταραχών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31305" y="834887"/>
            <a:ext cx="11396869" cy="5402425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ΖΣ /4ώρες,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συνείδησης, χρώμα δέρματος κλπ,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Κεντρική Φλεβική γραμμή για μέτρηση κεντρικής φλεβικής πίεσης,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υγρών και ηλεκτρολυτών (κρυσταλλοειδή),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ασβεστίου, Χορήγηση αντιβιοτικών (;),</a:t>
            </a:r>
          </a:p>
          <a:p>
            <a:pPr>
              <a:spcBef>
                <a:spcPts val="1800"/>
              </a:spcBef>
            </a:pP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Ουροκαθετήρας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(μέτρηση αποβαλλόμενων, έλεγχος διούρησης).</a:t>
            </a:r>
          </a:p>
        </p:txBody>
      </p:sp>
    </p:spTree>
    <p:extLst>
      <p:ext uri="{BB962C8B-B14F-4D97-AF65-F5344CB8AC3E}">
        <p14:creationId xmlns:p14="http://schemas.microsoft.com/office/powerpoint/2010/main" val="228096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5043" y="188640"/>
            <a:ext cx="9785791" cy="712508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Ανακούφιση του πόνου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5043" y="1073426"/>
            <a:ext cx="11569148" cy="559593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Αυτοαξιολόγηση του πόνου με κλίμακα 1-10 (1: απουσία πόνου, 10: αφόρητος πόνος).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ισχυρών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οπιοειδών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(σύσπαση σφιγκτήρα του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;) η οποία προκαλεί αύξηση της παγκρεατικής διέγερσης.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αναλγησίας ανά τακτά διαστήματα έτσι ώστε να διατηρούνται σταθερά τα επίπεδα του αναλγητικού (Ι.Ο).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Αναπαυτική θέση.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Ήρεμο περιβάλλον (ησυχία, απομάκρυνση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κάθετι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ενοχλεί τον ασθενή και μειώνει την ανοχή του στον πόνο).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δεν ανακουφιστεί από τον πόνο κινδυνεύει από 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υποαερισμό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των πνευμόνων και επιδείνωση της γενικής του κατάστασης.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708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5043" y="145774"/>
            <a:ext cx="9785791" cy="861391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παγκρεατικής λειτουργίας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5043" y="1007166"/>
            <a:ext cx="11688417" cy="570506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Ουδέν 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P.os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Ρινογαστρικού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καθετήρα (↓ γαστρικής διάτασης και ↓ μηχανικής διέγερσης του παγκρέατος),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Αναστολείς παγκρεατικής έκκρισης (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ατροπίνη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σωματοστατίνη,γλυκαγόνο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καλσιτονίνη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αναστολείς των παγκρεατικών ενζύμων,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Ανταγωνιστές  Η2 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ισταμίνης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αντιόξινα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(πρόληψη αιμορραγίας),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 έντονων οσμών από φαγητό ή θέα φαγητού γιατί ↑ η κεφαλική διέγερση του παγκρέατος,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υπεργλυκαιμία: ινσουλίνη.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278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8539" y="145774"/>
            <a:ext cx="11198087" cy="808383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της θρέψης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810" y="1219200"/>
            <a:ext cx="11714920" cy="5393635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διαταραχή της οφείλεται στην θεραπευτική νηστεία του ασθενή και  στον αυξημένο καταβολισμό λόγω της νόσου,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λευκωμάτων και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τρανσφερίνης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ορού, 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της Όψης και γενικής κατάστασης, 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των κενώσεων (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στεατόρροια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D/W 5% αρχικά, για ενέργεια και μείωση του καταβολισμού των λευκωμάτων,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Ολική Παρεντερική Διατροφή  (ΟΠΔ) με ΙΟ, όταν η νηστεία πρόκειται να παραταθεί για &gt;5 ημέρες,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Λαμβάνονται όλα τα μέτρα και οι προφυλάξεις που ισχύουν στην χορήγηση ΟΠΔ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538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9027" y="92765"/>
            <a:ext cx="9891808" cy="848139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Συστηματικές επιπλοκές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91548" y="940904"/>
            <a:ext cx="11635409" cy="5307495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Υποογκαιμική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καταπληξία,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αναπνευστική ανεπάρκεια (ARDS),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νεφρική ανεπάρκεια,</a:t>
            </a:r>
          </a:p>
          <a:p>
            <a:pPr>
              <a:spcBef>
                <a:spcPts val="1800"/>
              </a:spcBef>
            </a:pP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Υπασβεστιαμία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Υπεργλυκαιμία,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Διαταραχές της πήξης,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ηπατική ανεπάρκεια.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708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alternative text description for this image">
            <a:extLst>
              <a:ext uri="{FF2B5EF4-FFF2-40B4-BE49-F238E27FC236}">
                <a16:creationId xmlns:a16="http://schemas.microsoft.com/office/drawing/2014/main" id="{73FFB430-A4DA-0434-305A-D49C55EA5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35" y="161365"/>
            <a:ext cx="11618259" cy="653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218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5531" y="106017"/>
            <a:ext cx="11767930" cy="636105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συστηματικών επιπλοκών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5531" y="901147"/>
            <a:ext cx="11767930" cy="5711687"/>
          </a:xfrm>
        </p:spPr>
        <p:txBody>
          <a:bodyPr/>
          <a:lstStyle/>
          <a:p>
            <a:pPr marL="0"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Αιμοδυναμική σταθεροποίηση του ασθενή,</a:t>
            </a:r>
          </a:p>
          <a:p>
            <a:pPr marL="0"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της θεραπεία της παγκρεατίτιδας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κλπ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>
              <a:spcBef>
                <a:spcPts val="12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Παρακολούθηση του ασθενή για τυχόν εμφάνιση σημείων και συμπτωμάτων:</a:t>
            </a:r>
          </a:p>
          <a:p>
            <a:pPr marL="457200" lvl="1" indent="-4572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shock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(υπόταση, ταχυκαρδία, ωχρότητα και ψυχρότητα δέρματος, μείωση διούρησης , μείωση επιπέδου συνείδησης και γενικά επιδείνωσης της γενικής κατάστασης,</a:t>
            </a:r>
          </a:p>
          <a:p>
            <a:pPr marL="457200" lvl="1" indent="-4572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ARDS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(δύσπνοια, ταχύπνοια, κυάνωση, διαταραχή στα αέρια αίματος),</a:t>
            </a:r>
          </a:p>
          <a:p>
            <a:pPr marL="457200" lvl="1" indent="-4572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(σημαντική μείωση διούρησης , αύξηση του καλίου, οιδήματα, διαταραχή επιπέδου συνείδησης, παθολογική γενική ούρων  κλπ.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58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2035" y="212035"/>
            <a:ext cx="9838800" cy="702365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Τοπικές επιπλοκές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2035" y="914400"/>
            <a:ext cx="11675165" cy="5486400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Νεκρώσεις β) Αποστήματα γ)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Ψευδοκύστεις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180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Πρόγνωση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85-90% των περιπτώσεων έχει ήπια διαδρομή και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νόσος υποχωρεί με συντηρητικά μέσα.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10-15% βαριά μορφή με υψηλή νοσηρότητα και θνητότητα.</a:t>
            </a:r>
          </a:p>
          <a:p>
            <a:pPr marL="0" indent="0">
              <a:spcBef>
                <a:spcPts val="180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Γενικά η θνητότητα της ΟΠ είναι &lt;10%.</a:t>
            </a:r>
          </a:p>
          <a:p>
            <a:pPr marL="0" indent="0">
              <a:spcBef>
                <a:spcPts val="1800"/>
              </a:spcBef>
              <a:buNone/>
            </a:pP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98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8CA9DD-D6CE-4264-BD5B-13A85CC0C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60648"/>
            <a:ext cx="8305800" cy="6048672"/>
          </a:xfrm>
        </p:spPr>
        <p:txBody>
          <a:bodyPr>
            <a:normAutofit fontScale="9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και παραπομπές πηγών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Παθολογία (Μπονάτσος – Κακλαμάνος – </a:t>
            </a:r>
            <a:r>
              <a:rPr lang="el-GR" sz="2800" dirty="0" err="1">
                <a:latin typeface="Times New Roman" pitchFamily="18" charset="0"/>
                <a:cs typeface="Times New Roman" pitchFamily="18" charset="0"/>
              </a:rPr>
              <a:t>Γολεμάτης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Σύγχρονη Γενική Χειρουργική (Παπαδημητρίου)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 Αντωνία Καλογιάννη. «Χειρουργική Νοσηλευτική Ι (Θ). Ενότητα 1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 Ύδωρ και Ηλεκτρολύτες». Έκδοση: 1.0. Αθήνα 2014. Διαθέσιμο από τη δικτυακή διεύθυνση: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2"/>
              </a:rPr>
              <a:t>ocp.teiath.gr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(e-class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ΤΕΙ Νοσηλευτικής Αθήνας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69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Αναφοράς</a:t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Copyright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Τεχνολογικό Εκπαιδευτικό Ίδρυμα Αθήνας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Αντωνία Καλογιάννη 2014.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Αντωνία Καλογιάννη. «Χειρουργική Νοσηλευτική Ι (Θ). Ενότητα 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Ενδοφλέβια Διαλύματα».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Έκδοση: 1.0. Αθήνα 2014.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από τη δικτυακή διεύθυνση: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ocp.teiath.gr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914" y="735546"/>
            <a:ext cx="7364186" cy="857250"/>
          </a:xfrm>
        </p:spPr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Αδειοδότησης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476" y="1908216"/>
            <a:ext cx="8122722" cy="108131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κ.λ.π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τα οποία εμπεριέχονται σε αυτό. Οι όροι χρήσης των έργων τρίτων επεξηγούνται στη διαφάνεια  «Επεξήγηση όρων χρήσης έργων τρίτων». </a:t>
            </a:r>
          </a:p>
          <a:p>
            <a:pPr marL="0" indent="0">
              <a:buNone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έργα για τα οποία έχει ζητηθεί άδεια  αναφέρονται στο «Σημείωμα  Χρήσης Έργων Τρίτων».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4951" y="3320988"/>
            <a:ext cx="8256320" cy="2679762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http://creativecommons.org/licenses/by-nc-sa/4.0/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Ως </a:t>
            </a:r>
            <a:r>
              <a: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Εμπορική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ορίζεται η χρήση:</a:t>
            </a: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endParaRPr lang="el-G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προσπορίζει στο διανομέα του έργου και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δικαιούχος μπορεί να παρέχει στον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606" y="857250"/>
            <a:ext cx="8496795" cy="454232"/>
          </a:xfrm>
          <a:noFill/>
        </p:spPr>
        <p:txBody>
          <a:bodyPr>
            <a:normAutofit fontScale="90000"/>
          </a:bodyPr>
          <a:lstStyle/>
          <a:p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Επεξήγηση όρων χρήσης έργων τρίτων</a:t>
            </a:r>
          </a:p>
        </p:txBody>
      </p:sp>
      <p:sp>
        <p:nvSpPr>
          <p:cNvPr id="6" name="Rectangle 5"/>
          <p:cNvSpPr/>
          <p:nvPr/>
        </p:nvSpPr>
        <p:spPr>
          <a:xfrm>
            <a:off x="4233173" y="1474779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επαναχρησιμοποίηση του έργου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 μόνο εάν ζητηθεί εκ νέου άδεια από το δημιουργό.</a:t>
            </a:r>
          </a:p>
        </p:txBody>
      </p:sp>
      <p:sp>
        <p:nvSpPr>
          <p:cNvPr id="7" name="Rectangle 6"/>
          <p:cNvSpPr/>
          <p:nvPr/>
        </p:nvSpPr>
        <p:spPr>
          <a:xfrm>
            <a:off x="3917062" y="1543223"/>
            <a:ext cx="31611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  <p:sp>
        <p:nvSpPr>
          <p:cNvPr id="8" name="Rectangle 7"/>
          <p:cNvSpPr/>
          <p:nvPr/>
        </p:nvSpPr>
        <p:spPr>
          <a:xfrm>
            <a:off x="3166916" y="1877961"/>
            <a:ext cx="106625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</a:t>
            </a:r>
          </a:p>
        </p:txBody>
      </p:sp>
      <p:sp>
        <p:nvSpPr>
          <p:cNvPr id="9" name="Rectangle 8"/>
          <p:cNvSpPr/>
          <p:nvPr/>
        </p:nvSpPr>
        <p:spPr>
          <a:xfrm>
            <a:off x="2887450" y="2316543"/>
            <a:ext cx="1345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CC-BY-SA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21666" y="3729633"/>
            <a:ext cx="1411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NC-SA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62934" y="3206252"/>
            <a:ext cx="137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33000" y="191025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και η δημιουργία παραγώγων αυτού με απλή αναφορά του δημιουργού.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33000" y="234225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δημιουργού, και διάθεση του έργου ή του παράγωγου αυτού με την ίδια άδεια.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33000" y="323325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εμπορική χρήση του έργου.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33173" y="3671924"/>
            <a:ext cx="49685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διάθεση του έργου ή του παράγωγου αυτού με την ίδια άδεια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εμπορική χρήση του έργου.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887450" y="2755124"/>
            <a:ext cx="1345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CC-BY-ND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33173" y="2778206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δημιουργού. </a:t>
            </a: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δημιουργία παραγώγων του έργου.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971466" y="4242675"/>
            <a:ext cx="126170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NC-ND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33172" y="4265759"/>
            <a:ext cx="5297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εμπορική χρήση του έργου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δημιουργία παραγώγων του.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667002" y="4691250"/>
            <a:ext cx="156617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</a:p>
          <a:p>
            <a:pPr algn="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CC0 Public Domain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667002" y="5200579"/>
            <a:ext cx="156617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ως κοινό κτήμα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33000" y="4691250"/>
            <a:ext cx="5297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έργου, η δημιουργία παραγώγων αυτού και η εμπορική του χρήση, χωρίς αναφορά του δημιουργού.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233173" y="5123250"/>
            <a:ext cx="5297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έργου, η δημιουργία παραγώγων αυτού και η εμπορική του χρήση, χωρίς αναφορά του δημιουργού.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667002" y="5608133"/>
            <a:ext cx="156617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χωρίς σήμανση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33173" y="5608134"/>
            <a:ext cx="529722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δεν επιτρέπεται η επαναχρησιμοποίηση του έργου.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720432" y="1895081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720432" y="2333611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720432" y="2761842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720432" y="3187690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720432" y="3649355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720432" y="4242990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666999" y="4690733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720434" y="5130584"/>
            <a:ext cx="6399903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720434" y="5522999"/>
            <a:ext cx="6399903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73035"/>
            <a:ext cx="8229600" cy="819398"/>
          </a:xfrm>
        </p:spPr>
        <p:txBody>
          <a:bodyPr>
            <a:normAutofit/>
          </a:bodyPr>
          <a:lstStyle/>
          <a:p>
            <a:r>
              <a:rPr lang="el-GR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Αναφοράς</a:t>
            </a:r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Αδειοδότησης</a:t>
            </a:r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δήλωση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ια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τήρησης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Σημειωμάτων</a:t>
            </a:r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μαζί με τους συνοδευόμενους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υπερσυνδέσμους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3BF337-38D2-372D-CC1E-0B4528A9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587041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8783" y="172278"/>
            <a:ext cx="9852051" cy="702365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Πάγκρεας, 2</a:t>
            </a:r>
          </a:p>
        </p:txBody>
      </p:sp>
      <p:pic>
        <p:nvPicPr>
          <p:cNvPr id="6146" name="Picture 2" descr="File:1820 The Pancre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70" y="1007165"/>
            <a:ext cx="11569147" cy="47980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/>
          <p:nvPr/>
        </p:nvSpPr>
        <p:spPr>
          <a:xfrm>
            <a:off x="4929491" y="6006480"/>
            <a:ext cx="23330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1820 The Pancreas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User:CFCF"/>
              </a:rPr>
              <a:t>CFCF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CC BY 3.0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23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5043" y="116632"/>
            <a:ext cx="11237844" cy="1008112"/>
          </a:xfrm>
        </p:spPr>
        <p:txBody>
          <a:bodyPr>
            <a:no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Ενδοκρινής και εξωκρινής μοίρα παγκρέατος</a:t>
            </a:r>
            <a:endParaRPr lang="el-G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Ομάδα 9"/>
          <p:cNvGrpSpPr/>
          <p:nvPr/>
        </p:nvGrpSpPr>
        <p:grpSpPr>
          <a:xfrm>
            <a:off x="92765" y="1196753"/>
            <a:ext cx="11754678" cy="5271077"/>
            <a:chOff x="877321" y="822219"/>
            <a:chExt cx="6302478" cy="5028165"/>
          </a:xfrm>
        </p:grpSpPr>
        <p:pic>
          <p:nvPicPr>
            <p:cNvPr id="3074" name="Picture 2" descr="File:Blausen 0701 PancreaticTissue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018"/>
            <a:stretch/>
          </p:blipFill>
          <p:spPr bwMode="auto">
            <a:xfrm>
              <a:off x="1464799" y="822219"/>
              <a:ext cx="5715000" cy="5028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722252" y="3705527"/>
              <a:ext cx="810625" cy="114501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1) Κύτταρα εξωκρινούς μοίρας παγκρέατος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77321" y="3978714"/>
              <a:ext cx="895279" cy="14092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2) Νησίδια παγκρέατος (ενδοκρινής μοίρα παγκρέατος)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51808" y="5409993"/>
              <a:ext cx="1982404" cy="35231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3) Παγκρεατικός πόρος</a:t>
              </a:r>
            </a:p>
          </p:txBody>
        </p:sp>
      </p:grpSp>
      <p:sp>
        <p:nvSpPr>
          <p:cNvPr id="11" name="Rectangle 7"/>
          <p:cNvSpPr/>
          <p:nvPr/>
        </p:nvSpPr>
        <p:spPr>
          <a:xfrm>
            <a:off x="4972708" y="6396335"/>
            <a:ext cx="2907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Blausen 0701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PancreaticTissue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User:BruceBlaus"/>
              </a:rPr>
              <a:t>BruceBlaus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CC BY 3.0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999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32FB07-86A7-F160-E946-CE7590D34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39" y="185530"/>
            <a:ext cx="10668000" cy="755374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Εξωκρινής μοίρα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5BED969-D11D-8B4A-E24F-8DFE17F20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9" y="1099930"/>
            <a:ext cx="11555895" cy="538038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Συνίσταται στην παραγωγή και έκκριση στον γαστρεντερικό σωλήνα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παγκρεατικού υγρού που συμβάλλει στην λειτουργία της πέψης των θρεπτικών ουσιών.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ημερήσια έκκριση = 1-2 λίτρα. </a:t>
            </a:r>
          </a:p>
          <a:p>
            <a:pPr>
              <a:lnSpc>
                <a:spcPct val="15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υγρού = αλκαλικό (7,6 – 8,4)</a:t>
            </a:r>
          </a:p>
          <a:p>
            <a:pPr>
              <a:lnSpc>
                <a:spcPct val="150000"/>
              </a:lnSpc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παγκρεατικό υγρό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αποτελείται </a:t>
            </a:r>
            <a:r>
              <a:rPr lang="el-GR" sz="3200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νερό , ηλεκτρολύτες, </a:t>
            </a:r>
            <a:r>
              <a:rPr lang="el-GR" sz="3200" u="sng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διττανθρακικά</a:t>
            </a:r>
            <a:r>
              <a:rPr lang="el-GR" sz="3200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ένζυμα (</a:t>
            </a:r>
            <a:r>
              <a:rPr lang="el-GR" sz="3200" u="sng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πρωτεϊνες</a:t>
            </a:r>
            <a:r>
              <a:rPr lang="el-GR" sz="3200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1409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791" y="94812"/>
            <a:ext cx="10349948" cy="674406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Εξωκρινής μοίρα (95%) </a:t>
            </a:r>
          </a:p>
        </p:txBody>
      </p:sp>
      <p:grpSp>
        <p:nvGrpSpPr>
          <p:cNvPr id="12" name="Ομάδα 11"/>
          <p:cNvGrpSpPr/>
          <p:nvPr/>
        </p:nvGrpSpPr>
        <p:grpSpPr>
          <a:xfrm>
            <a:off x="463827" y="927652"/>
            <a:ext cx="10760764" cy="4699464"/>
            <a:chOff x="1907705" y="1661965"/>
            <a:chExt cx="6702425" cy="3679825"/>
          </a:xfrm>
        </p:grpSpPr>
        <p:pic>
          <p:nvPicPr>
            <p:cNvPr id="1026" name="Picture 2" descr="C:\Users\fkaram2\Desktop\Εικόνα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5" y="1661965"/>
              <a:ext cx="6702425" cy="367982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904049" y="4063444"/>
              <a:ext cx="1515930" cy="328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l-GR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Αδενοκυψέλες</a:t>
              </a:r>
              <a:endParaRPr lang="el-G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Ευθύγραμμο βέλος σύνδεσης 7"/>
            <p:cNvCxnSpPr>
              <a:stCxn id="6" idx="1"/>
            </p:cNvCxnSpPr>
            <p:nvPr/>
          </p:nvCxnSpPr>
          <p:spPr>
            <a:xfrm flipH="1">
              <a:off x="6228184" y="4227453"/>
              <a:ext cx="675864" cy="2065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51720" y="1759481"/>
              <a:ext cx="1656184" cy="5740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Παγκρεατικός πόρος</a:t>
              </a:r>
            </a:p>
          </p:txBody>
        </p:sp>
        <p:cxnSp>
          <p:nvCxnSpPr>
            <p:cNvPr id="13" name="Ευθύγραμμο βέλος σύνδεσης 12"/>
            <p:cNvCxnSpPr/>
            <p:nvPr/>
          </p:nvCxnSpPr>
          <p:spPr>
            <a:xfrm>
              <a:off x="2538030" y="2405812"/>
              <a:ext cx="0" cy="93784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7"/>
          <p:cNvSpPr/>
          <p:nvPr/>
        </p:nvSpPr>
        <p:spPr>
          <a:xfrm>
            <a:off x="4642238" y="5627117"/>
            <a:ext cx="2907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Sources of new adult β-cells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User:Smallbot"/>
              </a:rPr>
              <a:t>Smallbot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CC BY 3.0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16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78297" y="251791"/>
            <a:ext cx="9772538" cy="781879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Πάγκρεας, 3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77316" y="1325217"/>
            <a:ext cx="11583380" cy="5280991"/>
          </a:xfrm>
        </p:spPr>
        <p:txBody>
          <a:bodyPr>
            <a:normAutofit/>
          </a:bodyPr>
          <a:lstStyle/>
          <a:p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Ενδοκρινής μοίρα (5%)</a:t>
            </a:r>
          </a:p>
          <a:p>
            <a:pPr lvl="1">
              <a:spcBef>
                <a:spcPts val="180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Νησίδια του </a:t>
            </a:r>
            <a:r>
              <a:rPr lang="el-GR" sz="32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Langerhans</a:t>
            </a: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spcBef>
                <a:spcPts val="1200"/>
              </a:spcBef>
              <a:buFont typeface="Calibri" panose="020F0502020204030204" pitchFamily="34" charset="0"/>
              <a:buChar char="‒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Κύτταρα α: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γλυκαγόνη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ανασταλτικό πολυπεπτίδιο,</a:t>
            </a:r>
          </a:p>
          <a:p>
            <a:pPr lvl="2">
              <a:spcBef>
                <a:spcPts val="1200"/>
              </a:spcBef>
              <a:buFont typeface="Calibri" panose="020F0502020204030204" pitchFamily="34" charset="0"/>
              <a:buChar char="‒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Κύτταρα β: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ινσουλίνη,</a:t>
            </a:r>
          </a:p>
          <a:p>
            <a:pPr lvl="2">
              <a:spcBef>
                <a:spcPts val="1200"/>
              </a:spcBef>
              <a:buFont typeface="Calibri" panose="020F0502020204030204" pitchFamily="34" charset="0"/>
              <a:buChar char="‒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Κύτταρα δ: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σωματοστατίνη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ανασταλτική δράση επι των εκκρίσεων του γαστρεντερικού και της κινητικότητας του </a:t>
            </a:r>
          </a:p>
          <a:p>
            <a:pPr lvl="2">
              <a:spcBef>
                <a:spcPts val="1200"/>
              </a:spcBef>
              <a:buFont typeface="Calibri" panose="020F0502020204030204" pitchFamily="34" charset="0"/>
              <a:buChar char="‒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Κύτταρα F: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παγκρεατικό πολυπεπτίδιο.</a:t>
            </a:r>
          </a:p>
        </p:txBody>
      </p:sp>
    </p:spTree>
    <p:extLst>
      <p:ext uri="{BB962C8B-B14F-4D97-AF65-F5344CB8AC3E}">
        <p14:creationId xmlns:p14="http://schemas.microsoft.com/office/powerpoint/2010/main" val="2608648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2035" y="57666"/>
            <a:ext cx="9772555" cy="763969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Αιμάτωση και νεύρωση παγκρέατος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8818" y="1172721"/>
            <a:ext cx="3026504" cy="536134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Αιμάτωση</a:t>
            </a:r>
          </a:p>
          <a:p>
            <a:pPr lvl="1">
              <a:spcBef>
                <a:spcPts val="180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Κλάδοι κοιλιακής αορτής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Άνω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μεσεντέριος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αρτηρία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Κλάδοι κάτω κοίλης φλέβας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Άνω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μεσεντέριος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φλέβα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Νεύρωση</a:t>
            </a:r>
          </a:p>
          <a:p>
            <a:pPr lvl="1">
              <a:spcBef>
                <a:spcPts val="180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Παρασυμπαθητικό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spcBef>
                <a:spcPts val="180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Συμπαθητικό</a:t>
            </a: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File:Gray53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71"/>
          <a:stretch/>
        </p:blipFill>
        <p:spPr bwMode="auto">
          <a:xfrm>
            <a:off x="3485322" y="821634"/>
            <a:ext cx="8494643" cy="571242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396047" y="4303505"/>
            <a:ext cx="1106558" cy="3805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Πάγκρεας</a:t>
            </a:r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H="1">
            <a:off x="9922331" y="4303508"/>
            <a:ext cx="8243" cy="2868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/>
          <p:cNvSpPr/>
          <p:nvPr/>
        </p:nvSpPr>
        <p:spPr>
          <a:xfrm>
            <a:off x="6190686" y="4842313"/>
            <a:ext cx="3736063" cy="285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Gray533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User:Pngbot"/>
              </a:rPr>
              <a:t>Pngbot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ως κοινό κτήμα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661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278</TotalTime>
  <Words>2124</Words>
  <Application>Microsoft Office PowerPoint</Application>
  <PresentationFormat>Ευρεία οθόνη</PresentationFormat>
  <Paragraphs>311</Paragraphs>
  <Slides>37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5" baseType="lpstr">
      <vt:lpstr>Arial</vt:lpstr>
      <vt:lpstr>Calibri</vt:lpstr>
      <vt:lpstr>Century Gothic</vt:lpstr>
      <vt:lpstr>Courier New</vt:lpstr>
      <vt:lpstr>Times New Roman</vt:lpstr>
      <vt:lpstr>Wingdings</vt:lpstr>
      <vt:lpstr>Wingdings 3</vt:lpstr>
      <vt:lpstr>Ιόν</vt:lpstr>
      <vt:lpstr>Χειρουργική Nοσηλευτική</vt:lpstr>
      <vt:lpstr>Πάγκρεας, 1</vt:lpstr>
      <vt:lpstr>Παρουσίαση του PowerPoint</vt:lpstr>
      <vt:lpstr>Πάγκρεας, 2</vt:lpstr>
      <vt:lpstr>Ενδοκρινής και εξωκρινής μοίρα παγκρέατος</vt:lpstr>
      <vt:lpstr>Εξωκρινής μοίρα</vt:lpstr>
      <vt:lpstr>Εξωκρινής μοίρα (95%) </vt:lpstr>
      <vt:lpstr>Πάγκρεας, 3</vt:lpstr>
      <vt:lpstr>Αιμάτωση και νεύρωση παγκρέατος</vt:lpstr>
      <vt:lpstr>Σύσταση παγκρεατικού υγρού</vt:lpstr>
      <vt:lpstr>Σύσταση παγκρεατικού υγρού, Ένζυμα, 1</vt:lpstr>
      <vt:lpstr>Παρουσίαση του PowerPoint</vt:lpstr>
      <vt:lpstr>Φάσεις γαστρικής έκκρισης</vt:lpstr>
      <vt:lpstr>Παγκρεατίτις</vt:lpstr>
      <vt:lpstr>Οξεία παγκρεατίτιδα (ΟΠ)</vt:lpstr>
      <vt:lpstr>Παθογένεια ΟΠ, 1 = Και οι 3 εκδοχές καταλήγουν : </vt:lpstr>
      <vt:lpstr>Αιτιολογία  ΟΠ</vt:lpstr>
      <vt:lpstr>θεωρία χολολιθίασης</vt:lpstr>
      <vt:lpstr>Κλινική εικόνα ΟΠ, 1</vt:lpstr>
      <vt:lpstr>Κλινική εικόνα ΟΠ, 2</vt:lpstr>
      <vt:lpstr>Ακτινολογικές εξετάσεις</vt:lpstr>
      <vt:lpstr>Προγνωστικά κριτήρια κατά Ranson, 1</vt:lpstr>
      <vt:lpstr>Προγνωστικά κριτήρια κατά Ranson, 2</vt:lpstr>
      <vt:lpstr>Θεραπεία</vt:lpstr>
      <vt:lpstr>Ρύθμιση αιμοδυναμικών και ηλεκτρολυτικών διαταραχών</vt:lpstr>
      <vt:lpstr>Ανακούφιση του πόνου</vt:lpstr>
      <vt:lpstr>Έλεγχος παγκρεατικής λειτουργίας</vt:lpstr>
      <vt:lpstr>Ενίσχυση της θρέψης</vt:lpstr>
      <vt:lpstr>Συστηματικές επιπλοκές</vt:lpstr>
      <vt:lpstr>Πρόληψη συστηματικών επιπλοκών</vt:lpstr>
      <vt:lpstr>Τοπικές επιπλοκές</vt:lpstr>
      <vt:lpstr>βιβλιογραφία και παραπομπές πηγών     Χειρουργική Παθολογία (Μπονάτσος – Κακλαμάνος – Γολεμάτης)  Σύγχρονη Γενική Χειρουργική (Παπαδημητρίου)   Αντωνία Καλογιάννη. «Χειρουργική Νοσηλευτική Ι (Θ). Ενότητα 1: Ύδωρ και Ηλεκτρολύτες». Έκδοση: 1.0. Αθήνα 2014. Διαθέσιμο από τη δικτυακή διεύθυνση: ocp.teiath.gr.  (e-class ΤΕΙ Νοσηλευτικής Αθήνας)</vt:lpstr>
      <vt:lpstr>Σημείωμα Αναφοράς </vt:lpstr>
      <vt:lpstr>Σημείωμα Αδειοδότησης</vt:lpstr>
      <vt:lpstr>Επεξήγηση όρων χρήσης έργων τρίτων</vt:lpstr>
      <vt:lpstr>Διατήρηση Σημειωμάτων</vt:lpstr>
      <vt:lpstr>Ευχαριστώ για την προσοχή σας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Ι, ΙΙ</dc:title>
  <dc:creator>maria koutentaki</dc:creator>
  <cp:lastModifiedBy>maria koutentaki</cp:lastModifiedBy>
  <cp:revision>23</cp:revision>
  <dcterms:created xsi:type="dcterms:W3CDTF">2022-05-26T05:23:13Z</dcterms:created>
  <dcterms:modified xsi:type="dcterms:W3CDTF">2025-06-03T16:33:46Z</dcterms:modified>
</cp:coreProperties>
</file>