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88" r:id="rId23"/>
    <p:sldId id="277" r:id="rId24"/>
    <p:sldId id="278" r:id="rId25"/>
    <p:sldId id="336" r:id="rId26"/>
    <p:sldId id="337" r:id="rId27"/>
    <p:sldId id="279" r:id="rId28"/>
    <p:sldId id="280" r:id="rId29"/>
    <p:sldId id="281" r:id="rId30"/>
    <p:sldId id="282" r:id="rId31"/>
    <p:sldId id="283" r:id="rId32"/>
    <p:sldId id="284" r:id="rId33"/>
    <p:sldId id="285" r:id="rId34"/>
    <p:sldId id="286" r:id="rId35"/>
    <p:sldId id="287" r:id="rId36"/>
    <p:sldId id="291" r:id="rId37"/>
    <p:sldId id="297" r:id="rId38"/>
    <p:sldId id="298" r:id="rId39"/>
    <p:sldId id="299" r:id="rId40"/>
    <p:sldId id="308" r:id="rId41"/>
    <p:sldId id="300" r:id="rId42"/>
    <p:sldId id="301" r:id="rId43"/>
    <p:sldId id="302" r:id="rId44"/>
    <p:sldId id="312" r:id="rId45"/>
    <p:sldId id="313" r:id="rId46"/>
    <p:sldId id="314" r:id="rId47"/>
    <p:sldId id="303" r:id="rId48"/>
    <p:sldId id="304" r:id="rId49"/>
    <p:sldId id="305" r:id="rId50"/>
    <p:sldId id="306" r:id="rId51"/>
    <p:sldId id="307" r:id="rId52"/>
    <p:sldId id="309" r:id="rId53"/>
    <p:sldId id="310" r:id="rId54"/>
    <p:sldId id="311" r:id="rId55"/>
    <p:sldId id="315" r:id="rId56"/>
    <p:sldId id="316" r:id="rId5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3" name="22 - Ορθογώνιο"/>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 Ορθογώνιο"/>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 Ορθογώνιο"/>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 Ορθογώνιο"/>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Ορθογώνιο"/>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 Στρογγυλεμένο ορθογώνιο"/>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 Στρογγυλεμένο ορθογώνιο"/>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Ορθογώνιο"/>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6705600" y="4206240"/>
            <a:ext cx="960120" cy="457200"/>
          </a:xfrm>
        </p:spPr>
        <p:txBody>
          <a:bodyPr/>
          <a:lstStyle/>
          <a:p>
            <a:fld id="{2342CEA3-3058-4D43-AE35-B3DA76CB4003}" type="datetimeFigureOut">
              <a:rPr lang="el-GR" smtClean="0"/>
              <a:pPr/>
              <a:t>2/4/2025</a:t>
            </a:fld>
            <a:endParaRPr lang="el-GR"/>
          </a:p>
        </p:txBody>
      </p:sp>
      <p:sp>
        <p:nvSpPr>
          <p:cNvPr id="17" name="16 - Θέση υποσέλιδου"/>
          <p:cNvSpPr>
            <a:spLocks noGrp="1"/>
          </p:cNvSpPr>
          <p:nvPr>
            <p:ph type="ftr" sz="quarter" idx="11"/>
          </p:nvPr>
        </p:nvSpPr>
        <p:spPr>
          <a:xfrm>
            <a:off x="5410200" y="4205288"/>
            <a:ext cx="1295400" cy="457200"/>
          </a:xfrm>
        </p:spPr>
        <p:txBody>
          <a:bodyPr/>
          <a:lstStyle/>
          <a:p>
            <a:endParaRPr lang="el-GR"/>
          </a:p>
        </p:txBody>
      </p:sp>
      <p:sp>
        <p:nvSpPr>
          <p:cNvPr id="29" name="28 - Θέση αριθμού διαφάνειας"/>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2/4/2025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781800" y="1143000"/>
            <a:ext cx="1905000" cy="5486400"/>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1143000"/>
            <a:ext cx="6248400" cy="5486400"/>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2/4/2025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2/4/2025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2/4/2025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2/4/2025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381000" y="1143000"/>
            <a:ext cx="8382000" cy="1069848"/>
          </a:xfrm>
        </p:spPr>
        <p:txBody>
          <a:bodyPr anchor="ctr"/>
          <a:lstStyle>
            <a:lvl1pPr>
              <a:defRPr sz="4000" b="0" i="0" cap="none"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6" name="25 - Θέση ημερομηνίας"/>
          <p:cNvSpPr>
            <a:spLocks noGrp="1"/>
          </p:cNvSpPr>
          <p:nvPr>
            <p:ph type="dt" sz="half" idx="10"/>
          </p:nvPr>
        </p:nvSpPr>
        <p:spPr/>
        <p:txBody>
          <a:bodyPr rtlCol="0"/>
          <a:lstStyle/>
          <a:p>
            <a:fld id="{2342CEA3-3058-4D43-AE35-B3DA76CB4003}" type="datetimeFigureOut">
              <a:rPr lang="el-GR" smtClean="0"/>
              <a:pPr/>
              <a:t>2/4/2025</a:t>
            </a:fld>
            <a:endParaRPr lang="el-GR"/>
          </a:p>
        </p:txBody>
      </p:sp>
      <p:sp>
        <p:nvSpPr>
          <p:cNvPr id="27" name="26 - Θέση αριθμού διαφάνειας"/>
          <p:cNvSpPr>
            <a:spLocks noGrp="1"/>
          </p:cNvSpPr>
          <p:nvPr>
            <p:ph type="sldNum" sz="quarter" idx="11"/>
          </p:nvPr>
        </p:nvSpPr>
        <p:spPr/>
        <p:txBody>
          <a:bodyPr rtlCol="0"/>
          <a:lstStyle/>
          <a:p>
            <a:fld id="{D3F1D1C4-C2D9-4231-9FB2-B2D9D97AA41D}" type="slidenum">
              <a:rPr lang="el-GR" smtClean="0"/>
              <a:pPr/>
              <a:t>‹#›</a:t>
            </a:fld>
            <a:endParaRPr lang="el-GR"/>
          </a:p>
        </p:txBody>
      </p:sp>
      <p:sp>
        <p:nvSpPr>
          <p:cNvPr id="28" name="27 - Θέση υποσέλιδου"/>
          <p:cNvSpPr>
            <a:spLocks noGrp="1"/>
          </p:cNvSpPr>
          <p:nvPr>
            <p:ph type="ftr" sz="quarter" idx="12"/>
          </p:nvPr>
        </p:nvSpPr>
        <p:spPr/>
        <p:txBody>
          <a:bodyPr rtlCol="0"/>
          <a:lstStyle/>
          <a:p>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a:xfrm>
            <a:off x="6583680" y="612648"/>
            <a:ext cx="957264" cy="457200"/>
          </a:xfrm>
        </p:spPr>
        <p:txBody>
          <a:bodyPr/>
          <a:lstStyle/>
          <a:p>
            <a:fld id="{2342CEA3-3058-4D43-AE35-B3DA76CB4003}" type="datetimeFigureOut">
              <a:rPr lang="el-GR" smtClean="0"/>
              <a:pPr/>
              <a:t>2/4/2025</a:t>
            </a:fld>
            <a:endParaRPr lang="el-GR"/>
          </a:p>
        </p:txBody>
      </p:sp>
      <p:sp>
        <p:nvSpPr>
          <p:cNvPr id="4" name="3 - Θέση υποσέλιδου"/>
          <p:cNvSpPr>
            <a:spLocks noGrp="1"/>
          </p:cNvSpPr>
          <p:nvPr>
            <p:ph type="ftr" sz="quarter" idx="11"/>
          </p:nvPr>
        </p:nvSpPr>
        <p:spPr>
          <a:xfrm>
            <a:off x="5257800" y="612648"/>
            <a:ext cx="1325880" cy="457200"/>
          </a:xfrm>
        </p:spPr>
        <p:txBody>
          <a:bodyPr/>
          <a:lstStyle/>
          <a:p>
            <a:endParaRPr lang="el-GR"/>
          </a:p>
        </p:txBody>
      </p:sp>
      <p:sp>
        <p:nvSpPr>
          <p:cNvPr id="5" name="4 - Θέση αριθμού διαφάνειας"/>
          <p:cNvSpPr>
            <a:spLocks noGrp="1"/>
          </p:cNvSpPr>
          <p:nvPr>
            <p:ph type="sldNum" sz="quarter" idx="12"/>
          </p:nvPr>
        </p:nvSpPr>
        <p:spPr>
          <a:xfrm>
            <a:off x="8174736" y="2272"/>
            <a:ext cx="762000" cy="365760"/>
          </a:xfrm>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2/4/2025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353496" y="1101970"/>
            <a:ext cx="3383280" cy="877824"/>
          </a:xfrm>
        </p:spPr>
        <p:txBody>
          <a:bodyPr anchor="b"/>
          <a:lstStyle>
            <a:lvl1pPr algn="l">
              <a:buNone/>
              <a:defRPr sz="1800" b="1"/>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2/4/2025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2/4/2025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 Ορθογώνιο"/>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Ορθογώνιο"/>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 Ορθογώνιο"/>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 Ορθογώνιο"/>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 Ορθογώνιο"/>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 Στρογγυλεμένο ορθογώνιο"/>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 Στρογγυλεμένο ορθογώνιο"/>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 Ορθογώνιο"/>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 Ορθογώνιο"/>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 Ορθογώνιο"/>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 Ορθογώνιο"/>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 Ορθογώνιο"/>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 Ορθογώνιο"/>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Θέση τίτλου"/>
          <p:cNvSpPr>
            <a:spLocks noGrp="1"/>
          </p:cNvSpPr>
          <p:nvPr>
            <p:ph type="title"/>
          </p:nvPr>
        </p:nvSpPr>
        <p:spPr>
          <a:xfrm>
            <a:off x="457200" y="1143000"/>
            <a:ext cx="8229600" cy="10668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2342CEA3-3058-4D43-AE35-B3DA76CB4003}" type="datetimeFigureOut">
              <a:rPr lang="el-GR" smtClean="0"/>
              <a:pPr/>
              <a:t>2/4/2025</a:t>
            </a:fld>
            <a:endParaRPr lang="el-GR"/>
          </a:p>
        </p:txBody>
      </p:sp>
      <p:sp>
        <p:nvSpPr>
          <p:cNvPr id="3" name="2 - Θέση υποσέλιδου"/>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l-GR"/>
          </a:p>
        </p:txBody>
      </p:sp>
      <p:sp>
        <p:nvSpPr>
          <p:cNvPr id="23" name="22 - Θέση αριθμού διαφάνειας"/>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dirty="0" smtClean="0"/>
              <a:t>ΔΙΑΤΑΡΑΧΕΣ ΚΥΚΛΟΦΟΡΙΚΟΥ</a:t>
            </a:r>
            <a:endParaRPr lang="el-GR" dirty="0"/>
          </a:p>
        </p:txBody>
      </p:sp>
      <p:sp>
        <p:nvSpPr>
          <p:cNvPr id="3" name="2 - Υπότιτλος"/>
          <p:cNvSpPr>
            <a:spLocks noGrp="1"/>
          </p:cNvSpPr>
          <p:nvPr>
            <p:ph type="subTitle" idx="1"/>
          </p:nvPr>
        </p:nvSpPr>
        <p:spPr/>
        <p:txBody>
          <a:bodyPr/>
          <a:lstStyle/>
          <a:p>
            <a:r>
              <a:rPr lang="el-GR" dirty="0" smtClean="0">
                <a:solidFill>
                  <a:schemeClr val="tx1"/>
                </a:solidFill>
              </a:rPr>
              <a:t>ΝΟΣΗΛΕΥΤΙΚΗ ΦΡΟΝΤΙΔΑ</a:t>
            </a:r>
            <a:endParaRPr lang="el-GR"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96908"/>
          </a:xfrm>
        </p:spPr>
        <p:txBody>
          <a:bodyPr/>
          <a:lstStyle/>
          <a:p>
            <a:r>
              <a:rPr lang="el-GR" b="1" dirty="0" smtClean="0"/>
              <a:t>ΑΙΜΟΦΟΡΑ ΑΓΓΕΙΑ</a:t>
            </a:r>
            <a:endParaRPr lang="el-GR" dirty="0"/>
          </a:p>
        </p:txBody>
      </p:sp>
      <p:pic>
        <p:nvPicPr>
          <p:cNvPr id="20482" name="Picture 2" descr="C:\Users\apapakosta\Desktop\ΑΙΜ.ΑΓΓ.jpg"/>
          <p:cNvPicPr>
            <a:picLocks noGrp="1" noChangeAspect="1" noChangeArrowheads="1"/>
          </p:cNvPicPr>
          <p:nvPr>
            <p:ph idx="1"/>
          </p:nvPr>
        </p:nvPicPr>
        <p:blipFill>
          <a:blip r:embed="rId2" cstate="print"/>
          <a:srcRect/>
          <a:stretch>
            <a:fillRect/>
          </a:stretch>
        </p:blipFill>
        <p:spPr bwMode="auto">
          <a:xfrm>
            <a:off x="2643174" y="1142984"/>
            <a:ext cx="3500462" cy="5429288"/>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928694"/>
          </a:xfrm>
        </p:spPr>
        <p:txBody>
          <a:bodyPr/>
          <a:lstStyle/>
          <a:p>
            <a:r>
              <a:rPr lang="el-GR" dirty="0" smtClean="0"/>
              <a:t>ΑΡΤΗΡΙΑ</a:t>
            </a:r>
            <a:endParaRPr lang="el-GR" dirty="0"/>
          </a:p>
        </p:txBody>
      </p:sp>
      <p:pic>
        <p:nvPicPr>
          <p:cNvPr id="21506" name="Picture 2" descr="C:\Users\apapakosta\Desktop\ΑΡΤ.jpg"/>
          <p:cNvPicPr>
            <a:picLocks noGrp="1" noChangeAspect="1" noChangeArrowheads="1"/>
          </p:cNvPicPr>
          <p:nvPr>
            <p:ph idx="1"/>
          </p:nvPr>
        </p:nvPicPr>
        <p:blipFill>
          <a:blip r:embed="rId2" cstate="print"/>
          <a:srcRect/>
          <a:stretch>
            <a:fillRect/>
          </a:stretch>
        </p:blipFill>
        <p:spPr bwMode="auto">
          <a:xfrm>
            <a:off x="2143109" y="1571612"/>
            <a:ext cx="4857784" cy="4000527"/>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14356"/>
            <a:ext cx="8229600" cy="1000132"/>
          </a:xfrm>
        </p:spPr>
        <p:txBody>
          <a:bodyPr/>
          <a:lstStyle/>
          <a:p>
            <a:r>
              <a:rPr lang="el-GR" dirty="0" smtClean="0"/>
              <a:t>ΦΛΕΒΕΣ</a:t>
            </a:r>
            <a:endParaRPr lang="el-GR" dirty="0"/>
          </a:p>
        </p:txBody>
      </p:sp>
      <p:pic>
        <p:nvPicPr>
          <p:cNvPr id="1026" name="Picture 2" descr="C:\Users\apapakosta\Desktop\Θρόμωση-1.jpg"/>
          <p:cNvPicPr>
            <a:picLocks noGrp="1" noChangeAspect="1" noChangeArrowheads="1"/>
          </p:cNvPicPr>
          <p:nvPr>
            <p:ph idx="1"/>
          </p:nvPr>
        </p:nvPicPr>
        <p:blipFill>
          <a:blip r:embed="rId2" cstate="print"/>
          <a:stretch>
            <a:fillRect/>
          </a:stretch>
        </p:blipFill>
        <p:spPr bwMode="auto">
          <a:xfrm>
            <a:off x="680085" y="2249488"/>
            <a:ext cx="7783830" cy="432435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idx="4294967295"/>
          </p:nvPr>
        </p:nvSpPr>
        <p:spPr>
          <a:xfrm>
            <a:off x="0" y="1143000"/>
            <a:ext cx="7658100" cy="1066800"/>
          </a:xfrm>
        </p:spPr>
        <p:txBody>
          <a:bodyPr/>
          <a:lstStyle/>
          <a:p>
            <a:r>
              <a:rPr lang="el-GR" dirty="0" smtClean="0"/>
              <a:t>ΤΡΙΧΟΕΙΔΗ ΑΓΓΕΙΑ</a:t>
            </a:r>
            <a:endParaRPr lang="el-GR" dirty="0"/>
          </a:p>
        </p:txBody>
      </p:sp>
      <p:pic>
        <p:nvPicPr>
          <p:cNvPr id="1027" name="Picture 3" descr="C:\Users\apapakosta\Desktop\7.jpg"/>
          <p:cNvPicPr>
            <a:picLocks noChangeAspect="1" noChangeArrowheads="1"/>
          </p:cNvPicPr>
          <p:nvPr/>
        </p:nvPicPr>
        <p:blipFill>
          <a:blip r:embed="rId2" cstate="print"/>
          <a:srcRect/>
          <a:stretch>
            <a:fillRect/>
          </a:stretch>
        </p:blipFill>
        <p:spPr bwMode="auto">
          <a:xfrm>
            <a:off x="2071670" y="1928802"/>
            <a:ext cx="4357718" cy="428628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14356"/>
            <a:ext cx="8229600" cy="642942"/>
          </a:xfrm>
        </p:spPr>
        <p:txBody>
          <a:bodyPr>
            <a:normAutofit fontScale="90000"/>
          </a:bodyPr>
          <a:lstStyle/>
          <a:p>
            <a:r>
              <a:rPr lang="el-GR" b="1" dirty="0" smtClean="0"/>
              <a:t>Η ΚΥΚΛΟΦΟΡΙΑ ΤΟΥ ΑΙΜΑΤΟΣ</a:t>
            </a:r>
            <a:br>
              <a:rPr lang="el-GR" b="1" dirty="0" smtClean="0"/>
            </a:br>
            <a:endParaRPr lang="el-GR" dirty="0"/>
          </a:p>
        </p:txBody>
      </p:sp>
      <p:sp>
        <p:nvSpPr>
          <p:cNvPr id="3" name="2 - Θέση περιεχομένου"/>
          <p:cNvSpPr>
            <a:spLocks noGrp="1"/>
          </p:cNvSpPr>
          <p:nvPr>
            <p:ph idx="1"/>
          </p:nvPr>
        </p:nvSpPr>
        <p:spPr>
          <a:xfrm>
            <a:off x="457200" y="1428736"/>
            <a:ext cx="8229600" cy="4697427"/>
          </a:xfrm>
        </p:spPr>
        <p:txBody>
          <a:bodyPr>
            <a:normAutofit fontScale="92500"/>
          </a:bodyPr>
          <a:lstStyle/>
          <a:p>
            <a:pPr>
              <a:buNone/>
            </a:pPr>
            <a:r>
              <a:rPr lang="el-GR" dirty="0" smtClean="0"/>
              <a:t>Το κυκλοφορικό σύστημα περιλαμβάνει τρεις βασικές πορείες: </a:t>
            </a:r>
          </a:p>
          <a:p>
            <a:pPr>
              <a:buFont typeface="Wingdings" pitchFamily="2" charset="2"/>
              <a:buChar char="ü"/>
            </a:pPr>
            <a:r>
              <a:rPr lang="el-GR" dirty="0" smtClean="0"/>
              <a:t>τη </a:t>
            </a:r>
            <a:r>
              <a:rPr lang="el-GR" b="1" dirty="0" smtClean="0"/>
              <a:t>μεγάλη</a:t>
            </a:r>
            <a:r>
              <a:rPr lang="el-GR" dirty="0" smtClean="0"/>
              <a:t> ή </a:t>
            </a:r>
            <a:r>
              <a:rPr lang="el-GR" b="1" dirty="0" smtClean="0"/>
              <a:t>συστηματική κυκλοφορία</a:t>
            </a:r>
            <a:r>
              <a:rPr lang="el-GR" dirty="0" smtClean="0"/>
              <a:t>, μέσω της οποίας το αίμα από την καρδιά μεταφέρεται σε όλο το σώμα και επιστρέφει στην καρδιά,</a:t>
            </a:r>
          </a:p>
          <a:p>
            <a:pPr>
              <a:buFont typeface="Wingdings" pitchFamily="2" charset="2"/>
              <a:buChar char="ü"/>
            </a:pPr>
            <a:r>
              <a:rPr lang="el-GR" dirty="0" smtClean="0"/>
              <a:t> τη </a:t>
            </a:r>
            <a:r>
              <a:rPr lang="el-GR" b="1" dirty="0" smtClean="0"/>
              <a:t>μικρή</a:t>
            </a:r>
            <a:r>
              <a:rPr lang="el-GR" dirty="0" smtClean="0"/>
              <a:t> ή </a:t>
            </a:r>
            <a:r>
              <a:rPr lang="el-GR" b="1" dirty="0" smtClean="0"/>
              <a:t>πνευμονική κυκλοφορία</a:t>
            </a:r>
            <a:r>
              <a:rPr lang="el-GR" dirty="0" smtClean="0"/>
              <a:t>, μέσω της οποίας το αίμα μεταφέρεται από την καρδιά στους πνεύμονες και πάλι στην καρδιά, και τέλος</a:t>
            </a:r>
          </a:p>
          <a:p>
            <a:pPr>
              <a:buFont typeface="Wingdings" pitchFamily="2" charset="2"/>
              <a:buChar char="ü"/>
            </a:pPr>
            <a:r>
              <a:rPr lang="el-GR" dirty="0" smtClean="0"/>
              <a:t> τη </a:t>
            </a:r>
            <a:r>
              <a:rPr lang="el-GR" b="1" dirty="0" smtClean="0"/>
              <a:t>στεφανιαία κυκλοφορία</a:t>
            </a:r>
            <a:r>
              <a:rPr lang="el-GR" dirty="0" smtClean="0"/>
              <a:t>, που τροφοδοτεί την καρδιά.</a:t>
            </a:r>
          </a:p>
          <a:p>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25470"/>
          </a:xfrm>
        </p:spPr>
        <p:txBody>
          <a:bodyPr>
            <a:normAutofit fontScale="90000"/>
          </a:bodyPr>
          <a:lstStyle/>
          <a:p>
            <a:r>
              <a:rPr lang="el-GR" dirty="0" smtClean="0"/>
              <a:t>ΜΕΓΑΛΗ ΚΥΚΛΟΦΟΡΙΑ ΤΟΥ ΑΙΜΑΤΟΣ</a:t>
            </a:r>
            <a:endParaRPr lang="el-GR" dirty="0"/>
          </a:p>
        </p:txBody>
      </p:sp>
      <p:sp>
        <p:nvSpPr>
          <p:cNvPr id="3" name="2 - Θέση περιεχομένου"/>
          <p:cNvSpPr>
            <a:spLocks noGrp="1"/>
          </p:cNvSpPr>
          <p:nvPr>
            <p:ph idx="1"/>
          </p:nvPr>
        </p:nvSpPr>
        <p:spPr>
          <a:xfrm>
            <a:off x="457200" y="1000108"/>
            <a:ext cx="8229600" cy="5126055"/>
          </a:xfrm>
        </p:spPr>
        <p:txBody>
          <a:bodyPr>
            <a:normAutofit fontScale="92500" lnSpcReduction="10000"/>
          </a:bodyPr>
          <a:lstStyle/>
          <a:p>
            <a:r>
              <a:rPr lang="el-GR" dirty="0" smtClean="0"/>
              <a:t>Έχει ως σκοπό την μεταφορά Ο</a:t>
            </a:r>
            <a:r>
              <a:rPr lang="el-GR" baseline="-25000" dirty="0" smtClean="0"/>
              <a:t>2</a:t>
            </a:r>
            <a:r>
              <a:rPr lang="el-GR" dirty="0" smtClean="0"/>
              <a:t> και θρεπτικών ουσιών στα κύτταρα του οργανισμού. </a:t>
            </a:r>
          </a:p>
          <a:p>
            <a:r>
              <a:rPr lang="el-GR" dirty="0" smtClean="0"/>
              <a:t>Ξεκινά από την αριστερή κοιλία μέσω της αορτής και των κλάδων της και φτάνει σε όλα τα κύτταρα αρτηριακό αίμα. </a:t>
            </a:r>
          </a:p>
          <a:p>
            <a:r>
              <a:rPr lang="el-GR" dirty="0" smtClean="0"/>
              <a:t>Αφού δώσει Ο</a:t>
            </a:r>
            <a:r>
              <a:rPr lang="el-GR" baseline="-25000" dirty="0" smtClean="0"/>
              <a:t>2</a:t>
            </a:r>
            <a:r>
              <a:rPr lang="el-GR" dirty="0" smtClean="0"/>
              <a:t> και θρεπτικές ουσίες, παίρνει CΟ</a:t>
            </a:r>
            <a:r>
              <a:rPr lang="el-GR" baseline="-25000" dirty="0" smtClean="0"/>
              <a:t>2</a:t>
            </a:r>
            <a:r>
              <a:rPr lang="el-GR" dirty="0" smtClean="0"/>
              <a:t> και άχρηστα προϊόντα μεταβολισμού και μετατρέπεται σε φλεβικό αίμα. </a:t>
            </a:r>
          </a:p>
          <a:p>
            <a:r>
              <a:rPr lang="el-GR" dirty="0" smtClean="0"/>
              <a:t>Επιστρέφει στο δεξιό κόλπο με τους κλάδους της άνω και κάτω κοίλης φλέβας (το ίδιο συμβαίνει και με τις </a:t>
            </a:r>
            <a:r>
              <a:rPr lang="el-GR" b="1" dirty="0" smtClean="0"/>
              <a:t>στεφανιαίες αρτηρίες </a:t>
            </a:r>
            <a:r>
              <a:rPr lang="el-GR" dirty="0" smtClean="0"/>
              <a:t>που ξεκινούν από αριστερή κοιλία και καταλήγουν με το στεφανιαίο κόλπο στο δεξιό κόλπο).</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96908"/>
          </a:xfrm>
        </p:spPr>
        <p:txBody>
          <a:bodyPr/>
          <a:lstStyle/>
          <a:p>
            <a:r>
              <a:rPr lang="el-GR" dirty="0" smtClean="0"/>
              <a:t>ΜΙΚΡΗ ΚΥΚΛΟΦΟΡΙΑ ΤΟΥ ΑΙΜΑΤΟΣ</a:t>
            </a:r>
            <a:endParaRPr lang="el-GR" dirty="0"/>
          </a:p>
        </p:txBody>
      </p:sp>
      <p:sp>
        <p:nvSpPr>
          <p:cNvPr id="3" name="2 - Θέση περιεχομένου"/>
          <p:cNvSpPr>
            <a:spLocks noGrp="1"/>
          </p:cNvSpPr>
          <p:nvPr>
            <p:ph idx="1"/>
          </p:nvPr>
        </p:nvSpPr>
        <p:spPr>
          <a:xfrm>
            <a:off x="457200" y="1000108"/>
            <a:ext cx="8229600" cy="5126055"/>
          </a:xfrm>
        </p:spPr>
        <p:txBody>
          <a:bodyPr>
            <a:normAutofit/>
          </a:bodyPr>
          <a:lstStyle/>
          <a:p>
            <a:r>
              <a:rPr lang="el-GR" dirty="0" smtClean="0"/>
              <a:t>Το φλεβικό αίμα ξεκινά από τη δεξιά κοιλία μέσω της πνευμονικής αρτηρίας και των κλάδων της και φτάνει στην αναπνευστική μεμβράνη (τριχοειδές και τοίχωμα κυψελίδας) των πνευμόνων, για να αποβάλλει το CΟ</a:t>
            </a:r>
            <a:r>
              <a:rPr lang="el-GR" baseline="-25000" dirty="0" smtClean="0"/>
              <a:t>2</a:t>
            </a:r>
            <a:r>
              <a:rPr lang="el-GR" dirty="0" smtClean="0"/>
              <a:t>.</a:t>
            </a:r>
          </a:p>
          <a:p>
            <a:r>
              <a:rPr lang="el-GR" dirty="0" smtClean="0"/>
              <a:t> Έτσι μετατρέπεται το φλεβικό αίμα σε αρτηριακό και επιστρέφει με τις τέσσερις πνευμονικές φλέβες στον αριστερό κόλπο. </a:t>
            </a:r>
          </a:p>
          <a:p>
            <a:r>
              <a:rPr lang="el-GR" dirty="0" smtClean="0"/>
              <a:t>Σκοπός της μικρής κυκλοφορίας είναι η μετατροπή του φλεβικού αίματος σε αρτηριακό και η αποβολή του CΟ</a:t>
            </a:r>
            <a:r>
              <a:rPr lang="el-GR" baseline="-25000" dirty="0" smtClean="0"/>
              <a:t>2</a:t>
            </a:r>
            <a:r>
              <a:rPr lang="el-GR" dirty="0" smtClean="0"/>
              <a:t> μέσω των πνευμόνων.</a:t>
            </a:r>
          </a:p>
          <a:p>
            <a:pPr>
              <a:buNone/>
            </a:pP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28604"/>
            <a:ext cx="8229600" cy="1000132"/>
          </a:xfrm>
        </p:spPr>
        <p:txBody>
          <a:bodyPr>
            <a:noAutofit/>
          </a:bodyPr>
          <a:lstStyle/>
          <a:p>
            <a:r>
              <a:rPr lang="el-GR" sz="3200" dirty="0" smtClean="0"/>
              <a:t>ΠΝΕΥΜΟΝΙΚΗ(ΜΙΚΡΗ) &amp; ΣΥΣΤΗΜΑΤΙΚΗ (ΜΕΓΑΛΗ) ΚΥΚΛΟΦΟΡΙΑ</a:t>
            </a:r>
            <a:endParaRPr lang="el-GR" sz="3200" dirty="0"/>
          </a:p>
        </p:txBody>
      </p:sp>
      <p:pic>
        <p:nvPicPr>
          <p:cNvPr id="4" name="3 - Θέση περιεχομένου" descr="Ανατομία Καρδιάς"/>
          <p:cNvPicPr>
            <a:picLocks noGrp="1"/>
          </p:cNvPicPr>
          <p:nvPr>
            <p:ph idx="1"/>
          </p:nvPr>
        </p:nvPicPr>
        <p:blipFill>
          <a:blip r:embed="rId2" cstate="print"/>
          <a:srcRect/>
          <a:stretch>
            <a:fillRect/>
          </a:stretch>
        </p:blipFill>
        <p:spPr bwMode="auto">
          <a:xfrm>
            <a:off x="2000232" y="1428736"/>
            <a:ext cx="4643469" cy="5429264"/>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857232"/>
            <a:ext cx="8229600" cy="857256"/>
          </a:xfrm>
        </p:spPr>
        <p:txBody>
          <a:bodyPr>
            <a:normAutofit fontScale="90000"/>
          </a:bodyPr>
          <a:lstStyle/>
          <a:p>
            <a:r>
              <a:rPr lang="el-GR" b="1" dirty="0" smtClean="0"/>
              <a:t>ΣΤΕΦΑΝΙΑΙΑ ΚΥΚΛΟΦΟΡΙΑ</a:t>
            </a:r>
            <a:br>
              <a:rPr lang="el-GR" b="1" dirty="0" smtClean="0"/>
            </a:br>
            <a:endParaRPr lang="el-GR" dirty="0"/>
          </a:p>
        </p:txBody>
      </p:sp>
      <p:pic>
        <p:nvPicPr>
          <p:cNvPr id="2050" name="Picture 2" descr="C:\Users\apapakosta\Desktop\stefaniaia_nosos_Heart_Anatomy.png"/>
          <p:cNvPicPr>
            <a:picLocks noGrp="1" noChangeAspect="1" noChangeArrowheads="1"/>
          </p:cNvPicPr>
          <p:nvPr>
            <p:ph idx="1"/>
          </p:nvPr>
        </p:nvPicPr>
        <p:blipFill>
          <a:blip r:embed="rId2" cstate="print"/>
          <a:stretch>
            <a:fillRect/>
          </a:stretch>
        </p:blipFill>
        <p:spPr bwMode="auto">
          <a:xfrm>
            <a:off x="654539" y="1785927"/>
            <a:ext cx="7834921" cy="4422562"/>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868346"/>
          </a:xfrm>
        </p:spPr>
        <p:txBody>
          <a:bodyPr>
            <a:normAutofit/>
          </a:bodyPr>
          <a:lstStyle/>
          <a:p>
            <a:r>
              <a:rPr lang="el-GR" sz="2000" b="1" dirty="0" smtClean="0"/>
              <a:t>ΓΕΝΙΚΑ ΣΗΜΕΙΑ ΚΑΙ ΣΥΜΠΤΩΜΑΤΑ ΚΑΡΔΙΑΚΩΝ ΝΟΣΗΜΑΤΩΝ</a:t>
            </a:r>
            <a:endParaRPr lang="el-GR" sz="2000" b="1" dirty="0"/>
          </a:p>
        </p:txBody>
      </p:sp>
      <p:sp>
        <p:nvSpPr>
          <p:cNvPr id="3" name="2 - Θέση περιεχομένου"/>
          <p:cNvSpPr>
            <a:spLocks noGrp="1"/>
          </p:cNvSpPr>
          <p:nvPr>
            <p:ph idx="1"/>
          </p:nvPr>
        </p:nvSpPr>
        <p:spPr>
          <a:xfrm>
            <a:off x="457200" y="1000108"/>
            <a:ext cx="8229600" cy="5429287"/>
          </a:xfrm>
        </p:spPr>
        <p:txBody>
          <a:bodyPr>
            <a:normAutofit fontScale="55000" lnSpcReduction="20000"/>
          </a:bodyPr>
          <a:lstStyle/>
          <a:p>
            <a:pPr>
              <a:buNone/>
            </a:pPr>
            <a:r>
              <a:rPr lang="el-GR" sz="3300" dirty="0" smtClean="0"/>
              <a:t>Τα συμπτώματα (τι αισθάνεται ο άρρωστος - υποκειμενικά) και τα σημεία (αντικειμενικά ευρήματα) των καρδιαγγειακών παθήσεων είναι:</a:t>
            </a:r>
          </a:p>
          <a:p>
            <a:pPr lvl="0"/>
            <a:r>
              <a:rPr lang="el-GR" sz="3300" b="1" dirty="0" smtClean="0"/>
              <a:t>Δύσπνοια: </a:t>
            </a:r>
            <a:r>
              <a:rPr lang="el-GR" sz="3300" dirty="0" smtClean="0"/>
              <a:t>Αυτή μπορεί να έχει τις εξής μορφές:</a:t>
            </a:r>
          </a:p>
          <a:p>
            <a:pPr lvl="1"/>
            <a:r>
              <a:rPr lang="el-GR" sz="3300" u="sng" dirty="0" smtClean="0">
                <a:solidFill>
                  <a:schemeClr val="tx1"/>
                </a:solidFill>
              </a:rPr>
              <a:t>Δύσπνοια προσπάθειας</a:t>
            </a:r>
            <a:r>
              <a:rPr lang="el-GR" sz="3300" dirty="0" smtClean="0">
                <a:solidFill>
                  <a:schemeClr val="tx1"/>
                </a:solidFill>
              </a:rPr>
              <a:t>, παρατηρείται δύσπνοια μετά από μέτρια προσπάθεια του αρρώστου και υποχώρησή της, αφού αυτός αναπαυθεί.</a:t>
            </a:r>
          </a:p>
          <a:p>
            <a:pPr lvl="1"/>
            <a:r>
              <a:rPr lang="el-GR" sz="3300" u="sng" dirty="0" err="1" smtClean="0">
                <a:solidFill>
                  <a:schemeClr val="tx1"/>
                </a:solidFill>
              </a:rPr>
              <a:t>Ορθόπνοια</a:t>
            </a:r>
            <a:r>
              <a:rPr lang="el-GR" sz="3300" dirty="0" smtClean="0">
                <a:solidFill>
                  <a:schemeClr val="tx1"/>
                </a:solidFill>
              </a:rPr>
              <a:t> που συμβαίνει, όταν δυσκολεύεται ν’ αναπνεύσει σε ύπτια θέση και διευκολύνεται η αναπνοή σε όρθια θέση.</a:t>
            </a:r>
          </a:p>
          <a:p>
            <a:pPr lvl="1"/>
            <a:r>
              <a:rPr lang="el-GR" sz="3300" u="sng" dirty="0" err="1" smtClean="0">
                <a:solidFill>
                  <a:schemeClr val="tx1"/>
                </a:solidFill>
              </a:rPr>
              <a:t>Παροξυσμική</a:t>
            </a:r>
            <a:r>
              <a:rPr lang="el-GR" sz="3300" u="sng" dirty="0" smtClean="0">
                <a:solidFill>
                  <a:schemeClr val="tx1"/>
                </a:solidFill>
              </a:rPr>
              <a:t> νυκτερινή δύσπνοια</a:t>
            </a:r>
            <a:r>
              <a:rPr lang="el-GR" sz="3300" dirty="0" smtClean="0">
                <a:solidFill>
                  <a:schemeClr val="tx1"/>
                </a:solidFill>
              </a:rPr>
              <a:t> είναι η ξαφνική δυσφορία του ατόμου τη νύχτα, ενώ είναι ξαπλωμένο.</a:t>
            </a:r>
          </a:p>
          <a:p>
            <a:pPr lvl="1"/>
            <a:r>
              <a:rPr lang="el-GR" sz="3300" u="sng" dirty="0" smtClean="0">
                <a:solidFill>
                  <a:schemeClr val="tx1"/>
                </a:solidFill>
              </a:rPr>
              <a:t>Αναπνοή </a:t>
            </a:r>
            <a:r>
              <a:rPr lang="el-GR" sz="3300" u="sng" dirty="0" err="1" smtClean="0">
                <a:solidFill>
                  <a:schemeClr val="tx1"/>
                </a:solidFill>
              </a:rPr>
              <a:t>Cheyne</a:t>
            </a:r>
            <a:r>
              <a:rPr lang="el-GR" sz="3300" u="sng" dirty="0" smtClean="0">
                <a:solidFill>
                  <a:schemeClr val="tx1"/>
                </a:solidFill>
              </a:rPr>
              <a:t>-</a:t>
            </a:r>
            <a:r>
              <a:rPr lang="el-GR" sz="3300" u="sng" dirty="0" err="1" smtClean="0">
                <a:solidFill>
                  <a:schemeClr val="tx1"/>
                </a:solidFill>
              </a:rPr>
              <a:t>Stokes</a:t>
            </a:r>
            <a:r>
              <a:rPr lang="el-GR" sz="3300" dirty="0" smtClean="0">
                <a:solidFill>
                  <a:schemeClr val="tx1"/>
                </a:solidFill>
              </a:rPr>
              <a:t> δηλ. περιοδική αναπνοή με βαθμιαία αύξηση του βάθους της αναπνοής και βαθμιαία μείωση μέχρι άπνοιας. Χρειάζεται προσοχή από το νοσηλευτικό προσωπικό να ενημερώσει το θεράποντα γιατρό και να καταγράψει ποιοι παράγοντες δυσκολεύουν τον άρρωστο, πότε έχει δύσπνοια, σε ποια θέση και τι χρώμα δέρματος έχει (π.χ. κυάνωση ή ωχρότητα).</a:t>
            </a:r>
          </a:p>
          <a:p>
            <a:pPr lvl="0"/>
            <a:r>
              <a:rPr lang="el-GR" sz="3300" b="1" dirty="0" err="1" smtClean="0"/>
              <a:t>Προκάρδιος</a:t>
            </a:r>
            <a:r>
              <a:rPr lang="el-GR" sz="3300" b="1" dirty="0" smtClean="0"/>
              <a:t> πόνος </a:t>
            </a:r>
            <a:r>
              <a:rPr lang="el-GR" sz="3300" dirty="0" smtClean="0"/>
              <a:t>(θωρακικός) παρατηρείται έντονος πόνος στην ισχαιμία και στο έμφραγμα του μυοκαρδίου. Προσοχή στη χορήγηση αναλγητικών φαρμάκων (δίδεται συνήθως μορφίνη και παράγωγά της). Καταγράφονται οι χαρακτήρες του πόνου, δηλαδή πόση ώρα διαρκεί, πότε, πού και πώς εμφανίζεται, ποιοι παράγοντες τον βελτιώνουν. Το περιβάλλον ασκεί θεραπευτική επίδραση καθώς και η ηρεμία του ατόμου (μείωση επισκεπτηρίου).</a:t>
            </a:r>
          </a:p>
          <a:p>
            <a:pPr>
              <a:buNone/>
            </a:pP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57166"/>
            <a:ext cx="8229600" cy="714380"/>
          </a:xfrm>
        </p:spPr>
        <p:txBody>
          <a:bodyPr>
            <a:normAutofit/>
          </a:bodyPr>
          <a:lstStyle/>
          <a:p>
            <a:r>
              <a:rPr lang="el-GR" dirty="0" smtClean="0"/>
              <a:t>ΚΥΚΛΟΦΟΡΙΚΟ ΣΥΣΤΗΜΑ</a:t>
            </a:r>
            <a:endParaRPr lang="el-GR" dirty="0"/>
          </a:p>
        </p:txBody>
      </p:sp>
      <p:sp>
        <p:nvSpPr>
          <p:cNvPr id="3" name="2 - Θέση περιεχομένου"/>
          <p:cNvSpPr>
            <a:spLocks noGrp="1"/>
          </p:cNvSpPr>
          <p:nvPr>
            <p:ph idx="1"/>
          </p:nvPr>
        </p:nvSpPr>
        <p:spPr>
          <a:xfrm>
            <a:off x="457200" y="1071546"/>
            <a:ext cx="8229600" cy="5502990"/>
          </a:xfrm>
        </p:spPr>
        <p:txBody>
          <a:bodyPr>
            <a:normAutofit/>
          </a:bodyPr>
          <a:lstStyle/>
          <a:p>
            <a:r>
              <a:rPr lang="el-GR" b="1" dirty="0" smtClean="0"/>
              <a:t>ΡΟΛΟΣ: </a:t>
            </a:r>
            <a:r>
              <a:rPr lang="el-GR" dirty="0" smtClean="0"/>
              <a:t>α) η μεταφορά οξυγόνου και θρεπτικών ουσιών σε όλα τα κύτταρα του οργανισμού και β) η απομάκρυνση του διοξειδίου του άνθρακα και άχρηστων προϊόντων μεταβολισμού από τα κύτταρα.</a:t>
            </a:r>
          </a:p>
          <a:p>
            <a:r>
              <a:rPr lang="el-GR" b="1" dirty="0" smtClean="0"/>
              <a:t>ΑΠΟΤΕΛΕΙΤΑΙ ΑΠΟ: </a:t>
            </a:r>
          </a:p>
          <a:p>
            <a:pPr>
              <a:buFont typeface="Wingdings" pitchFamily="2" charset="2"/>
              <a:buChar char="Ø"/>
            </a:pPr>
            <a:r>
              <a:rPr lang="el-GR" dirty="0" smtClean="0"/>
              <a:t>την καρδιά, </a:t>
            </a:r>
          </a:p>
          <a:p>
            <a:pPr>
              <a:buFont typeface="Wingdings" pitchFamily="2" charset="2"/>
              <a:buChar char="Ø"/>
            </a:pPr>
            <a:r>
              <a:rPr lang="el-GR" dirty="0" smtClean="0"/>
              <a:t>τα αιμοφόρα αγγεία και το</a:t>
            </a:r>
          </a:p>
          <a:p>
            <a:pPr>
              <a:buFont typeface="Wingdings" pitchFamily="2" charset="2"/>
              <a:buChar char="Ø"/>
            </a:pPr>
            <a:r>
              <a:rPr lang="el-GR" dirty="0" smtClean="0"/>
              <a:t>αίμα που κυκλοφορεί μέσα σ' αυτά. </a:t>
            </a:r>
          </a:p>
          <a:p>
            <a:pPr>
              <a:buNone/>
            </a:pPr>
            <a:r>
              <a:rPr lang="el-GR" dirty="0" smtClean="0"/>
              <a:t>Στενά συνδεδεμένο με το κυκλοφορικό σύστημα είναι και το </a:t>
            </a:r>
            <a:r>
              <a:rPr lang="el-GR" b="1" dirty="0" smtClean="0"/>
              <a:t>λεμφικό σύστημα</a:t>
            </a:r>
            <a:r>
              <a:rPr lang="el-GR" dirty="0" smtClean="0"/>
              <a:t>, στο οποίο κυκλοφορεί η λέμφος.</a:t>
            </a:r>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714380"/>
          </a:xfrm>
        </p:spPr>
        <p:txBody>
          <a:bodyPr>
            <a:normAutofit/>
          </a:bodyPr>
          <a:lstStyle/>
          <a:p>
            <a:r>
              <a:rPr lang="el-GR" sz="2000" b="1" dirty="0" smtClean="0"/>
              <a:t>ΓΕΝΙΚΑ ΣΗΜΕΙΑ ΚΑΙ ΣΥΜΠΤΩΜΑΤΑ ΚΑΡΔΙΑΚΩΝ ΝΟΣΗΜΑΤΩΝ</a:t>
            </a:r>
            <a:endParaRPr lang="el-GR" sz="2000" b="1" dirty="0"/>
          </a:p>
        </p:txBody>
      </p:sp>
      <p:sp>
        <p:nvSpPr>
          <p:cNvPr id="3" name="2 - Θέση περιεχομένου"/>
          <p:cNvSpPr>
            <a:spLocks noGrp="1"/>
          </p:cNvSpPr>
          <p:nvPr>
            <p:ph idx="1"/>
          </p:nvPr>
        </p:nvSpPr>
        <p:spPr>
          <a:xfrm>
            <a:off x="457200" y="1357298"/>
            <a:ext cx="8229600" cy="5286412"/>
          </a:xfrm>
        </p:spPr>
        <p:txBody>
          <a:bodyPr>
            <a:normAutofit fontScale="70000" lnSpcReduction="20000"/>
          </a:bodyPr>
          <a:lstStyle/>
          <a:p>
            <a:pPr lvl="0"/>
            <a:r>
              <a:rPr lang="el-GR" b="1" dirty="0" smtClean="0"/>
              <a:t>Αίσθημα παλμών </a:t>
            </a:r>
            <a:r>
              <a:rPr lang="el-GR" dirty="0" smtClean="0"/>
              <a:t>σημαίνει συνειδητοποίηση της καρδιακής συστολής, τις περισσότερες φορές λόγω άγχους, θυρεοειδοπαθειών, καρδιακών αρρυθμιών και καρδιακής ανεπάρκειας.</a:t>
            </a:r>
          </a:p>
          <a:p>
            <a:pPr lvl="0"/>
            <a:r>
              <a:rPr lang="el-GR" b="1" dirty="0" smtClean="0"/>
              <a:t>Οίδημα </a:t>
            </a:r>
            <a:r>
              <a:rPr lang="el-GR" dirty="0" smtClean="0"/>
              <a:t>γενικευμένο ή τοπικό. Σε αυτούς τους ασθενείς μετράμε καθημερινά το βάρος του αρρώστου και γίνονται εξετάσεις αίματος </a:t>
            </a:r>
            <a:r>
              <a:rPr lang="el-GR" dirty="0" err="1" smtClean="0"/>
              <a:t>Hb</a:t>
            </a:r>
            <a:r>
              <a:rPr lang="el-GR" dirty="0" smtClean="0"/>
              <a:t>, λευκώματος κ.ά. Σε περιπατητικούς ασθενείς εξετάζουμε το οίδημα στις ποδοκνημικές αρθρώσεις και στους κλινήρεις ελέγχουμε αν έχουν οίδημα στην οσφυϊκή μοίρα. Γίνεται ιδιαίτερη φροντίδα για πρόληψη κατακλίσεων, αυστηρή μέτρηση προσλαμβανόμενων και αποβαλλόμενων υγρών και προσεκτική τήρηση της φαρμακευτικής αγωγής. Η δίαιτα του ασθενή είναι άναλος.</a:t>
            </a:r>
          </a:p>
          <a:p>
            <a:pPr lvl="0"/>
            <a:r>
              <a:rPr lang="el-GR" b="1" dirty="0" smtClean="0"/>
              <a:t>Βήχας. </a:t>
            </a:r>
            <a:r>
              <a:rPr lang="el-GR" dirty="0" smtClean="0"/>
              <a:t>Προσέχουμε αν είναι ξηρός ή παραγωγικός με παρουσία ροδόχροων πτυέλων και πότε παρουσιάζεται.</a:t>
            </a:r>
          </a:p>
          <a:p>
            <a:pPr lvl="0"/>
            <a:r>
              <a:rPr lang="el-GR" b="1" dirty="0" smtClean="0"/>
              <a:t>Κυάνωση </a:t>
            </a:r>
            <a:r>
              <a:rPr lang="el-GR" dirty="0" smtClean="0"/>
              <a:t>που οφείλεται στην κακή αιμάτωση των ιστών. Αν είναι </a:t>
            </a:r>
            <a:r>
              <a:rPr lang="el-GR" u="sng" dirty="0" smtClean="0"/>
              <a:t>κεντρική</a:t>
            </a:r>
            <a:r>
              <a:rPr lang="el-GR" dirty="0" smtClean="0"/>
              <a:t>, όλο το δέρμα του ασθενούς είναι κυανό, σε </a:t>
            </a:r>
            <a:r>
              <a:rPr lang="el-GR" u="sng" dirty="0" smtClean="0"/>
              <a:t>περιφερική</a:t>
            </a:r>
            <a:r>
              <a:rPr lang="el-GR" dirty="0" smtClean="0"/>
              <a:t>, τα άκρα είναι κυανά (χέρια, νύχια, χείλη, αυτιά, μύτη).</a:t>
            </a:r>
          </a:p>
          <a:p>
            <a:pPr lvl="0"/>
            <a:r>
              <a:rPr lang="el-GR" b="1" dirty="0" smtClean="0"/>
              <a:t>Ωχρότητα</a:t>
            </a:r>
            <a:r>
              <a:rPr lang="el-GR" dirty="0" smtClean="0"/>
              <a:t>, στα άκρα σημαίνει ελαττωμένη καρδιακή παροχή.</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571480"/>
            <a:ext cx="8929718" cy="571504"/>
          </a:xfrm>
        </p:spPr>
        <p:txBody>
          <a:bodyPr>
            <a:noAutofit/>
          </a:bodyPr>
          <a:lstStyle/>
          <a:p>
            <a:r>
              <a:rPr lang="el-GR" sz="2400" b="1" dirty="0" smtClean="0"/>
              <a:t>ΓΕΝΙΚΑ ΣΗΜΕΙΑ ΚΑΙ ΣΥΜΠΤΩΜΑΤΑ ΚΑΡΔΙΑΚΩΝ ΝΟΣΗΜΑΤΩΝ</a:t>
            </a:r>
            <a:endParaRPr lang="el-GR" sz="2400" b="1" dirty="0"/>
          </a:p>
        </p:txBody>
      </p:sp>
      <p:sp>
        <p:nvSpPr>
          <p:cNvPr id="3" name="2 - Θέση περιεχομένου"/>
          <p:cNvSpPr>
            <a:spLocks noGrp="1"/>
          </p:cNvSpPr>
          <p:nvPr>
            <p:ph idx="1"/>
          </p:nvPr>
        </p:nvSpPr>
        <p:spPr>
          <a:xfrm>
            <a:off x="457200" y="1142984"/>
            <a:ext cx="8229600" cy="5143536"/>
          </a:xfrm>
        </p:spPr>
        <p:txBody>
          <a:bodyPr>
            <a:normAutofit fontScale="92500" lnSpcReduction="20000"/>
          </a:bodyPr>
          <a:lstStyle/>
          <a:p>
            <a:pPr lvl="0"/>
            <a:r>
              <a:rPr lang="el-GR" b="1" dirty="0" smtClean="0"/>
              <a:t>Αίσθημα κόπωσης </a:t>
            </a:r>
            <a:r>
              <a:rPr lang="el-GR" dirty="0" smtClean="0"/>
              <a:t>λόγω μειωμένης αιμάτωσης στους μυς που ασκούνται. Το άτομο με καρδιακή ανεπάρκεια προοδευτικά δεν μπορεί να αυτοεξυπηρετηθεί και κουράζεται εύκολα. </a:t>
            </a:r>
          </a:p>
          <a:p>
            <a:pPr lvl="0"/>
            <a:r>
              <a:rPr lang="el-GR" b="1" dirty="0" smtClean="0"/>
              <a:t>Κοιλιακός πόνος </a:t>
            </a:r>
            <a:r>
              <a:rPr lang="el-GR" dirty="0" smtClean="0"/>
              <a:t>(σε οξύ έμφραγμα του μυοκαρδίου).</a:t>
            </a:r>
          </a:p>
          <a:p>
            <a:pPr lvl="0"/>
            <a:r>
              <a:rPr lang="el-GR" b="1" dirty="0" smtClean="0"/>
              <a:t>Πυρετός </a:t>
            </a:r>
            <a:r>
              <a:rPr lang="el-GR" dirty="0" smtClean="0"/>
              <a:t>(σε έμφραγμα μπορεί να είναι 38° C, σε φλεγμονές της καρδιάς είναι παρατεταμένος).</a:t>
            </a:r>
          </a:p>
          <a:p>
            <a:pPr lvl="0"/>
            <a:r>
              <a:rPr lang="el-GR" b="1" dirty="0" smtClean="0"/>
              <a:t>Διάταση φλεβών τραχήλου σε καθιστή θέση</a:t>
            </a:r>
            <a:r>
              <a:rPr lang="el-GR" dirty="0" smtClean="0"/>
              <a:t>.</a:t>
            </a:r>
            <a:endParaRPr lang="el-GR" b="1" dirty="0" smtClean="0"/>
          </a:p>
          <a:p>
            <a:pPr lvl="0"/>
            <a:r>
              <a:rPr lang="el-GR" b="1" dirty="0" err="1" smtClean="0"/>
              <a:t>Πληκτροδακτυλία</a:t>
            </a:r>
            <a:r>
              <a:rPr lang="el-GR" b="1" dirty="0" smtClean="0"/>
              <a:t> </a:t>
            </a:r>
            <a:r>
              <a:rPr lang="el-GR" dirty="0" smtClean="0"/>
              <a:t>(κυρίως σε συγγενείς καρδιοπάθειες).</a:t>
            </a:r>
          </a:p>
          <a:p>
            <a:pPr lvl="0"/>
            <a:r>
              <a:rPr lang="el-GR" b="1" dirty="0" smtClean="0"/>
              <a:t>Ίκτερος </a:t>
            </a:r>
            <a:r>
              <a:rPr lang="el-GR" dirty="0" smtClean="0"/>
              <a:t>(σε δεξιά καρδιακή ανεπάρκεια).</a:t>
            </a:r>
          </a:p>
          <a:p>
            <a:pPr lvl="0"/>
            <a:r>
              <a:rPr lang="el-GR" b="1" dirty="0" smtClean="0"/>
              <a:t>Λιποθυμική κρίση </a:t>
            </a:r>
            <a:r>
              <a:rPr lang="el-GR" dirty="0" smtClean="0"/>
              <a:t>ή απώλεια συνείδησης (σε κολποκοιλιακό αποκλεισμό).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ΑΘΑΝΑΣΙΑ\Desktop\αρχείο λήψης.jpg"/>
          <p:cNvPicPr>
            <a:picLocks noGrp="1" noChangeAspect="1" noChangeArrowheads="1"/>
          </p:cNvPicPr>
          <p:nvPr>
            <p:ph idx="4294967295"/>
          </p:nvPr>
        </p:nvPicPr>
        <p:blipFill>
          <a:blip r:embed="rId2" cstate="print"/>
          <a:srcRect/>
          <a:stretch>
            <a:fillRect/>
          </a:stretch>
        </p:blipFill>
        <p:spPr bwMode="auto">
          <a:xfrm>
            <a:off x="571472" y="714356"/>
            <a:ext cx="2590800" cy="1762125"/>
          </a:xfrm>
          <a:prstGeom prst="rect">
            <a:avLst/>
          </a:prstGeom>
          <a:noFill/>
        </p:spPr>
      </p:pic>
      <p:pic>
        <p:nvPicPr>
          <p:cNvPr id="1027" name="Picture 3" descr="C:\Users\ΑΘΑΝΑΣΙΑ\Desktop\αρχείο λήψης (1).jpg"/>
          <p:cNvPicPr>
            <a:picLocks noChangeAspect="1" noChangeArrowheads="1"/>
          </p:cNvPicPr>
          <p:nvPr/>
        </p:nvPicPr>
        <p:blipFill>
          <a:blip r:embed="rId3" cstate="print"/>
          <a:srcRect/>
          <a:stretch>
            <a:fillRect/>
          </a:stretch>
        </p:blipFill>
        <p:spPr bwMode="auto">
          <a:xfrm>
            <a:off x="5429256" y="642918"/>
            <a:ext cx="2143125" cy="2143125"/>
          </a:xfrm>
          <a:prstGeom prst="rect">
            <a:avLst/>
          </a:prstGeom>
          <a:noFill/>
        </p:spPr>
      </p:pic>
      <p:pic>
        <p:nvPicPr>
          <p:cNvPr id="1028" name="Picture 4" descr="C:\Users\ΑΘΑΝΑΣΙΑ\Desktop\Υποκλείδια+φλέβα+Βραχιονοκεφαλική+Συνέχεια+της+μασχαλιαίας+φλέβας.jpg"/>
          <p:cNvPicPr>
            <a:picLocks noChangeAspect="1" noChangeArrowheads="1"/>
          </p:cNvPicPr>
          <p:nvPr/>
        </p:nvPicPr>
        <p:blipFill>
          <a:blip r:embed="rId4" cstate="print"/>
          <a:srcRect/>
          <a:stretch>
            <a:fillRect/>
          </a:stretch>
        </p:blipFill>
        <p:spPr bwMode="auto">
          <a:xfrm>
            <a:off x="1043608" y="2786058"/>
            <a:ext cx="6336704" cy="3714776"/>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54032"/>
          </a:xfrm>
        </p:spPr>
        <p:txBody>
          <a:bodyPr>
            <a:normAutofit/>
          </a:bodyPr>
          <a:lstStyle/>
          <a:p>
            <a:r>
              <a:rPr lang="el-GR" sz="2800" b="1" dirty="0" smtClean="0"/>
              <a:t>ΕΙΔΙΚΕΣ ΔΙΑΓΝΩΣΤΙΚΕΣ ΕΞΕΤΑΣΕΙΣ</a:t>
            </a:r>
            <a:endParaRPr lang="el-GR" sz="2800" b="1" dirty="0"/>
          </a:p>
        </p:txBody>
      </p:sp>
      <p:sp>
        <p:nvSpPr>
          <p:cNvPr id="3" name="2 - Θέση περιεχομένου"/>
          <p:cNvSpPr>
            <a:spLocks noGrp="1"/>
          </p:cNvSpPr>
          <p:nvPr>
            <p:ph idx="1"/>
          </p:nvPr>
        </p:nvSpPr>
        <p:spPr>
          <a:xfrm>
            <a:off x="457200" y="1071546"/>
            <a:ext cx="8229600" cy="5054617"/>
          </a:xfrm>
        </p:spPr>
        <p:txBody>
          <a:bodyPr>
            <a:normAutofit fontScale="85000" lnSpcReduction="10000"/>
          </a:bodyPr>
          <a:lstStyle/>
          <a:p>
            <a:pPr>
              <a:buNone/>
            </a:pPr>
            <a:r>
              <a:rPr lang="el-GR" dirty="0" smtClean="0"/>
              <a:t>Για την αξιολόγηση της λειτουργίας του κυκλοφορικού συστήματος απαιτούνται η λήψη ιστορικού (ιατρικού και νοσηλευτικού), η κλινική εξέταση (φυσική εξέταση) και ειδικές διαγνωστικές εξετάσεις.</a:t>
            </a:r>
          </a:p>
          <a:p>
            <a:pPr lvl="0"/>
            <a:r>
              <a:rPr lang="el-GR" b="1" dirty="0" smtClean="0"/>
              <a:t>Το ηλεκτροκαρδιογράφημα (ΗΚΓ)</a:t>
            </a:r>
            <a:r>
              <a:rPr lang="el-GR" dirty="0" smtClean="0"/>
              <a:t>. Είναι η πιο συνηθισμένη εξέταση. Ο ηλεκτροκαρδιογράφος, το ειδικό μηχάνημα, καταγράφει τα ηλεκτρικά δυναμικά της καρδιάς μέσω των ηλεκτροδίων του, που τοποθετούνται στον ασθενή. </a:t>
            </a:r>
          </a:p>
          <a:p>
            <a:pPr lvl="0"/>
            <a:r>
              <a:rPr lang="el-GR" dirty="0" smtClean="0"/>
              <a:t>Δίνει πληροφορίες για τον καρδιακό ρυθμό, τον καρδιακό παλμό, και για παθολογικές καταστάσεις όπως έμφραγμα μυοκαρδίου, περικαρδίτιδα, αρρυθμίες κ.ά. </a:t>
            </a:r>
          </a:p>
          <a:p>
            <a:pPr lvl="0"/>
            <a:r>
              <a:rPr lang="el-GR" dirty="0" smtClean="0"/>
              <a:t>Ο ασθενής κατά τη λήψη του </a:t>
            </a:r>
            <a:r>
              <a:rPr lang="el-GR" dirty="0" err="1" smtClean="0"/>
              <a:t>ΗΚΓτος</a:t>
            </a:r>
            <a:r>
              <a:rPr lang="el-GR" dirty="0" smtClean="0"/>
              <a:t> είναι σε ύπτια θέση, με ελεύθερο θώρακα και </a:t>
            </a:r>
            <a:r>
              <a:rPr lang="el-GR" dirty="0" err="1" smtClean="0"/>
              <a:t>λευχήματα</a:t>
            </a:r>
            <a:r>
              <a:rPr lang="el-GR" dirty="0" smtClean="0"/>
              <a:t>. </a:t>
            </a:r>
          </a:p>
          <a:p>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28604"/>
            <a:ext cx="8229600" cy="642942"/>
          </a:xfrm>
        </p:spPr>
        <p:txBody>
          <a:bodyPr>
            <a:normAutofit fontScale="90000"/>
          </a:bodyPr>
          <a:lstStyle/>
          <a:p>
            <a:pPr algn="ctr"/>
            <a:r>
              <a:rPr lang="el-GR" b="1" dirty="0" smtClean="0"/>
              <a:t>ΗΚΓ</a:t>
            </a:r>
            <a:r>
              <a:rPr lang="el-GR" dirty="0" smtClean="0"/>
              <a:t> </a:t>
            </a:r>
            <a:endParaRPr lang="el-GR" dirty="0"/>
          </a:p>
        </p:txBody>
      </p:sp>
      <p:pic>
        <p:nvPicPr>
          <p:cNvPr id="1032" name="Picture 8" descr="C:\Users\apapakosta\Desktop\images.jpg"/>
          <p:cNvPicPr>
            <a:picLocks noGrp="1" noChangeAspect="1" noChangeArrowheads="1"/>
          </p:cNvPicPr>
          <p:nvPr>
            <p:ph idx="1"/>
          </p:nvPr>
        </p:nvPicPr>
        <p:blipFill>
          <a:blip r:embed="rId2" cstate="print"/>
          <a:srcRect/>
          <a:stretch>
            <a:fillRect/>
          </a:stretch>
        </p:blipFill>
        <p:spPr bwMode="auto">
          <a:xfrm>
            <a:off x="500034" y="3786190"/>
            <a:ext cx="2795590" cy="2643206"/>
          </a:xfrm>
          <a:prstGeom prst="rect">
            <a:avLst/>
          </a:prstGeom>
          <a:noFill/>
        </p:spPr>
      </p:pic>
      <p:pic>
        <p:nvPicPr>
          <p:cNvPr id="1027" name="Picture 3" descr="C:\Users\apapakosta\Desktop\index2.jpg"/>
          <p:cNvPicPr>
            <a:picLocks noChangeAspect="1" noChangeArrowheads="1"/>
          </p:cNvPicPr>
          <p:nvPr/>
        </p:nvPicPr>
        <p:blipFill>
          <a:blip r:embed="rId3" cstate="print"/>
          <a:srcRect/>
          <a:stretch>
            <a:fillRect/>
          </a:stretch>
        </p:blipFill>
        <p:spPr bwMode="auto">
          <a:xfrm>
            <a:off x="5500694" y="928670"/>
            <a:ext cx="3181355" cy="2428892"/>
          </a:xfrm>
          <a:prstGeom prst="rect">
            <a:avLst/>
          </a:prstGeom>
          <a:noFill/>
        </p:spPr>
      </p:pic>
      <p:pic>
        <p:nvPicPr>
          <p:cNvPr id="1028" name="Picture 4" descr="C:\Users\apapakosta\Desktop\index.jpg"/>
          <p:cNvPicPr>
            <a:picLocks noChangeAspect="1" noChangeArrowheads="1"/>
          </p:cNvPicPr>
          <p:nvPr/>
        </p:nvPicPr>
        <p:blipFill>
          <a:blip r:embed="rId4" cstate="print"/>
          <a:srcRect/>
          <a:stretch>
            <a:fillRect/>
          </a:stretch>
        </p:blipFill>
        <p:spPr bwMode="auto">
          <a:xfrm>
            <a:off x="3428992" y="4143380"/>
            <a:ext cx="2447930" cy="2343155"/>
          </a:xfrm>
          <a:prstGeom prst="rect">
            <a:avLst/>
          </a:prstGeom>
          <a:noFill/>
        </p:spPr>
      </p:pic>
      <p:pic>
        <p:nvPicPr>
          <p:cNvPr id="1029" name="Picture 5" descr="C:\Users\apapakosta\Desktop\index1.jpg"/>
          <p:cNvPicPr>
            <a:picLocks noChangeAspect="1" noChangeArrowheads="1"/>
          </p:cNvPicPr>
          <p:nvPr/>
        </p:nvPicPr>
        <p:blipFill>
          <a:blip r:embed="rId5" cstate="print"/>
          <a:srcRect/>
          <a:stretch>
            <a:fillRect/>
          </a:stretch>
        </p:blipFill>
        <p:spPr bwMode="auto">
          <a:xfrm>
            <a:off x="6072198" y="3929066"/>
            <a:ext cx="2786082" cy="2590807"/>
          </a:xfrm>
          <a:prstGeom prst="rect">
            <a:avLst/>
          </a:prstGeom>
          <a:noFill/>
        </p:spPr>
      </p:pic>
      <p:pic>
        <p:nvPicPr>
          <p:cNvPr id="1033" name="Picture 9" descr="C:\Users\apapakosta\Desktop\index3.jpg"/>
          <p:cNvPicPr>
            <a:picLocks noChangeAspect="1" noChangeArrowheads="1"/>
          </p:cNvPicPr>
          <p:nvPr/>
        </p:nvPicPr>
        <p:blipFill>
          <a:blip r:embed="rId6" cstate="print"/>
          <a:srcRect/>
          <a:stretch>
            <a:fillRect/>
          </a:stretch>
        </p:blipFill>
        <p:spPr bwMode="auto">
          <a:xfrm>
            <a:off x="571472" y="1142984"/>
            <a:ext cx="3429024" cy="2428892"/>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500042"/>
            <a:ext cx="8229600" cy="428628"/>
          </a:xfrm>
        </p:spPr>
        <p:txBody>
          <a:bodyPr>
            <a:noAutofit/>
          </a:bodyPr>
          <a:lstStyle/>
          <a:p>
            <a:pPr algn="ctr"/>
            <a:r>
              <a:rPr lang="el-GR" sz="2400" b="1" dirty="0" smtClean="0"/>
              <a:t>ΔΙΑΔΙΚΑΣΙΑ ΛΗΨΗΣ </a:t>
            </a:r>
            <a:r>
              <a:rPr lang="el-GR" sz="2400" b="1" dirty="0" err="1" smtClean="0"/>
              <a:t>ΗΚΓματος</a:t>
            </a:r>
            <a:endParaRPr lang="el-GR" sz="2400" b="1" dirty="0"/>
          </a:p>
        </p:txBody>
      </p:sp>
      <p:graphicFrame>
        <p:nvGraphicFramePr>
          <p:cNvPr id="4" name="3 - Θέση περιεχομένου"/>
          <p:cNvGraphicFramePr>
            <a:graphicFrameLocks noGrp="1"/>
          </p:cNvGraphicFramePr>
          <p:nvPr>
            <p:ph idx="1"/>
          </p:nvPr>
        </p:nvGraphicFramePr>
        <p:xfrm>
          <a:off x="214283" y="928669"/>
          <a:ext cx="8643998" cy="6112685"/>
        </p:xfrm>
        <a:graphic>
          <a:graphicData uri="http://schemas.openxmlformats.org/drawingml/2006/table">
            <a:tbl>
              <a:tblPr firstRow="1" bandRow="1">
                <a:tableStyleId>{2D5ABB26-0587-4C30-8999-92F81FD0307C}</a:tableStyleId>
              </a:tblPr>
              <a:tblGrid>
                <a:gridCol w="8643998"/>
              </a:tblGrid>
              <a:tr h="353338">
                <a:tc>
                  <a:txBody>
                    <a:bodyPr/>
                    <a:lstStyle/>
                    <a:p>
                      <a:r>
                        <a:rPr lang="en-US" sz="1800" dirty="0" smtClean="0"/>
                        <a:t>1.</a:t>
                      </a:r>
                      <a:r>
                        <a:rPr lang="en-US" sz="1800" baseline="0" dirty="0" smtClean="0"/>
                        <a:t> </a:t>
                      </a:r>
                      <a:r>
                        <a:rPr lang="el-GR" sz="1800" baseline="0" dirty="0" smtClean="0"/>
                        <a:t>Διαβάστε τις οδηγίες χρήσης του Ηλεκτροκαρδιογράφου.</a:t>
                      </a:r>
                      <a:endParaRPr lang="el-GR"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53338">
                <a:tc>
                  <a:txBody>
                    <a:bodyPr/>
                    <a:lstStyle/>
                    <a:p>
                      <a:r>
                        <a:rPr lang="el-GR" sz="1800" dirty="0" smtClean="0"/>
                        <a:t>2. Συστηθείτε στον ασθενή, </a:t>
                      </a:r>
                      <a:r>
                        <a:rPr lang="el-GR" sz="1800" dirty="0" smtClean="0"/>
                        <a:t>κάνετε</a:t>
                      </a:r>
                      <a:r>
                        <a:rPr lang="el-GR" sz="1800" baseline="0" dirty="0" smtClean="0"/>
                        <a:t> ταυτοποίηση στοιχείων </a:t>
                      </a:r>
                      <a:r>
                        <a:rPr lang="el-GR" sz="1800" dirty="0" smtClean="0"/>
                        <a:t>και </a:t>
                      </a:r>
                      <a:r>
                        <a:rPr lang="el-GR" sz="1800" dirty="0" smtClean="0"/>
                        <a:t>εξηγείστε</a:t>
                      </a:r>
                      <a:r>
                        <a:rPr lang="el-GR" sz="1800" baseline="0" dirty="0" smtClean="0"/>
                        <a:t> τη διαδικασία.</a:t>
                      </a:r>
                      <a:endParaRPr lang="el-GR"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10311">
                <a:tc>
                  <a:txBody>
                    <a:bodyPr/>
                    <a:lstStyle/>
                    <a:p>
                      <a:r>
                        <a:rPr lang="el-GR" sz="1800" dirty="0" smtClean="0"/>
                        <a:t>3. Τοποθετήστε τα ηλεκτρόδια των άκρων, αφού βρέξετε τοπικά στα σημεία τοποθέτησης των ηλεκτροδίων.</a:t>
                      </a:r>
                      <a:endParaRPr lang="el-GR"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24257">
                <a:tc>
                  <a:txBody>
                    <a:bodyPr/>
                    <a:lstStyle/>
                    <a:p>
                      <a:pPr>
                        <a:buFont typeface="Wingdings" pitchFamily="2" charset="2"/>
                        <a:buChar char="Ø"/>
                      </a:pPr>
                      <a:r>
                        <a:rPr lang="en-US" sz="1800" dirty="0" smtClean="0"/>
                        <a:t>AVL (</a:t>
                      </a:r>
                      <a:r>
                        <a:rPr lang="el-GR" sz="1800" dirty="0" smtClean="0"/>
                        <a:t>κίτρινο)              στον αριστερό καρπό</a:t>
                      </a:r>
                    </a:p>
                    <a:p>
                      <a:pPr>
                        <a:buFont typeface="Wingdings" pitchFamily="2" charset="2"/>
                        <a:buChar char="Ø"/>
                      </a:pPr>
                      <a:r>
                        <a:rPr lang="el-GR" sz="1800" dirty="0" smtClean="0"/>
                        <a:t> </a:t>
                      </a:r>
                      <a:r>
                        <a:rPr lang="en-US" sz="1800" dirty="0" smtClean="0"/>
                        <a:t>AVR (</a:t>
                      </a:r>
                      <a:r>
                        <a:rPr lang="el-GR" sz="1800" dirty="0" smtClean="0"/>
                        <a:t>κόκκινο)           στο δεξιό καρπό</a:t>
                      </a:r>
                    </a:p>
                    <a:p>
                      <a:pPr>
                        <a:buFont typeface="Wingdings" pitchFamily="2" charset="2"/>
                        <a:buChar char="Ø"/>
                      </a:pPr>
                      <a:r>
                        <a:rPr lang="el-GR" sz="1800" dirty="0" smtClean="0"/>
                        <a:t> </a:t>
                      </a:r>
                      <a:r>
                        <a:rPr lang="en-US" sz="1800" dirty="0" smtClean="0"/>
                        <a:t>AVF (</a:t>
                      </a:r>
                      <a:r>
                        <a:rPr lang="el-GR" sz="1800" dirty="0" smtClean="0"/>
                        <a:t>πράσινο)           στο αριστερό σφυρό</a:t>
                      </a:r>
                    </a:p>
                    <a:p>
                      <a:pPr>
                        <a:buFont typeface="Wingdings" pitchFamily="2" charset="2"/>
                        <a:buChar char="Ø"/>
                      </a:pPr>
                      <a:r>
                        <a:rPr lang="el-GR" sz="1800" dirty="0" smtClean="0"/>
                        <a:t> </a:t>
                      </a:r>
                      <a:r>
                        <a:rPr lang="en-US" sz="1800" dirty="0" smtClean="0"/>
                        <a:t>N</a:t>
                      </a:r>
                      <a:r>
                        <a:rPr lang="el-GR" sz="1800" dirty="0" smtClean="0"/>
                        <a:t>      (μαύρο)              στο δεξιό σφυρό</a:t>
                      </a:r>
                      <a:endParaRPr lang="el-GR"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38713">
                <a:tc>
                  <a:txBody>
                    <a:bodyPr/>
                    <a:lstStyle/>
                    <a:p>
                      <a:r>
                        <a:rPr lang="el-GR" sz="1800" dirty="0" smtClean="0"/>
                        <a:t>4. </a:t>
                      </a:r>
                      <a:r>
                        <a:rPr lang="el-GR" sz="1800" dirty="0" smtClean="0"/>
                        <a:t>Τοποθετήστε τα ηλεκτρόδια των </a:t>
                      </a:r>
                      <a:r>
                        <a:rPr lang="el-GR" sz="1800" dirty="0" err="1" smtClean="0"/>
                        <a:t>προκάρδιων</a:t>
                      </a:r>
                      <a:r>
                        <a:rPr lang="el-GR" sz="1800" baseline="0" dirty="0" smtClean="0"/>
                        <a:t> απαγωγών</a:t>
                      </a:r>
                      <a:r>
                        <a:rPr lang="el-GR" sz="1800" dirty="0" smtClean="0"/>
                        <a:t>, αφού βρέξετε τοπικά στα σημεία τοποθέτησης των ηλεκτροδίων. Αν χρειάζεται</a:t>
                      </a:r>
                      <a:r>
                        <a:rPr lang="el-GR" sz="1800" baseline="0" dirty="0" smtClean="0"/>
                        <a:t> εφαρμόστε αποτρίχωση της περιοχής τοπικά.</a:t>
                      </a:r>
                      <a:endParaRPr lang="el-GR"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363645">
                <a:tc>
                  <a:txBody>
                    <a:bodyPr/>
                    <a:lstStyle/>
                    <a:p>
                      <a:pPr>
                        <a:buFont typeface="Arial" pitchFamily="34" charset="0"/>
                        <a:buChar char="•"/>
                      </a:pPr>
                      <a:r>
                        <a:rPr lang="el-GR" sz="1800" dirty="0" smtClean="0"/>
                        <a:t> Η V1 στο 4ο μεσοπλεύριο διάστημα δεξιά του στέρνου.</a:t>
                      </a:r>
                    </a:p>
                    <a:p>
                      <a:pPr>
                        <a:buFont typeface="Arial" pitchFamily="34" charset="0"/>
                        <a:buChar char="•"/>
                      </a:pPr>
                      <a:r>
                        <a:rPr lang="el-GR" sz="1800" dirty="0" smtClean="0"/>
                        <a:t> Η V2 στο 4ο μεσοπλεύριο διάστημα αριστερά του στέρνου.</a:t>
                      </a:r>
                    </a:p>
                    <a:p>
                      <a:pPr>
                        <a:buFont typeface="Arial" pitchFamily="34" charset="0"/>
                        <a:buChar char="•"/>
                      </a:pPr>
                      <a:r>
                        <a:rPr lang="el-GR" sz="1800" dirty="0" smtClean="0"/>
                        <a:t> Η V3 μεταξύ V2 και V4 στην ίδια ευθεία.</a:t>
                      </a:r>
                    </a:p>
                    <a:p>
                      <a:pPr>
                        <a:buFont typeface="Arial" pitchFamily="34" charset="0"/>
                        <a:buChar char="•"/>
                      </a:pPr>
                      <a:r>
                        <a:rPr lang="el-GR" sz="1800" dirty="0" smtClean="0"/>
                        <a:t> Η V4 στο 5ο μεσοπλεύριο διάστημα στην </a:t>
                      </a:r>
                      <a:r>
                        <a:rPr lang="el-GR" sz="1800" dirty="0" err="1" smtClean="0"/>
                        <a:t>μεσοκλειδική</a:t>
                      </a:r>
                      <a:r>
                        <a:rPr lang="el-GR" sz="1800" dirty="0" smtClean="0"/>
                        <a:t> γραμμή.</a:t>
                      </a:r>
                    </a:p>
                    <a:p>
                      <a:pPr>
                        <a:buFont typeface="Arial" pitchFamily="34" charset="0"/>
                        <a:buChar char="•"/>
                      </a:pPr>
                      <a:r>
                        <a:rPr lang="el-GR" sz="1800" dirty="0" smtClean="0"/>
                        <a:t> Η V5 στην ίδια οριζόντια γραμμή με τη V4 και στην πρόσθια μασχαλιαία γραμμή.</a:t>
                      </a:r>
                    </a:p>
                    <a:p>
                      <a:pPr>
                        <a:buFont typeface="Arial" pitchFamily="34" charset="0"/>
                        <a:buChar char="•"/>
                      </a:pPr>
                      <a:r>
                        <a:rPr lang="el-GR" sz="1800" dirty="0" smtClean="0"/>
                        <a:t> Η V6 στην ίδια οριζόντια γραμμή με τις V4, V5 και μέση μασχαλιαία γραμμή.</a:t>
                      </a:r>
                    </a:p>
                    <a:p>
                      <a:endParaRPr lang="el-GR"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a:xfrm>
            <a:off x="214282" y="500042"/>
            <a:ext cx="8229600" cy="714380"/>
          </a:xfrm>
        </p:spPr>
        <p:txBody>
          <a:bodyPr>
            <a:normAutofit/>
          </a:bodyPr>
          <a:lstStyle/>
          <a:p>
            <a:pPr algn="ctr"/>
            <a:r>
              <a:rPr lang="el-GR" sz="3200" dirty="0" smtClean="0"/>
              <a:t>ΤΟΠΟΘΕΤΗΣΗ ΗΛΕΚΤΡΟΔΙΩΝ </a:t>
            </a:r>
            <a:r>
              <a:rPr lang="el-GR" sz="3200" dirty="0" err="1" smtClean="0"/>
              <a:t>ΗΚΓφου</a:t>
            </a:r>
            <a:endParaRPr lang="el-GR" sz="3200" dirty="0"/>
          </a:p>
        </p:txBody>
      </p:sp>
      <p:pic>
        <p:nvPicPr>
          <p:cNvPr id="1026" name="Picture 2" descr="C:\Users\apapakosta\Desktop\Λήψη+Ηλεκτροκαρδιογραφήματος+(2+από+3).jpg"/>
          <p:cNvPicPr>
            <a:picLocks noGrp="1" noChangeAspect="1" noChangeArrowheads="1"/>
          </p:cNvPicPr>
          <p:nvPr>
            <p:ph sz="half" idx="1"/>
          </p:nvPr>
        </p:nvPicPr>
        <p:blipFill>
          <a:blip r:embed="rId2"/>
          <a:srcRect/>
          <a:stretch>
            <a:fillRect/>
          </a:stretch>
        </p:blipFill>
        <p:spPr bwMode="auto">
          <a:xfrm>
            <a:off x="428596" y="2285992"/>
            <a:ext cx="3714775" cy="3929090"/>
          </a:xfrm>
          <a:prstGeom prst="rect">
            <a:avLst/>
          </a:prstGeom>
          <a:noFill/>
        </p:spPr>
      </p:pic>
      <p:pic>
        <p:nvPicPr>
          <p:cNvPr id="1027" name="Picture 3" descr="C:\Users\apapakosta\Desktop\hqdefault.jpg"/>
          <p:cNvPicPr>
            <a:picLocks noGrp="1" noChangeAspect="1" noChangeArrowheads="1"/>
          </p:cNvPicPr>
          <p:nvPr>
            <p:ph sz="half" idx="2"/>
          </p:nvPr>
        </p:nvPicPr>
        <p:blipFill>
          <a:blip r:embed="rId3"/>
          <a:srcRect/>
          <a:stretch>
            <a:fillRect/>
          </a:stretch>
        </p:blipFill>
        <p:spPr bwMode="auto">
          <a:xfrm>
            <a:off x="4429124" y="1357298"/>
            <a:ext cx="4357717" cy="5000660"/>
          </a:xfrm>
          <a:prstGeom prst="rect">
            <a:avLst/>
          </a:prstGeom>
          <a:noFill/>
        </p:spPr>
      </p:pic>
      <p:sp>
        <p:nvSpPr>
          <p:cNvPr id="9" name="8 - TextBox"/>
          <p:cNvSpPr txBox="1"/>
          <p:nvPr/>
        </p:nvSpPr>
        <p:spPr>
          <a:xfrm>
            <a:off x="142844" y="1357298"/>
            <a:ext cx="4286280" cy="707886"/>
          </a:xfrm>
          <a:prstGeom prst="rect">
            <a:avLst/>
          </a:prstGeom>
          <a:noFill/>
        </p:spPr>
        <p:txBody>
          <a:bodyPr wrap="square" rtlCol="0">
            <a:spAutoFit/>
          </a:bodyPr>
          <a:lstStyle/>
          <a:p>
            <a:r>
              <a:rPr lang="el-GR" sz="2000" dirty="0" smtClean="0"/>
              <a:t>Τοποθέτηση ηλεκτροδίων των άκρων</a:t>
            </a:r>
            <a:endParaRPr lang="el-GR" sz="2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 Τίτλος"/>
          <p:cNvSpPr>
            <a:spLocks noGrp="1"/>
          </p:cNvSpPr>
          <p:nvPr>
            <p:ph type="title"/>
          </p:nvPr>
        </p:nvSpPr>
        <p:spPr>
          <a:xfrm>
            <a:off x="457200" y="273050"/>
            <a:ext cx="8186766" cy="1162050"/>
          </a:xfrm>
        </p:spPr>
        <p:txBody>
          <a:bodyPr>
            <a:normAutofit/>
          </a:bodyPr>
          <a:lstStyle/>
          <a:p>
            <a:r>
              <a:rPr lang="el-GR" sz="2800" dirty="0" smtClean="0"/>
              <a:t>ΕΙΔΙΚΕΣ ΔΙΑΓΝΩΣΤΙΚΕΣ ΕΞΕΤΑΣΕΙΣ</a:t>
            </a:r>
            <a:endParaRPr lang="el-GR" sz="2800" dirty="0"/>
          </a:p>
        </p:txBody>
      </p:sp>
      <p:sp>
        <p:nvSpPr>
          <p:cNvPr id="9" name="8 - Θέση κειμένου"/>
          <p:cNvSpPr>
            <a:spLocks noGrp="1"/>
          </p:cNvSpPr>
          <p:nvPr>
            <p:ph type="body" idx="2"/>
          </p:nvPr>
        </p:nvSpPr>
        <p:spPr>
          <a:xfrm>
            <a:off x="457200" y="1435100"/>
            <a:ext cx="4329114" cy="4691063"/>
          </a:xfrm>
        </p:spPr>
        <p:txBody>
          <a:bodyPr/>
          <a:lstStyle/>
          <a:p>
            <a:pPr lvl="0"/>
            <a:r>
              <a:rPr lang="el-GR" sz="2800" b="1" dirty="0" smtClean="0"/>
              <a:t>Η ακτινογραφία </a:t>
            </a:r>
            <a:r>
              <a:rPr lang="el-GR" sz="2800" dirty="0" smtClean="0"/>
              <a:t>καρδιάς (θώρακος) δίνει πληροφορίες για το μέγεθος της καρδιάς και των μεγάλων αγγείων καθώς και παραμορφώσεις τους.</a:t>
            </a:r>
          </a:p>
          <a:p>
            <a:endParaRPr lang="el-GR" dirty="0"/>
          </a:p>
        </p:txBody>
      </p:sp>
      <p:pic>
        <p:nvPicPr>
          <p:cNvPr id="2054" name="Picture 6" descr="C:\Users\apapakosta\Desktop\index.jpg"/>
          <p:cNvPicPr>
            <a:picLocks noGrp="1" noChangeAspect="1" noChangeArrowheads="1"/>
          </p:cNvPicPr>
          <p:nvPr>
            <p:ph sz="half" idx="1"/>
          </p:nvPr>
        </p:nvPicPr>
        <p:blipFill>
          <a:blip r:embed="rId2" cstate="print"/>
          <a:srcRect/>
          <a:stretch>
            <a:fillRect/>
          </a:stretch>
        </p:blipFill>
        <p:spPr bwMode="auto">
          <a:xfrm>
            <a:off x="4857752" y="1428736"/>
            <a:ext cx="3643338" cy="3214710"/>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457200" y="428604"/>
            <a:ext cx="8229600" cy="714380"/>
          </a:xfrm>
        </p:spPr>
        <p:txBody>
          <a:bodyPr>
            <a:normAutofit/>
          </a:bodyPr>
          <a:lstStyle/>
          <a:p>
            <a:r>
              <a:rPr lang="el-GR" sz="2400" b="1" dirty="0" smtClean="0"/>
              <a:t>ΕΙΔΙΚΕΣ ΔΙΑΓΝΩΣΤΙΚΕΣ ΕΞΕΤΑΣΕΙΣ</a:t>
            </a:r>
            <a:endParaRPr lang="el-GR" sz="2400" b="1" dirty="0"/>
          </a:p>
        </p:txBody>
      </p:sp>
      <p:sp>
        <p:nvSpPr>
          <p:cNvPr id="6" name="5 - Θέση περιεχομένου"/>
          <p:cNvSpPr>
            <a:spLocks noGrp="1"/>
          </p:cNvSpPr>
          <p:nvPr>
            <p:ph idx="1"/>
          </p:nvPr>
        </p:nvSpPr>
        <p:spPr>
          <a:xfrm>
            <a:off x="457200" y="1142984"/>
            <a:ext cx="8229600" cy="5214974"/>
          </a:xfrm>
        </p:spPr>
        <p:txBody>
          <a:bodyPr>
            <a:normAutofit fontScale="92500" lnSpcReduction="10000"/>
          </a:bodyPr>
          <a:lstStyle/>
          <a:p>
            <a:pPr lvl="0"/>
            <a:r>
              <a:rPr lang="el-GR" b="1" dirty="0" smtClean="0"/>
              <a:t>Το </a:t>
            </a:r>
            <a:r>
              <a:rPr lang="el-GR" b="1" dirty="0" err="1" smtClean="0"/>
              <a:t>υπερηχοκαρδιογράφημα</a:t>
            </a:r>
            <a:r>
              <a:rPr lang="el-GR" b="1" dirty="0" smtClean="0"/>
              <a:t> </a:t>
            </a:r>
            <a:r>
              <a:rPr lang="el-GR" dirty="0" smtClean="0"/>
              <a:t>(μονοδιάστατο και δισδιάστατο). Με τη βοήθεια των υπερήχων ελέγχονται οι κοιλότητες της καρδιάς, η αύξηση του </a:t>
            </a:r>
            <a:r>
              <a:rPr lang="el-GR" dirty="0" err="1" smtClean="0"/>
              <a:t>περικαρδιακού</a:t>
            </a:r>
            <a:r>
              <a:rPr lang="el-GR" dirty="0" smtClean="0"/>
              <a:t> υγρού, οι βαλβίδες, η συσταλτικότητα του μυοκαρδίου κ.λπ. Με ειδικό ενδοσκόπιο γίνεται μέσω του οισοφάγου </a:t>
            </a:r>
            <a:r>
              <a:rPr lang="el-GR" dirty="0" err="1" smtClean="0"/>
              <a:t>διοισοφάγειο</a:t>
            </a:r>
            <a:r>
              <a:rPr lang="el-GR" dirty="0" smtClean="0"/>
              <a:t> ηχοκαρδιογράφημα. Ο ασθενής χρειάζεται να είναι νηστικός. Εξασφαλίζεται  ανοικτή ενδοφλέβια οδός με καθετήρα.</a:t>
            </a:r>
          </a:p>
          <a:p>
            <a:pPr lvl="0"/>
            <a:r>
              <a:rPr lang="el-GR" b="1" dirty="0" smtClean="0"/>
              <a:t>Το ηχοκαρδιογράφημα </a:t>
            </a:r>
            <a:r>
              <a:rPr lang="el-GR" b="1" dirty="0" err="1" smtClean="0"/>
              <a:t>Doppler</a:t>
            </a:r>
            <a:r>
              <a:rPr lang="el-GR" b="1" dirty="0" smtClean="0"/>
              <a:t> </a:t>
            </a:r>
            <a:r>
              <a:rPr lang="el-GR" dirty="0" smtClean="0"/>
              <a:t>μετρά την ταχύτητα και την κατεύθυνση ροής του αίματος. Είναι ιδιαίτερα χρήσιμο στις </a:t>
            </a:r>
            <a:r>
              <a:rPr lang="el-GR" dirty="0" err="1" smtClean="0"/>
              <a:t>βαλβιδοπάθειες</a:t>
            </a:r>
            <a:r>
              <a:rPr lang="el-GR" dirty="0" smtClean="0"/>
              <a:t> και συγγενείς καρδιοπάθειες (δηλ. αυτές που δημιουργήθηκαν στην ενδομήτρια περίοδο).</a:t>
            </a:r>
          </a:p>
          <a:p>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25470"/>
          </a:xfrm>
        </p:spPr>
        <p:txBody>
          <a:bodyPr>
            <a:normAutofit/>
          </a:bodyPr>
          <a:lstStyle/>
          <a:p>
            <a:r>
              <a:rPr lang="el-GR" dirty="0" smtClean="0"/>
              <a:t>ΥΠΕΡΗΧΟΚΑΡΔΙΟΓΡΑΦΗΜΑ</a:t>
            </a:r>
            <a:endParaRPr lang="el-GR" dirty="0"/>
          </a:p>
        </p:txBody>
      </p:sp>
      <p:pic>
        <p:nvPicPr>
          <p:cNvPr id="3075" name="Picture 3" descr="C:\Users\apapakosta\Desktop\index.jpg"/>
          <p:cNvPicPr>
            <a:picLocks noGrp="1" noChangeAspect="1" noChangeArrowheads="1"/>
          </p:cNvPicPr>
          <p:nvPr>
            <p:ph idx="1"/>
          </p:nvPr>
        </p:nvPicPr>
        <p:blipFill>
          <a:blip r:embed="rId2" cstate="print"/>
          <a:srcRect/>
          <a:stretch>
            <a:fillRect/>
          </a:stretch>
        </p:blipFill>
        <p:spPr bwMode="auto">
          <a:xfrm>
            <a:off x="357158" y="1071546"/>
            <a:ext cx="3571900" cy="2786069"/>
          </a:xfrm>
          <a:prstGeom prst="rect">
            <a:avLst/>
          </a:prstGeom>
          <a:noFill/>
        </p:spPr>
      </p:pic>
      <p:pic>
        <p:nvPicPr>
          <p:cNvPr id="3076" name="Picture 4" descr="C:\Users\apapakosta\Desktop\index1.jpg"/>
          <p:cNvPicPr>
            <a:picLocks noChangeAspect="1" noChangeArrowheads="1"/>
          </p:cNvPicPr>
          <p:nvPr/>
        </p:nvPicPr>
        <p:blipFill>
          <a:blip r:embed="rId3" cstate="print"/>
          <a:srcRect/>
          <a:stretch>
            <a:fillRect/>
          </a:stretch>
        </p:blipFill>
        <p:spPr bwMode="auto">
          <a:xfrm>
            <a:off x="4000496" y="928670"/>
            <a:ext cx="2547942" cy="3071834"/>
          </a:xfrm>
          <a:prstGeom prst="rect">
            <a:avLst/>
          </a:prstGeom>
          <a:noFill/>
        </p:spPr>
      </p:pic>
      <p:pic>
        <p:nvPicPr>
          <p:cNvPr id="3077" name="Picture 5" descr="C:\Users\apapakosta\Desktop\index2.jpg"/>
          <p:cNvPicPr>
            <a:picLocks noChangeAspect="1" noChangeArrowheads="1"/>
          </p:cNvPicPr>
          <p:nvPr/>
        </p:nvPicPr>
        <p:blipFill>
          <a:blip r:embed="rId4" cstate="print"/>
          <a:srcRect/>
          <a:stretch>
            <a:fillRect/>
          </a:stretch>
        </p:blipFill>
        <p:spPr bwMode="auto">
          <a:xfrm>
            <a:off x="6715140" y="1071546"/>
            <a:ext cx="2000264" cy="3048002"/>
          </a:xfrm>
          <a:prstGeom prst="rect">
            <a:avLst/>
          </a:prstGeom>
          <a:noFill/>
        </p:spPr>
      </p:pic>
      <p:pic>
        <p:nvPicPr>
          <p:cNvPr id="3078" name="Picture 6" descr="C:\Users\apapakosta\Desktop\index4.jpg"/>
          <p:cNvPicPr>
            <a:picLocks noChangeAspect="1" noChangeArrowheads="1"/>
          </p:cNvPicPr>
          <p:nvPr/>
        </p:nvPicPr>
        <p:blipFill>
          <a:blip r:embed="rId5" cstate="print"/>
          <a:srcRect/>
          <a:stretch>
            <a:fillRect/>
          </a:stretch>
        </p:blipFill>
        <p:spPr bwMode="auto">
          <a:xfrm>
            <a:off x="428596" y="4143380"/>
            <a:ext cx="3786214" cy="2000264"/>
          </a:xfrm>
          <a:prstGeom prst="rect">
            <a:avLst/>
          </a:prstGeom>
          <a:noFill/>
        </p:spPr>
      </p:pic>
      <p:pic>
        <p:nvPicPr>
          <p:cNvPr id="3079" name="Picture 7" descr="C:\Users\apapakosta\Desktop\images.jpg"/>
          <p:cNvPicPr>
            <a:picLocks noChangeAspect="1" noChangeArrowheads="1"/>
          </p:cNvPicPr>
          <p:nvPr/>
        </p:nvPicPr>
        <p:blipFill>
          <a:blip r:embed="rId6" cstate="print"/>
          <a:srcRect/>
          <a:stretch>
            <a:fillRect/>
          </a:stretch>
        </p:blipFill>
        <p:spPr bwMode="auto">
          <a:xfrm>
            <a:off x="5072066" y="4071942"/>
            <a:ext cx="3214710" cy="2286016"/>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96908"/>
          </a:xfrm>
        </p:spPr>
        <p:txBody>
          <a:bodyPr/>
          <a:lstStyle/>
          <a:p>
            <a:r>
              <a:rPr lang="el-GR" dirty="0" smtClean="0"/>
              <a:t>ΚΑΡΔΙΑ</a:t>
            </a:r>
            <a:endParaRPr lang="el-GR" dirty="0"/>
          </a:p>
        </p:txBody>
      </p:sp>
      <p:sp>
        <p:nvSpPr>
          <p:cNvPr id="3" name="2 - Θέση περιεχομένου"/>
          <p:cNvSpPr>
            <a:spLocks noGrp="1"/>
          </p:cNvSpPr>
          <p:nvPr>
            <p:ph idx="1"/>
          </p:nvPr>
        </p:nvSpPr>
        <p:spPr>
          <a:xfrm>
            <a:off x="457200" y="1071546"/>
            <a:ext cx="8229600" cy="5054617"/>
          </a:xfrm>
        </p:spPr>
        <p:txBody>
          <a:bodyPr>
            <a:normAutofit/>
          </a:bodyPr>
          <a:lstStyle/>
          <a:p>
            <a:r>
              <a:rPr lang="el-GR" dirty="0" smtClean="0"/>
              <a:t>Βρίσκεται ανάμεσα στους δύο πνεύμονες πίσω από το στέρνο</a:t>
            </a:r>
          </a:p>
          <a:p>
            <a:r>
              <a:rPr lang="el-GR" dirty="0" smtClean="0"/>
              <a:t>Έχει κωνικό σχήμα και αποτελείται από μυϊκό ιστό, το </a:t>
            </a:r>
            <a:r>
              <a:rPr lang="el-GR" b="1" dirty="0" smtClean="0"/>
              <a:t>μυοκάρδιο</a:t>
            </a:r>
            <a:endParaRPr lang="el-GR" dirty="0" smtClean="0"/>
          </a:p>
          <a:p>
            <a:r>
              <a:rPr lang="el-GR" dirty="0" smtClean="0"/>
              <a:t>Έχει μέγεθος μεγάλης γροθιάς</a:t>
            </a:r>
            <a:endParaRPr lang="en-US" dirty="0" smtClean="0"/>
          </a:p>
          <a:p>
            <a:r>
              <a:rPr lang="el-GR" dirty="0" smtClean="0"/>
              <a:t>Η καρδιά στην πραγματικότητα είναι μία μυώδης αντλία, η οποία αποτελείται από ένα χαρακτηριστικό είδος μυός, τον </a:t>
            </a:r>
            <a:r>
              <a:rPr lang="el-GR" b="1" dirty="0" smtClean="0"/>
              <a:t>καρδιακό μυ</a:t>
            </a:r>
            <a:r>
              <a:rPr lang="el-GR" dirty="0" smtClean="0"/>
              <a:t>. Οι μυϊκές ίνες του μυοκαρδίου συνδέονται μεταξύ τους κατάλληλα, επιτρέποντας τη σύγχρονη σύσπασή τους. </a:t>
            </a:r>
            <a:endParaRPr lang="el-G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54032"/>
          </a:xfrm>
        </p:spPr>
        <p:txBody>
          <a:bodyPr>
            <a:normAutofit/>
          </a:bodyPr>
          <a:lstStyle/>
          <a:p>
            <a:r>
              <a:rPr lang="el-GR" sz="3200" b="1" dirty="0" smtClean="0"/>
              <a:t>ΕΙΔΙΚΕΣ ΔΙΑΓΝΩΣΤΙΚΕΣ ΕΞΕΤΑΣΕΙΣ</a:t>
            </a:r>
            <a:endParaRPr lang="el-GR" sz="3200" b="1" dirty="0"/>
          </a:p>
        </p:txBody>
      </p:sp>
      <p:sp>
        <p:nvSpPr>
          <p:cNvPr id="3" name="2 - Θέση περιεχομένου"/>
          <p:cNvSpPr>
            <a:spLocks noGrp="1"/>
          </p:cNvSpPr>
          <p:nvPr>
            <p:ph idx="1"/>
          </p:nvPr>
        </p:nvSpPr>
        <p:spPr>
          <a:xfrm>
            <a:off x="457200" y="1000108"/>
            <a:ext cx="8229600" cy="5126055"/>
          </a:xfrm>
        </p:spPr>
        <p:txBody>
          <a:bodyPr>
            <a:normAutofit fontScale="92500" lnSpcReduction="10000"/>
          </a:bodyPr>
          <a:lstStyle/>
          <a:p>
            <a:pPr lvl="0"/>
            <a:r>
              <a:rPr lang="el-GR" b="1" dirty="0" smtClean="0"/>
              <a:t>ΗΚΓ HOLTER:</a:t>
            </a:r>
            <a:r>
              <a:rPr lang="el-GR" dirty="0" smtClean="0"/>
              <a:t> Ο ασθενής φέρει ειδική συσκευή για ένα 24ωρο όπου καταγράφει ΗΚΓ κατά τακτά διαστήματα, σε αυτή τη  μικρή φορητή ηλεκτρονική συσκευή, ενώ ο εξεταζόμενος δραστηριοποιείται όπως στην καθημερινή πρακτική. Σημαντική εξέταση για τη διάγνωση των καρδιακών αρρυθμιών και «σιωπηρής» ισχαιμίας του μυοκαρδίου.</a:t>
            </a:r>
          </a:p>
          <a:p>
            <a:pPr lvl="0"/>
            <a:r>
              <a:rPr lang="el-GR" b="1" dirty="0" smtClean="0"/>
              <a:t>HOLTER ΠΙΕΣΗΣ: </a:t>
            </a:r>
            <a:r>
              <a:rPr lang="el-GR" dirty="0" smtClean="0"/>
              <a:t>Το </a:t>
            </a:r>
            <a:r>
              <a:rPr lang="el-GR" b="1" dirty="0" err="1" smtClean="0"/>
              <a:t>holter</a:t>
            </a:r>
            <a:r>
              <a:rPr lang="el-GR" b="1" dirty="0" smtClean="0"/>
              <a:t> πίεσης </a:t>
            </a:r>
            <a:r>
              <a:rPr lang="el-GR" dirty="0" smtClean="0"/>
              <a:t>είναι ένα φορητό ηλεκτρονικό </a:t>
            </a:r>
            <a:r>
              <a:rPr lang="el-GR" b="1" dirty="0" smtClean="0"/>
              <a:t>πιεσόμετρο</a:t>
            </a:r>
            <a:r>
              <a:rPr lang="el-GR" dirty="0" smtClean="0"/>
              <a:t> που μετράει αυτόματα και καταγράφει την αρτηριακή πίεση για ένα 24ωρο, σε μια φορητή ηλεκτρονική συσκευή. Είναι πολύ σημαντική εξέταση για τη διερεύνηση της αρτηριακής υπέρτασης.</a:t>
            </a:r>
          </a:p>
          <a:p>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14356"/>
            <a:ext cx="8229600" cy="857256"/>
          </a:xfrm>
        </p:spPr>
        <p:txBody>
          <a:bodyPr>
            <a:normAutofit/>
          </a:bodyPr>
          <a:lstStyle/>
          <a:p>
            <a:r>
              <a:rPr lang="en-US" dirty="0" smtClean="0"/>
              <a:t>HOLTER </a:t>
            </a:r>
            <a:r>
              <a:rPr lang="el-GR" dirty="0" smtClean="0"/>
              <a:t>ΡΥΘΜΟΥ &amp; </a:t>
            </a:r>
            <a:r>
              <a:rPr lang="en-US" dirty="0" smtClean="0"/>
              <a:t>HOLTER</a:t>
            </a:r>
            <a:r>
              <a:rPr lang="el-GR" dirty="0" smtClean="0"/>
              <a:t> ΠΙΕΣΗΣ</a:t>
            </a:r>
            <a:endParaRPr lang="el-GR" dirty="0"/>
          </a:p>
        </p:txBody>
      </p:sp>
      <p:pic>
        <p:nvPicPr>
          <p:cNvPr id="4098" name="Picture 2" descr="C:\Users\apapakosta\Desktop\images.jpg"/>
          <p:cNvPicPr>
            <a:picLocks noGrp="1" noChangeAspect="1" noChangeArrowheads="1"/>
          </p:cNvPicPr>
          <p:nvPr>
            <p:ph idx="1"/>
          </p:nvPr>
        </p:nvPicPr>
        <p:blipFill>
          <a:blip r:embed="rId2" cstate="print"/>
          <a:srcRect/>
          <a:stretch>
            <a:fillRect/>
          </a:stretch>
        </p:blipFill>
        <p:spPr bwMode="auto">
          <a:xfrm>
            <a:off x="642910" y="1714488"/>
            <a:ext cx="3786214" cy="2928958"/>
          </a:xfrm>
          <a:prstGeom prst="rect">
            <a:avLst/>
          </a:prstGeom>
          <a:noFill/>
        </p:spPr>
      </p:pic>
      <p:pic>
        <p:nvPicPr>
          <p:cNvPr id="4099" name="Picture 3" descr="C:\Users\apapakosta\Desktop\index.jpg"/>
          <p:cNvPicPr>
            <a:picLocks noChangeAspect="1" noChangeArrowheads="1"/>
          </p:cNvPicPr>
          <p:nvPr/>
        </p:nvPicPr>
        <p:blipFill>
          <a:blip r:embed="rId3" cstate="print"/>
          <a:srcRect/>
          <a:stretch>
            <a:fillRect/>
          </a:stretch>
        </p:blipFill>
        <p:spPr bwMode="auto">
          <a:xfrm>
            <a:off x="4786314" y="2500306"/>
            <a:ext cx="3857652" cy="2605093"/>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 Τίτλος"/>
          <p:cNvSpPr>
            <a:spLocks noGrp="1"/>
          </p:cNvSpPr>
          <p:nvPr>
            <p:ph type="title"/>
          </p:nvPr>
        </p:nvSpPr>
        <p:spPr>
          <a:xfrm>
            <a:off x="457200" y="274638"/>
            <a:ext cx="8229600" cy="725470"/>
          </a:xfrm>
        </p:spPr>
        <p:txBody>
          <a:bodyPr>
            <a:normAutofit/>
          </a:bodyPr>
          <a:lstStyle/>
          <a:p>
            <a:r>
              <a:rPr lang="el-GR" dirty="0" smtClean="0"/>
              <a:t>ΕΙΔΙΚΕΣ ΔΙΑΓΝΩΣΤΙΚΕΣ ΕΞΕΤΑΣΕΙΣ</a:t>
            </a:r>
            <a:endParaRPr lang="el-GR" dirty="0"/>
          </a:p>
        </p:txBody>
      </p:sp>
      <p:sp>
        <p:nvSpPr>
          <p:cNvPr id="10" name="9 - Θέση περιεχομένου"/>
          <p:cNvSpPr>
            <a:spLocks noGrp="1"/>
          </p:cNvSpPr>
          <p:nvPr>
            <p:ph idx="1"/>
          </p:nvPr>
        </p:nvSpPr>
        <p:spPr>
          <a:xfrm>
            <a:off x="214282" y="928670"/>
            <a:ext cx="8715436" cy="5643602"/>
          </a:xfrm>
        </p:spPr>
        <p:txBody>
          <a:bodyPr>
            <a:noAutofit/>
          </a:bodyPr>
          <a:lstStyle/>
          <a:p>
            <a:pPr lvl="0"/>
            <a:r>
              <a:rPr lang="el-GR" sz="1800" b="1" dirty="0" smtClean="0"/>
              <a:t>Δοκιμασία κόπωσης</a:t>
            </a:r>
            <a:r>
              <a:rPr lang="el-GR" sz="1800" dirty="0" smtClean="0"/>
              <a:t>. Ο εξεταζόμενος τοποθετείται σε εργομετρικό ποδήλατο ή κυλιόμενο τάπητα, όπου προοδευτικά αυξάνεται η κόπωση με αύξηση ταχύτητας ή ανωφέρειας, ενώ ταυτόχρονα καταγράφεται με ΗΚΓ η καρδιακή λειτουργία, η αρτηριακή πίεση (Α.Π.), η εμφάνιση ή επιδείνωση θωρακικού πόνου, η θερμοκρασία του δέρματος και ο σφυγμός. </a:t>
            </a:r>
          </a:p>
          <a:p>
            <a:pPr lvl="0"/>
            <a:r>
              <a:rPr lang="el-GR" sz="1800" dirty="0" smtClean="0"/>
              <a:t>Το νοσηλευτικό προσωπικό ενημερώνει τον ασθενή πριν την εξέταση. </a:t>
            </a:r>
          </a:p>
          <a:p>
            <a:pPr lvl="0"/>
            <a:r>
              <a:rPr lang="el-GR" sz="1800" dirty="0" smtClean="0"/>
              <a:t>Την προηγούμενη ημέρα συνιστάται ελαφρύ γεύμα και απαγορεύεται η λήψη τροφής τουλάχιστον 3 ώρες πριν την εξέταση. </a:t>
            </a:r>
          </a:p>
          <a:p>
            <a:pPr lvl="0"/>
            <a:r>
              <a:rPr lang="el-GR" sz="1800" dirty="0" smtClean="0"/>
              <a:t>Γίνεται ΗΚΓ προ της εξέτασης σε ηρεμία και καταγράφονται τα ζωτικά σημεία. </a:t>
            </a:r>
          </a:p>
          <a:p>
            <a:pPr lvl="0"/>
            <a:r>
              <a:rPr lang="el-GR" sz="1800" dirty="0" smtClean="0"/>
              <a:t>Κατά την εξέταση, ο ασθενής φορά άνετα παπούτσια και ρούχα και έχει το θώρακα ελεύθερο. </a:t>
            </a:r>
          </a:p>
          <a:p>
            <a:pPr lvl="0"/>
            <a:r>
              <a:rPr lang="el-GR" sz="1800" dirty="0" smtClean="0"/>
              <a:t>Ο ασθενής σε όλη τη διάρκεια της εξέτασης είναι συνδεδεμένος με ηλεκτρόδια, όπως στο ηλεκτροκαρδιογράφημα, με τη διαφορά ότι οι απαγωγές των ποδιών είναι στο θώρακα. </a:t>
            </a:r>
          </a:p>
          <a:p>
            <a:pPr lvl="0"/>
            <a:r>
              <a:rPr lang="el-GR" sz="1800" dirty="0" smtClean="0"/>
              <a:t>Μετά την εξέταση συνιστάται ανάπαυση, αποφυγή καπνίσματος και έκθεσης στο κρύο. </a:t>
            </a:r>
          </a:p>
          <a:p>
            <a:pPr lvl="0"/>
            <a:r>
              <a:rPr lang="el-GR" sz="1800" dirty="0" smtClean="0"/>
              <a:t>Πάντα υπάρχει στο χώρο που γίνεται η εξέταση διαθέσιμος απινιδωτής εξοπλισμένος με όλα τα φάρμακα και απαραίτητα όργανα και σετ. </a:t>
            </a:r>
            <a:endParaRPr lang="el-GR" sz="1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25470"/>
          </a:xfrm>
        </p:spPr>
        <p:txBody>
          <a:bodyPr>
            <a:normAutofit/>
          </a:bodyPr>
          <a:lstStyle/>
          <a:p>
            <a:r>
              <a:rPr lang="el-GR" dirty="0" smtClean="0"/>
              <a:t>ΤΕΣΤ ΚΟΠΩΣΗΣ</a:t>
            </a:r>
            <a:endParaRPr lang="el-GR" dirty="0"/>
          </a:p>
        </p:txBody>
      </p:sp>
      <p:pic>
        <p:nvPicPr>
          <p:cNvPr id="43010" name="Picture 2" descr="C:\Users\apapakosta\Desktop\images.jpg"/>
          <p:cNvPicPr>
            <a:picLocks noGrp="1" noChangeAspect="1" noChangeArrowheads="1"/>
          </p:cNvPicPr>
          <p:nvPr>
            <p:ph idx="1"/>
          </p:nvPr>
        </p:nvPicPr>
        <p:blipFill>
          <a:blip r:embed="rId2" cstate="print"/>
          <a:srcRect/>
          <a:stretch>
            <a:fillRect/>
          </a:stretch>
        </p:blipFill>
        <p:spPr bwMode="auto">
          <a:xfrm>
            <a:off x="714348" y="1214422"/>
            <a:ext cx="3714776" cy="2643206"/>
          </a:xfrm>
          <a:prstGeom prst="rect">
            <a:avLst/>
          </a:prstGeom>
          <a:noFill/>
        </p:spPr>
      </p:pic>
      <p:pic>
        <p:nvPicPr>
          <p:cNvPr id="43011" name="Picture 3" descr="C:\Users\apapakosta\Desktop\index.jpg"/>
          <p:cNvPicPr>
            <a:picLocks noChangeAspect="1" noChangeArrowheads="1"/>
          </p:cNvPicPr>
          <p:nvPr/>
        </p:nvPicPr>
        <p:blipFill>
          <a:blip r:embed="rId3" cstate="print"/>
          <a:srcRect/>
          <a:stretch>
            <a:fillRect/>
          </a:stretch>
        </p:blipFill>
        <p:spPr bwMode="auto">
          <a:xfrm>
            <a:off x="4643438" y="928670"/>
            <a:ext cx="3714776" cy="3000396"/>
          </a:xfrm>
          <a:prstGeom prst="rect">
            <a:avLst/>
          </a:prstGeom>
          <a:noFill/>
        </p:spPr>
      </p:pic>
      <p:pic>
        <p:nvPicPr>
          <p:cNvPr id="43012" name="Picture 4" descr="C:\Users\apapakosta\Desktop\images1.jpg"/>
          <p:cNvPicPr>
            <a:picLocks noChangeAspect="1" noChangeArrowheads="1"/>
          </p:cNvPicPr>
          <p:nvPr/>
        </p:nvPicPr>
        <p:blipFill>
          <a:blip r:embed="rId4" cstate="print"/>
          <a:srcRect/>
          <a:stretch>
            <a:fillRect/>
          </a:stretch>
        </p:blipFill>
        <p:spPr bwMode="auto">
          <a:xfrm>
            <a:off x="2357422" y="3929066"/>
            <a:ext cx="4286280" cy="2500330"/>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54032"/>
          </a:xfrm>
        </p:spPr>
        <p:txBody>
          <a:bodyPr>
            <a:normAutofit/>
          </a:bodyPr>
          <a:lstStyle/>
          <a:p>
            <a:r>
              <a:rPr lang="el-GR" sz="3200" dirty="0" smtClean="0"/>
              <a:t>ΕΙΔΙΚΕΣ ΔΙΑΓΝΩΣΤΙΚΕΣ ΕΞΕΤΑΣΕΙΣ</a:t>
            </a:r>
            <a:endParaRPr lang="el-GR" sz="3200" dirty="0"/>
          </a:p>
        </p:txBody>
      </p:sp>
      <p:sp>
        <p:nvSpPr>
          <p:cNvPr id="3" name="2 - Θέση περιεχομένου"/>
          <p:cNvSpPr>
            <a:spLocks noGrp="1"/>
          </p:cNvSpPr>
          <p:nvPr>
            <p:ph idx="1"/>
          </p:nvPr>
        </p:nvSpPr>
        <p:spPr>
          <a:xfrm>
            <a:off x="457200" y="908720"/>
            <a:ext cx="8229600" cy="5520676"/>
          </a:xfrm>
        </p:spPr>
        <p:txBody>
          <a:bodyPr>
            <a:normAutofit fontScale="62500" lnSpcReduction="20000"/>
          </a:bodyPr>
          <a:lstStyle/>
          <a:p>
            <a:pPr lvl="0"/>
            <a:r>
              <a:rPr lang="el-GR" b="1" dirty="0" smtClean="0"/>
              <a:t>Η </a:t>
            </a:r>
            <a:r>
              <a:rPr lang="el-GR" b="1" dirty="0" err="1" smtClean="0"/>
              <a:t>στεφανιογραφία</a:t>
            </a:r>
            <a:r>
              <a:rPr lang="el-GR" b="1" dirty="0" smtClean="0"/>
              <a:t> (στεφανιαία </a:t>
            </a:r>
            <a:r>
              <a:rPr lang="el-GR" b="1" dirty="0" err="1" smtClean="0"/>
              <a:t>αρτηριογραφία</a:t>
            </a:r>
            <a:r>
              <a:rPr lang="el-GR" b="1" dirty="0" smtClean="0"/>
              <a:t>)</a:t>
            </a:r>
            <a:r>
              <a:rPr lang="el-GR" dirty="0" smtClean="0"/>
              <a:t>. Αυτή η εξέταση γίνεται στο αιμοδυναμικό εργαστήριο με ειδικό καθετήρα που φθάνει, από την </a:t>
            </a:r>
            <a:r>
              <a:rPr lang="el-GR" dirty="0" err="1" smtClean="0"/>
              <a:t>κερκιδική</a:t>
            </a:r>
            <a:r>
              <a:rPr lang="el-GR" dirty="0" smtClean="0"/>
              <a:t> ή τη μηριαία αρτηρία, στις στεφανιαίες αρτηρίες μέσω αορτής και με τη βοήθεια ακτινοσκοπικού μηχανήματος. </a:t>
            </a:r>
          </a:p>
          <a:p>
            <a:pPr lvl="0"/>
            <a:r>
              <a:rPr lang="el-GR" dirty="0" smtClean="0"/>
              <a:t>Ακολουθεί έγχυση </a:t>
            </a:r>
            <a:r>
              <a:rPr lang="el-GR" dirty="0" err="1" smtClean="0"/>
              <a:t>ακτινοσκιερής</a:t>
            </a:r>
            <a:r>
              <a:rPr lang="el-GR" dirty="0" smtClean="0"/>
              <a:t> ουσίας και λήψη ακτινογραφιών. </a:t>
            </a:r>
          </a:p>
          <a:p>
            <a:pPr lvl="0"/>
            <a:r>
              <a:rPr lang="el-GR" dirty="0" smtClean="0"/>
              <a:t>Είναι αξιόπιστη εξέταση, γιατί καθορίζει την έκταση και το σημείο βλάβης της αρτηρίας που αιματώνει το μυοκάρδιο, ώστε να οδηγηθεί ο ασθενής σε καρδιοχειρουργική επέμβαση ή αποκατάσταση με αγγειοπλαστική.</a:t>
            </a:r>
          </a:p>
          <a:p>
            <a:pPr lvl="0"/>
            <a:r>
              <a:rPr lang="el-GR" dirty="0" smtClean="0"/>
              <a:t> Αφού ενημερωθεί ο ασθενής, την προηγούμενη ημέρα γίνονται ΗΚΓ και εξετάσεις αίματος. Δίδονται ιατρικές οδηγίες για τα φάρμακα που θα διακοπούν προ της εξέτασης. </a:t>
            </a:r>
          </a:p>
          <a:p>
            <a:pPr lvl="0"/>
            <a:r>
              <a:rPr lang="el-GR" dirty="0" smtClean="0"/>
              <a:t>Την ημέρα που θα γίνει η εξέταση ο ασθενής είναι νηστικός. </a:t>
            </a:r>
          </a:p>
          <a:p>
            <a:pPr lvl="0"/>
            <a:r>
              <a:rPr lang="el-GR" dirty="0" smtClean="0"/>
              <a:t>Συνδέεται με </a:t>
            </a:r>
            <a:r>
              <a:rPr lang="el-GR" dirty="0" err="1" smtClean="0"/>
              <a:t>monitor</a:t>
            </a:r>
            <a:r>
              <a:rPr lang="el-GR" dirty="0" smtClean="0"/>
              <a:t>, για να παρακολουθείται </a:t>
            </a:r>
            <a:r>
              <a:rPr lang="el-GR" dirty="0" err="1" smtClean="0"/>
              <a:t>ΗΚΓκά</a:t>
            </a:r>
            <a:r>
              <a:rPr lang="el-GR" dirty="0" smtClean="0"/>
              <a:t>. </a:t>
            </a:r>
          </a:p>
          <a:p>
            <a:pPr lvl="0"/>
            <a:r>
              <a:rPr lang="el-GR" dirty="0" smtClean="0"/>
              <a:t>Χορηγούνται ενδοφλεβίως φάρμακα και οροί (κυρίως αντιπηκτικά φάρμακα για αποφυγή </a:t>
            </a:r>
            <a:r>
              <a:rPr lang="el-GR" dirty="0" err="1" smtClean="0"/>
              <a:t>θρομβοεμβολικών</a:t>
            </a:r>
            <a:r>
              <a:rPr lang="el-GR" dirty="0" smtClean="0"/>
              <a:t> επεισοδίων). </a:t>
            </a:r>
          </a:p>
          <a:p>
            <a:pPr lvl="0"/>
            <a:r>
              <a:rPr lang="el-GR" dirty="0" smtClean="0"/>
              <a:t>Δίνεται ιδιαίτερη προσοχή στις αρχές άσηπτης τεχνικής κατά τη </a:t>
            </a:r>
            <a:r>
              <a:rPr lang="el-GR" dirty="0" err="1" smtClean="0"/>
              <a:t>στεφανιογραφία</a:t>
            </a:r>
            <a:r>
              <a:rPr lang="el-GR" dirty="0" smtClean="0"/>
              <a:t>.</a:t>
            </a:r>
          </a:p>
          <a:p>
            <a:pPr lvl="0"/>
            <a:r>
              <a:rPr lang="el-GR" dirty="0" smtClean="0"/>
              <a:t> Μετά την εξέταση περιορίζονται οι δραστηριότητες για 12 h, μετράμε ζωτικά σημεία κάθε 15 </a:t>
            </a:r>
            <a:r>
              <a:rPr lang="el-GR" dirty="0" err="1" smtClean="0"/>
              <a:t>min</a:t>
            </a:r>
            <a:r>
              <a:rPr lang="el-GR" dirty="0" smtClean="0"/>
              <a:t> και φροντίζουμε μετά από τις πρώτες 4 h να σιτιστεί ο ασθενής. </a:t>
            </a:r>
          </a:p>
          <a:p>
            <a:pPr lvl="0"/>
            <a:r>
              <a:rPr lang="el-GR" dirty="0" smtClean="0"/>
              <a:t>Παρακολουθούμε και ελέγχουμε για ενδεχόμενη αιμορραγία ή άλλες επιπλοκές.</a:t>
            </a:r>
          </a:p>
          <a:p>
            <a:pPr>
              <a:buNone/>
            </a:pPr>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dirty="0" smtClean="0"/>
              <a:t>ΣΤΕΦΑΝΙΟΓΡΑΦΙΑ </a:t>
            </a:r>
            <a:endParaRPr lang="el-GR" dirty="0"/>
          </a:p>
        </p:txBody>
      </p:sp>
      <p:pic>
        <p:nvPicPr>
          <p:cNvPr id="44034" name="Picture 2" descr="C:\Users\apapakosta\Desktop\images.jpg"/>
          <p:cNvPicPr>
            <a:picLocks noGrp="1" noChangeAspect="1" noChangeArrowheads="1"/>
          </p:cNvPicPr>
          <p:nvPr>
            <p:ph idx="1"/>
          </p:nvPr>
        </p:nvPicPr>
        <p:blipFill>
          <a:blip r:embed="rId2" cstate="print"/>
          <a:srcRect/>
          <a:stretch>
            <a:fillRect/>
          </a:stretch>
        </p:blipFill>
        <p:spPr bwMode="auto">
          <a:xfrm>
            <a:off x="539552" y="836712"/>
            <a:ext cx="3143272" cy="3096344"/>
          </a:xfrm>
          <a:prstGeom prst="rect">
            <a:avLst/>
          </a:prstGeom>
          <a:noFill/>
        </p:spPr>
      </p:pic>
      <p:pic>
        <p:nvPicPr>
          <p:cNvPr id="44035" name="Picture 3" descr="C:\Users\apapakosta\Desktop\Healthstories-Διαγνωστική-στεφανιογραφία-Μια-ελάχιστη-επεμβατική-και-ασφαλής-μέθοδος.jpg"/>
          <p:cNvPicPr>
            <a:picLocks noChangeAspect="1" noChangeArrowheads="1"/>
          </p:cNvPicPr>
          <p:nvPr/>
        </p:nvPicPr>
        <p:blipFill>
          <a:blip r:embed="rId3" cstate="print"/>
          <a:srcRect/>
          <a:stretch>
            <a:fillRect/>
          </a:stretch>
        </p:blipFill>
        <p:spPr bwMode="auto">
          <a:xfrm>
            <a:off x="3929058" y="1500174"/>
            <a:ext cx="4714908" cy="3714776"/>
          </a:xfrm>
          <a:prstGeom prst="rect">
            <a:avLst/>
          </a:prstGeom>
          <a:noFill/>
        </p:spPr>
      </p:pic>
      <p:pic>
        <p:nvPicPr>
          <p:cNvPr id="2050" name="Picture 2" descr="C:\Users\ΑΘΑΝΑΣΙΑ\Desktop\αρχείο λήψης.jpg"/>
          <p:cNvPicPr>
            <a:picLocks noChangeAspect="1" noChangeArrowheads="1"/>
          </p:cNvPicPr>
          <p:nvPr/>
        </p:nvPicPr>
        <p:blipFill>
          <a:blip r:embed="rId4" cstate="print"/>
          <a:srcRect/>
          <a:stretch>
            <a:fillRect/>
          </a:stretch>
        </p:blipFill>
        <p:spPr bwMode="auto">
          <a:xfrm>
            <a:off x="179512" y="4149080"/>
            <a:ext cx="3744416" cy="2376264"/>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22114"/>
          </a:xfrm>
        </p:spPr>
        <p:txBody>
          <a:bodyPr>
            <a:normAutofit/>
          </a:bodyPr>
          <a:lstStyle/>
          <a:p>
            <a:r>
              <a:rPr lang="el-GR" sz="3200" dirty="0" smtClean="0"/>
              <a:t>ΕΙΔΙΚΕΣ ΔΙΑΓΝΩΣΤΙΚΕΣ ΕΞΕΤΑΣΕΙΣ</a:t>
            </a:r>
            <a:endParaRPr lang="el-GR" sz="3200" dirty="0"/>
          </a:p>
        </p:txBody>
      </p:sp>
      <p:sp>
        <p:nvSpPr>
          <p:cNvPr id="3" name="2 - Θέση περιεχομένου"/>
          <p:cNvSpPr>
            <a:spLocks noGrp="1"/>
          </p:cNvSpPr>
          <p:nvPr>
            <p:ph idx="1"/>
          </p:nvPr>
        </p:nvSpPr>
        <p:spPr>
          <a:xfrm>
            <a:off x="457200" y="1196752"/>
            <a:ext cx="8229600" cy="4929411"/>
          </a:xfrm>
        </p:spPr>
        <p:txBody>
          <a:bodyPr>
            <a:normAutofit/>
          </a:bodyPr>
          <a:lstStyle/>
          <a:p>
            <a:pPr lvl="0"/>
            <a:r>
              <a:rPr lang="el-GR" b="1" dirty="0" smtClean="0"/>
              <a:t>Εξετάσεις αίματος</a:t>
            </a:r>
            <a:r>
              <a:rPr lang="el-GR" dirty="0" smtClean="0"/>
              <a:t>, όπως π.χ. ο προσδιορισμός των ενζύμων που βοηθούν για τη διάγνωση του εμφράγματος μυοκαρδίου. Αυτά είναι το CPK (</a:t>
            </a:r>
            <a:r>
              <a:rPr lang="el-GR" dirty="0" err="1" smtClean="0"/>
              <a:t>κρεατινοφωσφοκινάση</a:t>
            </a:r>
            <a:r>
              <a:rPr lang="el-GR" dirty="0" smtClean="0"/>
              <a:t>), SGOT (</a:t>
            </a:r>
            <a:r>
              <a:rPr lang="el-GR" dirty="0" err="1" smtClean="0"/>
              <a:t>γλουταμινική</a:t>
            </a:r>
            <a:r>
              <a:rPr lang="el-GR" dirty="0" smtClean="0"/>
              <a:t> </a:t>
            </a:r>
            <a:r>
              <a:rPr lang="el-GR" dirty="0" err="1" smtClean="0"/>
              <a:t>οξαλοξική</a:t>
            </a:r>
            <a:r>
              <a:rPr lang="el-GR" dirty="0" smtClean="0"/>
              <a:t> </a:t>
            </a:r>
            <a:r>
              <a:rPr lang="el-GR" dirty="0" err="1" smtClean="0"/>
              <a:t>τρανσαμινάση</a:t>
            </a:r>
            <a:r>
              <a:rPr lang="el-GR" dirty="0" smtClean="0"/>
              <a:t>), LDH (γαλακτική </a:t>
            </a:r>
            <a:r>
              <a:rPr lang="el-GR" dirty="0" err="1" smtClean="0"/>
              <a:t>αφυδρογονάση</a:t>
            </a:r>
            <a:r>
              <a:rPr lang="el-GR" dirty="0" smtClean="0"/>
              <a:t>), </a:t>
            </a:r>
            <a:r>
              <a:rPr lang="el-GR" b="1" dirty="0" smtClean="0"/>
              <a:t>MB CPK </a:t>
            </a:r>
            <a:r>
              <a:rPr lang="el-GR" dirty="0" smtClean="0"/>
              <a:t>(</a:t>
            </a:r>
            <a:r>
              <a:rPr lang="el-GR" dirty="0" err="1" smtClean="0"/>
              <a:t>μυοκαρδιακό</a:t>
            </a:r>
            <a:r>
              <a:rPr lang="el-GR" dirty="0" smtClean="0"/>
              <a:t> </a:t>
            </a:r>
            <a:r>
              <a:rPr lang="el-GR" dirty="0" err="1" smtClean="0"/>
              <a:t>ισοένζυμο</a:t>
            </a:r>
            <a:r>
              <a:rPr lang="el-GR" dirty="0" smtClean="0"/>
              <a:t>)και η </a:t>
            </a:r>
            <a:r>
              <a:rPr lang="el-GR" b="1" dirty="0" err="1" smtClean="0"/>
              <a:t>τροπονίνη</a:t>
            </a:r>
            <a:r>
              <a:rPr lang="el-GR" dirty="0" smtClean="0"/>
              <a:t> (ειδικό </a:t>
            </a:r>
            <a:r>
              <a:rPr lang="el-GR" dirty="0" err="1" smtClean="0"/>
              <a:t>μυοκαρδιακό</a:t>
            </a:r>
            <a:r>
              <a:rPr lang="el-GR" dirty="0" smtClean="0"/>
              <a:t> ένζυμο). Αυτά απελευθερώνονται στο αίμα, σε διαφορετικούς χρόνους μετά το έμφραγμα.</a:t>
            </a:r>
          </a:p>
          <a:p>
            <a:endParaRPr lang="el-G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a:t>ΣΤΕΦΑΝΙΑΙΑ ΝΟΣΟΣ</a:t>
            </a:r>
          </a:p>
        </p:txBody>
      </p:sp>
      <p:sp>
        <p:nvSpPr>
          <p:cNvPr id="3" name="2 - Θέση περιεχομένου"/>
          <p:cNvSpPr>
            <a:spLocks noGrp="1"/>
          </p:cNvSpPr>
          <p:nvPr>
            <p:ph idx="1"/>
          </p:nvPr>
        </p:nvSpPr>
        <p:spPr/>
        <p:txBody>
          <a:bodyPr>
            <a:normAutofit/>
          </a:bodyPr>
          <a:lstStyle/>
          <a:p>
            <a:r>
              <a:rPr lang="el-GR" dirty="0"/>
              <a:t>Ο όρος «στεφανιαία νόσος» χρησιμοποιείται για να περιγράψει τη στένωση των στεφανιαίων αρτηριών, η οποία προκαλείται από τη συσσώρευση </a:t>
            </a:r>
            <a:r>
              <a:rPr lang="el-GR" dirty="0" err="1"/>
              <a:t>αθηρωματικού</a:t>
            </a:r>
            <a:r>
              <a:rPr lang="el-GR" dirty="0"/>
              <a:t> υλικού στον αυλό τους.</a:t>
            </a:r>
          </a:p>
          <a:p>
            <a:r>
              <a:rPr lang="el-GR" dirty="0"/>
              <a:t>Εξαιτίας της στενώσεως, ο καρδιακός μυς δεν τροφοδοτείται επαρκώς με αίμα –ιδιαίτερα σε καταστάσεις που αυτός έχει αυξημένες ανάγκες- και έτσι προκαλείται η «</a:t>
            </a:r>
            <a:r>
              <a:rPr lang="el-GR" dirty="0" err="1"/>
              <a:t>μυοκαρδιακή</a:t>
            </a:r>
            <a:r>
              <a:rPr lang="el-GR" dirty="0"/>
              <a:t> ισχαιμία».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a:t>ΣΤΕΦΑΝΙΑΙΕΣ ΑΡΤΗΡΙΕΣ</a:t>
            </a:r>
          </a:p>
        </p:txBody>
      </p:sp>
      <p:pic>
        <p:nvPicPr>
          <p:cNvPr id="1026" name="Picture 2" descr="C:\Users\ΑΘΑΝΑΣΙΑ\Desktop\ΙΕΚ ΜΑΘΗΜΑΤΑ\ΕΡΓΑΣΙΕΣ ΙΕΚ\ΕΡΓΑΣΙΕΣ ΠΑΘΟΛΟΓΙΑ Β' ΧΑΪΔΑΡΙ\2η\οι-στεφανιαίες-αρτηρίες-της-καρ-ιάς-61192989.jpg"/>
          <p:cNvPicPr>
            <a:picLocks noGrp="1" noChangeAspect="1" noChangeArrowheads="1"/>
          </p:cNvPicPr>
          <p:nvPr>
            <p:ph idx="1"/>
          </p:nvPr>
        </p:nvPicPr>
        <p:blipFill>
          <a:blip r:embed="rId2" cstate="print"/>
          <a:stretch>
            <a:fillRect/>
          </a:stretch>
        </p:blipFill>
        <p:spPr bwMode="auto">
          <a:xfrm>
            <a:off x="611560" y="1988840"/>
            <a:ext cx="7632848" cy="4464497"/>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a:t>ΠΩΣ ΔΗΜΙΟΥΡΓΕΙΤΑΙ</a:t>
            </a:r>
          </a:p>
        </p:txBody>
      </p:sp>
      <p:sp>
        <p:nvSpPr>
          <p:cNvPr id="3" name="2 - Θέση περιεχομένου"/>
          <p:cNvSpPr>
            <a:spLocks noGrp="1"/>
          </p:cNvSpPr>
          <p:nvPr>
            <p:ph idx="1"/>
          </p:nvPr>
        </p:nvSpPr>
        <p:spPr/>
        <p:txBody>
          <a:bodyPr>
            <a:normAutofit fontScale="92500" lnSpcReduction="20000"/>
          </a:bodyPr>
          <a:lstStyle/>
          <a:p>
            <a:r>
              <a:rPr lang="el-GR" dirty="0"/>
              <a:t>Στη συντριπτική πλειοψηφία των περιπτώσεων η στεφανιαία νόσος δημιουργείται από την προοδευτική συσσώρευση </a:t>
            </a:r>
            <a:r>
              <a:rPr lang="el-GR" dirty="0" err="1"/>
              <a:t>αθηρωματικού</a:t>
            </a:r>
            <a:r>
              <a:rPr lang="el-GR" dirty="0"/>
              <a:t> υλικού το οποίο μικραίνει τον αυλό των αρτηριών και προκαλεί ισχαιμία του μυοκαρδίου. Το </a:t>
            </a:r>
            <a:r>
              <a:rPr lang="el-GR" dirty="0" err="1"/>
              <a:t>αθηρωματικό</a:t>
            </a:r>
            <a:r>
              <a:rPr lang="el-GR" dirty="0"/>
              <a:t> υλικό είναι ένα μαλακό, λιπώδες υλικό το οποίο δημιουργείται στην έσω επιφάνεια των αρτηριών από την αλληλεπίδραση με τα στοιχεία του αίματος (κύτταρα και παράγοντες πήξης) και τα λίπη που μεταφέρονται με το αίμα. Η </a:t>
            </a:r>
            <a:r>
              <a:rPr lang="el-GR" dirty="0" err="1"/>
              <a:t>αθηρωματική</a:t>
            </a:r>
            <a:r>
              <a:rPr lang="el-GR" dirty="0"/>
              <a:t> πλάκα με την πάροδο των ετών «σκληραίνει» από την εναπόθεση ασβεστίου.</a:t>
            </a:r>
          </a:p>
          <a:p>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εικ. 3.1 Η θέση της καρδιάς και των κεντρικών αγγείων στη θωρακική κοιλότητα"/>
          <p:cNvPicPr>
            <a:picLocks noGrp="1"/>
          </p:cNvPicPr>
          <p:nvPr>
            <p:ph idx="4294967295"/>
          </p:nvPr>
        </p:nvPicPr>
        <p:blipFill>
          <a:blip r:embed="rId2" cstate="print"/>
          <a:srcRect/>
          <a:stretch>
            <a:fillRect/>
          </a:stretch>
        </p:blipFill>
        <p:spPr bwMode="auto">
          <a:xfrm>
            <a:off x="2357438" y="500063"/>
            <a:ext cx="6786562" cy="6000750"/>
          </a:xfrm>
          <a:prstGeom prst="rect">
            <a:avLst/>
          </a:prstGeom>
          <a:noFill/>
          <a:ln w="9525">
            <a:noFill/>
            <a:miter lim="800000"/>
            <a:headEnd/>
            <a:tailEnd/>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a:bodyPr>
          <a:lstStyle/>
          <a:p>
            <a:r>
              <a:rPr lang="el-GR" sz="3600" dirty="0"/>
              <a:t>ΠΡΟΔΙΑΘΕΣΙΚΟΙ ΠΑΡΑΓΟΝΤΕΣ</a:t>
            </a:r>
          </a:p>
        </p:txBody>
      </p:sp>
      <p:sp>
        <p:nvSpPr>
          <p:cNvPr id="3" name="2 - Θέση περιεχομένου"/>
          <p:cNvSpPr>
            <a:spLocks noGrp="1"/>
          </p:cNvSpPr>
          <p:nvPr>
            <p:ph idx="1"/>
          </p:nvPr>
        </p:nvSpPr>
        <p:spPr>
          <a:xfrm>
            <a:off x="457200" y="908720"/>
            <a:ext cx="8229600" cy="5328591"/>
          </a:xfrm>
        </p:spPr>
        <p:txBody>
          <a:bodyPr>
            <a:normAutofit/>
          </a:bodyPr>
          <a:lstStyle/>
          <a:p>
            <a:r>
              <a:rPr lang="el-GR" dirty="0"/>
              <a:t>-άρρεν φύλλο</a:t>
            </a:r>
          </a:p>
          <a:p>
            <a:r>
              <a:rPr lang="el-GR" dirty="0"/>
              <a:t>-σακχαρώδης διαβήτης</a:t>
            </a:r>
          </a:p>
          <a:p>
            <a:r>
              <a:rPr lang="el-GR" dirty="0"/>
              <a:t>-προχωρημένη ηλικία  &gt; 65 ετ.</a:t>
            </a:r>
          </a:p>
          <a:p>
            <a:r>
              <a:rPr lang="el-GR" dirty="0"/>
              <a:t>- αρτηριακή υπέρταση</a:t>
            </a:r>
          </a:p>
          <a:p>
            <a:r>
              <a:rPr lang="el-GR" dirty="0"/>
              <a:t>-οικογενειακό ιστορικό στεφανιαίας νόσου</a:t>
            </a:r>
          </a:p>
          <a:p>
            <a:r>
              <a:rPr lang="el-GR" dirty="0"/>
              <a:t>-μειωμένη HDL και αυξημένη LDL χοληστερόλη</a:t>
            </a:r>
          </a:p>
          <a:p>
            <a:r>
              <a:rPr lang="el-GR" dirty="0"/>
              <a:t>-έλλειψη σωματικής άσκησης</a:t>
            </a:r>
          </a:p>
          <a:p>
            <a:r>
              <a:rPr lang="el-GR" dirty="0"/>
              <a:t>-κάπνισμα , </a:t>
            </a:r>
            <a:r>
              <a:rPr lang="el-GR" dirty="0" smtClean="0"/>
              <a:t>παχυσαρκία</a:t>
            </a:r>
          </a:p>
          <a:p>
            <a:endParaRPr lang="el-GR" dirty="0"/>
          </a:p>
          <a:p>
            <a:endParaRPr lang="el-G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a:t>ΑΘΗΡΩΜΑΤΙΚΗ ΠΛΑΚΑ</a:t>
            </a:r>
          </a:p>
        </p:txBody>
      </p:sp>
      <p:pic>
        <p:nvPicPr>
          <p:cNvPr id="2050" name="Picture 2" descr="C:\Users\ΑΘΑΝΑΣΙΑ\Desktop\ΙΕΚ ΜΑΘΗΜΑΤΑ\ΕΡΓΑΣΙΕΣ ΙΕΚ\ΕΡΓΑΣΙΕΣ ΠΑΘΟΛΟΓΙΑ Β' ΧΑΪΔΑΡΙ\2η\plaka.jpg"/>
          <p:cNvPicPr>
            <a:picLocks noGrp="1" noChangeAspect="1" noChangeArrowheads="1"/>
          </p:cNvPicPr>
          <p:nvPr>
            <p:ph idx="1"/>
          </p:nvPr>
        </p:nvPicPr>
        <p:blipFill>
          <a:blip r:embed="rId2" cstate="print"/>
          <a:srcRect/>
          <a:stretch>
            <a:fillRect/>
          </a:stretch>
        </p:blipFill>
        <p:spPr bwMode="auto">
          <a:xfrm>
            <a:off x="1115616" y="1844824"/>
            <a:ext cx="6768752" cy="3816424"/>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a:t>ΣΤΑΔΙΑΚΗ ΑΠΟΦΡΑΞΗ ΑΓΓΕΙΟΥ</a:t>
            </a:r>
          </a:p>
        </p:txBody>
      </p:sp>
      <p:pic>
        <p:nvPicPr>
          <p:cNvPr id="3074" name="Picture 2" descr="C:\Users\ΑΘΑΝΑΣΙΑ\Desktop\ΙΕΚ ΜΑΘΗΜΑΤΑ\ΕΡΓΑΣΙΕΣ ΙΕΚ\ΕΡΓΑΣΙΕΣ ΠΑΘΟΛΟΓΙΑ Β' ΧΑΪΔΑΡΙ\2η\atherosclerosis-plaque1.jpg"/>
          <p:cNvPicPr>
            <a:picLocks noGrp="1" noChangeAspect="1" noChangeArrowheads="1"/>
          </p:cNvPicPr>
          <p:nvPr>
            <p:ph idx="1"/>
          </p:nvPr>
        </p:nvPicPr>
        <p:blipFill>
          <a:blip r:embed="rId2" cstate="print"/>
          <a:stretch>
            <a:fillRect/>
          </a:stretch>
        </p:blipFill>
        <p:spPr bwMode="auto">
          <a:xfrm>
            <a:off x="2409825" y="2249488"/>
            <a:ext cx="4324350" cy="4324350"/>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ΣΤΑΔΙΑΚΗ ΑΠΟΦΡΑΞΗ ΑΓΓΕΙΟΥ</a:t>
            </a:r>
          </a:p>
        </p:txBody>
      </p:sp>
      <p:pic>
        <p:nvPicPr>
          <p:cNvPr id="4098" name="Picture 2" descr="C:\Users\ΑΘΑΝΑΣΙΑ\Desktop\ΙΕΚ ΜΑΘΗΜΑΤΑ\ΕΡΓΑΣΙΕΣ ΙΕΚ\ΕΡΓΑΣΙΕΣ ΠΑΘΟΛΟΓΙΑ Β' ΧΑΪΔΑΡΙ\2η\athirosklirosi.jpg"/>
          <p:cNvPicPr>
            <a:picLocks noGrp="1" noChangeAspect="1" noChangeArrowheads="1"/>
          </p:cNvPicPr>
          <p:nvPr>
            <p:ph idx="1"/>
          </p:nvPr>
        </p:nvPicPr>
        <p:blipFill>
          <a:blip r:embed="rId2" cstate="print"/>
          <a:srcRect/>
          <a:stretch>
            <a:fillRect/>
          </a:stretch>
        </p:blipFill>
        <p:spPr bwMode="auto">
          <a:xfrm>
            <a:off x="683568" y="1916832"/>
            <a:ext cx="7560839" cy="3528391"/>
          </a:xfrm>
          <a:prstGeom prst="rect">
            <a:avLst/>
          </a:prstGeo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a:bodyPr>
          <a:lstStyle/>
          <a:p>
            <a:r>
              <a:rPr lang="el-GR" dirty="0" smtClean="0"/>
              <a:t>ΑΝΤΙΜΕΤΩΠΙΣΗ ΣΤΕΦΑΙΑΙΑΣ ΝΟΣΟΥ</a:t>
            </a:r>
            <a:endParaRPr lang="el-GR" dirty="0"/>
          </a:p>
        </p:txBody>
      </p:sp>
      <p:sp>
        <p:nvSpPr>
          <p:cNvPr id="3" name="2 - Θέση περιεχομένου"/>
          <p:cNvSpPr>
            <a:spLocks noGrp="1"/>
          </p:cNvSpPr>
          <p:nvPr>
            <p:ph idx="1"/>
          </p:nvPr>
        </p:nvSpPr>
        <p:spPr>
          <a:xfrm>
            <a:off x="457200" y="1052736"/>
            <a:ext cx="8229600" cy="5073427"/>
          </a:xfrm>
        </p:spPr>
        <p:txBody>
          <a:bodyPr/>
          <a:lstStyle/>
          <a:p>
            <a:pPr lvl="0"/>
            <a:r>
              <a:rPr lang="el-GR" dirty="0" err="1" smtClean="0"/>
              <a:t>Υγιεινοδιαιτητικές</a:t>
            </a:r>
            <a:r>
              <a:rPr lang="el-GR" dirty="0" smtClean="0"/>
              <a:t> συνήθειες.</a:t>
            </a:r>
          </a:p>
          <a:p>
            <a:pPr lvl="0"/>
            <a:r>
              <a:rPr lang="el-GR" dirty="0" smtClean="0"/>
              <a:t>Φαρμακευτική αγωγή που περιλαμβάνει τα νιτρώδη, β αναστολείς, αναστολείς του </a:t>
            </a:r>
            <a:r>
              <a:rPr lang="el-GR" dirty="0" err="1" smtClean="0"/>
              <a:t>Ca</a:t>
            </a:r>
            <a:r>
              <a:rPr lang="el-GR" dirty="0" smtClean="0"/>
              <a:t>++, ασπιρίνη, θρομβολυτικά.</a:t>
            </a:r>
          </a:p>
          <a:p>
            <a:pPr lvl="0"/>
            <a:r>
              <a:rPr lang="el-GR" dirty="0" smtClean="0"/>
              <a:t>Αγγειοπλαστική των στεφανιαίων αρτηριών ή </a:t>
            </a:r>
            <a:r>
              <a:rPr lang="el-GR" dirty="0" err="1" smtClean="0"/>
              <a:t>ενδοστεφανιαία</a:t>
            </a:r>
            <a:r>
              <a:rPr lang="el-GR" dirty="0" smtClean="0"/>
              <a:t> </a:t>
            </a:r>
            <a:r>
              <a:rPr lang="el-GR" dirty="0" err="1" smtClean="0"/>
              <a:t>stents</a:t>
            </a:r>
            <a:r>
              <a:rPr lang="el-GR" dirty="0" smtClean="0"/>
              <a:t> (παραμένουν στο αγγείο μετά την αγγειοπλαστική).</a:t>
            </a:r>
          </a:p>
          <a:p>
            <a:pPr lvl="0"/>
            <a:r>
              <a:rPr lang="el-GR" dirty="0" err="1" smtClean="0"/>
              <a:t>Αορτοστεφανιαία</a:t>
            </a:r>
            <a:r>
              <a:rPr lang="el-GR" dirty="0" smtClean="0"/>
              <a:t> παράκαμψη (</a:t>
            </a:r>
            <a:r>
              <a:rPr lang="el-GR" dirty="0" err="1" smtClean="0"/>
              <a:t>by</a:t>
            </a:r>
            <a:r>
              <a:rPr lang="el-GR" dirty="0" smtClean="0"/>
              <a:t> </a:t>
            </a:r>
            <a:r>
              <a:rPr lang="el-GR" dirty="0" err="1" smtClean="0"/>
              <a:t>pass</a:t>
            </a:r>
            <a:r>
              <a:rPr lang="el-GR" dirty="0" smtClean="0"/>
              <a:t>).</a:t>
            </a:r>
          </a:p>
          <a:p>
            <a:endParaRPr lang="el-G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ctr"/>
            <a:r>
              <a:rPr lang="el-GR" sz="3600" dirty="0"/>
              <a:t>ΑΓΓΕΙΟΠΛΑΣΤΙΚΗ</a:t>
            </a:r>
          </a:p>
        </p:txBody>
      </p:sp>
      <p:sp>
        <p:nvSpPr>
          <p:cNvPr id="3" name="2 - Θέση περιεχομένου"/>
          <p:cNvSpPr>
            <a:spLocks noGrp="1"/>
          </p:cNvSpPr>
          <p:nvPr>
            <p:ph idx="1"/>
          </p:nvPr>
        </p:nvSpPr>
        <p:spPr/>
        <p:txBody>
          <a:bodyPr>
            <a:normAutofit lnSpcReduction="10000"/>
          </a:bodyPr>
          <a:lstStyle/>
          <a:p>
            <a:r>
              <a:rPr lang="el-GR" dirty="0"/>
              <a:t>Η </a:t>
            </a:r>
            <a:r>
              <a:rPr lang="el-GR" b="1" dirty="0"/>
              <a:t>αγγειοπλαστική </a:t>
            </a:r>
            <a:r>
              <a:rPr lang="el-GR" dirty="0"/>
              <a:t>των στεφανιαίων αρτηριών είναι μια μη χειρουργική επέμβαση που αποσκοπεί στη διάνοιξη των </a:t>
            </a:r>
            <a:r>
              <a:rPr lang="el-GR" dirty="0" err="1"/>
              <a:t>στενωμένων</a:t>
            </a:r>
            <a:r>
              <a:rPr lang="el-GR" dirty="0"/>
              <a:t> ή αποφραγμένων αρτηριών. Γίνεται με την ίδια τεχνική  όπως και η </a:t>
            </a:r>
            <a:r>
              <a:rPr lang="el-GR" dirty="0" err="1"/>
              <a:t>στεφανιογραφία</a:t>
            </a:r>
            <a:r>
              <a:rPr lang="el-GR" dirty="0"/>
              <a:t>. </a:t>
            </a:r>
          </a:p>
          <a:p>
            <a:r>
              <a:rPr lang="el-GR" dirty="0"/>
              <a:t>Η αγγειοπλαστική των στεφανιαίων αρτηριών μπορεί να γίνει με απλή διάνοιξη της στεφανιαίας αρτηρίας που εμφανίζει στένωση με μπαλόνι ή και να συνοδευτεί από τοποθέτηση </a:t>
            </a:r>
            <a:r>
              <a:rPr lang="el-GR" dirty="0" err="1"/>
              <a:t>ενδοστεφανιαίας</a:t>
            </a:r>
            <a:r>
              <a:rPr lang="el-GR" dirty="0"/>
              <a:t> μεταλλικής πρόθεσης (</a:t>
            </a:r>
            <a:r>
              <a:rPr lang="en-US" dirty="0"/>
              <a:t>stent</a:t>
            </a:r>
            <a:r>
              <a:rPr lang="el-GR" dirty="0"/>
              <a:t>).</a:t>
            </a:r>
          </a:p>
          <a:p>
            <a:endParaRPr lang="el-G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ΑΘΑΝΑΣΙΑ\Desktop\ΙΕΚ ΜΑΘΗΜΑΤΑ\ΕΡΓΑΣΙΕΣ ΙΕΚ\ΕΡΓΑΣΙΕΣ ΠΑΘΟΛΟΓΙΑ Β' ΧΑΪΔΑΡΙ\2η\aggeioplastiki_medium.jpg"/>
          <p:cNvPicPr>
            <a:picLocks noChangeAspect="1" noChangeArrowheads="1"/>
          </p:cNvPicPr>
          <p:nvPr/>
        </p:nvPicPr>
        <p:blipFill>
          <a:blip r:embed="rId2" cstate="print"/>
          <a:srcRect/>
          <a:stretch>
            <a:fillRect/>
          </a:stretch>
        </p:blipFill>
        <p:spPr bwMode="auto">
          <a:xfrm>
            <a:off x="179512" y="1844824"/>
            <a:ext cx="8712968" cy="4560739"/>
          </a:xfrm>
          <a:prstGeom prst="rect">
            <a:avLst/>
          </a:prstGeom>
          <a:noFill/>
        </p:spPr>
      </p:pic>
      <p:sp>
        <p:nvSpPr>
          <p:cNvPr id="5" name="4 - Τίτλος"/>
          <p:cNvSpPr>
            <a:spLocks noGrp="1"/>
          </p:cNvSpPr>
          <p:nvPr>
            <p:ph type="title"/>
          </p:nvPr>
        </p:nvSpPr>
        <p:spPr>
          <a:xfrm>
            <a:off x="457200" y="642918"/>
            <a:ext cx="8229600" cy="714380"/>
          </a:xfrm>
        </p:spPr>
        <p:txBody>
          <a:bodyPr/>
          <a:lstStyle/>
          <a:p>
            <a:r>
              <a:rPr lang="el-GR" dirty="0" smtClean="0"/>
              <a:t>ΑΓΓΕΙΟΠΛΑΣΤΙΚΗ</a:t>
            </a:r>
            <a:endParaRPr lang="el-GR" dirty="0"/>
          </a:p>
        </p:txBody>
      </p:sp>
      <p:sp>
        <p:nvSpPr>
          <p:cNvPr id="6" name="5 - Θέση περιεχομένου"/>
          <p:cNvSpPr>
            <a:spLocks noGrp="1"/>
          </p:cNvSpPr>
          <p:nvPr>
            <p:ph idx="1"/>
          </p:nvPr>
        </p:nvSpPr>
        <p:spPr>
          <a:xfrm>
            <a:off x="683568" y="1600200"/>
            <a:ext cx="8003232" cy="4525963"/>
          </a:xfrm>
        </p:spPr>
        <p:txBody>
          <a:bodyPr/>
          <a:lstStyle/>
          <a:p>
            <a:endParaRPr lang="el-G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a:t>ΕΚΔΗΛΩΣΕΙΣ ΣΤΕΦΑΝΙΑΙΑΣ ΝΟΣΟΥ</a:t>
            </a:r>
          </a:p>
        </p:txBody>
      </p:sp>
      <p:sp>
        <p:nvSpPr>
          <p:cNvPr id="3" name="2 - Θέση περιεχομένου"/>
          <p:cNvSpPr>
            <a:spLocks noGrp="1"/>
          </p:cNvSpPr>
          <p:nvPr>
            <p:ph idx="1"/>
          </p:nvPr>
        </p:nvSpPr>
        <p:spPr/>
        <p:txBody>
          <a:bodyPr/>
          <a:lstStyle/>
          <a:p>
            <a:r>
              <a:rPr lang="el-GR" b="1" i="1" dirty="0"/>
              <a:t>Η περίοδος χωρίς συμπτώματα</a:t>
            </a:r>
            <a:r>
              <a:rPr lang="el-GR" i="1" dirty="0"/>
              <a:t>.</a:t>
            </a:r>
            <a:r>
              <a:rPr lang="el-GR" dirty="0"/>
              <a:t> </a:t>
            </a:r>
          </a:p>
          <a:p>
            <a:r>
              <a:rPr lang="el-GR" b="1" i="1" dirty="0"/>
              <a:t>Η σταθερή στηθάγχη</a:t>
            </a:r>
          </a:p>
          <a:p>
            <a:r>
              <a:rPr lang="el-GR" b="1" i="1" dirty="0"/>
              <a:t>Η ασταθής στηθάγχη</a:t>
            </a:r>
          </a:p>
          <a:p>
            <a:r>
              <a:rPr lang="el-GR" b="1" i="1" dirty="0"/>
              <a:t>Το οξύ έμφραγμα του μυοκαρδίου</a:t>
            </a:r>
          </a:p>
          <a:p>
            <a:r>
              <a:rPr lang="el-GR" b="1" i="1" dirty="0"/>
              <a:t>Ο αιφνίδιος καρδιακός θάνατος</a:t>
            </a:r>
            <a:endParaRPr lang="el-G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a:bodyPr>
          <a:lstStyle/>
          <a:p>
            <a:r>
              <a:rPr lang="el-GR" dirty="0" smtClean="0"/>
              <a:t>ΣΤΗΘΑΓΧΗ</a:t>
            </a:r>
            <a:endParaRPr lang="el-GR" dirty="0"/>
          </a:p>
        </p:txBody>
      </p:sp>
      <p:sp>
        <p:nvSpPr>
          <p:cNvPr id="3" name="2 - Θέση περιεχομένου"/>
          <p:cNvSpPr>
            <a:spLocks noGrp="1"/>
          </p:cNvSpPr>
          <p:nvPr>
            <p:ph idx="1"/>
          </p:nvPr>
        </p:nvSpPr>
        <p:spPr>
          <a:xfrm>
            <a:off x="457200" y="1196752"/>
            <a:ext cx="8229600" cy="4929411"/>
          </a:xfrm>
        </p:spPr>
        <p:txBody>
          <a:bodyPr/>
          <a:lstStyle/>
          <a:p>
            <a:r>
              <a:rPr lang="el-GR" dirty="0" smtClean="0"/>
              <a:t>Η στηθάγχη είναι ένα σύμπτωμα, όχι νόσος. Μπορεί να προκληθεί και από </a:t>
            </a:r>
            <a:r>
              <a:rPr lang="el-GR" b="1" dirty="0" smtClean="0"/>
              <a:t>σπασμό</a:t>
            </a:r>
            <a:r>
              <a:rPr lang="el-GR" dirty="0" smtClean="0"/>
              <a:t> των στεφανιαίων αρτηριών. Συνήθως όμως αιτία είναι η </a:t>
            </a:r>
            <a:r>
              <a:rPr lang="el-GR" b="1" dirty="0" smtClean="0"/>
              <a:t>αθηροσκλήρωση</a:t>
            </a:r>
            <a:r>
              <a:rPr lang="el-GR" dirty="0" smtClean="0"/>
              <a:t>, κατά την οποία οι αρτηρίες στενεύουν από λιπώδεις εναποθέσεις (πλάκες). </a:t>
            </a:r>
          </a:p>
          <a:p>
            <a:r>
              <a:rPr lang="el-GR" dirty="0" smtClean="0"/>
              <a:t>Η στηθάγχη διακρίνεται σε </a:t>
            </a:r>
            <a:r>
              <a:rPr lang="el-GR" b="1" dirty="0" smtClean="0"/>
              <a:t>σταθερή</a:t>
            </a:r>
            <a:r>
              <a:rPr lang="el-GR" dirty="0" smtClean="0"/>
              <a:t> και </a:t>
            </a:r>
            <a:r>
              <a:rPr lang="el-GR" b="1" dirty="0" smtClean="0"/>
              <a:t>ασταθή</a:t>
            </a:r>
            <a:r>
              <a:rPr lang="el-GR" dirty="0" smtClean="0"/>
              <a:t>.</a:t>
            </a:r>
          </a:p>
          <a:p>
            <a:endParaRPr lang="el-G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b="1" dirty="0"/>
              <a:t>ΣΤΑΘΕΡΗ ΣΤΗΘΑΓΧΗ</a:t>
            </a:r>
          </a:p>
        </p:txBody>
      </p:sp>
      <p:sp>
        <p:nvSpPr>
          <p:cNvPr id="3" name="2 - Θέση περιεχομένου"/>
          <p:cNvSpPr>
            <a:spLocks noGrp="1"/>
          </p:cNvSpPr>
          <p:nvPr>
            <p:ph idx="1"/>
          </p:nvPr>
        </p:nvSpPr>
        <p:spPr/>
        <p:txBody>
          <a:bodyPr>
            <a:normAutofit fontScale="92500"/>
          </a:bodyPr>
          <a:lstStyle/>
          <a:p>
            <a:r>
              <a:rPr lang="el-GR" dirty="0"/>
              <a:t>Ο </a:t>
            </a:r>
            <a:r>
              <a:rPr lang="el-GR" dirty="0" err="1"/>
              <a:t>στηθαγχικός</a:t>
            </a:r>
            <a:r>
              <a:rPr lang="el-GR" dirty="0"/>
              <a:t> πόνος εμφανίζεται όταν υπάρχει ένας ή περισσότεροι παράγοντες που αυξάνουν το καρδιακό έργο και τις απαιτήσεις του μυοκαρδίου σε οξυγόνο. </a:t>
            </a:r>
          </a:p>
          <a:p>
            <a:r>
              <a:rPr lang="el-GR" dirty="0"/>
              <a:t>Τέτοιοι παράγοντες είναι η </a:t>
            </a:r>
            <a:r>
              <a:rPr lang="el-GR" b="1" dirty="0"/>
              <a:t>σωματική άσκηση</a:t>
            </a:r>
            <a:r>
              <a:rPr lang="el-GR" dirty="0"/>
              <a:t>, η </a:t>
            </a:r>
            <a:r>
              <a:rPr lang="el-GR" b="1" dirty="0"/>
              <a:t>συγκινησιακή φόρτιση</a:t>
            </a:r>
            <a:r>
              <a:rPr lang="el-GR" dirty="0"/>
              <a:t>, το </a:t>
            </a:r>
            <a:r>
              <a:rPr lang="el-GR" b="1" dirty="0"/>
              <a:t>έντονο ψύχος</a:t>
            </a:r>
            <a:r>
              <a:rPr lang="el-GR" dirty="0"/>
              <a:t>, ένα </a:t>
            </a:r>
            <a:r>
              <a:rPr lang="el-GR" b="1" dirty="0"/>
              <a:t>πλούσιο γεύμα</a:t>
            </a:r>
            <a:r>
              <a:rPr lang="el-GR" dirty="0"/>
              <a:t>, η </a:t>
            </a:r>
            <a:r>
              <a:rPr lang="el-GR" b="1" dirty="0"/>
              <a:t>σεξουαλική πράξη </a:t>
            </a:r>
            <a:r>
              <a:rPr lang="el-GR" dirty="0"/>
              <a:t>κ.ά.</a:t>
            </a:r>
          </a:p>
          <a:p>
            <a:r>
              <a:rPr lang="el-GR" dirty="0"/>
              <a:t> Ο πόνος διαρκεί μερικά λεπτά και υποχωρεί με τη λήψη ενός νιτρώδους φαρμάκου ή με διακοπή της σωματικής άσκησης.</a:t>
            </a:r>
          </a:p>
          <a:p>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25470"/>
          </a:xfrm>
        </p:spPr>
        <p:txBody>
          <a:bodyPr>
            <a:normAutofit/>
          </a:bodyPr>
          <a:lstStyle/>
          <a:p>
            <a:r>
              <a:rPr lang="el-GR" sz="3600" dirty="0" smtClean="0"/>
              <a:t>ΠΕΡΙΓΡΑΦΗ ΚΑΡΔΙΑΣ</a:t>
            </a:r>
            <a:endParaRPr lang="el-GR" sz="3600" dirty="0"/>
          </a:p>
        </p:txBody>
      </p:sp>
      <p:sp>
        <p:nvSpPr>
          <p:cNvPr id="3" name="2 - Θέση περιεχομένου"/>
          <p:cNvSpPr>
            <a:spLocks noGrp="1"/>
          </p:cNvSpPr>
          <p:nvPr>
            <p:ph idx="1"/>
          </p:nvPr>
        </p:nvSpPr>
        <p:spPr>
          <a:xfrm>
            <a:off x="457200" y="1000108"/>
            <a:ext cx="8229600" cy="5429288"/>
          </a:xfrm>
        </p:spPr>
        <p:txBody>
          <a:bodyPr>
            <a:normAutofit fontScale="92500"/>
          </a:bodyPr>
          <a:lstStyle/>
          <a:p>
            <a:r>
              <a:rPr lang="el-GR" dirty="0" smtClean="0"/>
              <a:t>Η καρδιά του ανθρώπου είναι </a:t>
            </a:r>
            <a:r>
              <a:rPr lang="el-GR" dirty="0" err="1" smtClean="0"/>
              <a:t>τετράχωρη</a:t>
            </a:r>
            <a:r>
              <a:rPr lang="el-GR" dirty="0" smtClean="0"/>
              <a:t> και αποτελείται από </a:t>
            </a:r>
            <a:r>
              <a:rPr lang="el-GR" b="1" dirty="0" smtClean="0"/>
              <a:t>δύο κόλπους </a:t>
            </a:r>
            <a:r>
              <a:rPr lang="el-GR" dirty="0" smtClean="0"/>
              <a:t>με λεπτά τοιχώματα, που βρίσκονται στο ανώτερο τμήμα της, και από </a:t>
            </a:r>
            <a:r>
              <a:rPr lang="el-GR" b="1" dirty="0" smtClean="0"/>
              <a:t>δύο κοιλίες </a:t>
            </a:r>
            <a:r>
              <a:rPr lang="el-GR" dirty="0" smtClean="0"/>
              <a:t>με παχύτερα τοιχώματα, που βρίσκονται στο κατώτερο τμήμα της. </a:t>
            </a:r>
            <a:endParaRPr lang="en-US" dirty="0" smtClean="0"/>
          </a:p>
          <a:p>
            <a:r>
              <a:rPr lang="el-GR" dirty="0" smtClean="0"/>
              <a:t>Οι δύο κοιλίες χωρίζονται μεταξύ τους με το </a:t>
            </a:r>
            <a:r>
              <a:rPr lang="el-GR" b="1" dirty="0" err="1" smtClean="0"/>
              <a:t>μεσοκοιλιακό</a:t>
            </a:r>
            <a:r>
              <a:rPr lang="el-GR" b="1" dirty="0" smtClean="0"/>
              <a:t> διάφραγμα </a:t>
            </a:r>
            <a:r>
              <a:rPr lang="el-GR" dirty="0" smtClean="0"/>
              <a:t>και οι κόλποι με το </a:t>
            </a:r>
            <a:r>
              <a:rPr lang="el-GR" b="1" dirty="0" err="1" smtClean="0"/>
              <a:t>μεσοκολπικό</a:t>
            </a:r>
            <a:r>
              <a:rPr lang="el-GR" b="1" dirty="0" smtClean="0"/>
              <a:t> διάφραγμα</a:t>
            </a:r>
            <a:r>
              <a:rPr lang="el-GR" dirty="0" smtClean="0"/>
              <a:t>. Δεν υπάρχει, επομένως, επικοινωνία ανάμεσα στους δύο κόλπους ή στις δύο κοιλίες. </a:t>
            </a:r>
            <a:endParaRPr lang="en-US" dirty="0" smtClean="0"/>
          </a:p>
          <a:p>
            <a:r>
              <a:rPr lang="el-GR" dirty="0" smtClean="0"/>
              <a:t>Πρέπει να σημειωθεί ότι η αριστερή κοιλία έχει παχύτερα τοιχώματα από τη δεξιά, διότι στέλνει το αίμα σε μεγαλύτερη απόσταση (σε όλο το σώμα). </a:t>
            </a:r>
            <a:endParaRPr lang="el-G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a:t>ΘΕΡΑΠΕΙΑ</a:t>
            </a:r>
          </a:p>
        </p:txBody>
      </p:sp>
      <p:sp>
        <p:nvSpPr>
          <p:cNvPr id="3" name="2 - Θέση περιεχομένου"/>
          <p:cNvSpPr>
            <a:spLocks noGrp="1"/>
          </p:cNvSpPr>
          <p:nvPr>
            <p:ph idx="1"/>
          </p:nvPr>
        </p:nvSpPr>
        <p:spPr/>
        <p:txBody>
          <a:bodyPr>
            <a:normAutofit/>
          </a:bodyPr>
          <a:lstStyle/>
          <a:p>
            <a:r>
              <a:rPr lang="el-GR" dirty="0"/>
              <a:t>Η θεραπευτική αντιμετώπιση της στηθάγχης περιλαμβάνει αλλαγές στον τρόπο ζωής, φαρμακευτική αγωγή, και επεμβατικές τεχνικές, όπως αγγειοπλαστική των στεφανιαίων αρτηριών και τοποθέτηση </a:t>
            </a:r>
            <a:r>
              <a:rPr lang="el-GR" dirty="0" err="1"/>
              <a:t>ενδαγγειακής</a:t>
            </a:r>
            <a:r>
              <a:rPr lang="el-GR" dirty="0"/>
              <a:t> πρόθεσης (</a:t>
            </a:r>
            <a:r>
              <a:rPr lang="el-GR" dirty="0" err="1"/>
              <a:t>stent</a:t>
            </a:r>
            <a:r>
              <a:rPr lang="el-GR" dirty="0"/>
              <a:t>) ή εγχείρηση </a:t>
            </a:r>
            <a:r>
              <a:rPr lang="el-GR" dirty="0" err="1"/>
              <a:t>αορτοστεφανιαίας</a:t>
            </a:r>
            <a:r>
              <a:rPr lang="el-GR" dirty="0"/>
              <a:t> παράκαμψης</a:t>
            </a:r>
            <a:endParaRPr lang="el-GR" b="1" dirty="0"/>
          </a:p>
          <a:p>
            <a:endParaRPr lang="el-G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642942"/>
          </a:xfrm>
        </p:spPr>
        <p:txBody>
          <a:bodyPr>
            <a:normAutofit/>
          </a:bodyPr>
          <a:lstStyle/>
          <a:p>
            <a:r>
              <a:rPr lang="el-GR" sz="3600" b="1" dirty="0"/>
              <a:t>ΑΣΤΑΘΗΣ ΣΤΗΘΑΓΧΗ</a:t>
            </a:r>
          </a:p>
        </p:txBody>
      </p:sp>
      <p:sp>
        <p:nvSpPr>
          <p:cNvPr id="3" name="2 - Θέση περιεχομένου"/>
          <p:cNvSpPr>
            <a:spLocks noGrp="1"/>
          </p:cNvSpPr>
          <p:nvPr>
            <p:ph idx="1"/>
          </p:nvPr>
        </p:nvSpPr>
        <p:spPr>
          <a:xfrm>
            <a:off x="457200" y="1500174"/>
            <a:ext cx="8229600" cy="4881154"/>
          </a:xfrm>
        </p:spPr>
        <p:txBody>
          <a:bodyPr>
            <a:normAutofit fontScale="92500" lnSpcReduction="20000"/>
          </a:bodyPr>
          <a:lstStyle/>
          <a:p>
            <a:r>
              <a:rPr lang="el-GR" dirty="0"/>
              <a:t>Στηθαγχικός  πόνος ο οποίος  εμφανίζεται ανεξάρτητα από την ύπαρξη ή μη κάποιου εκλυτικού παράγοντα όπως η σωματική άσκηση, το κρύο , η συγκίνηση ,</a:t>
            </a:r>
            <a:r>
              <a:rPr lang="el-GR" dirty="0" err="1"/>
              <a:t>κ.ά</a:t>
            </a:r>
            <a:r>
              <a:rPr lang="el-GR" dirty="0"/>
              <a:t> . δηλαδή ακόμη και σε κατάσταση ηρεμίας ή κατά την διάρκεια του </a:t>
            </a:r>
            <a:r>
              <a:rPr lang="el-GR" dirty="0" smtClean="0"/>
              <a:t>ύπνου.</a:t>
            </a:r>
          </a:p>
          <a:p>
            <a:r>
              <a:rPr lang="el-GR" dirty="0" smtClean="0"/>
              <a:t>Ο πόνος μπορεί να είναι εντονότερος από εκείνον της σταθερής στηθάγχης  (όπου πρέπει να γίνει και </a:t>
            </a:r>
            <a:r>
              <a:rPr lang="el-GR" dirty="0" err="1" smtClean="0"/>
              <a:t>διαφοροδιάγνωση</a:t>
            </a:r>
            <a:r>
              <a:rPr lang="el-GR" dirty="0" smtClean="0"/>
              <a:t> ) και να διαρκεί περισσότερο . </a:t>
            </a:r>
          </a:p>
          <a:p>
            <a:r>
              <a:rPr lang="el-GR" dirty="0" smtClean="0"/>
              <a:t>Υποχωρεί με την λήψη νιτρωδών φαρμάκων. </a:t>
            </a:r>
          </a:p>
          <a:p>
            <a:r>
              <a:rPr lang="el-GR" dirty="0" smtClean="0"/>
              <a:t>Ενδέχεται να συνοδεύεται από πτώση της αρτηριακής πίεσης ή σημαντική δύσπνοια .</a:t>
            </a:r>
          </a:p>
          <a:p>
            <a:r>
              <a:rPr lang="el-GR" dirty="0" smtClean="0"/>
              <a:t>Η ασταθής στηθάγχη υποδηλώνει σοβαρή πάθηση των στεφανιαίων αρτηριών και έχει χειρότερη πρόγνωση.</a:t>
            </a:r>
          </a:p>
          <a:p>
            <a:endParaRPr lang="el-G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642942"/>
          </a:xfrm>
        </p:spPr>
        <p:txBody>
          <a:bodyPr>
            <a:normAutofit/>
          </a:bodyPr>
          <a:lstStyle/>
          <a:p>
            <a:r>
              <a:rPr lang="el-GR" sz="3600" b="1" dirty="0"/>
              <a:t>ΟΞΥ ΕΜΦΡΑΓΜΑ ΜΥΟΚΑΡΔΙΟΥ</a:t>
            </a:r>
          </a:p>
        </p:txBody>
      </p:sp>
      <p:sp>
        <p:nvSpPr>
          <p:cNvPr id="3" name="2 - Θέση περιεχομένου"/>
          <p:cNvSpPr>
            <a:spLocks noGrp="1"/>
          </p:cNvSpPr>
          <p:nvPr>
            <p:ph idx="1"/>
          </p:nvPr>
        </p:nvSpPr>
        <p:spPr>
          <a:xfrm>
            <a:off x="457200" y="1357298"/>
            <a:ext cx="8229600" cy="4768865"/>
          </a:xfrm>
        </p:spPr>
        <p:txBody>
          <a:bodyPr>
            <a:normAutofit/>
          </a:bodyPr>
          <a:lstStyle/>
          <a:p>
            <a:r>
              <a:rPr lang="el-GR" dirty="0"/>
              <a:t>Σε αντιδιαστολή με την προοδευτική συσσώρευση των πλακών, το έμφραγμα του μυοκαρδίου εμφανίζεται όταν μία πλάκα σπάσει και προκαλέσει σχηματισμό θρόμβου στο σημείο της ρήξης. </a:t>
            </a:r>
          </a:p>
          <a:p>
            <a:r>
              <a:rPr lang="el-GR" dirty="0"/>
              <a:t>Αυτό οδηγεί σε ξαφνική διακοπή της αιματικής ροής στα στεφανιαία αγγεία με συνέπεια την έλλειψη πλουσίου σε οξυγόνο αίμα σε τόσο μεγαλύτερο τμήμα της καρδιάς νεκρώνεται.</a:t>
            </a:r>
          </a:p>
          <a:p>
            <a:endParaRPr lang="el-G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a:t>ΣΥΜΠΤΩΜΑΤΑ</a:t>
            </a:r>
          </a:p>
        </p:txBody>
      </p:sp>
      <p:sp>
        <p:nvSpPr>
          <p:cNvPr id="3" name="2 - Θέση περιεχομένου"/>
          <p:cNvSpPr>
            <a:spLocks noGrp="1"/>
          </p:cNvSpPr>
          <p:nvPr>
            <p:ph idx="1"/>
          </p:nvPr>
        </p:nvSpPr>
        <p:spPr/>
        <p:txBody>
          <a:bodyPr>
            <a:normAutofit fontScale="77500" lnSpcReduction="20000"/>
          </a:bodyPr>
          <a:lstStyle/>
          <a:p>
            <a:r>
              <a:rPr lang="el-GR" dirty="0"/>
              <a:t> Το έμφραγμα του μυοκαρδίου συμβαίνει συνήθως ξαφνικά και τα συμπτώματα του επιμένουν για πάνω από 20 λεπτά.</a:t>
            </a:r>
          </a:p>
          <a:p>
            <a:r>
              <a:rPr lang="el-GR" dirty="0"/>
              <a:t> Τα τυπικά συμπτώματα περιλαμβάνουν : </a:t>
            </a:r>
          </a:p>
          <a:p>
            <a:r>
              <a:rPr lang="el-GR" dirty="0"/>
              <a:t>-Πόνο ή πίεση στο στήθος</a:t>
            </a:r>
          </a:p>
          <a:p>
            <a:r>
              <a:rPr lang="el-GR" dirty="0"/>
              <a:t> -Σφίξιμο στο στήθος</a:t>
            </a:r>
          </a:p>
          <a:p>
            <a:r>
              <a:rPr lang="el-GR" dirty="0"/>
              <a:t> -Πόνο ή πίεση στο στήθος που αντανακλά στον λαιμό, στον τράχηλο , στο σαγόνι, στον ώμο και στο χέρι.</a:t>
            </a:r>
          </a:p>
          <a:p>
            <a:r>
              <a:rPr lang="el-GR" dirty="0"/>
              <a:t> -</a:t>
            </a:r>
            <a:r>
              <a:rPr lang="el-GR" dirty="0" err="1"/>
              <a:t>Επιγαστρικό</a:t>
            </a:r>
            <a:r>
              <a:rPr lang="el-GR" dirty="0"/>
              <a:t> πόνο</a:t>
            </a:r>
          </a:p>
          <a:p>
            <a:r>
              <a:rPr lang="el-GR" dirty="0"/>
              <a:t>-Αίσθημα καυσαλγίας στο στήθος ή δυσπεψίας </a:t>
            </a:r>
          </a:p>
          <a:p>
            <a:r>
              <a:rPr lang="el-GR" dirty="0"/>
              <a:t>-Δυσκολία στην ανάσα</a:t>
            </a:r>
          </a:p>
          <a:p>
            <a:r>
              <a:rPr lang="el-GR" dirty="0"/>
              <a:t>- Σημαντικού βαθμού άγχος.</a:t>
            </a:r>
          </a:p>
          <a:p>
            <a:r>
              <a:rPr lang="el-GR" dirty="0"/>
              <a:t>- Μπορεί επίσης να προκαλέσει συμπτώματα όπως ναυτία, ζάλη, λιποθυμία, και μεγάλη εφίδρωση.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C:\Users\ΑΘΑΝΑΣΙΑ\Desktop\ΙΕΚ ΜΑΘΗΜΑΤΑ\ΕΡΓΑΣΙΕΣ ΙΕΚ\ΕΡΓΑΣΙΕΣ ΠΑΘΟΛΟΓΙΑ Β' ΧΑΪΔΑΡΙ\2η\ΣΤΗΘΑΓΧΗ.png"/>
          <p:cNvPicPr>
            <a:picLocks noChangeAspect="1" noChangeArrowheads="1"/>
          </p:cNvPicPr>
          <p:nvPr/>
        </p:nvPicPr>
        <p:blipFill>
          <a:blip r:embed="rId2" cstate="print"/>
          <a:srcRect/>
          <a:stretch>
            <a:fillRect/>
          </a:stretch>
        </p:blipFill>
        <p:spPr bwMode="auto">
          <a:xfrm>
            <a:off x="0" y="657224"/>
            <a:ext cx="9144000" cy="5868119"/>
          </a:xfrm>
          <a:prstGeom prst="rect">
            <a:avLst/>
          </a:prstGeom>
          <a:noFill/>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fontScale="90000"/>
          </a:bodyPr>
          <a:lstStyle/>
          <a:p>
            <a:r>
              <a:rPr lang="el-GR" sz="3200" dirty="0" smtClean="0"/>
              <a:t>ΝΟΣΗΛΕΥΤΙΚΗ ΦΡΟΝΤΙΔΑ ΣΕ ΣΤΗΘΑΓΧΙΚΗ ΚΡΙΣΗ</a:t>
            </a:r>
            <a:endParaRPr lang="el-GR" sz="3200" dirty="0"/>
          </a:p>
        </p:txBody>
      </p:sp>
      <p:sp>
        <p:nvSpPr>
          <p:cNvPr id="3" name="2 - Θέση περιεχομένου"/>
          <p:cNvSpPr>
            <a:spLocks noGrp="1"/>
          </p:cNvSpPr>
          <p:nvPr>
            <p:ph idx="1"/>
          </p:nvPr>
        </p:nvSpPr>
        <p:spPr>
          <a:xfrm>
            <a:off x="457200" y="980728"/>
            <a:ext cx="8229600" cy="5145435"/>
          </a:xfrm>
        </p:spPr>
        <p:txBody>
          <a:bodyPr>
            <a:normAutofit fontScale="85000" lnSpcReduction="10000"/>
          </a:bodyPr>
          <a:lstStyle/>
          <a:p>
            <a:r>
              <a:rPr lang="el-GR" dirty="0" smtClean="0"/>
              <a:t>Διακόπτεται κάθε δραστηριότητα την ώρα της κρίσης και τοποθετείται σε αναπαυτική θέση, με χαλαρωμένα ρούχα.</a:t>
            </a:r>
          </a:p>
          <a:p>
            <a:r>
              <a:rPr lang="el-GR" dirty="0" smtClean="0"/>
              <a:t>⟹ Χορηγούνται φάρμακα με ιατρική οδηγία (γραπτή).</a:t>
            </a:r>
          </a:p>
          <a:p>
            <a:r>
              <a:rPr lang="el-GR" dirty="0" smtClean="0"/>
              <a:t>⟹ Καταγραφή για το χαρακτήρα του πόνου.</a:t>
            </a:r>
          </a:p>
          <a:p>
            <a:r>
              <a:rPr lang="el-GR" dirty="0" smtClean="0"/>
              <a:t>⟹ Χορήγηση Ο</a:t>
            </a:r>
            <a:r>
              <a:rPr lang="el-GR" baseline="-25000" dirty="0" smtClean="0"/>
              <a:t>2</a:t>
            </a:r>
            <a:r>
              <a:rPr lang="el-GR" dirty="0" smtClean="0"/>
              <a:t> με γραπτή ιατρική οδηγία.</a:t>
            </a:r>
          </a:p>
          <a:p>
            <a:r>
              <a:rPr lang="el-GR" dirty="0" smtClean="0"/>
              <a:t>⟹ Λήψη </a:t>
            </a:r>
            <a:r>
              <a:rPr lang="el-GR" dirty="0" err="1" smtClean="0"/>
              <a:t>ΗΚΓτος</a:t>
            </a:r>
            <a:r>
              <a:rPr lang="el-GR" dirty="0" smtClean="0"/>
              <a:t> και σύνδεση με </a:t>
            </a:r>
            <a:r>
              <a:rPr lang="el-GR" dirty="0" err="1" smtClean="0"/>
              <a:t>monitor</a:t>
            </a:r>
            <a:r>
              <a:rPr lang="el-GR" dirty="0" smtClean="0"/>
              <a:t> για συνεχή παρακολούθηση</a:t>
            </a:r>
          </a:p>
          <a:p>
            <a:r>
              <a:rPr lang="el-GR" dirty="0" smtClean="0"/>
              <a:t>⟹ Καταγραφή ζωτικών σημείων. </a:t>
            </a:r>
          </a:p>
          <a:p>
            <a:r>
              <a:rPr lang="el-GR" dirty="0" smtClean="0"/>
              <a:t>⟹ Αποφυγή σίτισης του αρρώστου από το στόμα, όσο πονά.</a:t>
            </a:r>
          </a:p>
          <a:p>
            <a:r>
              <a:rPr lang="el-GR" dirty="0" smtClean="0"/>
              <a:t>⟹ Δημιουργία ήρεμου περιβάλλοντος.</a:t>
            </a:r>
          </a:p>
          <a:p>
            <a:r>
              <a:rPr lang="el-GR" dirty="0" smtClean="0"/>
              <a:t>⟹ Διδασκαλία του αρρώστου που περιλαμβάνει τις οδηγίες για τους στεφανιαίους ασθενείς.</a:t>
            </a:r>
          </a:p>
          <a:p>
            <a:endParaRPr lang="el-G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a:bodyPr>
          <a:lstStyle/>
          <a:p>
            <a:r>
              <a:rPr lang="el-GR" sz="2000" b="1" dirty="0" smtClean="0"/>
              <a:t>ΝΟΣΗΛΕΥΤΙΚΗ ΦΡΟΝΤΙΔΑ ΕΜΦΡΑΓΜΑΤΙΑ ΣΕ Μ.Ε.Θ.</a:t>
            </a:r>
            <a:endParaRPr lang="el-GR" sz="2000" b="1" dirty="0"/>
          </a:p>
        </p:txBody>
      </p:sp>
      <p:sp>
        <p:nvSpPr>
          <p:cNvPr id="3" name="2 - Θέση περιεχομένου"/>
          <p:cNvSpPr>
            <a:spLocks noGrp="1"/>
          </p:cNvSpPr>
          <p:nvPr>
            <p:ph idx="1"/>
          </p:nvPr>
        </p:nvSpPr>
        <p:spPr>
          <a:xfrm>
            <a:off x="457200" y="908720"/>
            <a:ext cx="8229600" cy="5616623"/>
          </a:xfrm>
        </p:spPr>
        <p:txBody>
          <a:bodyPr>
            <a:normAutofit fontScale="62500" lnSpcReduction="20000"/>
          </a:bodyPr>
          <a:lstStyle/>
          <a:p>
            <a:r>
              <a:rPr lang="el-GR" dirty="0" smtClean="0"/>
              <a:t>Δημιουργία ήρεμου περιβάλλοντος.</a:t>
            </a:r>
          </a:p>
          <a:p>
            <a:r>
              <a:rPr lang="el-GR" dirty="0" smtClean="0"/>
              <a:t>Τοποθετεί τον άρρωστο σε </a:t>
            </a:r>
            <a:r>
              <a:rPr lang="el-GR" dirty="0" err="1" smtClean="0"/>
              <a:t>ημικαθιστική</a:t>
            </a:r>
            <a:r>
              <a:rPr lang="el-GR" dirty="0" smtClean="0"/>
              <a:t> θέση, αν έχει δύσπνοια και ύπτια θέση, αν έχει </a:t>
            </a:r>
            <a:r>
              <a:rPr lang="el-GR" dirty="0" err="1" smtClean="0"/>
              <a:t>shock</a:t>
            </a:r>
            <a:r>
              <a:rPr lang="el-GR" dirty="0" smtClean="0"/>
              <a:t>. Χαλαρώνει τα ρούχα του.</a:t>
            </a:r>
          </a:p>
          <a:p>
            <a:r>
              <a:rPr lang="el-GR" dirty="0" smtClean="0"/>
              <a:t>⟹ Χορηγεί Ο</a:t>
            </a:r>
            <a:r>
              <a:rPr lang="el-GR" baseline="-25000" dirty="0" smtClean="0"/>
              <a:t>2</a:t>
            </a:r>
            <a:r>
              <a:rPr lang="el-GR" dirty="0" smtClean="0"/>
              <a:t> σύμφωνα με τις γραπτές ιατρικές οδηγίες.</a:t>
            </a:r>
          </a:p>
          <a:p>
            <a:r>
              <a:rPr lang="el-GR" dirty="0" smtClean="0"/>
              <a:t>⟹ Φροντίζει για την ετοιμασία απαραίτητου υλικού για τον καθετηριασμό φλεβικής γραμμής (περιφερική-</a:t>
            </a:r>
            <a:r>
              <a:rPr lang="el-GR" dirty="0" err="1" smtClean="0"/>
              <a:t>κεντρική</a:t>
            </a:r>
            <a:r>
              <a:rPr lang="el-GR" dirty="0" smtClean="0"/>
              <a:t>).</a:t>
            </a:r>
          </a:p>
          <a:p>
            <a:r>
              <a:rPr lang="el-GR" dirty="0" smtClean="0"/>
              <a:t>⟹ Συνδέει τον άρρωστο με </a:t>
            </a:r>
            <a:r>
              <a:rPr lang="el-GR" dirty="0" err="1" smtClean="0"/>
              <a:t>monitor</a:t>
            </a:r>
            <a:r>
              <a:rPr lang="el-GR" dirty="0" smtClean="0"/>
              <a:t> για συνεχή </a:t>
            </a:r>
            <a:r>
              <a:rPr lang="el-GR" dirty="0" err="1" smtClean="0"/>
              <a:t>ΗΚΓκό</a:t>
            </a:r>
            <a:r>
              <a:rPr lang="el-GR" dirty="0" smtClean="0"/>
              <a:t> έλεγχο.</a:t>
            </a:r>
          </a:p>
          <a:p>
            <a:r>
              <a:rPr lang="el-GR" dirty="0" smtClean="0"/>
              <a:t>⟹ Προσέχει στη χορήγηση φαρμάκων. Συνήθως αποφεύγονται οι ενδομυϊκές ενέσεις, διότι αυξάνονται τα επίπεδα του ενζύμου CPK.</a:t>
            </a:r>
          </a:p>
          <a:p>
            <a:r>
              <a:rPr lang="el-GR" dirty="0" smtClean="0"/>
              <a:t>⟹ Μετρά τα ζωτικά σημεία, τα αξιολογεί και τα καταγράφει. Τις πρώτες τέσσερις (4) ώρες μετρώνται κάθε 30 </a:t>
            </a:r>
            <a:r>
              <a:rPr lang="el-GR" dirty="0" err="1" smtClean="0"/>
              <a:t>min</a:t>
            </a:r>
            <a:r>
              <a:rPr lang="el-GR" dirty="0" smtClean="0"/>
              <a:t>. Μετά επί 48ώρου ανά 2ωρο και στη συνέχεια ανά 4ωρο.</a:t>
            </a:r>
          </a:p>
          <a:p>
            <a:r>
              <a:rPr lang="el-GR" dirty="0" smtClean="0"/>
              <a:t>⟹ Μετρά τα προσλαμβανόμενα και αποβαλλόμενα υγρά.</a:t>
            </a:r>
          </a:p>
          <a:p>
            <a:r>
              <a:rPr lang="el-GR" dirty="0" smtClean="0"/>
              <a:t>⟹ Φροντίζει για τον </a:t>
            </a:r>
            <a:r>
              <a:rPr lang="el-GR" dirty="0" err="1" smtClean="0"/>
              <a:t>παρακλινικό</a:t>
            </a:r>
            <a:r>
              <a:rPr lang="el-GR" dirty="0" smtClean="0"/>
              <a:t> έλεγχο του αρρώστου και συνεργάζεται με τις άλλες υπηρεσίες του Νοσοκομείου.</a:t>
            </a:r>
          </a:p>
          <a:p>
            <a:r>
              <a:rPr lang="el-GR" dirty="0" smtClean="0"/>
              <a:t>⟹ Αν χρειαστεί, σε δυσκοιλιότητα χορηγείται υπακτικό. Σε δυσουρία (δυσκολία στην ούρηση) τοποθετείται </a:t>
            </a:r>
            <a:r>
              <a:rPr lang="el-GR" dirty="0" err="1" smtClean="0"/>
              <a:t>ουροκαθετήρας</a:t>
            </a:r>
            <a:r>
              <a:rPr lang="el-GR" dirty="0" smtClean="0"/>
              <a:t>.</a:t>
            </a:r>
          </a:p>
          <a:p>
            <a:r>
              <a:rPr lang="el-GR" dirty="0" smtClean="0"/>
              <a:t>Όσον αφορά στη διατροφή του </a:t>
            </a:r>
            <a:r>
              <a:rPr lang="el-GR" dirty="0" err="1" smtClean="0"/>
              <a:t>εμφραγματία</a:t>
            </a:r>
            <a:r>
              <a:rPr lang="el-GR" dirty="0" smtClean="0"/>
              <a:t>: Τις πρώτες 4 ώρες ο ασθενής είναι νηστικός. Μετά η δίαιτα είναι υδρική και στη συνέχεια ελαφρά.</a:t>
            </a:r>
          </a:p>
          <a:p>
            <a:r>
              <a:rPr lang="el-GR" dirty="0" smtClean="0"/>
              <a:t>⟹ Αρχίζει τη σταδιακή κινητοποίηση του αρρώστου, σύμφωνα με τις ιατρικές οδηγίες.</a:t>
            </a:r>
          </a:p>
          <a:p>
            <a:r>
              <a:rPr lang="el-GR" dirty="0" smtClean="0"/>
              <a:t>Αυτό συμβαίνει, όταν σταματήσει ο πόνος.</a:t>
            </a:r>
          </a:p>
          <a:p>
            <a:pPr>
              <a:buNone/>
            </a:pPr>
            <a:endParaRPr lang="el-GR"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Εικόνα" descr="ΕΘΝΙΚΟ ΜΕΤΣΟΒΙΟ ΠΟΛΥΤΕΧΝΕΙΟ Σύγκριση μηχανικών ιδιοτήτων μεταξύ φυσ"/>
          <p:cNvPicPr/>
          <p:nvPr/>
        </p:nvPicPr>
        <p:blipFill>
          <a:blip r:embed="rId2" cstate="print"/>
          <a:srcRect/>
          <a:stretch>
            <a:fillRect/>
          </a:stretch>
        </p:blipFill>
        <p:spPr bwMode="auto">
          <a:xfrm>
            <a:off x="1142976" y="785794"/>
            <a:ext cx="6858048" cy="5429288"/>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a:xfrm>
            <a:off x="457200" y="274638"/>
            <a:ext cx="8229600" cy="654032"/>
          </a:xfrm>
        </p:spPr>
        <p:txBody>
          <a:bodyPr>
            <a:normAutofit fontScale="90000"/>
          </a:bodyPr>
          <a:lstStyle/>
          <a:p>
            <a:r>
              <a:rPr lang="el-GR" dirty="0" smtClean="0"/>
              <a:t>ΠΕΡΙΓΡΑΦΗ ΚΑΡΔΙΑΣ</a:t>
            </a:r>
            <a:endParaRPr lang="el-GR" dirty="0"/>
          </a:p>
        </p:txBody>
      </p:sp>
      <p:sp>
        <p:nvSpPr>
          <p:cNvPr id="5" name="4 - Θέση περιεχομένου"/>
          <p:cNvSpPr>
            <a:spLocks noGrp="1"/>
          </p:cNvSpPr>
          <p:nvPr>
            <p:ph sz="half" idx="1"/>
          </p:nvPr>
        </p:nvSpPr>
        <p:spPr>
          <a:xfrm>
            <a:off x="179512" y="1600200"/>
            <a:ext cx="4248472" cy="4525963"/>
          </a:xfrm>
        </p:spPr>
        <p:txBody>
          <a:bodyPr/>
          <a:lstStyle/>
          <a:p>
            <a:r>
              <a:rPr lang="el-GR" sz="2400" dirty="0" smtClean="0"/>
              <a:t>Μεταξύ των κόλπων και των κοιλιών υπάρχουν </a:t>
            </a:r>
            <a:r>
              <a:rPr lang="el-GR" sz="2400" b="1" dirty="0" smtClean="0"/>
              <a:t>βαλβίδες</a:t>
            </a:r>
            <a:r>
              <a:rPr lang="el-GR" sz="2400" dirty="0" smtClean="0"/>
              <a:t> που καθορίζουν τη </a:t>
            </a:r>
            <a:r>
              <a:rPr lang="el-GR" sz="2400" dirty="0" err="1" smtClean="0"/>
              <a:t>μονόδρομη</a:t>
            </a:r>
            <a:r>
              <a:rPr lang="el-GR" sz="2400" dirty="0" smtClean="0"/>
              <a:t> ροή του αίματος σε κάθε σύσπαση της καρδιάς. </a:t>
            </a:r>
          </a:p>
          <a:p>
            <a:endParaRPr lang="el-GR" dirty="0"/>
          </a:p>
        </p:txBody>
      </p:sp>
      <p:pic>
        <p:nvPicPr>
          <p:cNvPr id="7" name="6 - Θέση περιεχομένου" descr="Τα μέρη της καρδιάς - Το κυκλοφορικό σύστημα"/>
          <p:cNvPicPr>
            <a:picLocks noGrp="1"/>
          </p:cNvPicPr>
          <p:nvPr>
            <p:ph sz="half" idx="2"/>
          </p:nvPr>
        </p:nvPicPr>
        <p:blipFill>
          <a:blip r:embed="rId2" cstate="print"/>
          <a:srcRect/>
          <a:stretch>
            <a:fillRect/>
          </a:stretch>
        </p:blipFill>
        <p:spPr bwMode="auto">
          <a:xfrm>
            <a:off x="4211960" y="1571612"/>
            <a:ext cx="4789164" cy="4500594"/>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ΠΕΡΙΓΡΑΦΗ ΚΥΚΛΟΦΟΡΙΑΣ ΑΙΜΑΤΟΣ</a:t>
            </a:r>
            <a:endParaRPr lang="el-GR" dirty="0"/>
          </a:p>
        </p:txBody>
      </p:sp>
      <p:pic>
        <p:nvPicPr>
          <p:cNvPr id="4" name="3 - Θέση περιεχομένου" descr="εικ. 3.5 Ροή του αίματος στην καρδιά α) Χαλάρωση (μεταξύ δύο κτύπων) β) Συστολή των κόλπων γ) Συστολή των κοιλιών."/>
          <p:cNvPicPr>
            <a:picLocks noGrp="1"/>
          </p:cNvPicPr>
          <p:nvPr>
            <p:ph idx="1"/>
          </p:nvPr>
        </p:nvPicPr>
        <p:blipFill>
          <a:blip r:embed="rId2" cstate="print"/>
          <a:srcRect/>
          <a:stretch>
            <a:fillRect/>
          </a:stretch>
        </p:blipFill>
        <p:spPr bwMode="auto">
          <a:xfrm>
            <a:off x="428596" y="1285860"/>
            <a:ext cx="8286808" cy="4143404"/>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785818"/>
          </a:xfrm>
        </p:spPr>
        <p:txBody>
          <a:bodyPr>
            <a:normAutofit fontScale="90000"/>
          </a:bodyPr>
          <a:lstStyle/>
          <a:p>
            <a:r>
              <a:rPr lang="el-GR" b="1" dirty="0" smtClean="0"/>
              <a:t>ΑΙΜΟΦΟΡΑ ΑΓΓΕΙΑ</a:t>
            </a:r>
            <a:br>
              <a:rPr lang="el-GR" b="1" dirty="0" smtClean="0"/>
            </a:br>
            <a:endParaRPr lang="el-GR" dirty="0"/>
          </a:p>
        </p:txBody>
      </p:sp>
      <p:sp>
        <p:nvSpPr>
          <p:cNvPr id="3" name="2 - Θέση περιεχομένου"/>
          <p:cNvSpPr>
            <a:spLocks noGrp="1"/>
          </p:cNvSpPr>
          <p:nvPr>
            <p:ph idx="1"/>
          </p:nvPr>
        </p:nvSpPr>
        <p:spPr>
          <a:xfrm>
            <a:off x="457200" y="1142984"/>
            <a:ext cx="8229600" cy="5431552"/>
          </a:xfrm>
        </p:spPr>
        <p:txBody>
          <a:bodyPr>
            <a:normAutofit/>
          </a:bodyPr>
          <a:lstStyle/>
          <a:p>
            <a:pPr>
              <a:buNone/>
            </a:pPr>
            <a:r>
              <a:rPr lang="el-GR" dirty="0" smtClean="0"/>
              <a:t>Το κυκλοφορικό σύστημα περιλαμβάνει τρία είδη αγγείων. </a:t>
            </a:r>
          </a:p>
          <a:p>
            <a:pPr>
              <a:buFont typeface="Wingdings" pitchFamily="2" charset="2"/>
              <a:buChar char="Ø"/>
            </a:pPr>
            <a:r>
              <a:rPr lang="el-GR" dirty="0" smtClean="0"/>
              <a:t>Τις </a:t>
            </a:r>
            <a:r>
              <a:rPr lang="el-GR" b="1" dirty="0" smtClean="0"/>
              <a:t>αρτηρίες</a:t>
            </a:r>
            <a:r>
              <a:rPr lang="el-GR" dirty="0" smtClean="0"/>
              <a:t> (και τα </a:t>
            </a:r>
            <a:r>
              <a:rPr lang="el-GR" dirty="0" err="1" smtClean="0"/>
              <a:t>αρτηρίδια</a:t>
            </a:r>
            <a:r>
              <a:rPr lang="el-GR" dirty="0" smtClean="0"/>
              <a:t>), που μεταφέρουν το αίμα από την καρδιά προς την περιφέρεια,</a:t>
            </a:r>
          </a:p>
          <a:p>
            <a:pPr>
              <a:buFont typeface="Wingdings" pitchFamily="2" charset="2"/>
              <a:buChar char="Ø"/>
            </a:pPr>
            <a:r>
              <a:rPr lang="el-GR" dirty="0" smtClean="0"/>
              <a:t>τα </a:t>
            </a:r>
            <a:r>
              <a:rPr lang="el-GR" b="1" dirty="0" smtClean="0"/>
              <a:t>τριχοειδή</a:t>
            </a:r>
            <a:r>
              <a:rPr lang="el-GR" dirty="0" smtClean="0"/>
              <a:t>, που επιτρέπουν την ανταλλαγή ουσιών με τους ιστούς, και </a:t>
            </a:r>
          </a:p>
          <a:p>
            <a:pPr>
              <a:buFont typeface="Wingdings" pitchFamily="2" charset="2"/>
              <a:buChar char="Ø"/>
            </a:pPr>
            <a:r>
              <a:rPr lang="el-GR" dirty="0" smtClean="0"/>
              <a:t>τις </a:t>
            </a:r>
            <a:r>
              <a:rPr lang="el-GR" b="1" dirty="0" smtClean="0"/>
              <a:t>φλέβες</a:t>
            </a:r>
            <a:r>
              <a:rPr lang="el-GR" dirty="0" smtClean="0"/>
              <a:t> (και τα </a:t>
            </a:r>
            <a:r>
              <a:rPr lang="el-GR" dirty="0" err="1" smtClean="0"/>
              <a:t>φλεβίδια</a:t>
            </a:r>
            <a:r>
              <a:rPr lang="el-GR" dirty="0" smtClean="0"/>
              <a:t>), που επαναφέρουν το αίμα στην καρδιά. </a:t>
            </a:r>
          </a:p>
          <a:p>
            <a:pPr>
              <a:buNone/>
            </a:pPr>
            <a:r>
              <a:rPr lang="el-GR" dirty="0" smtClean="0"/>
              <a:t>Τα τριχοειδή αγγεία παρεμβάλλονται μεταξύ αρτηριών και φλεβών.</a:t>
            </a:r>
          </a:p>
          <a:p>
            <a:endParaRPr lang="el-G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στικό">
  <a:themeElements>
    <a:clrScheme name="Αστικό">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Αστικό">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Αστικό">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619</TotalTime>
  <Words>2684</Words>
  <Application>Microsoft Office PowerPoint</Application>
  <PresentationFormat>Προβολή στην οθόνη (4:3)</PresentationFormat>
  <Paragraphs>212</Paragraphs>
  <Slides>56</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56</vt:i4>
      </vt:variant>
    </vt:vector>
  </HeadingPairs>
  <TitlesOfParts>
    <vt:vector size="57" baseType="lpstr">
      <vt:lpstr>Αστικό</vt:lpstr>
      <vt:lpstr>ΔΙΑΤΑΡΑΧΕΣ ΚΥΚΛΟΦΟΡΙΚΟΥ</vt:lpstr>
      <vt:lpstr>ΚΥΚΛΟΦΟΡΙΚΟ ΣΥΣΤΗΜΑ</vt:lpstr>
      <vt:lpstr>ΚΑΡΔΙΑ</vt:lpstr>
      <vt:lpstr>Διαφάνεια 4</vt:lpstr>
      <vt:lpstr>ΠΕΡΙΓΡΑΦΗ ΚΑΡΔΙΑΣ</vt:lpstr>
      <vt:lpstr>Διαφάνεια 6</vt:lpstr>
      <vt:lpstr>ΠΕΡΙΓΡΑΦΗ ΚΑΡΔΙΑΣ</vt:lpstr>
      <vt:lpstr>ΠΕΡΙΓΡΑΦΗ ΚΥΚΛΟΦΟΡΙΑΣ ΑΙΜΑΤΟΣ</vt:lpstr>
      <vt:lpstr>ΑΙΜΟΦΟΡΑ ΑΓΓΕΙΑ </vt:lpstr>
      <vt:lpstr>ΑΙΜΟΦΟΡΑ ΑΓΓΕΙΑ</vt:lpstr>
      <vt:lpstr>ΑΡΤΗΡΙΑ</vt:lpstr>
      <vt:lpstr>ΦΛΕΒΕΣ</vt:lpstr>
      <vt:lpstr>ΤΡΙΧΟΕΙΔΗ ΑΓΓΕΙΑ</vt:lpstr>
      <vt:lpstr>Η ΚΥΚΛΟΦΟΡΙΑ ΤΟΥ ΑΙΜΑΤΟΣ </vt:lpstr>
      <vt:lpstr>ΜΕΓΑΛΗ ΚΥΚΛΟΦΟΡΙΑ ΤΟΥ ΑΙΜΑΤΟΣ</vt:lpstr>
      <vt:lpstr>ΜΙΚΡΗ ΚΥΚΛΟΦΟΡΙΑ ΤΟΥ ΑΙΜΑΤΟΣ</vt:lpstr>
      <vt:lpstr>ΠΝΕΥΜΟΝΙΚΗ(ΜΙΚΡΗ) &amp; ΣΥΣΤΗΜΑΤΙΚΗ (ΜΕΓΑΛΗ) ΚΥΚΛΟΦΟΡΙΑ</vt:lpstr>
      <vt:lpstr>ΣΤΕΦΑΝΙΑΙΑ ΚΥΚΛΟΦΟΡΙΑ </vt:lpstr>
      <vt:lpstr>ΓΕΝΙΚΑ ΣΗΜΕΙΑ ΚΑΙ ΣΥΜΠΤΩΜΑΤΑ ΚΑΡΔΙΑΚΩΝ ΝΟΣΗΜΑΤΩΝ</vt:lpstr>
      <vt:lpstr>ΓΕΝΙΚΑ ΣΗΜΕΙΑ ΚΑΙ ΣΥΜΠΤΩΜΑΤΑ ΚΑΡΔΙΑΚΩΝ ΝΟΣΗΜΑΤΩΝ</vt:lpstr>
      <vt:lpstr>ΓΕΝΙΚΑ ΣΗΜΕΙΑ ΚΑΙ ΣΥΜΠΤΩΜΑΤΑ ΚΑΡΔΙΑΚΩΝ ΝΟΣΗΜΑΤΩΝ</vt:lpstr>
      <vt:lpstr>Διαφάνεια 22</vt:lpstr>
      <vt:lpstr>ΕΙΔΙΚΕΣ ΔΙΑΓΝΩΣΤΙΚΕΣ ΕΞΕΤΑΣΕΙΣ</vt:lpstr>
      <vt:lpstr>ΗΚΓ </vt:lpstr>
      <vt:lpstr>ΔΙΑΔΙΚΑΣΙΑ ΛΗΨΗΣ ΗΚΓματος</vt:lpstr>
      <vt:lpstr>ΤΟΠΟΘΕΤΗΣΗ ΗΛΕΚΤΡΟΔΙΩΝ ΗΚΓφου</vt:lpstr>
      <vt:lpstr>ΕΙΔΙΚΕΣ ΔΙΑΓΝΩΣΤΙΚΕΣ ΕΞΕΤΑΣΕΙΣ</vt:lpstr>
      <vt:lpstr>ΕΙΔΙΚΕΣ ΔΙΑΓΝΩΣΤΙΚΕΣ ΕΞΕΤΑΣΕΙΣ</vt:lpstr>
      <vt:lpstr>ΥΠΕΡΗΧΟΚΑΡΔΙΟΓΡΑΦΗΜΑ</vt:lpstr>
      <vt:lpstr>ΕΙΔΙΚΕΣ ΔΙΑΓΝΩΣΤΙΚΕΣ ΕΞΕΤΑΣΕΙΣ</vt:lpstr>
      <vt:lpstr>HOLTER ΡΥΘΜΟΥ &amp; HOLTER ΠΙΕΣΗΣ</vt:lpstr>
      <vt:lpstr>ΕΙΔΙΚΕΣ ΔΙΑΓΝΩΣΤΙΚΕΣ ΕΞΕΤΑΣΕΙΣ</vt:lpstr>
      <vt:lpstr>ΤΕΣΤ ΚΟΠΩΣΗΣ</vt:lpstr>
      <vt:lpstr>ΕΙΔΙΚΕΣ ΔΙΑΓΝΩΣΤΙΚΕΣ ΕΞΕΤΑΣΕΙΣ</vt:lpstr>
      <vt:lpstr>ΣΤΕΦΑΝΙΟΓΡΑΦΙΑ </vt:lpstr>
      <vt:lpstr>ΕΙΔΙΚΕΣ ΔΙΑΓΝΩΣΤΙΚΕΣ ΕΞΕΤΑΣΕΙΣ</vt:lpstr>
      <vt:lpstr>ΣΤΕΦΑΝΙΑΙΑ ΝΟΣΟΣ</vt:lpstr>
      <vt:lpstr>ΣΤΕΦΑΝΙΑΙΕΣ ΑΡΤΗΡΙΕΣ</vt:lpstr>
      <vt:lpstr>ΠΩΣ ΔΗΜΙΟΥΡΓΕΙΤΑΙ</vt:lpstr>
      <vt:lpstr>ΠΡΟΔΙΑΘΕΣΙΚΟΙ ΠΑΡΑΓΟΝΤΕΣ</vt:lpstr>
      <vt:lpstr>ΑΘΗΡΩΜΑΤΙΚΗ ΠΛΑΚΑ</vt:lpstr>
      <vt:lpstr>ΣΤΑΔΙΑΚΗ ΑΠΟΦΡΑΞΗ ΑΓΓΕΙΟΥ</vt:lpstr>
      <vt:lpstr>ΣΤΑΔΙΑΚΗ ΑΠΟΦΡΑΞΗ ΑΓΓΕΙΟΥ</vt:lpstr>
      <vt:lpstr>ΑΝΤΙΜΕΤΩΠΙΣΗ ΣΤΕΦΑΙΑΙΑΣ ΝΟΣΟΥ</vt:lpstr>
      <vt:lpstr>ΑΓΓΕΙΟΠΛΑΣΤΙΚΗ</vt:lpstr>
      <vt:lpstr>ΑΓΓΕΙΟΠΛΑΣΤΙΚΗ</vt:lpstr>
      <vt:lpstr>ΕΚΔΗΛΩΣΕΙΣ ΣΤΕΦΑΝΙΑΙΑΣ ΝΟΣΟΥ</vt:lpstr>
      <vt:lpstr>ΣΤΗΘΑΓΧΗ</vt:lpstr>
      <vt:lpstr>ΣΤΑΘΕΡΗ ΣΤΗΘΑΓΧΗ</vt:lpstr>
      <vt:lpstr>ΘΕΡΑΠΕΙΑ</vt:lpstr>
      <vt:lpstr>ΑΣΤΑΘΗΣ ΣΤΗΘΑΓΧΗ</vt:lpstr>
      <vt:lpstr>ΟΞΥ ΕΜΦΡΑΓΜΑ ΜΥΟΚΑΡΔΙΟΥ</vt:lpstr>
      <vt:lpstr>ΣΥΜΠΤΩΜΑΤΑ</vt:lpstr>
      <vt:lpstr>Διαφάνεια 54</vt:lpstr>
      <vt:lpstr>ΝΟΣΗΛΕΥΤΙΚΗ ΦΡΟΝΤΙΔΑ ΣΕ ΣΤΗΘΑΓΧΙΚΗ ΚΡΙΣΗ</vt:lpstr>
      <vt:lpstr>ΝΟΣΗΛΕΥΤΙΚΗ ΦΡΟΝΤΙΔΑ ΕΜΦΡΑΓΜΑΤΙΑ ΣΕ Μ.Ε.Θ.</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ΔΙΑΤΑΡΑΧΕΣ ΚΥΚΛΟΦΟΡΙΚΟΥ</dc:title>
  <dc:creator>Athanasia Papakosta</dc:creator>
  <cp:lastModifiedBy>apapakosta</cp:lastModifiedBy>
  <cp:revision>67</cp:revision>
  <dcterms:created xsi:type="dcterms:W3CDTF">2024-04-12T11:40:09Z</dcterms:created>
  <dcterms:modified xsi:type="dcterms:W3CDTF">2025-04-02T08:37:05Z</dcterms:modified>
</cp:coreProperties>
</file>