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12192000" cy="6858000"/>
  <p:notesSz cx="7559675" cy="10691813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51F97C9-E4B9-4244-8B95-5717A94B85D8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1103400" y="2053080"/>
            <a:ext cx="894636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1103400" y="4244400"/>
            <a:ext cx="894636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39A1EEC-6727-4B5D-9D79-0C8E235A869C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1103400" y="2053080"/>
            <a:ext cx="436572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5687640" y="2053080"/>
            <a:ext cx="436572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1103400" y="4244400"/>
            <a:ext cx="436572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5687640" y="4244400"/>
            <a:ext cx="436572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53F538F-8C2F-4500-BE73-E9DD73B6D056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/>
          </p:nvPr>
        </p:nvSpPr>
        <p:spPr>
          <a:xfrm>
            <a:off x="1103400" y="2053080"/>
            <a:ext cx="288036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/>
          </p:nvPr>
        </p:nvSpPr>
        <p:spPr>
          <a:xfrm>
            <a:off x="4128120" y="2053080"/>
            <a:ext cx="288036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/>
          </p:nvPr>
        </p:nvSpPr>
        <p:spPr>
          <a:xfrm>
            <a:off x="7152840" y="2053080"/>
            <a:ext cx="288036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4" name="PlaceHolder 5"/>
          <p:cNvSpPr>
            <a:spLocks noGrp="1"/>
          </p:cNvSpPr>
          <p:nvPr>
            <p:ph/>
          </p:nvPr>
        </p:nvSpPr>
        <p:spPr>
          <a:xfrm>
            <a:off x="1103400" y="4244400"/>
            <a:ext cx="288036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5" name="PlaceHolder 6"/>
          <p:cNvSpPr>
            <a:spLocks noGrp="1"/>
          </p:cNvSpPr>
          <p:nvPr>
            <p:ph/>
          </p:nvPr>
        </p:nvSpPr>
        <p:spPr>
          <a:xfrm>
            <a:off x="4128120" y="4244400"/>
            <a:ext cx="288036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6" name="PlaceHolder 7"/>
          <p:cNvSpPr>
            <a:spLocks noGrp="1"/>
          </p:cNvSpPr>
          <p:nvPr>
            <p:ph/>
          </p:nvPr>
        </p:nvSpPr>
        <p:spPr>
          <a:xfrm>
            <a:off x="7152840" y="4244400"/>
            <a:ext cx="288036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E8B4CB4-1BD8-41AF-B609-9D9F6C0A7257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76324803-12E0-42A3-ADEE-53346E911508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subTitle"/>
          </p:nvPr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E681CA7C-1EE0-452E-8F41-2B9463B17E95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0D9C18CF-3A94-4BF0-BBBA-7E98DA38A074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1103400" y="2053080"/>
            <a:ext cx="4365720" cy="419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5687640" y="2053080"/>
            <a:ext cx="4365720" cy="419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B39D45BB-109F-4332-B3CF-AF7ED173DEB1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B611E761-9163-4962-9ECD-56B9E6C8627B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subTitle"/>
          </p:nvPr>
        </p:nvSpPr>
        <p:spPr>
          <a:xfrm>
            <a:off x="646200" y="452880"/>
            <a:ext cx="9404280" cy="64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33269826-B651-425B-A49B-88F300ADFE15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1103400" y="2053080"/>
            <a:ext cx="436572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5687640" y="2053080"/>
            <a:ext cx="4365720" cy="419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/>
          </p:nvPr>
        </p:nvSpPr>
        <p:spPr>
          <a:xfrm>
            <a:off x="1103400" y="4244400"/>
            <a:ext cx="436572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B6ACE2A3-437A-4E10-BEA2-7DBD17FD0DB4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subTitle"/>
          </p:nvPr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3BFE0A4-6EB3-4669-A6A8-FA1B8F1E326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1103400" y="2053080"/>
            <a:ext cx="4365720" cy="419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5687640" y="2053080"/>
            <a:ext cx="436572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/>
          </p:nvPr>
        </p:nvSpPr>
        <p:spPr>
          <a:xfrm>
            <a:off x="5687640" y="4244400"/>
            <a:ext cx="436572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60944FC1-9903-40DD-9D1F-49639B21901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1103400" y="2053080"/>
            <a:ext cx="436572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5687640" y="2053080"/>
            <a:ext cx="436572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1103400" y="4244400"/>
            <a:ext cx="894636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EFA147D0-95E9-4880-9FE2-8AB4E2C0C0A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1103400" y="2053080"/>
            <a:ext cx="894636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1103400" y="4244400"/>
            <a:ext cx="894636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E01AABB1-ED3C-41FD-A53D-7CC993AFE8A7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/>
          </p:nvPr>
        </p:nvSpPr>
        <p:spPr>
          <a:xfrm>
            <a:off x="1103400" y="2053080"/>
            <a:ext cx="436572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/>
          </p:nvPr>
        </p:nvSpPr>
        <p:spPr>
          <a:xfrm>
            <a:off x="5687640" y="2053080"/>
            <a:ext cx="436572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/>
          </p:nvPr>
        </p:nvSpPr>
        <p:spPr>
          <a:xfrm>
            <a:off x="1103400" y="4244400"/>
            <a:ext cx="436572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/>
          </p:nvPr>
        </p:nvSpPr>
        <p:spPr>
          <a:xfrm>
            <a:off x="5687640" y="4244400"/>
            <a:ext cx="436572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1A4B9BFF-4884-4F6B-A7DC-13F57C8EECC7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/>
          </p:nvPr>
        </p:nvSpPr>
        <p:spPr>
          <a:xfrm>
            <a:off x="1103400" y="2053080"/>
            <a:ext cx="288036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/>
          </p:nvPr>
        </p:nvSpPr>
        <p:spPr>
          <a:xfrm>
            <a:off x="4128120" y="2053080"/>
            <a:ext cx="288036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/>
          </p:nvPr>
        </p:nvSpPr>
        <p:spPr>
          <a:xfrm>
            <a:off x="7152840" y="2053080"/>
            <a:ext cx="288036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/>
          </p:nvPr>
        </p:nvSpPr>
        <p:spPr>
          <a:xfrm>
            <a:off x="1103400" y="4244400"/>
            <a:ext cx="288036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92" name="PlaceHolder 6"/>
          <p:cNvSpPr>
            <a:spLocks noGrp="1"/>
          </p:cNvSpPr>
          <p:nvPr>
            <p:ph/>
          </p:nvPr>
        </p:nvSpPr>
        <p:spPr>
          <a:xfrm>
            <a:off x="4128120" y="4244400"/>
            <a:ext cx="288036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93" name="PlaceHolder 7"/>
          <p:cNvSpPr>
            <a:spLocks noGrp="1"/>
          </p:cNvSpPr>
          <p:nvPr>
            <p:ph/>
          </p:nvPr>
        </p:nvSpPr>
        <p:spPr>
          <a:xfrm>
            <a:off x="7152840" y="4244400"/>
            <a:ext cx="288036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EF819DB7-FB61-4B22-ACE4-06662A0912AB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CD2A378-CBE1-4BB0-9F0A-B0628A955E38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1103400" y="2053080"/>
            <a:ext cx="4365720" cy="419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5687640" y="2053080"/>
            <a:ext cx="4365720" cy="419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D0631B4-56C8-43CF-A737-7D8E507304CF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DDF66BA-9298-4735-91C6-04431747E82D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subTitle"/>
          </p:nvPr>
        </p:nvSpPr>
        <p:spPr>
          <a:xfrm>
            <a:off x="646200" y="452880"/>
            <a:ext cx="9404280" cy="64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A4D253F-CB8E-4116-A9BD-32203A4B0287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1103400" y="2053080"/>
            <a:ext cx="436572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5687640" y="2053080"/>
            <a:ext cx="4365720" cy="419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1103400" y="4244400"/>
            <a:ext cx="436572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AAF4BEF-F670-4F1A-AF94-999A277C9037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1103400" y="2053080"/>
            <a:ext cx="4365720" cy="419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5687640" y="2053080"/>
            <a:ext cx="436572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/>
          </p:nvPr>
        </p:nvSpPr>
        <p:spPr>
          <a:xfrm>
            <a:off x="5687640" y="4244400"/>
            <a:ext cx="436572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8576C00-0B68-4CEF-8BC9-888544B342E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1103400" y="2053080"/>
            <a:ext cx="436572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5687640" y="2053080"/>
            <a:ext cx="436572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/>
          </p:nvPr>
        </p:nvSpPr>
        <p:spPr>
          <a:xfrm>
            <a:off x="1103400" y="4244400"/>
            <a:ext cx="8946360" cy="200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CE1AE10-130A-4D8B-B2F1-5780210D841E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7"/>
          <p:cNvPicPr/>
          <p:nvPr/>
        </p:nvPicPr>
        <p:blipFill>
          <a:blip r:embed="rId15"/>
          <a:srcRect l="3610"/>
          <a:stretch/>
        </p:blipFill>
        <p:spPr>
          <a:xfrm>
            <a:off x="0" y="2669760"/>
            <a:ext cx="4036680" cy="4187880"/>
          </a:xfrm>
          <a:prstGeom prst="rect">
            <a:avLst/>
          </a:prstGeom>
          <a:ln w="0">
            <a:noFill/>
          </a:ln>
        </p:spPr>
      </p:pic>
      <p:pic>
        <p:nvPicPr>
          <p:cNvPr id="12" name="Picture 6"/>
          <p:cNvPicPr/>
          <p:nvPr/>
        </p:nvPicPr>
        <p:blipFill>
          <a:blip r:embed="rId16"/>
          <a:srcRect l="35647"/>
          <a:stretch/>
        </p:blipFill>
        <p:spPr>
          <a:xfrm>
            <a:off x="0" y="2892240"/>
            <a:ext cx="1522080" cy="2365200"/>
          </a:xfrm>
          <a:prstGeom prst="rect">
            <a:avLst/>
          </a:prstGeom>
          <a:ln w="0">
            <a:noFill/>
          </a:ln>
        </p:spPr>
      </p:pic>
      <p:sp>
        <p:nvSpPr>
          <p:cNvPr id="2" name="Oval 15"/>
          <p:cNvSpPr/>
          <p:nvPr/>
        </p:nvSpPr>
        <p:spPr>
          <a:xfrm>
            <a:off x="8609040" y="1676520"/>
            <a:ext cx="2819160" cy="2819160"/>
          </a:xfrm>
          <a:prstGeom prst="ellipse">
            <a:avLst/>
          </a:prstGeom>
          <a:gradFill rotWithShape="0">
            <a:gsLst>
              <a:gs pos="0">
                <a:srgbClr val="50B9C1">
                  <a:alpha val="7058"/>
                </a:srgbClr>
              </a:gs>
              <a:gs pos="100000">
                <a:srgbClr val="50B9C1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" name="Picture 8"/>
          <p:cNvPicPr/>
          <p:nvPr/>
        </p:nvPicPr>
        <p:blipFill>
          <a:blip r:embed="rId17"/>
          <a:srcRect t="28812"/>
          <a:stretch/>
        </p:blipFill>
        <p:spPr>
          <a:xfrm>
            <a:off x="7999560" y="0"/>
            <a:ext cx="1603080" cy="1141200"/>
          </a:xfrm>
          <a:prstGeom prst="rect">
            <a:avLst/>
          </a:prstGeom>
          <a:ln w="0">
            <a:noFill/>
          </a:ln>
        </p:spPr>
      </p:pic>
      <p:pic>
        <p:nvPicPr>
          <p:cNvPr id="4" name="Picture 9"/>
          <p:cNvPicPr/>
          <p:nvPr/>
        </p:nvPicPr>
        <p:blipFill>
          <a:blip r:embed="rId18"/>
          <a:srcRect b="23333"/>
          <a:stretch/>
        </p:blipFill>
        <p:spPr>
          <a:xfrm>
            <a:off x="8605800" y="6095880"/>
            <a:ext cx="993240" cy="761760"/>
          </a:xfrm>
          <a:prstGeom prst="rect">
            <a:avLst/>
          </a:prstGeom>
          <a:ln w="0">
            <a:noFill/>
          </a:ln>
        </p:spPr>
      </p:pic>
      <p:sp>
        <p:nvSpPr>
          <p:cNvPr id="5" name="Rectangle 13"/>
          <p:cNvSpPr/>
          <p:nvPr/>
        </p:nvSpPr>
        <p:spPr>
          <a:xfrm>
            <a:off x="10437840" y="0"/>
            <a:ext cx="685440" cy="114264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l-GR" sz="4200" b="0" strike="noStrike" spc="-1">
                <a:solidFill>
                  <a:srgbClr val="EBEBEB"/>
                </a:solidFill>
                <a:latin typeface="Century Gothic"/>
              </a:rPr>
              <a:t>Κάντε κλικ για να επεξεργαστείτε τον τίτλο υποδείγματος</a:t>
            </a:r>
            <a:endParaRPr lang="en-US" sz="42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l-GR" sz="2000" b="0" strike="noStrike" spc="-1">
                <a:solidFill>
                  <a:srgbClr val="FFFFFF"/>
                </a:solidFill>
                <a:latin typeface="Century Gothic"/>
              </a:rPr>
              <a:t>Στυλ κειμένου υποδείγματος</a:t>
            </a: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  <a:p>
            <a:pPr marL="743040" lvl="1" indent="-28584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l-GR" sz="1800" b="0" strike="noStrike" spc="-1">
                <a:solidFill>
                  <a:srgbClr val="FFFFFF"/>
                </a:solidFill>
                <a:latin typeface="Century Gothic"/>
              </a:rPr>
              <a:t>Δεύτερο επίπεδο</a:t>
            </a:r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  <a:p>
            <a:pPr marL="1143000" lvl="2" indent="-2286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l-GR" sz="1600" b="0" strike="noStrike" spc="-1">
                <a:solidFill>
                  <a:srgbClr val="FFFFFF"/>
                </a:solidFill>
                <a:latin typeface="Century Gothic"/>
              </a:rPr>
              <a:t>Τρίτο επίπεδο</a:t>
            </a:r>
            <a:endParaRPr lang="en-US" sz="1600" b="0" strike="noStrike" spc="-1">
              <a:solidFill>
                <a:srgbClr val="FFFFFF"/>
              </a:solidFill>
              <a:latin typeface="Century Gothic"/>
            </a:endParaRPr>
          </a:p>
          <a:p>
            <a:pPr marL="1600200" lvl="3" indent="-2286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l-GR" sz="1400" b="0" strike="noStrike" spc="-1">
                <a:solidFill>
                  <a:srgbClr val="FFFFFF"/>
                </a:solidFill>
                <a:latin typeface="Century Gothic"/>
              </a:rPr>
              <a:t>Τέταρτο επίπεδο</a:t>
            </a:r>
            <a:endParaRPr lang="en-US" sz="1400" b="0" strike="noStrike" spc="-1">
              <a:solidFill>
                <a:srgbClr val="FFFFFF"/>
              </a:solidFill>
              <a:latin typeface="Century Gothic"/>
            </a:endParaRPr>
          </a:p>
          <a:p>
            <a:pPr marL="2057400" lvl="4" indent="-2286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l-GR" sz="1400" b="0" strike="noStrike" spc="-1">
                <a:solidFill>
                  <a:srgbClr val="FFFFFF"/>
                </a:solidFill>
                <a:latin typeface="Century Gothic"/>
              </a:rPr>
              <a:t>Πέμπτο επίπεδο</a:t>
            </a:r>
            <a:endParaRPr lang="en-US" sz="14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dt" idx="1"/>
          </p:nvPr>
        </p:nvSpPr>
        <p:spPr>
          <a:xfrm rot="5400000">
            <a:off x="10155600" y="1790640"/>
            <a:ext cx="990360" cy="304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>
            <a:lvl1pPr indent="0">
              <a:lnSpc>
                <a:spcPct val="100000"/>
              </a:lnSpc>
              <a:buNone/>
              <a:defRPr lang="el-GR" sz="1100" b="0" strike="noStrike" spc="-1">
                <a:solidFill>
                  <a:srgbClr val="FFFFFF">
                    <a:alpha val="60000"/>
                  </a:srgbClr>
                </a:solidFill>
                <a:latin typeface="Century Gothic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el-GR" sz="1100" b="0" strike="noStrike" spc="-1">
                <a:solidFill>
                  <a:srgbClr val="FFFFFF">
                    <a:alpha val="60000"/>
                  </a:srgbClr>
                </a:solidFill>
                <a:latin typeface="Century Gothic"/>
              </a:rPr>
              <a:t>&lt;ημερομηνία/ώρα&gt;</a:t>
            </a:r>
            <a:endParaRPr lang="el-GR" sz="11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ftr" idx="2"/>
          </p:nvPr>
        </p:nvSpPr>
        <p:spPr>
          <a:xfrm rot="5400000">
            <a:off x="8951760" y="3225240"/>
            <a:ext cx="3859560" cy="3045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ctr">
              <a:buNone/>
              <a:defRPr lang="el-GR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l-GR" sz="1400" b="0" strike="noStrike" spc="-1">
                <a:solidFill>
                  <a:srgbClr val="000000"/>
                </a:solidFill>
                <a:latin typeface="Times New Roman"/>
              </a:rPr>
              <a:t>&lt;υποσέλιδο&gt;</a:t>
            </a:r>
          </a:p>
        </p:txBody>
      </p:sp>
      <p:sp>
        <p:nvSpPr>
          <p:cNvPr id="10" name="PlaceHolder 5"/>
          <p:cNvSpPr>
            <a:spLocks noGrp="1"/>
          </p:cNvSpPr>
          <p:nvPr>
            <p:ph type="sldNum" idx="3"/>
          </p:nvPr>
        </p:nvSpPr>
        <p:spPr>
          <a:xfrm>
            <a:off x="10352520" y="295560"/>
            <a:ext cx="837720" cy="76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ctr">
              <a:lnSpc>
                <a:spcPct val="100000"/>
              </a:lnSpc>
              <a:buNone/>
              <a:defRPr lang="el-GR" sz="2800" b="0" strike="noStrike" spc="-1">
                <a:solidFill>
                  <a:srgbClr val="FFFFFF"/>
                </a:solidFill>
                <a:latin typeface="Century Gothic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fld id="{8A936A78-F39C-445C-9BED-29C67E6A1263}" type="slidenum">
              <a:rPr lang="el-GR" sz="2800" b="0" strike="noStrike" spc="-1">
                <a:solidFill>
                  <a:srgbClr val="FFFFFF"/>
                </a:solidFill>
                <a:latin typeface="Century Gothic"/>
              </a:rPr>
              <a:t>‹#›</a:t>
            </a:fld>
            <a:endParaRPr lang="el-GR" sz="28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7"/>
          <p:cNvPicPr/>
          <p:nvPr/>
        </p:nvPicPr>
        <p:blipFill>
          <a:blip r:embed="rId15"/>
          <a:srcRect l="3610"/>
          <a:stretch/>
        </p:blipFill>
        <p:spPr>
          <a:xfrm>
            <a:off x="0" y="2669760"/>
            <a:ext cx="4036680" cy="4187880"/>
          </a:xfrm>
          <a:prstGeom prst="rect">
            <a:avLst/>
          </a:prstGeom>
          <a:ln w="0">
            <a:noFill/>
          </a:ln>
        </p:spPr>
      </p:pic>
      <p:pic>
        <p:nvPicPr>
          <p:cNvPr id="48" name="Picture 6"/>
          <p:cNvPicPr/>
          <p:nvPr/>
        </p:nvPicPr>
        <p:blipFill>
          <a:blip r:embed="rId16"/>
          <a:srcRect l="35647"/>
          <a:stretch/>
        </p:blipFill>
        <p:spPr>
          <a:xfrm>
            <a:off x="0" y="2892240"/>
            <a:ext cx="1522080" cy="2365200"/>
          </a:xfrm>
          <a:prstGeom prst="rect">
            <a:avLst/>
          </a:prstGeom>
          <a:ln w="0">
            <a:noFill/>
          </a:ln>
        </p:spPr>
      </p:pic>
      <p:sp>
        <p:nvSpPr>
          <p:cNvPr id="49" name="Oval 15"/>
          <p:cNvSpPr/>
          <p:nvPr/>
        </p:nvSpPr>
        <p:spPr>
          <a:xfrm>
            <a:off x="8609040" y="1676520"/>
            <a:ext cx="2819160" cy="2819160"/>
          </a:xfrm>
          <a:prstGeom prst="ellipse">
            <a:avLst/>
          </a:prstGeom>
          <a:gradFill rotWithShape="0">
            <a:gsLst>
              <a:gs pos="0">
                <a:srgbClr val="50B9C1">
                  <a:alpha val="7058"/>
                </a:srgbClr>
              </a:gs>
              <a:gs pos="100000">
                <a:srgbClr val="50B9C1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0" name="Picture 8"/>
          <p:cNvPicPr/>
          <p:nvPr/>
        </p:nvPicPr>
        <p:blipFill>
          <a:blip r:embed="rId17"/>
          <a:srcRect t="28812"/>
          <a:stretch/>
        </p:blipFill>
        <p:spPr>
          <a:xfrm>
            <a:off x="7999560" y="0"/>
            <a:ext cx="1603080" cy="1141200"/>
          </a:xfrm>
          <a:prstGeom prst="rect">
            <a:avLst/>
          </a:prstGeom>
          <a:ln w="0">
            <a:noFill/>
          </a:ln>
        </p:spPr>
      </p:pic>
      <p:pic>
        <p:nvPicPr>
          <p:cNvPr id="51" name="Picture 9"/>
          <p:cNvPicPr/>
          <p:nvPr/>
        </p:nvPicPr>
        <p:blipFill>
          <a:blip r:embed="rId18"/>
          <a:srcRect b="23333"/>
          <a:stretch/>
        </p:blipFill>
        <p:spPr>
          <a:xfrm>
            <a:off x="8605800" y="6095880"/>
            <a:ext cx="993240" cy="761760"/>
          </a:xfrm>
          <a:prstGeom prst="rect">
            <a:avLst/>
          </a:prstGeom>
          <a:ln w="0">
            <a:noFill/>
          </a:ln>
        </p:spPr>
      </p:pic>
      <p:sp>
        <p:nvSpPr>
          <p:cNvPr id="52" name="Rectangle 13"/>
          <p:cNvSpPr/>
          <p:nvPr/>
        </p:nvSpPr>
        <p:spPr>
          <a:xfrm>
            <a:off x="10437840" y="0"/>
            <a:ext cx="685440" cy="114264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1"/>
          <p:cNvSpPr>
            <a:spLocks noGrp="1"/>
          </p:cNvSpPr>
          <p:nvPr>
            <p:ph type="dt" idx="4"/>
          </p:nvPr>
        </p:nvSpPr>
        <p:spPr>
          <a:xfrm rot="5400000">
            <a:off x="10155600" y="1790640"/>
            <a:ext cx="990360" cy="304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>
            <a:lvl1pPr indent="0">
              <a:lnSpc>
                <a:spcPct val="100000"/>
              </a:lnSpc>
              <a:buNone/>
              <a:defRPr lang="el-GR" sz="1100" b="0" strike="noStrike" spc="-1">
                <a:solidFill>
                  <a:srgbClr val="FFFFFF">
                    <a:alpha val="60000"/>
                  </a:srgbClr>
                </a:solidFill>
                <a:latin typeface="Century Gothic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el-GR" sz="1100" b="0" strike="noStrike" spc="-1">
                <a:solidFill>
                  <a:srgbClr val="FFFFFF">
                    <a:alpha val="60000"/>
                  </a:srgbClr>
                </a:solidFill>
                <a:latin typeface="Century Gothic"/>
              </a:rPr>
              <a:t>&lt;ημερομηνία/ώρα&gt;</a:t>
            </a:r>
            <a:endParaRPr lang="el-GR" sz="11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ftr" idx="5"/>
          </p:nvPr>
        </p:nvSpPr>
        <p:spPr>
          <a:xfrm rot="5400000">
            <a:off x="8951760" y="3225240"/>
            <a:ext cx="3859560" cy="3045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ctr">
              <a:buNone/>
              <a:defRPr lang="el-GR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l-GR" sz="1400" b="0" strike="noStrike" spc="-1">
                <a:solidFill>
                  <a:srgbClr val="000000"/>
                </a:solidFill>
                <a:latin typeface="Times New Roman"/>
              </a:rPr>
              <a:t>&lt;υποσέλιδο&gt;</a:t>
            </a:r>
          </a:p>
        </p:txBody>
      </p:sp>
      <p:sp>
        <p:nvSpPr>
          <p:cNvPr id="55" name="PlaceHolder 3"/>
          <p:cNvSpPr>
            <a:spLocks noGrp="1"/>
          </p:cNvSpPr>
          <p:nvPr>
            <p:ph type="sldNum" idx="6"/>
          </p:nvPr>
        </p:nvSpPr>
        <p:spPr>
          <a:xfrm>
            <a:off x="10352520" y="295560"/>
            <a:ext cx="837720" cy="76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ctr">
              <a:lnSpc>
                <a:spcPct val="100000"/>
              </a:lnSpc>
              <a:buNone/>
              <a:defRPr lang="el-GR" sz="2800" b="0" strike="noStrike" spc="-1">
                <a:solidFill>
                  <a:srgbClr val="FFFFFF"/>
                </a:solidFill>
                <a:latin typeface="Century Gothic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fld id="{B8F4563F-85A8-451C-B093-9338C6DA4ADB}" type="slidenum">
              <a:rPr lang="el-GR" sz="2800" b="0" strike="noStrike" spc="-1">
                <a:solidFill>
                  <a:srgbClr val="FFFFFF"/>
                </a:solidFill>
                <a:latin typeface="Century Gothic"/>
              </a:rPr>
              <a:t>‹#›</a:t>
            </a:fld>
            <a:endParaRPr lang="el-GR" sz="2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entury Gothic"/>
              </a:rPr>
              <a:t>Πατήστε για επεξεργασία της μορφής κειμένου του τίτλου</a:t>
            </a:r>
          </a:p>
        </p:txBody>
      </p:sp>
      <p:sp>
        <p:nvSpPr>
          <p:cNvPr id="57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latin typeface="Century Gothic"/>
              </a:rPr>
              <a:t>Πατήστε για επεξεργασία της μορφής κειμένου διάρθρωσης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strike="noStrike" spc="-1">
                <a:solidFill>
                  <a:srgbClr val="FFFFFF"/>
                </a:solidFill>
                <a:latin typeface="Century Gothic"/>
              </a:rPr>
              <a:t>Δεύτερο επίπεδο διάρθρωσης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strike="noStrike" spc="-1">
                <a:solidFill>
                  <a:srgbClr val="FFFFFF"/>
                </a:solidFill>
                <a:latin typeface="Century Gothic"/>
              </a:rPr>
              <a:t>Τρίτο επίπεδο διάρθρωσης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strike="noStrike" spc="-1">
                <a:solidFill>
                  <a:srgbClr val="FFFFFF"/>
                </a:solidFill>
                <a:latin typeface="Century Gothic"/>
              </a:rPr>
              <a:t>Τέταρτο επίπεδο διάρθρωσης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latin typeface="Century Gothic"/>
              </a:rPr>
              <a:t>Πέμπτο επίπεδο διάρθρωσης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latin typeface="Century Gothic"/>
              </a:rPr>
              <a:t>Έκτο επίπεδο διάρθρωσης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latin typeface="Century Gothic"/>
              </a:rPr>
              <a:t>Έβδομο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l-GR" sz="3380" b="0" strike="noStrike" spc="-1">
                <a:solidFill>
                  <a:srgbClr val="EBEBEB"/>
                </a:solidFill>
                <a:latin typeface="Times New Roman"/>
              </a:rPr>
              <a:t>Χειρουργική </a:t>
            </a:r>
            <a:r>
              <a:rPr lang="en-US" sz="3380" b="0" strike="noStrike" spc="-1">
                <a:solidFill>
                  <a:srgbClr val="EBEBEB"/>
                </a:solidFill>
                <a:latin typeface="Times New Roman"/>
              </a:rPr>
              <a:t>No</a:t>
            </a:r>
            <a:r>
              <a:rPr lang="el-GR" sz="3380" b="0" strike="noStrike" spc="-1">
                <a:solidFill>
                  <a:srgbClr val="EBEBEB"/>
                </a:solidFill>
                <a:latin typeface="Times New Roman"/>
              </a:rPr>
              <a:t>σηλευτική</a:t>
            </a:r>
            <a:endParaRPr lang="en-US" sz="338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l-GR" sz="2700" b="0" strike="noStrike" spc="-1">
                <a:solidFill>
                  <a:srgbClr val="FFFFFF"/>
                </a:solidFill>
                <a:latin typeface="Times New Roman"/>
              </a:rPr>
              <a:t>Β’ εξάμηνο, </a:t>
            </a:r>
            <a:endParaRPr lang="en-US" sz="27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00000"/>
              </a:lnSpc>
              <a:spcBef>
                <a:spcPts val="1001"/>
              </a:spcBef>
              <a:buNone/>
            </a:pPr>
            <a:endParaRPr lang="en-US" sz="27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00000"/>
              </a:lnSpc>
              <a:spcBef>
                <a:spcPts val="1001"/>
              </a:spcBef>
              <a:buNone/>
            </a:pPr>
            <a:endParaRPr lang="en-US" sz="27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020" b="0" strike="noStrike" spc="-1">
                <a:solidFill>
                  <a:srgbClr val="FFFFFF"/>
                </a:solidFill>
                <a:latin typeface="Times New Roman"/>
              </a:rPr>
              <a:t>Σταύρος Θεολόγου, νοσηλευτής στην </a:t>
            </a:r>
            <a:endParaRPr lang="en-US" sz="202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020" b="0" strike="noStrike" spc="-1">
                <a:solidFill>
                  <a:srgbClr val="FFFFFF"/>
                </a:solidFill>
                <a:latin typeface="Times New Roman"/>
              </a:rPr>
              <a:t>Ανάνηψη Καρδιοχειρουργημένων Ασθενών στο </a:t>
            </a:r>
            <a:endParaRPr lang="en-US" sz="202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020" b="0" strike="noStrike" spc="-1">
                <a:solidFill>
                  <a:srgbClr val="FFFFFF"/>
                </a:solidFill>
                <a:latin typeface="Times New Roman"/>
              </a:rPr>
              <a:t>ΓΝΑ «Ευαγγελισμός»</a:t>
            </a:r>
            <a:endParaRPr lang="en-US" sz="202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02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/>
    </mc:Choice>
    <mc:Fallback xmlns="" xmlns:p15="http://schemas.microsoft.com/office/powerpoint/2012/main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19160" y="159120"/>
            <a:ext cx="11529000" cy="6624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l-GR" sz="4200" b="0" strike="noStrike" spc="-1">
                <a:solidFill>
                  <a:srgbClr val="EBEBEB"/>
                </a:solidFill>
                <a:latin typeface="Times New Roman"/>
              </a:rPr>
              <a:t>Θεραπεία</a:t>
            </a:r>
            <a:endParaRPr lang="en-US" sz="42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278280" y="1033560"/>
            <a:ext cx="11754360" cy="5664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78000"/>
          </a:bodyPr>
          <a:lstStyle/>
          <a:p>
            <a:pPr marL="344880" indent="-344880">
              <a:lnSpc>
                <a:spcPct val="16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l-GR" sz="3200" b="0" strike="noStrike" spc="-1">
                <a:solidFill>
                  <a:srgbClr val="FFFF00"/>
                </a:solidFill>
                <a:latin typeface="Times New Roman"/>
              </a:rPr>
              <a:t>Ουδέν </a:t>
            </a:r>
            <a:r>
              <a:rPr lang="en-US" sz="3200" b="0" strike="noStrike" spc="-1">
                <a:solidFill>
                  <a:srgbClr val="FFFF00"/>
                </a:solidFill>
                <a:latin typeface="Times New Roman"/>
              </a:rPr>
              <a:t>p.os</a:t>
            </a:r>
            <a:endParaRPr lang="en-US" sz="3200" b="0" strike="noStrike" spc="-1">
              <a:solidFill>
                <a:srgbClr val="FFFFFF"/>
              </a:solidFill>
              <a:latin typeface="Century Gothic"/>
            </a:endParaRPr>
          </a:p>
          <a:p>
            <a:pPr marL="344880" indent="-344880">
              <a:lnSpc>
                <a:spcPct val="16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l-GR" sz="3200" b="0" strike="noStrike" spc="-1">
                <a:solidFill>
                  <a:srgbClr val="FFFF00"/>
                </a:solidFill>
                <a:latin typeface="Times New Roman"/>
              </a:rPr>
              <a:t>Ρινογαστρικός σωλήνας </a:t>
            </a:r>
            <a:r>
              <a:rPr lang="el-GR" sz="3200" b="0" strike="noStrike" spc="-1">
                <a:solidFill>
                  <a:srgbClr val="FFFFFF"/>
                </a:solidFill>
                <a:latin typeface="Times New Roman"/>
              </a:rPr>
              <a:t>(εάν υπάρχουν έμετοι)</a:t>
            </a:r>
            <a:endParaRPr lang="en-US" sz="3200" b="0" strike="noStrike" spc="-1">
              <a:solidFill>
                <a:srgbClr val="FFFFFF"/>
              </a:solidFill>
              <a:latin typeface="Century Gothic"/>
            </a:endParaRPr>
          </a:p>
          <a:p>
            <a:pPr marL="344880" indent="-344880">
              <a:lnSpc>
                <a:spcPct val="16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l-GR" sz="3200" b="0" strike="noStrike" spc="-1">
                <a:solidFill>
                  <a:srgbClr val="FFFF00"/>
                </a:solidFill>
                <a:latin typeface="Times New Roman"/>
              </a:rPr>
              <a:t>Χορήγηση </a:t>
            </a:r>
            <a:r>
              <a:rPr lang="en-US" sz="3200" b="0" strike="noStrike" spc="-1">
                <a:solidFill>
                  <a:srgbClr val="FFFF00"/>
                </a:solidFill>
                <a:latin typeface="Times New Roman"/>
              </a:rPr>
              <a:t>iv </a:t>
            </a:r>
            <a:r>
              <a:rPr lang="el-GR" sz="3200" b="0" strike="noStrike" spc="-1">
                <a:solidFill>
                  <a:srgbClr val="FFFF00"/>
                </a:solidFill>
                <a:latin typeface="Times New Roman"/>
              </a:rPr>
              <a:t>υγρών, χορήγηση </a:t>
            </a:r>
            <a:r>
              <a:rPr lang="en-US" sz="3200" b="0" strike="noStrike" spc="-1">
                <a:solidFill>
                  <a:srgbClr val="FFFF00"/>
                </a:solidFill>
                <a:latin typeface="Times New Roman"/>
              </a:rPr>
              <a:t>iv </a:t>
            </a:r>
            <a:r>
              <a:rPr lang="el-GR" sz="3200" b="0" strike="noStrike" spc="-1">
                <a:solidFill>
                  <a:srgbClr val="FFFF00"/>
                </a:solidFill>
                <a:latin typeface="Times New Roman"/>
              </a:rPr>
              <a:t>αντιβιοτικών</a:t>
            </a:r>
            <a:r>
              <a:rPr lang="el-GR" sz="3200" b="0" strike="noStrike" spc="-1">
                <a:solidFill>
                  <a:srgbClr val="FFFFFF"/>
                </a:solidFill>
                <a:latin typeface="Times New Roman"/>
              </a:rPr>
              <a:t> για </a:t>
            </a:r>
            <a:r>
              <a:rPr lang="en-US" sz="3200" b="0" strike="noStrike" spc="-1">
                <a:solidFill>
                  <a:srgbClr val="FFFFFF"/>
                </a:solidFill>
                <a:latin typeface="Times New Roman"/>
              </a:rPr>
              <a:t>Gram (-)</a:t>
            </a:r>
            <a:r>
              <a:rPr lang="el-GR" sz="3200" b="0" strike="noStrike" spc="-1">
                <a:solidFill>
                  <a:srgbClr val="FFFFFF"/>
                </a:solidFill>
                <a:latin typeface="Times New Roman"/>
              </a:rPr>
              <a:t> μικρόβια και αναερόβια</a:t>
            </a:r>
            <a:endParaRPr lang="en-US" sz="3200" b="0" strike="noStrike" spc="-1">
              <a:solidFill>
                <a:srgbClr val="FFFFFF"/>
              </a:solidFill>
              <a:latin typeface="Century Gothic"/>
            </a:endParaRPr>
          </a:p>
          <a:p>
            <a:pPr marL="344880" indent="-344880">
              <a:lnSpc>
                <a:spcPct val="16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l-GR" sz="3200" b="0" strike="noStrike" spc="-1">
                <a:solidFill>
                  <a:srgbClr val="FFFF00"/>
                </a:solidFill>
                <a:latin typeface="Times New Roman"/>
              </a:rPr>
              <a:t>Χολοκυστεκτομή </a:t>
            </a:r>
            <a:r>
              <a:rPr lang="el-GR" sz="3200" b="0" strike="noStrike" spc="-1">
                <a:solidFill>
                  <a:srgbClr val="FFFFFF"/>
                </a:solidFill>
                <a:latin typeface="Times New Roman"/>
              </a:rPr>
              <a:t>εντός 24 -72 ωρών από την έναρξη της συντηρητικής αγωγής, μπορεί να γίνει ανοιχτή ή λαπαροσκοπική χολοκυστεκτομή</a:t>
            </a:r>
            <a:endParaRPr lang="en-US" sz="3200" b="0" strike="noStrike" spc="-1">
              <a:solidFill>
                <a:srgbClr val="FFFFFF"/>
              </a:solidFill>
              <a:latin typeface="Century Gothic"/>
            </a:endParaRPr>
          </a:p>
          <a:p>
            <a:pPr marL="344880" indent="-344880">
              <a:lnSpc>
                <a:spcPct val="16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l-GR" sz="3200" b="0" strike="noStrike" spc="-1">
                <a:solidFill>
                  <a:srgbClr val="FFFF00"/>
                </a:solidFill>
                <a:latin typeface="Times New Roman"/>
              </a:rPr>
              <a:t>Χολοκυστοστομία </a:t>
            </a:r>
            <a:r>
              <a:rPr lang="el-GR" sz="3200" b="0" strike="noStrike" spc="-1">
                <a:solidFill>
                  <a:srgbClr val="FFFFFF"/>
                </a:solidFill>
                <a:latin typeface="Times New Roman"/>
              </a:rPr>
              <a:t>(σε σηπτικούς αρρώστους υψηλού κινδύνου) , με γενική ή τοπική αναισθησία εκκενώνεται η χ.κ. από τον πυθμένα και τοποθετείται σωλήνας παροχέτευσης . Δύναται να γίνει και διαδερμικά από ακτινολόγο υπό καθοδήγηση  </a:t>
            </a:r>
            <a:r>
              <a:rPr lang="en-US" sz="3200" b="0" strike="noStrike" spc="-1">
                <a:solidFill>
                  <a:srgbClr val="FFFFFF"/>
                </a:solidFill>
                <a:latin typeface="Times New Roman"/>
              </a:rPr>
              <a:t>U/S</a:t>
            </a:r>
            <a:endParaRPr lang="en-US" sz="32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159120" y="132480"/>
            <a:ext cx="9891360" cy="8344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l-GR" sz="4200" b="0" strike="noStrike" spc="-1">
                <a:solidFill>
                  <a:srgbClr val="EBEBEB"/>
                </a:solidFill>
                <a:latin typeface="Times New Roman"/>
              </a:rPr>
              <a:t>Οξεία χολαγγειίτιδα</a:t>
            </a:r>
            <a:endParaRPr lang="en-US" sz="42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/>
          </p:nvPr>
        </p:nvSpPr>
        <p:spPr>
          <a:xfrm>
            <a:off x="158040" y="967320"/>
            <a:ext cx="11675880" cy="5757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86000"/>
          </a:bodyPr>
          <a:lstStyle/>
          <a:p>
            <a:pPr marL="318600" indent="-318600">
              <a:lnSpc>
                <a:spcPct val="15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l-GR" sz="2400" b="0" strike="noStrike" spc="-1">
                <a:solidFill>
                  <a:srgbClr val="FFFF00"/>
                </a:solidFill>
                <a:latin typeface="Times New Roman"/>
              </a:rPr>
              <a:t>Είναι η οξεία φλεγμονή των χοληφόρων οδών η οποία κατά κανόνα προϋποθέτει </a:t>
            </a:r>
            <a:r>
              <a:rPr lang="el-GR" sz="2400" b="1" strike="noStrike" spc="-1">
                <a:solidFill>
                  <a:srgbClr val="FFFF00"/>
                </a:solidFill>
                <a:latin typeface="Times New Roman"/>
              </a:rPr>
              <a:t>στάση της χολής – απόφραξη του χοληφόρου δένδρου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18600" indent="-318600">
              <a:lnSpc>
                <a:spcPct val="15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l-GR" sz="2400" b="0" u="sng" strike="noStrike" spc="-1">
                <a:solidFill>
                  <a:srgbClr val="FFFFFF"/>
                </a:solidFill>
                <a:uFillTx/>
                <a:latin typeface="Times New Roman"/>
              </a:rPr>
              <a:t>Αιτιολογία</a:t>
            </a:r>
            <a:r>
              <a:rPr lang="el-GR" sz="2400" b="0" strike="noStrike" spc="-1">
                <a:solidFill>
                  <a:srgbClr val="FFFF00"/>
                </a:solidFill>
                <a:latin typeface="Times New Roman"/>
              </a:rPr>
              <a:t> </a:t>
            </a: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= (συχνότερα) </a:t>
            </a:r>
            <a:r>
              <a:rPr lang="el-GR" sz="2400" b="0" strike="noStrike" spc="-1">
                <a:solidFill>
                  <a:srgbClr val="FFFF00"/>
                </a:solidFill>
                <a:latin typeface="Times New Roman"/>
              </a:rPr>
              <a:t>Χολολιθίαση, στενώσεις, νεοπλάσματα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(σπανιότερα) </a:t>
            </a:r>
            <a:r>
              <a:rPr lang="el-GR" sz="2400" b="0" strike="noStrike" spc="-1">
                <a:solidFill>
                  <a:srgbClr val="FFFF00"/>
                </a:solidFill>
                <a:latin typeface="Times New Roman"/>
              </a:rPr>
              <a:t>χρόνια παγκρεατίτιδα, αιμοχολία, ψευδοκύστεις παγκρέατος, εκκολπώματα 12/δακτύλου, επιπλοκή </a:t>
            </a:r>
            <a:r>
              <a:rPr lang="en-US" sz="2400" b="0" strike="noStrike" spc="-1">
                <a:solidFill>
                  <a:srgbClr val="FFFF00"/>
                </a:solidFill>
                <a:latin typeface="Times New Roman"/>
              </a:rPr>
              <a:t>ECRP, </a:t>
            </a:r>
            <a:r>
              <a:rPr lang="el-GR" sz="2400" b="0" strike="noStrike" spc="-1">
                <a:solidFill>
                  <a:srgbClr val="FFFF00"/>
                </a:solidFill>
                <a:latin typeface="Times New Roman"/>
              </a:rPr>
              <a:t> χολοπεπτικών αναστομώσεων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600" b="0" u="sng" strike="noStrike" spc="-1">
                <a:solidFill>
                  <a:srgbClr val="FFFFFF"/>
                </a:solidFill>
                <a:uFillTx/>
                <a:latin typeface="Times New Roman"/>
              </a:rPr>
              <a:t>Κλινική εικόνα </a:t>
            </a:r>
            <a:r>
              <a:rPr lang="el-GR" sz="2600" b="0" strike="noStrike" spc="-1">
                <a:solidFill>
                  <a:srgbClr val="FFFFFF"/>
                </a:solidFill>
                <a:latin typeface="Times New Roman"/>
              </a:rPr>
              <a:t>= </a:t>
            </a:r>
            <a:r>
              <a:rPr lang="el-GR" sz="2600" b="0" u="sng" strike="noStrike" spc="-1">
                <a:solidFill>
                  <a:srgbClr val="FFFFFF"/>
                </a:solidFill>
                <a:uFillTx/>
                <a:latin typeface="Times New Roman"/>
              </a:rPr>
              <a:t>Τριάδα του </a:t>
            </a:r>
            <a:r>
              <a:rPr lang="en-US" sz="2600" b="0" u="sng" strike="noStrike" spc="-1">
                <a:solidFill>
                  <a:srgbClr val="FFFFFF"/>
                </a:solidFill>
                <a:uFillTx/>
                <a:latin typeface="Times New Roman"/>
              </a:rPr>
              <a:t>Charcot </a:t>
            </a:r>
            <a:endParaRPr lang="en-US" sz="26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600" b="0" strike="noStrike" spc="-1">
                <a:solidFill>
                  <a:srgbClr val="FFFF00"/>
                </a:solidFill>
                <a:latin typeface="Times New Roman"/>
              </a:rPr>
              <a:t>K</a:t>
            </a:r>
            <a:r>
              <a:rPr lang="el-GR" sz="2600" b="0" strike="noStrike" spc="-1">
                <a:solidFill>
                  <a:srgbClr val="FFFF00"/>
                </a:solidFill>
                <a:latin typeface="Times New Roman"/>
              </a:rPr>
              <a:t>ωλικός (δε) υποχονδρίου</a:t>
            </a:r>
            <a:endParaRPr lang="en-US" sz="26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600" b="0" strike="noStrike" spc="-1">
                <a:solidFill>
                  <a:srgbClr val="FFFF00"/>
                </a:solidFill>
                <a:latin typeface="Times New Roman"/>
              </a:rPr>
              <a:t>Ίκτερος</a:t>
            </a:r>
            <a:endParaRPr lang="en-US" sz="26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600" b="0" strike="noStrike" spc="-1">
                <a:solidFill>
                  <a:srgbClr val="FFFF00"/>
                </a:solidFill>
                <a:latin typeface="Times New Roman"/>
              </a:rPr>
              <a:t>Πυρετός με ρίγος</a:t>
            </a:r>
            <a:endParaRPr lang="en-US" sz="26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17" name="Βέλος: Δεξιό 3"/>
          <p:cNvSpPr/>
          <p:nvPr/>
        </p:nvSpPr>
        <p:spPr>
          <a:xfrm>
            <a:off x="5393520" y="4227480"/>
            <a:ext cx="3166920" cy="410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cap="rnd">
            <a:solidFill>
              <a:srgbClr val="820F0E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l-GR" sz="1800" b="0" strike="noStrike" spc="-1">
              <a:solidFill>
                <a:schemeClr val="lt1"/>
              </a:solidFill>
              <a:latin typeface="Century Gothic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185400" y="132480"/>
            <a:ext cx="11157840" cy="6886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l-GR" sz="3200" b="0" strike="noStrike" spc="-1">
                <a:solidFill>
                  <a:srgbClr val="EBEBEB"/>
                </a:solidFill>
                <a:latin typeface="Times New Roman"/>
              </a:rPr>
              <a:t>Βαρειές μορφές της νόσου (οξεία πυώδης χολαγγειίτιδα)</a:t>
            </a:r>
            <a:endParaRPr lang="en-US" sz="32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185400" y="927720"/>
            <a:ext cx="11648160" cy="56847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8000"/>
          </a:bodyPr>
          <a:lstStyle/>
          <a:p>
            <a:pPr marL="335880" indent="-3358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l-GR" sz="2800" b="0" u="sng" strike="noStrike" spc="-1">
                <a:solidFill>
                  <a:srgbClr val="FFFFFF"/>
                </a:solidFill>
                <a:uFillTx/>
                <a:latin typeface="Times New Roman"/>
              </a:rPr>
              <a:t>Πεντάδα του </a:t>
            </a:r>
            <a:r>
              <a:rPr lang="en-US" sz="2800" b="0" u="sng" strike="noStrike" spc="-1">
                <a:solidFill>
                  <a:srgbClr val="FFFFFF"/>
                </a:solidFill>
                <a:uFillTx/>
                <a:latin typeface="Times New Roman"/>
              </a:rPr>
              <a:t>Reynolds 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0" strike="noStrike" spc="-1">
                <a:solidFill>
                  <a:srgbClr val="FFFF00"/>
                </a:solidFill>
                <a:latin typeface="Times New Roman"/>
              </a:rPr>
              <a:t>K</a:t>
            </a:r>
            <a:r>
              <a:rPr lang="el-GR" sz="2800" b="0" strike="noStrike" spc="-1">
                <a:solidFill>
                  <a:srgbClr val="FFFF00"/>
                </a:solidFill>
                <a:latin typeface="Times New Roman"/>
              </a:rPr>
              <a:t>ωλικός (δε) υποχονδρίου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800" b="0" strike="noStrike" spc="-1">
                <a:solidFill>
                  <a:srgbClr val="FFFF00"/>
                </a:solidFill>
                <a:latin typeface="Times New Roman"/>
              </a:rPr>
              <a:t>Ίκτερος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800" b="0" strike="noStrike" spc="-1">
                <a:solidFill>
                  <a:srgbClr val="FFFF00"/>
                </a:solidFill>
                <a:latin typeface="Times New Roman"/>
              </a:rPr>
              <a:t>Πυρετός με ρίγος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800" b="0" strike="noStrike" spc="-1">
                <a:solidFill>
                  <a:srgbClr val="FFFF00"/>
                </a:solidFill>
                <a:latin typeface="Times New Roman"/>
              </a:rPr>
              <a:t>Λήθαργος, με διανοητική σύγχυση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800" b="0" strike="noStrike" spc="-1">
                <a:solidFill>
                  <a:srgbClr val="FFFF00"/>
                </a:solidFill>
                <a:latin typeface="Times New Roman"/>
              </a:rPr>
              <a:t>Σηπτικό </a:t>
            </a:r>
            <a:r>
              <a:rPr lang="en-US" sz="2800" b="0" strike="noStrike" spc="-1">
                <a:solidFill>
                  <a:srgbClr val="FFFF00"/>
                </a:solidFill>
                <a:latin typeface="Times New Roman"/>
              </a:rPr>
              <a:t>shock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1" u="sng" strike="noStrike" spc="-1">
                <a:solidFill>
                  <a:srgbClr val="FFFF00"/>
                </a:solidFill>
                <a:uFillTx/>
                <a:latin typeface="Times New Roman"/>
              </a:rPr>
              <a:t>H o</a:t>
            </a:r>
            <a:r>
              <a:rPr lang="el-GR" sz="2800" b="1" u="sng" strike="noStrike" spc="-1">
                <a:solidFill>
                  <a:srgbClr val="FFFF00"/>
                </a:solidFill>
                <a:uFillTx/>
                <a:latin typeface="Times New Roman"/>
              </a:rPr>
              <a:t>ξεία σηπτική χολαγγειίτιδα απαιτεί επείγουσα αποσυμφόρηση του χοληφόρου δένδρου και εμφανίζει υψηλή θνητότητα (30-100%)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20" name="Βέλος: Δεξιό 3"/>
          <p:cNvSpPr/>
          <p:nvPr/>
        </p:nvSpPr>
        <p:spPr>
          <a:xfrm>
            <a:off x="4333320" y="1046880"/>
            <a:ext cx="3166920" cy="410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cap="rnd">
            <a:solidFill>
              <a:srgbClr val="820F0E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l-GR" sz="1800" b="0" strike="noStrike" spc="-1">
              <a:solidFill>
                <a:schemeClr val="lt1"/>
              </a:solidFill>
              <a:latin typeface="Century Gothic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132480" y="92880"/>
            <a:ext cx="11767680" cy="330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l-GR" sz="4200" b="0" strike="noStrike" spc="-1">
                <a:solidFill>
                  <a:srgbClr val="EBEBEB"/>
                </a:solidFill>
                <a:latin typeface="Times New Roman"/>
              </a:rPr>
              <a:t>εργαστηριακά</a:t>
            </a:r>
            <a:endParaRPr lang="en-US" sz="42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304920" y="1020240"/>
            <a:ext cx="11581920" cy="55789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77000"/>
          </a:bodyPr>
          <a:lstStyle/>
          <a:p>
            <a:pPr marL="340560" indent="-340560">
              <a:lnSpc>
                <a:spcPct val="160000"/>
              </a:lnSpc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l-GR" sz="2300" b="0" strike="noStrike" spc="-1">
                <a:solidFill>
                  <a:srgbClr val="FFFFFF"/>
                </a:solidFill>
                <a:latin typeface="Times New Roman"/>
              </a:rPr>
              <a:t>Λευκοκυττάρωση, αύξηση χολερυθρίνης, αλκαλικής φωσφατάσης, γ</a:t>
            </a:r>
            <a:r>
              <a:rPr lang="en-US" sz="2300" b="0" strike="noStrike" spc="-1">
                <a:solidFill>
                  <a:srgbClr val="FFFFFF"/>
                </a:solidFill>
                <a:latin typeface="Times New Roman"/>
              </a:rPr>
              <a:t>GT, </a:t>
            </a:r>
            <a:r>
              <a:rPr lang="el-GR" sz="2300" b="0" strike="noStrike" spc="-1">
                <a:solidFill>
                  <a:srgbClr val="FFFFFF"/>
                </a:solidFill>
                <a:latin typeface="Times New Roman"/>
              </a:rPr>
              <a:t>τρανσαμινασών</a:t>
            </a:r>
            <a:endParaRPr lang="en-US" sz="2300" b="0" strike="noStrike" spc="-1">
              <a:solidFill>
                <a:srgbClr val="FFFFFF"/>
              </a:solidFill>
              <a:latin typeface="Century Gothic"/>
            </a:endParaRPr>
          </a:p>
          <a:p>
            <a:pPr marL="340560" indent="-340560">
              <a:lnSpc>
                <a:spcPct val="160000"/>
              </a:lnSpc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n-US" sz="2300" b="0" strike="noStrike" spc="-1">
                <a:solidFill>
                  <a:srgbClr val="FFFFFF"/>
                </a:solidFill>
                <a:latin typeface="Times New Roman"/>
              </a:rPr>
              <a:t>U/S = </a:t>
            </a:r>
            <a:r>
              <a:rPr lang="el-GR" sz="2300" b="0" strike="noStrike" spc="-1">
                <a:solidFill>
                  <a:srgbClr val="FFFF00"/>
                </a:solidFill>
                <a:latin typeface="Times New Roman"/>
              </a:rPr>
              <a:t>διάταση χοληδόχου πόρου, διάταση ενδοηπατικών χολαγγείων,  απεικόνιση λίθου στον χοληδόχο πόρο</a:t>
            </a:r>
            <a:endParaRPr lang="en-US" sz="23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60000"/>
              </a:lnSpc>
              <a:buNone/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  <a:p>
            <a:pPr marL="340560" indent="-340560">
              <a:lnSpc>
                <a:spcPct val="160000"/>
              </a:lnSpc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l-GR" sz="2800" b="0" strike="noStrike" spc="-1">
                <a:solidFill>
                  <a:srgbClr val="FFFFFF"/>
                </a:solidFill>
                <a:latin typeface="Times New Roman"/>
              </a:rPr>
              <a:t>Θεραπεία = 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60000"/>
              </a:lnSpc>
              <a:buNone/>
              <a:tabLst>
                <a:tab pos="0" algn="l"/>
              </a:tabLst>
            </a:pPr>
            <a:r>
              <a:rPr lang="el-GR" sz="2800" b="0" strike="noStrike" spc="-1">
                <a:solidFill>
                  <a:srgbClr val="FFFF00"/>
                </a:solidFill>
                <a:latin typeface="Times New Roman"/>
              </a:rPr>
              <a:t>Ουδέν </a:t>
            </a:r>
            <a:r>
              <a:rPr lang="en-US" sz="2800" b="0" strike="noStrike" spc="-1">
                <a:solidFill>
                  <a:srgbClr val="FFFF00"/>
                </a:solidFill>
                <a:latin typeface="Times New Roman"/>
              </a:rPr>
              <a:t>per os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60000"/>
              </a:lnSpc>
              <a:buNone/>
              <a:tabLst>
                <a:tab pos="0" algn="l"/>
              </a:tabLst>
            </a:pPr>
            <a:r>
              <a:rPr lang="en-US" sz="2800" b="0" strike="noStrike" spc="-1">
                <a:solidFill>
                  <a:srgbClr val="FFFF00"/>
                </a:solidFill>
                <a:latin typeface="Times New Roman"/>
              </a:rPr>
              <a:t> </a:t>
            </a:r>
            <a:r>
              <a:rPr lang="el-GR" sz="2800" b="0" strike="noStrike" spc="-1">
                <a:solidFill>
                  <a:srgbClr val="FFFF00"/>
                </a:solidFill>
                <a:latin typeface="Times New Roman"/>
              </a:rPr>
              <a:t>ρινογαστρικός σωλήνας </a:t>
            </a:r>
            <a:r>
              <a:rPr lang="en-US" sz="2800" b="0" strike="noStrike" spc="-1">
                <a:solidFill>
                  <a:srgbClr val="FFFF00"/>
                </a:solidFill>
                <a:latin typeface="Times New Roman"/>
              </a:rPr>
              <a:t>(</a:t>
            </a:r>
            <a:r>
              <a:rPr lang="el-GR" sz="2800" b="0" strike="noStrike" spc="-1">
                <a:solidFill>
                  <a:srgbClr val="FFFF00"/>
                </a:solidFill>
                <a:latin typeface="Times New Roman"/>
              </a:rPr>
              <a:t>εάν χρειάζεται)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60000"/>
              </a:lnSpc>
              <a:buNone/>
              <a:tabLst>
                <a:tab pos="0" algn="l"/>
              </a:tabLst>
            </a:pPr>
            <a:r>
              <a:rPr lang="en-US" sz="2800" b="0" strike="noStrike" spc="-1">
                <a:solidFill>
                  <a:srgbClr val="FFFF00"/>
                </a:solidFill>
                <a:latin typeface="Times New Roman"/>
              </a:rPr>
              <a:t>iv fluids, iv antibiotics 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60000"/>
              </a:lnSpc>
              <a:buNone/>
              <a:tabLst>
                <a:tab pos="0" algn="l"/>
              </a:tabLst>
            </a:pP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60000"/>
              </a:lnSpc>
              <a:buNone/>
              <a:tabLst>
                <a:tab pos="0" algn="l"/>
              </a:tabLst>
            </a:pPr>
            <a:r>
              <a:rPr lang="el-GR" sz="2800" b="0" strike="noStrike" spc="-1">
                <a:solidFill>
                  <a:srgbClr val="FFFF00"/>
                </a:solidFill>
                <a:latin typeface="Times New Roman"/>
              </a:rPr>
              <a:t>μετά την ύφεση των συμπτωμάτων = </a:t>
            </a:r>
            <a:r>
              <a:rPr lang="en-US" sz="2800" b="0" strike="noStrike" spc="-1">
                <a:solidFill>
                  <a:srgbClr val="FFFF00"/>
                </a:solidFill>
                <a:latin typeface="Times New Roman"/>
              </a:rPr>
              <a:t>ERCP </a:t>
            </a:r>
            <a:r>
              <a:rPr lang="en-US" sz="2800" b="0" strike="noStrike" spc="-1">
                <a:solidFill>
                  <a:srgbClr val="FFFFFF"/>
                </a:solidFill>
                <a:latin typeface="Times New Roman"/>
              </a:rPr>
              <a:t>(Endoscopic retrograde cholangiopancreatography)</a:t>
            </a:r>
            <a:r>
              <a:rPr lang="el-GR" sz="2800" b="0" strike="noStrike" spc="-1">
                <a:solidFill>
                  <a:srgbClr val="FFFF00"/>
                </a:solidFill>
                <a:latin typeface="Times New Roman"/>
              </a:rPr>
              <a:t> - αφαίρεση λίθων – σφιγκτηροτομή – λαπαροσκοπική χολοκυστεκτομή 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60000"/>
              </a:lnSpc>
              <a:buNone/>
              <a:tabLst>
                <a:tab pos="0" algn="l"/>
              </a:tabLst>
            </a:pPr>
            <a:r>
              <a:rPr lang="el-GR" sz="2800" b="0" strike="noStrike" spc="-1">
                <a:solidFill>
                  <a:srgbClr val="FFFF00"/>
                </a:solidFill>
                <a:latin typeface="Times New Roman"/>
              </a:rPr>
              <a:t>Ή λαπαροσκοπική χολοκυστεκτομή 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198720" y="198720"/>
            <a:ext cx="11542320" cy="6886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l-GR" sz="3600" b="0" strike="noStrike" spc="-1">
                <a:solidFill>
                  <a:srgbClr val="FFFF00"/>
                </a:solidFill>
                <a:latin typeface="Times New Roman"/>
              </a:rPr>
              <a:t>Εντερική απόφραξη (ειλεός ), 1</a:t>
            </a:r>
            <a:endParaRPr lang="en-US" sz="36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/>
          </p:nvPr>
        </p:nvSpPr>
        <p:spPr>
          <a:xfrm>
            <a:off x="198720" y="993960"/>
            <a:ext cx="11767680" cy="52542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marL="343080" indent="-343080">
              <a:lnSpc>
                <a:spcPct val="15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l-GR" sz="2800" b="0" strike="noStrike" spc="-1">
                <a:solidFill>
                  <a:srgbClr val="FFFFFF"/>
                </a:solidFill>
                <a:latin typeface="Times New Roman"/>
              </a:rPr>
              <a:t>Ειλεός = η πλήρης αναστολή της προώθησης καθόδου του εντερικού περιεχομένου (στερεών – υγρών – αερίων)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50000"/>
              </a:lnSpc>
              <a:spcBef>
                <a:spcPts val="1001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800" b="0" strike="noStrike" spc="-1">
                <a:solidFill>
                  <a:srgbClr val="FFFFFF"/>
                </a:solidFill>
                <a:latin typeface="Times New Roman"/>
              </a:rPr>
              <a:t>Κατατάσσεται σε 2 μορφές  =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800" b="0" strike="noStrike" spc="-1">
                <a:solidFill>
                  <a:srgbClr val="FFFF00"/>
                </a:solidFill>
                <a:latin typeface="Times New Roman"/>
              </a:rPr>
              <a:t>α) Αποφρακτικός (ή μηχανικός) ειλεός </a:t>
            </a:r>
            <a:r>
              <a:rPr lang="el-GR" sz="2800" b="0" strike="noStrike" spc="-1">
                <a:solidFill>
                  <a:srgbClr val="FFFFFF"/>
                </a:solidFill>
                <a:latin typeface="Times New Roman"/>
              </a:rPr>
              <a:t>= μηχανική απόφραξη εντερικού σωλήνα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800" b="0" strike="noStrike" spc="-1">
                <a:solidFill>
                  <a:srgbClr val="FFFF00"/>
                </a:solidFill>
                <a:latin typeface="Times New Roman"/>
              </a:rPr>
              <a:t>β) Παραλυτικός </a:t>
            </a:r>
            <a:r>
              <a:rPr lang="el-GR" sz="2800" b="0" strike="noStrike" spc="-1">
                <a:solidFill>
                  <a:srgbClr val="FFFFFF"/>
                </a:solidFill>
                <a:latin typeface="Times New Roman"/>
              </a:rPr>
              <a:t>= αναστολή περισταλτισμού λόγω μυϊκής παράλυσης του εντέρου)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25" name="Βέλος: Δεξιό 3"/>
          <p:cNvSpPr/>
          <p:nvPr/>
        </p:nvSpPr>
        <p:spPr>
          <a:xfrm>
            <a:off x="5022720" y="3415680"/>
            <a:ext cx="3166920" cy="410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cap="rnd">
            <a:solidFill>
              <a:srgbClr val="820F0E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l-GR" sz="1800" b="0" strike="noStrike" spc="-1">
              <a:solidFill>
                <a:schemeClr val="lt1"/>
              </a:solidFill>
              <a:latin typeface="Century Gothic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119160" y="105840"/>
            <a:ext cx="11873520" cy="6753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l-GR" sz="3600" b="0" strike="noStrike" spc="-1">
                <a:solidFill>
                  <a:srgbClr val="FFFF00"/>
                </a:solidFill>
                <a:latin typeface="Times New Roman"/>
              </a:rPr>
              <a:t>Εντερική απόφραξη (ειλεός ), 2</a:t>
            </a:r>
            <a:endParaRPr lang="en-US" sz="36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119160" y="901080"/>
            <a:ext cx="11873520" cy="56980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8000"/>
          </a:bodyPr>
          <a:lstStyle/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800" b="0" u="sng" strike="noStrike" spc="-1">
                <a:solidFill>
                  <a:srgbClr val="FFFFFF"/>
                </a:solidFill>
                <a:uFillTx/>
                <a:latin typeface="Times New Roman"/>
              </a:rPr>
              <a:t>Αιτιολογία αποφρακτικού ειλεού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00"/>
                </a:solidFill>
                <a:latin typeface="Times New Roman"/>
              </a:rPr>
              <a:t>Απόφραξη λεπτού εντέρου (85%)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35880" indent="-3358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Συμφύσεις 60%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35880" indent="-3358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Κήλες (περιεσφιγμένες) 20%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35880" indent="-3358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 Νεοπλάσματα (άλλων ενδοκοιλιακών οργάνων που διηθούν ή εγκλωβίζουν το λεπτό έντερο) 15%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35880" indent="-3358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Διάφορα (ξένα σώματα, συστροφή εντέρου, εγκολεασμός) 5%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 </a:t>
            </a:r>
            <a:r>
              <a:rPr lang="el-GR" sz="2400" b="0" strike="noStrike" spc="-1">
                <a:solidFill>
                  <a:srgbClr val="FFFF00"/>
                </a:solidFill>
                <a:latin typeface="Times New Roman"/>
              </a:rPr>
              <a:t>Απόφραξη παχέος εντέρου (15%)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35880" indent="-3358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Καρκίνος 65%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35880" indent="-3358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Εκκολπώματα 20%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35880" indent="-3358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Συστροφή σιγμοειδούς – τυφλού 5%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35880" indent="-3358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Διάφορα (καλοήθεις όγκοι, φλεγμονώδης νόσος, κοπρόσταση) 10%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145800" y="92880"/>
            <a:ext cx="11674800" cy="781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l-GR" sz="3600" b="0" strike="noStrike" spc="-1">
                <a:solidFill>
                  <a:srgbClr val="FFFF00"/>
                </a:solidFill>
                <a:latin typeface="Times New Roman"/>
              </a:rPr>
              <a:t>Εντερική απόφραξη (ειλεός ), 3</a:t>
            </a:r>
            <a:endParaRPr lang="en-US" sz="36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/>
          </p:nvPr>
        </p:nvSpPr>
        <p:spPr>
          <a:xfrm>
            <a:off x="145800" y="887760"/>
            <a:ext cx="11793960" cy="5982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7000"/>
          </a:bodyPr>
          <a:lstStyle/>
          <a:p>
            <a:pPr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800" b="0" u="sng" strike="noStrike" spc="-1">
                <a:solidFill>
                  <a:srgbClr val="FFFFFF"/>
                </a:solidFill>
                <a:uFillTx/>
                <a:latin typeface="Times New Roman"/>
              </a:rPr>
              <a:t>Αιτιολογία παραλυτικού ειλεού 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00"/>
                </a:solidFill>
                <a:latin typeface="Times New Roman"/>
              </a:rPr>
              <a:t>Ενδοκοιλιακά αίτια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32640" indent="-332640">
              <a:lnSpc>
                <a:spcPct val="15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Φλεγμονές (σκωληκοειδίτιδα, χολοκυστίτιδα)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32640" indent="-332640">
              <a:lnSpc>
                <a:spcPct val="15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Περιτονίτιδα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32640" indent="-332640">
              <a:lnSpc>
                <a:spcPct val="15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Εμβολή μεσεντερίου αρτηρίας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32640" indent="-332640">
              <a:lnSpc>
                <a:spcPct val="15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Άμεση μετεγχειρητική περίοδος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00"/>
                </a:solidFill>
                <a:latin typeface="Times New Roman"/>
              </a:rPr>
              <a:t>Οπισθοπεριτοναϊκά αίτια 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32640" indent="-332640">
              <a:lnSpc>
                <a:spcPct val="15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Φλεγμονές (απόστημα, παγκρεατίτιδα, πυελονεφρίτιδα)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32640" indent="-332640">
              <a:lnSpc>
                <a:spcPct val="15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Κατάγματα σπονδυλικής στήλης - πυέλου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185400" y="105840"/>
            <a:ext cx="11661480" cy="7153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l-GR" sz="3200" b="0" strike="noStrike" spc="-1">
                <a:solidFill>
                  <a:srgbClr val="FFFF00"/>
                </a:solidFill>
                <a:latin typeface="Times New Roman"/>
              </a:rPr>
              <a:t>Εντερική απόφραξη (ειλεός ), 4</a:t>
            </a:r>
            <a:endParaRPr lang="en-US" sz="32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/>
          </p:nvPr>
        </p:nvSpPr>
        <p:spPr>
          <a:xfrm>
            <a:off x="185400" y="821520"/>
            <a:ext cx="11820600" cy="59299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00"/>
                </a:solidFill>
                <a:latin typeface="Times New Roman"/>
              </a:rPr>
              <a:t>Συστηματικά αίτια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5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Ουραιμία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5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Οξέωση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5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Υποκαλιαιμία – Υπονατριαιμία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5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Φάρμακα (αντιχολινεργικά, ψυχοφάρμακα)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800" b="0" u="sng" strike="noStrike" spc="-1">
                <a:solidFill>
                  <a:srgbClr val="FFFF00"/>
                </a:solidFill>
                <a:uFillTx/>
                <a:latin typeface="Times New Roman"/>
              </a:rPr>
              <a:t>Παθοφυσιολογικές διαταραχές, 1 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Φυσιολογικά από τον εντερικό σωλήνα εκκρίνονται καθημερινά 7-10</a:t>
            </a:r>
            <a:r>
              <a:rPr lang="en-US" sz="2400" b="0" strike="noStrike" spc="-1">
                <a:solidFill>
                  <a:srgbClr val="FFFFFF"/>
                </a:solidFill>
                <a:latin typeface="Times New Roman"/>
              </a:rPr>
              <a:t>lt </a:t>
            </a: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υγρών. Το σύνολο αυτών των υγρών απορροφάται από το έντερο έτσι ώστε να αποβάλλονται τελικά 100-250</a:t>
            </a:r>
            <a:r>
              <a:rPr lang="en-US" sz="2400" b="0" strike="noStrike" spc="-1">
                <a:solidFill>
                  <a:srgbClr val="FFFFFF"/>
                </a:solidFill>
                <a:latin typeface="Times New Roman"/>
              </a:rPr>
              <a:t>ml</a:t>
            </a: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 νερού από τα κόπρανα. </a:t>
            </a:r>
            <a:r>
              <a:rPr lang="el-GR" sz="2400" b="0" strike="noStrike" spc="-1">
                <a:solidFill>
                  <a:srgbClr val="FFFF00"/>
                </a:solidFill>
                <a:latin typeface="Times New Roman"/>
              </a:rPr>
              <a:t>Στον ειλεό συμβαίνουν οι ακόλουθες παθοφυσιολογικές διαταραχές =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185400" y="172440"/>
            <a:ext cx="11621880" cy="7682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l-GR" sz="3600" b="0" strike="noStrike" spc="-1">
                <a:solidFill>
                  <a:srgbClr val="FFFF00"/>
                </a:solidFill>
                <a:latin typeface="Times New Roman"/>
              </a:rPr>
              <a:t>Εντερική απόφραξη (ειλεός ), 5</a:t>
            </a:r>
            <a:endParaRPr lang="en-US" sz="36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/>
          </p:nvPr>
        </p:nvSpPr>
        <p:spPr>
          <a:xfrm>
            <a:off x="185400" y="821520"/>
            <a:ext cx="11820600" cy="58636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400" b="0" u="sng" strike="noStrike" spc="-1">
                <a:solidFill>
                  <a:srgbClr val="FFFF00"/>
                </a:solidFill>
                <a:uFillTx/>
                <a:latin typeface="Times New Roman"/>
              </a:rPr>
              <a:t>Παθοφυσιολογικές διαταραχές, 2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5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00"/>
                </a:solidFill>
                <a:latin typeface="Times New Roman"/>
              </a:rPr>
              <a:t>Διαταράσσεται η ενεργητική μεταφορά νερού και ηλεκτρολυτών στο αίμα </a:t>
            </a: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(απορρόφηση) με αποτέλεσμα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5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00"/>
                </a:solidFill>
                <a:latin typeface="Times New Roman"/>
              </a:rPr>
              <a:t>Αφυδάτωση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5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00"/>
                </a:solidFill>
                <a:latin typeface="Times New Roman"/>
              </a:rPr>
              <a:t>Ηλεκτρολυτικές διαταραχές </a:t>
            </a: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(υπονατριαιμία, υποκαλιαιμία, υποχλωραιμία)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5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00"/>
                </a:solidFill>
                <a:latin typeface="Times New Roman"/>
              </a:rPr>
              <a:t>Διαταραχές της οξεοβασικής ισορροπίας </a:t>
            </a: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(μεταβολική αλκάλωση, μεταβολική οξέωση)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5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00"/>
                </a:solidFill>
                <a:latin typeface="Times New Roman"/>
              </a:rPr>
              <a:t>Τα μικρόβια του εντέρου πολλαπλασιάζονται λόγω στάσης με αποτέλεσμα την διαταραχή του εντερικού φραγμού και την είσοδο τοξινών στην κυκλοφορία 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(αλλόθεση ή </a:t>
            </a:r>
            <a:r>
              <a:rPr lang="en-US" sz="2400" b="0" strike="noStrike" spc="-1">
                <a:solidFill>
                  <a:srgbClr val="FFFFFF"/>
                </a:solidFill>
                <a:latin typeface="Times New Roman"/>
              </a:rPr>
              <a:t>translocation)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34" name="Βέλος: Δεξιό 3"/>
          <p:cNvSpPr/>
          <p:nvPr/>
        </p:nvSpPr>
        <p:spPr>
          <a:xfrm>
            <a:off x="2889000" y="2120400"/>
            <a:ext cx="3458520" cy="158760"/>
          </a:xfrm>
          <a:prstGeom prst="rightArrow">
            <a:avLst>
              <a:gd name="adj1" fmla="val 100000"/>
              <a:gd name="adj2" fmla="val 50000"/>
            </a:avLst>
          </a:prstGeom>
          <a:solidFill>
            <a:srgbClr val="FFFF00"/>
          </a:solidFill>
          <a:ln cap="rnd">
            <a:solidFill>
              <a:srgbClr val="820F0E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l-GR" sz="1800" b="0" strike="noStrike" spc="-1">
              <a:solidFill>
                <a:schemeClr val="lt1"/>
              </a:solidFill>
              <a:latin typeface="Century Gothic"/>
            </a:endParaRPr>
          </a:p>
        </p:txBody>
      </p:sp>
      <p:sp>
        <p:nvSpPr>
          <p:cNvPr id="135" name="Βέλος: Δεξιό 4"/>
          <p:cNvSpPr/>
          <p:nvPr/>
        </p:nvSpPr>
        <p:spPr>
          <a:xfrm>
            <a:off x="8945280" y="5393520"/>
            <a:ext cx="2862000" cy="211680"/>
          </a:xfrm>
          <a:prstGeom prst="rightArrow">
            <a:avLst>
              <a:gd name="adj1" fmla="val 100000"/>
              <a:gd name="adj2" fmla="val 50000"/>
            </a:avLst>
          </a:prstGeom>
          <a:solidFill>
            <a:srgbClr val="FFFF00"/>
          </a:solidFill>
          <a:ln cap="rnd">
            <a:solidFill>
              <a:srgbClr val="820F0E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l-GR" sz="1800" b="0" strike="noStrike" spc="-1">
              <a:solidFill>
                <a:schemeClr val="lt1"/>
              </a:solidFill>
              <a:latin typeface="Century Gothic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185400" y="145800"/>
            <a:ext cx="11793960" cy="6091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l-GR" sz="3600" b="0" strike="noStrike" spc="-1">
                <a:solidFill>
                  <a:srgbClr val="FFFF00"/>
                </a:solidFill>
                <a:latin typeface="Times New Roman"/>
              </a:rPr>
              <a:t>Εντερική απόφραξη (ειλεός ), </a:t>
            </a:r>
            <a:r>
              <a:rPr lang="en-US" sz="3600" b="0" strike="noStrike" spc="-1">
                <a:solidFill>
                  <a:srgbClr val="FFFF00"/>
                </a:solidFill>
                <a:latin typeface="Times New Roman"/>
              </a:rPr>
              <a:t>6</a:t>
            </a:r>
            <a:endParaRPr lang="en-US" sz="36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/>
          </p:nvPr>
        </p:nvSpPr>
        <p:spPr>
          <a:xfrm>
            <a:off x="185400" y="901080"/>
            <a:ext cx="11701440" cy="58107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indent="0">
              <a:lnSpc>
                <a:spcPct val="100000"/>
              </a:lnSpc>
              <a:spcBef>
                <a:spcPts val="1199"/>
              </a:spcBef>
              <a:buNone/>
              <a:tabLst>
                <a:tab pos="0" algn="l"/>
              </a:tabLst>
            </a:pPr>
            <a:r>
              <a:rPr lang="el-GR" sz="2400" b="0" u="sng" strike="noStrike" spc="-1">
                <a:solidFill>
                  <a:srgbClr val="FFFFFF"/>
                </a:solidFill>
                <a:uFillTx/>
                <a:latin typeface="Times New Roman"/>
              </a:rPr>
              <a:t>Κλινική εικόνα, 1</a:t>
            </a: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 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00000"/>
              </a:lnSpc>
              <a:spcBef>
                <a:spcPts val="1199"/>
              </a:spcBef>
              <a:buNone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 (το προεξάρχον σύμπτωμα στις παρακάτω περιπτώσεις είναι </a:t>
            </a:r>
            <a:r>
              <a:rPr lang="el-GR" sz="2400" b="0" u="sng" strike="noStrike" spc="-1">
                <a:solidFill>
                  <a:srgbClr val="FFFF00"/>
                </a:solidFill>
                <a:uFillTx/>
                <a:latin typeface="Times New Roman"/>
              </a:rPr>
              <a:t>με κίτρινο χρώμα &amp; υπογραμμίζεται) 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00000"/>
              </a:lnSpc>
              <a:spcBef>
                <a:spcPts val="1199"/>
              </a:spcBef>
              <a:buNone/>
              <a:tabLst>
                <a:tab pos="0" algn="l"/>
              </a:tabLst>
            </a:pPr>
            <a:r>
              <a:rPr lang="el-GR" sz="2400" b="0" u="sng" strike="noStrike" spc="-1">
                <a:solidFill>
                  <a:schemeClr val="accent6">
                    <a:lumMod val="20000"/>
                    <a:lumOff val="80000"/>
                  </a:schemeClr>
                </a:solidFill>
                <a:uFillTx/>
                <a:latin typeface="Times New Roman"/>
              </a:rPr>
              <a:t>α) Υψηλή απόφραξη (στομάχι, 12δάκτυλο, αρχικό τμήμα λεπτού εντέρου)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00000"/>
              </a:lnSpc>
              <a:spcBef>
                <a:spcPts val="1199"/>
              </a:spcBef>
              <a:buNone/>
              <a:tabLst>
                <a:tab pos="0" algn="l"/>
              </a:tabLst>
            </a:pPr>
            <a:r>
              <a:rPr lang="el-GR" sz="2400" b="0" u="sng" strike="noStrike" spc="-1">
                <a:solidFill>
                  <a:srgbClr val="FFFF00"/>
                </a:solidFill>
                <a:uFillTx/>
                <a:latin typeface="Times New Roman"/>
              </a:rPr>
              <a:t>Έμετος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00000"/>
              </a:lnSpc>
              <a:spcBef>
                <a:spcPts val="1199"/>
              </a:spcBef>
              <a:buNone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Πόνος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00000"/>
              </a:lnSpc>
              <a:spcBef>
                <a:spcPts val="1199"/>
              </a:spcBef>
              <a:buNone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Διάταση κοιλίας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00000"/>
              </a:lnSpc>
              <a:spcBef>
                <a:spcPts val="1199"/>
              </a:spcBef>
              <a:buNone/>
              <a:tabLst>
                <a:tab pos="0" algn="l"/>
              </a:tabLst>
            </a:pPr>
            <a:r>
              <a:rPr lang="el-GR" sz="2400" b="0" u="sng" strike="noStrike" spc="-1">
                <a:solidFill>
                  <a:schemeClr val="accent6">
                    <a:lumMod val="20000"/>
                    <a:lumOff val="80000"/>
                  </a:schemeClr>
                </a:solidFill>
                <a:uFillTx/>
                <a:latin typeface="Times New Roman"/>
              </a:rPr>
              <a:t>β) Μέση απόφραξη (μέσο – τελικό τμήμα του ειλεού)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00000"/>
              </a:lnSpc>
              <a:spcBef>
                <a:spcPts val="1199"/>
              </a:spcBef>
              <a:buNone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Έμετος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00000"/>
              </a:lnSpc>
              <a:spcBef>
                <a:spcPts val="1199"/>
              </a:spcBef>
              <a:buNone/>
              <a:tabLst>
                <a:tab pos="0" algn="l"/>
              </a:tabLst>
            </a:pPr>
            <a:r>
              <a:rPr lang="el-GR" sz="2400" b="0" u="sng" strike="noStrike" spc="-1">
                <a:solidFill>
                  <a:srgbClr val="FFFF00"/>
                </a:solidFill>
                <a:uFillTx/>
                <a:latin typeface="Times New Roman"/>
              </a:rPr>
              <a:t>Πόνος (κωλικοί εντέρου)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00000"/>
              </a:lnSpc>
              <a:spcBef>
                <a:spcPts val="1199"/>
              </a:spcBef>
              <a:buNone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Διάταση κοιλίας 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172440" y="145800"/>
            <a:ext cx="11621880" cy="552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l-GR" sz="2800" b="0" strike="noStrike" spc="-1">
                <a:solidFill>
                  <a:srgbClr val="FFFF00"/>
                </a:solidFill>
                <a:latin typeface="Times New Roman"/>
              </a:rPr>
              <a:t>Οξείες παθήσεις χοληφόρων αγγείων / Εντερική απόφραξη (ειλεός)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172440" y="699120"/>
            <a:ext cx="11847240" cy="20437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85000"/>
          </a:bodyPr>
          <a:lstStyle/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l-GR" sz="2000" b="0" u="sng" strike="noStrike" spc="-1">
                <a:solidFill>
                  <a:srgbClr val="FFFFFF"/>
                </a:solidFill>
                <a:uFillTx/>
                <a:latin typeface="Times New Roman"/>
              </a:rPr>
              <a:t>Τμήματα χοληφόρου δένδρου</a:t>
            </a: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  <a:p>
            <a:pPr marL="315000" indent="-315000">
              <a:lnSpc>
                <a:spcPct val="150000"/>
              </a:lnSpc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000" b="0" strike="noStrike" spc="-1">
                <a:solidFill>
                  <a:srgbClr val="FFFF00"/>
                </a:solidFill>
                <a:latin typeface="Times New Roman"/>
              </a:rPr>
              <a:t>Ενδοηπατικά χοληφόρα</a:t>
            </a: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  <a:p>
            <a:pPr marL="315000" indent="-315000">
              <a:lnSpc>
                <a:spcPct val="150000"/>
              </a:lnSpc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000" b="0" strike="noStrike" spc="-1">
                <a:solidFill>
                  <a:srgbClr val="FFFF00"/>
                </a:solidFill>
                <a:latin typeface="Times New Roman"/>
              </a:rPr>
              <a:t>Εξωηπατικά χοληφόρα </a:t>
            </a: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  <a:p>
            <a:pPr marL="315000" indent="-315000">
              <a:lnSpc>
                <a:spcPct val="150000"/>
              </a:lnSpc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000" b="0" strike="noStrike" spc="-1">
                <a:solidFill>
                  <a:srgbClr val="FFFF00"/>
                </a:solidFill>
                <a:latin typeface="Times New Roman"/>
              </a:rPr>
              <a:t>(Δε) και (Αρ) ηπατικός πόρος</a:t>
            </a: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  <a:p>
            <a:pPr marL="315000" indent="-315000">
              <a:lnSpc>
                <a:spcPct val="150000"/>
              </a:lnSpc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000" b="0" strike="noStrike" spc="-1">
                <a:solidFill>
                  <a:srgbClr val="FFFF00"/>
                </a:solidFill>
                <a:latin typeface="Times New Roman"/>
              </a:rPr>
              <a:t>Κοινός ηπατικός πόρος </a:t>
            </a: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pic>
        <p:nvPicPr>
          <p:cNvPr id="98" name="Εικόνα 3"/>
          <p:cNvPicPr/>
          <p:nvPr/>
        </p:nvPicPr>
        <p:blipFill>
          <a:blip r:embed="rId2"/>
          <a:stretch/>
        </p:blipFill>
        <p:spPr>
          <a:xfrm>
            <a:off x="377640" y="3314700"/>
            <a:ext cx="11641680" cy="32873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92880" y="132480"/>
            <a:ext cx="11820600" cy="5695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l-GR" sz="3600" b="0" strike="noStrike" spc="-1">
                <a:solidFill>
                  <a:srgbClr val="FFFF00"/>
                </a:solidFill>
                <a:latin typeface="Times New Roman"/>
              </a:rPr>
              <a:t>Εντερική απόφραξη (ειλεός ), 7</a:t>
            </a:r>
            <a:endParaRPr lang="en-US" sz="36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/>
          </p:nvPr>
        </p:nvSpPr>
        <p:spPr>
          <a:xfrm>
            <a:off x="92880" y="848160"/>
            <a:ext cx="11820600" cy="57776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l-GR" sz="2800" b="0" u="sng" strike="noStrike" spc="-1">
                <a:solidFill>
                  <a:srgbClr val="FFFFFF"/>
                </a:solidFill>
                <a:uFillTx/>
                <a:latin typeface="Times New Roman"/>
              </a:rPr>
              <a:t>Κλινική εικόνα, 2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l-GR" sz="2800" b="0" u="sng" strike="noStrike" spc="-1">
                <a:solidFill>
                  <a:schemeClr val="accent6">
                    <a:lumMod val="20000"/>
                    <a:lumOff val="80000"/>
                  </a:schemeClr>
                </a:solidFill>
                <a:uFillTx/>
                <a:latin typeface="Times New Roman"/>
              </a:rPr>
              <a:t>γ) Χαμηλή απόφραξη (παχύ έντερο)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l-GR" sz="2800" b="0" strike="noStrike" spc="-1">
                <a:solidFill>
                  <a:srgbClr val="FFFFFF"/>
                </a:solidFill>
                <a:latin typeface="Times New Roman"/>
              </a:rPr>
              <a:t>Έμετος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l-GR" sz="2800" b="0" strike="noStrike" spc="-1">
                <a:solidFill>
                  <a:srgbClr val="FFFFFF"/>
                </a:solidFill>
                <a:latin typeface="Times New Roman"/>
              </a:rPr>
              <a:t>Πόνος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l-GR" sz="2800" b="0" u="sng" strike="noStrike" spc="-1">
                <a:solidFill>
                  <a:srgbClr val="FFFF00"/>
                </a:solidFill>
                <a:uFillTx/>
                <a:latin typeface="Times New Roman"/>
              </a:rPr>
              <a:t>Διάταση κοιλίας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172440" y="105840"/>
            <a:ext cx="11807280" cy="7286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l-GR" sz="4000" b="0" strike="noStrike" spc="-1">
                <a:solidFill>
                  <a:srgbClr val="FFFF00"/>
                </a:solidFill>
                <a:latin typeface="Times New Roman"/>
              </a:rPr>
              <a:t>Εντερική απόφραξη (ειλεός ), 8</a:t>
            </a:r>
            <a:endParaRPr lang="en-US" sz="4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/>
          </p:nvPr>
        </p:nvSpPr>
        <p:spPr>
          <a:xfrm>
            <a:off x="291600" y="980640"/>
            <a:ext cx="11688120" cy="56714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400" b="0" u="sng" strike="noStrike" spc="-1">
                <a:solidFill>
                  <a:schemeClr val="accent5">
                    <a:lumMod val="20000"/>
                    <a:lumOff val="80000"/>
                  </a:schemeClr>
                </a:solidFill>
                <a:uFillTx/>
                <a:latin typeface="Times New Roman"/>
              </a:rPr>
              <a:t>Αντικειμενικά ευρήματα 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00"/>
                </a:solidFill>
                <a:latin typeface="Times New Roman"/>
              </a:rPr>
              <a:t>Σημεία αφυδάτωσης = ξηρότητα βλεννογόνων, ελάττωση αποβαλλομένων ούρων, ταχυκαρδία, υπόταση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00"/>
                </a:solidFill>
                <a:latin typeface="Times New Roman"/>
              </a:rPr>
              <a:t>Κοιλιακή διάταση, ορατός περισταλτισμός εντέρου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Αύξηση των εντερικών ήχων </a:t>
            </a:r>
            <a:r>
              <a:rPr lang="el-GR" sz="2400" b="0" strike="noStrike" spc="-1">
                <a:solidFill>
                  <a:srgbClr val="FFFF00"/>
                </a:solidFill>
                <a:latin typeface="Times New Roman"/>
              </a:rPr>
              <a:t>= εντερικοί ήχοι προσπαθείας/μεταλλικοί στα αρχικά στάδια </a:t>
            </a: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του ειλεού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Μείωση – εξαφάνιση των εντερικών ήχων </a:t>
            </a:r>
            <a:r>
              <a:rPr lang="el-GR" sz="2400" b="0" strike="noStrike" spc="-1">
                <a:solidFill>
                  <a:srgbClr val="FFFF00"/>
                </a:solidFill>
                <a:latin typeface="Times New Roman"/>
              </a:rPr>
              <a:t>= παραμελημένος ειλεός, νέκρωση εντέρου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400" b="0" u="sng" strike="noStrike" spc="-1">
                <a:solidFill>
                  <a:schemeClr val="accent6">
                    <a:lumMod val="20000"/>
                    <a:lumOff val="80000"/>
                  </a:schemeClr>
                </a:solidFill>
                <a:uFillTx/>
                <a:latin typeface="Times New Roman"/>
              </a:rPr>
              <a:t>Εργαστηριακά ευρήματα 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Αύξηση </a:t>
            </a:r>
            <a:r>
              <a:rPr lang="en-US" sz="2400" b="0" strike="noStrike" spc="-1">
                <a:solidFill>
                  <a:srgbClr val="FFFFFF"/>
                </a:solidFill>
                <a:latin typeface="Times New Roman"/>
              </a:rPr>
              <a:t>Hct, WBC </a:t>
            </a: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λόγω αιμοσυμπύκνωσης, αφυδάτωσης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Ηλεκτρολυτικές διαταραχές (υποκαλιαιμία, υπονατριαιμία, υποχλωραιμία)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Οξεοβασικές διαταραχές (μεταβολική αλκάλωση σε υψηλό ειλεό, οξέωση σε χαμηλό ή παραμελημένο ειλεό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119160" y="206640"/>
            <a:ext cx="9957600" cy="601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l-GR" sz="3200" b="0" strike="noStrike" spc="-1">
                <a:solidFill>
                  <a:srgbClr val="FFFF00"/>
                </a:solidFill>
                <a:latin typeface="Times New Roman"/>
              </a:rPr>
              <a:t>Εντερική απόφραξη (ειλεός ), 9</a:t>
            </a:r>
            <a:endParaRPr lang="en-US" sz="32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/>
          </p:nvPr>
        </p:nvSpPr>
        <p:spPr>
          <a:xfrm>
            <a:off x="264960" y="808560"/>
            <a:ext cx="11661480" cy="58428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3000"/>
          </a:bodyPr>
          <a:lstStyle/>
          <a:p>
            <a:pPr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800" b="0" strike="noStrike" spc="-1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/>
              </a:rPr>
              <a:t>Ακτινολική εικόνα = 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800" b="0" u="sng" strike="noStrike" spc="-1">
                <a:solidFill>
                  <a:srgbClr val="FFFF00"/>
                </a:solidFill>
                <a:uFillTx/>
                <a:latin typeface="Times New Roman"/>
              </a:rPr>
              <a:t>Ειλεός λεπτού εντέρου 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  <a:p>
            <a:pPr marL="344520" indent="-344520">
              <a:lnSpc>
                <a:spcPct val="15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800" b="0" strike="noStrike" spc="-1">
                <a:solidFill>
                  <a:srgbClr val="FFFFFF"/>
                </a:solidFill>
                <a:latin typeface="Times New Roman"/>
              </a:rPr>
              <a:t>Υδραερικά επίπεδα πολλαπλά, στο κέντρο της κοιλίας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  <a:p>
            <a:pPr marL="344520" indent="-344520">
              <a:lnSpc>
                <a:spcPct val="15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800" b="0" strike="noStrike" spc="-1">
                <a:solidFill>
                  <a:srgbClr val="FFFFFF"/>
                </a:solidFill>
                <a:latin typeface="Times New Roman"/>
              </a:rPr>
              <a:t>Διακρίνονται οι πτυχές του λεπτού εντέρου σε όλο το εύρος του εντερικού αυλού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800" b="0" u="sng" strike="noStrike" spc="-1">
                <a:solidFill>
                  <a:srgbClr val="FFFF00"/>
                </a:solidFill>
                <a:uFillTx/>
                <a:latin typeface="Times New Roman"/>
              </a:rPr>
              <a:t>Ειλεός παχέος εντέρου 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  <a:p>
            <a:pPr marL="344520" indent="-344520">
              <a:lnSpc>
                <a:spcPct val="15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800" b="0" strike="noStrike" spc="-1">
                <a:solidFill>
                  <a:srgbClr val="FFFFFF"/>
                </a:solidFill>
                <a:latin typeface="Times New Roman"/>
              </a:rPr>
              <a:t>Υδραερικά επίπεδα λίγα, στην περιφέρεια της κοιλίας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  <a:p>
            <a:pPr marL="344520" indent="-344520">
              <a:lnSpc>
                <a:spcPct val="15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800" b="0" strike="noStrike" spc="-1">
                <a:solidFill>
                  <a:srgbClr val="FFFFFF"/>
                </a:solidFill>
                <a:latin typeface="Times New Roman"/>
              </a:rPr>
              <a:t>Διακρίνονται οι κολικές κυψέλες που καταλαμβάνουν μέρος του εντερικού αυλού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198720" y="145800"/>
            <a:ext cx="11714400" cy="7286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l-GR" sz="3600" b="0" strike="noStrike" spc="-1">
                <a:solidFill>
                  <a:srgbClr val="FFFF00"/>
                </a:solidFill>
                <a:latin typeface="Times New Roman"/>
              </a:rPr>
              <a:t>Εντερική απόφραξη (ειλεός ), </a:t>
            </a:r>
            <a:r>
              <a:rPr lang="en-US" sz="3600" b="0" strike="noStrike" spc="-1">
                <a:solidFill>
                  <a:srgbClr val="FFFF00"/>
                </a:solidFill>
                <a:latin typeface="Times New Roman"/>
              </a:rPr>
              <a:t>10</a:t>
            </a:r>
            <a:endParaRPr lang="en-US" sz="36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/>
          </p:nvPr>
        </p:nvSpPr>
        <p:spPr>
          <a:xfrm>
            <a:off x="198720" y="874800"/>
            <a:ext cx="11860200" cy="58374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800" b="0" u="sng" strike="noStrike" spc="-1">
                <a:solidFill>
                  <a:srgbClr val="FFFF00"/>
                </a:solidFill>
                <a:uFillTx/>
                <a:latin typeface="Times New Roman"/>
              </a:rPr>
              <a:t>Θεραπεία 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Ενυδάτωση/ρύθμιση ηλεκτρολυτικών διαταραχών, χορήγηση </a:t>
            </a:r>
            <a:r>
              <a:rPr lang="en-US" sz="2400" b="0" strike="noStrike" spc="-1">
                <a:solidFill>
                  <a:srgbClr val="FFFFFF"/>
                </a:solidFill>
                <a:latin typeface="Times New Roman"/>
              </a:rPr>
              <a:t>iv NaCl 0,9%</a:t>
            </a: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 &amp;</a:t>
            </a:r>
            <a:r>
              <a:rPr lang="en-US" sz="2400" b="0" strike="noStrike" spc="-1">
                <a:solidFill>
                  <a:srgbClr val="FFFFFF"/>
                </a:solidFill>
                <a:latin typeface="Times New Roman"/>
              </a:rPr>
              <a:t> iv KCl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έλεγχος διούρησης και κεντρικής φλεβικής πίεσης, 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Τοποθέτηση ρινογαστρικού σωλήνα &amp; ουροκαθετήρα </a:t>
            </a:r>
            <a:r>
              <a:rPr lang="en-US" sz="2400" b="0" strike="noStrike" spc="-1">
                <a:solidFill>
                  <a:srgbClr val="FFFFFF"/>
                </a:solidFill>
                <a:latin typeface="Times New Roman"/>
              </a:rPr>
              <a:t>foley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Χορήγηση </a:t>
            </a:r>
            <a:r>
              <a:rPr lang="en-US" sz="2400" b="0" strike="noStrike" spc="-1">
                <a:solidFill>
                  <a:srgbClr val="FFFFFF"/>
                </a:solidFill>
                <a:latin typeface="Times New Roman"/>
              </a:rPr>
              <a:t>iv </a:t>
            </a: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αντιβιοτικών &amp; γαστροπροστατευτικών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800" b="0" u="sng" strike="noStrike" spc="-1">
                <a:solidFill>
                  <a:srgbClr val="FFFF00"/>
                </a:solidFill>
                <a:uFillTx/>
                <a:latin typeface="Times New Roman"/>
              </a:rPr>
              <a:t>Χειρουργική Θεραπεία 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00"/>
                </a:solidFill>
                <a:latin typeface="Times New Roman"/>
              </a:rPr>
              <a:t>Στον ειλεό λεπτού εντέρου </a:t>
            </a: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= συντηρητική αγωγή (αναμονή) 24-48</a:t>
            </a:r>
            <a:r>
              <a:rPr lang="en-US" sz="2400" b="0" strike="noStrike" spc="-1">
                <a:solidFill>
                  <a:srgbClr val="FFFFFF"/>
                </a:solidFill>
                <a:latin typeface="Times New Roman"/>
              </a:rPr>
              <a:t>h </a:t>
            </a: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για την περίπτωση αυτόματης λύσης του ειλεού (πχ από συμφύσεις). 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400" b="0" u="sng" strike="noStrike" spc="-1">
                <a:solidFill>
                  <a:srgbClr val="FFFFFF"/>
                </a:solidFill>
                <a:uFillTx/>
                <a:latin typeface="Times New Roman"/>
              </a:rPr>
              <a:t>Η αναμονή δεν πρέπει να ξεπερνά τις 48</a:t>
            </a:r>
            <a:r>
              <a:rPr lang="en-US" sz="2400" b="0" u="sng" strike="noStrike" spc="-1">
                <a:solidFill>
                  <a:srgbClr val="FFFFFF"/>
                </a:solidFill>
                <a:uFillTx/>
                <a:latin typeface="Times New Roman"/>
              </a:rPr>
              <a:t>h </a:t>
            </a:r>
            <a:r>
              <a:rPr lang="el-GR" sz="2400" b="0" u="sng" strike="noStrike" spc="-1">
                <a:solidFill>
                  <a:srgbClr val="FFFFFF"/>
                </a:solidFill>
                <a:uFillTx/>
                <a:latin typeface="Times New Roman"/>
              </a:rPr>
              <a:t>λόγω του κινδύνου ισχαιμικής νέκρωσης του λεπτού εντέρου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00"/>
                </a:solidFill>
                <a:latin typeface="Times New Roman"/>
              </a:rPr>
              <a:t>Στον ειλεό παχέος εντέρου </a:t>
            </a: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= η θεραπεία είναι πάντα χειρουργική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185400" y="119160"/>
            <a:ext cx="11860200" cy="5032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l-GR" sz="3200" b="0" strike="noStrike" spc="-1">
                <a:solidFill>
                  <a:srgbClr val="FFFF00"/>
                </a:solidFill>
                <a:latin typeface="Times New Roman"/>
              </a:rPr>
              <a:t>Εντερική απόφραξη (ειλεός ), </a:t>
            </a:r>
            <a:r>
              <a:rPr lang="en-US" sz="3200" b="0" strike="noStrike" spc="-1">
                <a:solidFill>
                  <a:srgbClr val="FFFF00"/>
                </a:solidFill>
                <a:latin typeface="Times New Roman"/>
              </a:rPr>
              <a:t>1</a:t>
            </a:r>
            <a:r>
              <a:rPr lang="el-GR" sz="3200" b="0" strike="noStrike" spc="-1">
                <a:solidFill>
                  <a:srgbClr val="FFFF00"/>
                </a:solidFill>
                <a:latin typeface="Times New Roman"/>
              </a:rPr>
              <a:t>1</a:t>
            </a:r>
            <a:endParaRPr lang="en-US" sz="32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/>
          </p:nvPr>
        </p:nvSpPr>
        <p:spPr>
          <a:xfrm>
            <a:off x="185400" y="808560"/>
            <a:ext cx="11860200" cy="57776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400" b="0" u="sng" strike="noStrike" spc="-1">
                <a:solidFill>
                  <a:srgbClr val="FFFF00"/>
                </a:solidFill>
                <a:uFillTx/>
                <a:latin typeface="Times New Roman"/>
              </a:rPr>
              <a:t>Χειρουργικές τεχνικές 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000" b="0" strike="noStrike" spc="-1">
                <a:solidFill>
                  <a:srgbClr val="FFFFFF"/>
                </a:solidFill>
                <a:latin typeface="Times New Roman"/>
              </a:rPr>
              <a:t>Λύση των συμφύσεων</a:t>
            </a: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000" b="0" strike="noStrike" spc="-1">
                <a:solidFill>
                  <a:srgbClr val="FFFFFF"/>
                </a:solidFill>
                <a:latin typeface="Times New Roman"/>
              </a:rPr>
              <a:t>Εκτομή της βλάβης και αναστόμωση</a:t>
            </a: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000" b="0" strike="noStrike" spc="-1">
                <a:solidFill>
                  <a:srgbClr val="FFFFFF"/>
                </a:solidFill>
                <a:latin typeface="Times New Roman"/>
              </a:rPr>
              <a:t>Εκτομή της βλάβης και κολοστομία (αναστόμωση σε δεύτερο χρόνο)</a:t>
            </a: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000" b="0" strike="noStrike" spc="-1">
                <a:solidFill>
                  <a:srgbClr val="FFFFFF"/>
                </a:solidFill>
                <a:latin typeface="Times New Roman"/>
              </a:rPr>
              <a:t>Κολοστομία (σε δεύτερο χρόνο εκτομή της βλάβης και αναστόμωση)</a:t>
            </a: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400" b="0" u="sng" strike="noStrike" spc="-1">
                <a:solidFill>
                  <a:srgbClr val="FFFF00"/>
                </a:solidFill>
                <a:uFillTx/>
                <a:latin typeface="Times New Roman"/>
              </a:rPr>
              <a:t>Πρόγνωση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000" b="0" u="sng" strike="noStrike" spc="-1">
                <a:solidFill>
                  <a:srgbClr val="FFFF00"/>
                </a:solidFill>
                <a:uFillTx/>
                <a:latin typeface="Times New Roman"/>
              </a:rPr>
              <a:t>Θνησιμότητα σε ειλεό λεπτού εντέρου</a:t>
            </a:r>
            <a:r>
              <a:rPr lang="el-GR" sz="2000" b="0" u="sng" strike="noStrike" spc="-1">
                <a:solidFill>
                  <a:srgbClr val="FFFFFF"/>
                </a:solidFill>
                <a:uFillTx/>
                <a:latin typeface="Times New Roman"/>
              </a:rPr>
              <a:t> </a:t>
            </a: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000" b="0" strike="noStrike" spc="-1">
                <a:solidFill>
                  <a:srgbClr val="FFFFFF"/>
                </a:solidFill>
                <a:latin typeface="Times New Roman"/>
              </a:rPr>
              <a:t>Απλή απόφραξη 1-2%</a:t>
            </a: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000" b="0" strike="noStrike" spc="-1">
                <a:solidFill>
                  <a:srgbClr val="FFFFFF"/>
                </a:solidFill>
                <a:latin typeface="Times New Roman"/>
              </a:rPr>
              <a:t>Ισχαιμικού τύπου απόφραξη 5-30%</a:t>
            </a: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000" b="0" strike="noStrike" spc="-1">
                <a:solidFill>
                  <a:srgbClr val="FFFFFF"/>
                </a:solidFill>
                <a:latin typeface="Times New Roman"/>
              </a:rPr>
              <a:t>Επέμβαση εντός των πρώτων 36 ωρών &lt;10%</a:t>
            </a: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000" b="0" strike="noStrike" spc="-1">
                <a:solidFill>
                  <a:srgbClr val="FFFFFF"/>
                </a:solidFill>
                <a:latin typeface="Times New Roman"/>
              </a:rPr>
              <a:t>Επέμβαση μετά από 36 ώρες &gt;20% </a:t>
            </a: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000" b="0" u="sng" strike="noStrike" spc="-1">
                <a:solidFill>
                  <a:srgbClr val="FFFF00"/>
                </a:solidFill>
                <a:uFillTx/>
                <a:latin typeface="Times New Roman"/>
              </a:rPr>
              <a:t>Θνησιμότητα σε ειλεό παχέος εντέρου</a:t>
            </a: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000" b="0" strike="noStrike" spc="-1">
                <a:solidFill>
                  <a:srgbClr val="FFFFFF"/>
                </a:solidFill>
                <a:latin typeface="Times New Roman"/>
              </a:rPr>
              <a:t>Υπάρχει σημαντική θνησιμότητα 12-30%</a:t>
            </a: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/>
          </p:nvPr>
        </p:nvSpPr>
        <p:spPr>
          <a:xfrm>
            <a:off x="1037160" y="2039760"/>
            <a:ext cx="8946360" cy="41950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l-GR" sz="3600" b="0" strike="noStrike" spc="-1">
                <a:solidFill>
                  <a:srgbClr val="FFFFFF"/>
                </a:solidFill>
                <a:latin typeface="Times New Roman"/>
              </a:rPr>
              <a:t>Ευχαριστώ για την προσοχή σας</a:t>
            </a:r>
            <a:endParaRPr lang="en-US" sz="36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Picture 2" descr="Τα Χοληφόρα - Γενικός Χειρουργός Θεόδωρος Τσίρλης"/>
          <p:cNvPicPr/>
          <p:nvPr/>
        </p:nvPicPr>
        <p:blipFill>
          <a:blip r:embed="rId2"/>
          <a:stretch/>
        </p:blipFill>
        <p:spPr>
          <a:xfrm>
            <a:off x="477000" y="2837160"/>
            <a:ext cx="11211120" cy="3872520"/>
          </a:xfrm>
          <a:prstGeom prst="rect">
            <a:avLst/>
          </a:prstGeom>
          <a:ln w="0">
            <a:noFill/>
          </a:ln>
        </p:spPr>
      </p:pic>
      <p:sp>
        <p:nvSpPr>
          <p:cNvPr id="100" name="PlaceHolder 1"/>
          <p:cNvSpPr>
            <a:spLocks noGrp="1"/>
          </p:cNvSpPr>
          <p:nvPr>
            <p:ph/>
          </p:nvPr>
        </p:nvSpPr>
        <p:spPr>
          <a:xfrm>
            <a:off x="353160" y="147960"/>
            <a:ext cx="11334960" cy="25009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81000"/>
          </a:bodyPr>
          <a:lstStyle/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l-GR" sz="2600" b="0" strike="noStrike" spc="-1">
                <a:solidFill>
                  <a:srgbClr val="FFFFFF"/>
                </a:solidFill>
                <a:latin typeface="Times New Roman"/>
              </a:rPr>
              <a:t>Κοινός χοληδόχος πόρος = </a:t>
            </a:r>
            <a:r>
              <a:rPr lang="el-GR" sz="2600" b="0" strike="noStrike" spc="-1">
                <a:solidFill>
                  <a:srgbClr val="FFFF00"/>
                </a:solidFill>
                <a:latin typeface="Times New Roman"/>
              </a:rPr>
              <a:t>Είναι η προέκταση του </a:t>
            </a:r>
            <a:r>
              <a:rPr lang="el-GR" sz="2600" b="0" u="sng" strike="noStrike" spc="-1">
                <a:solidFill>
                  <a:srgbClr val="FFFF00"/>
                </a:solidFill>
                <a:uFillTx/>
                <a:latin typeface="Times New Roman"/>
              </a:rPr>
              <a:t>κοινού ηπατικού πόρου μετά την εκβολή του κυστικού πόρου. </a:t>
            </a:r>
            <a:r>
              <a:rPr lang="el-GR" sz="2600" b="0" strike="noStrike" spc="-1">
                <a:solidFill>
                  <a:srgbClr val="FFFFFF"/>
                </a:solidFill>
                <a:latin typeface="Times New Roman"/>
              </a:rPr>
              <a:t>Εμφανίζει </a:t>
            </a:r>
            <a:r>
              <a:rPr lang="el-GR" sz="2600" b="0" strike="noStrike" spc="-1">
                <a:solidFill>
                  <a:srgbClr val="FFFF00"/>
                </a:solidFill>
                <a:latin typeface="Times New Roman"/>
              </a:rPr>
              <a:t>ενδοκοιλιακή, οπισθοδωδεκαδακτυλική και ενδοπαγκρεατική μοίρα. </a:t>
            </a:r>
            <a:r>
              <a:rPr lang="el-GR" sz="2600" b="0" u="sng" strike="noStrike" spc="-1">
                <a:solidFill>
                  <a:srgbClr val="FFFFFF"/>
                </a:solidFill>
                <a:uFillTx/>
                <a:latin typeface="Times New Roman"/>
              </a:rPr>
              <a:t>Καταλήγει στη 2</a:t>
            </a:r>
            <a:r>
              <a:rPr lang="el-GR" sz="2600" b="0" u="sng" strike="noStrike" spc="-1" baseline="30000">
                <a:solidFill>
                  <a:srgbClr val="FFFFFF"/>
                </a:solidFill>
                <a:uFillTx/>
                <a:latin typeface="Times New Roman"/>
              </a:rPr>
              <a:t>η</a:t>
            </a:r>
            <a:r>
              <a:rPr lang="el-GR" sz="2600" b="0" u="sng" strike="noStrike" spc="-1">
                <a:solidFill>
                  <a:srgbClr val="FFFFFF"/>
                </a:solidFill>
                <a:uFillTx/>
                <a:latin typeface="Times New Roman"/>
              </a:rPr>
              <a:t> μοίρα του 12/δάκτυλου όπου συμβάλλει με τον παγκρεατικό πόρο, </a:t>
            </a:r>
            <a:r>
              <a:rPr lang="el-GR" sz="2600" b="0" strike="noStrike" spc="-1">
                <a:solidFill>
                  <a:srgbClr val="FFFF00"/>
                </a:solidFill>
                <a:latin typeface="Times New Roman"/>
              </a:rPr>
              <a:t>σχηματίζοντας το Φύμα του </a:t>
            </a:r>
            <a:r>
              <a:rPr lang="en-US" sz="2600" b="0" strike="noStrike" spc="-1">
                <a:solidFill>
                  <a:srgbClr val="FFFF00"/>
                </a:solidFill>
                <a:latin typeface="Times New Roman"/>
              </a:rPr>
              <a:t>Vater. </a:t>
            </a:r>
            <a:endParaRPr lang="en-US" sz="26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l-GR" sz="2600" b="1" i="1" u="sng" strike="noStrike" spc="-1">
                <a:solidFill>
                  <a:srgbClr val="FFFF00"/>
                </a:solidFill>
                <a:uFillTx/>
                <a:latin typeface="Times New Roman"/>
              </a:rPr>
              <a:t>Στο Φύμα του </a:t>
            </a:r>
            <a:r>
              <a:rPr lang="en-US" sz="2600" b="1" i="1" u="sng" strike="noStrike" spc="-1">
                <a:solidFill>
                  <a:srgbClr val="FFFF00"/>
                </a:solidFill>
                <a:uFillTx/>
                <a:latin typeface="Times New Roman"/>
              </a:rPr>
              <a:t>Vater  </a:t>
            </a:r>
            <a:r>
              <a:rPr lang="el-GR" sz="2600" b="1" i="1" u="sng" strike="noStrike" spc="-1">
                <a:solidFill>
                  <a:srgbClr val="FFFF00"/>
                </a:solidFill>
                <a:uFillTx/>
                <a:latin typeface="Times New Roman"/>
              </a:rPr>
              <a:t>υπάρχει ο σφιγκτήρας του </a:t>
            </a:r>
            <a:r>
              <a:rPr lang="en-US" sz="2600" b="1" i="1" u="sng" strike="noStrike" spc="-1">
                <a:solidFill>
                  <a:srgbClr val="FFFF00"/>
                </a:solidFill>
                <a:uFillTx/>
                <a:latin typeface="Times New Roman"/>
              </a:rPr>
              <a:t>Oddi</a:t>
            </a:r>
            <a:endParaRPr lang="en-US" sz="26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Picture 2" descr="Χολαγγειοκαρκίνωμα - Καρκίνος χοληδόχου πόρου"/>
          <p:cNvPicPr/>
          <p:nvPr/>
        </p:nvPicPr>
        <p:blipFill>
          <a:blip r:embed="rId2"/>
          <a:stretch/>
        </p:blipFill>
        <p:spPr>
          <a:xfrm>
            <a:off x="278280" y="437400"/>
            <a:ext cx="11542320" cy="61750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16880" y="188280"/>
            <a:ext cx="9633600" cy="420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l-GR" sz="3200" b="0" strike="noStrike" spc="-1">
                <a:solidFill>
                  <a:srgbClr val="FFFF00"/>
                </a:solidFill>
                <a:latin typeface="Times New Roman"/>
              </a:rPr>
              <a:t>Χοληδόχος κύστη, 2</a:t>
            </a:r>
            <a:endParaRPr lang="en-US" sz="32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147960" y="793440"/>
            <a:ext cx="11725560" cy="25009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343080" indent="-343080">
              <a:lnSpc>
                <a:spcPct val="150000"/>
              </a:lnSpc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l-GR" sz="2000" b="0" strike="noStrike" spc="-1">
                <a:solidFill>
                  <a:srgbClr val="FFFFFF"/>
                </a:solidFill>
                <a:latin typeface="Times New Roman"/>
              </a:rPr>
              <a:t>Η ημερήσια παραγωγή χολής από το ήπαρ = 500-1500</a:t>
            </a:r>
            <a:r>
              <a:rPr lang="en-US" sz="2000" b="0" strike="noStrike" spc="-1">
                <a:solidFill>
                  <a:srgbClr val="FFFFFF"/>
                </a:solidFill>
                <a:latin typeface="Times New Roman"/>
              </a:rPr>
              <a:t>ml </a:t>
            </a: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50000"/>
              </a:lnSpc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l-GR" sz="2000" b="1" u="sng" strike="noStrike" spc="-1">
                <a:solidFill>
                  <a:srgbClr val="FFFFFF"/>
                </a:solidFill>
                <a:uFillTx/>
                <a:latin typeface="Times New Roman"/>
              </a:rPr>
              <a:t>Κατά τη νηστεία </a:t>
            </a:r>
            <a:r>
              <a:rPr lang="el-GR" sz="2000" b="1" strike="noStrike" spc="-1">
                <a:solidFill>
                  <a:srgbClr val="FFFF00"/>
                </a:solidFill>
                <a:latin typeface="Times New Roman"/>
              </a:rPr>
              <a:t>= η παραγόμενη χολή παλινδρομεί στην χοληδόχο κύστη όπου συμπυκνώνεται 10-20 φορές (ο σφιγκτήρας του  </a:t>
            </a:r>
            <a:r>
              <a:rPr lang="en-US" sz="2000" b="1" strike="noStrike" spc="-1">
                <a:solidFill>
                  <a:srgbClr val="FFFF00"/>
                </a:solidFill>
                <a:latin typeface="Times New Roman"/>
              </a:rPr>
              <a:t>Oddi </a:t>
            </a:r>
            <a:r>
              <a:rPr lang="el-GR" sz="2000" b="1" strike="noStrike" spc="-1">
                <a:solidFill>
                  <a:srgbClr val="FFFF00"/>
                </a:solidFill>
                <a:latin typeface="Times New Roman"/>
              </a:rPr>
              <a:t>είναι κλειστός). </a:t>
            </a: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50000"/>
              </a:lnSpc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l-GR" sz="2000" b="0" u="sng" strike="noStrike" spc="-1">
                <a:solidFill>
                  <a:srgbClr val="FFFFFF"/>
                </a:solidFill>
                <a:uFillTx/>
                <a:latin typeface="Times New Roman"/>
              </a:rPr>
              <a:t>Κατά το γεύμα </a:t>
            </a:r>
            <a:r>
              <a:rPr lang="el-GR" sz="2000" b="0" strike="noStrike" spc="-1">
                <a:solidFill>
                  <a:srgbClr val="FFFFFF"/>
                </a:solidFill>
                <a:latin typeface="Times New Roman"/>
              </a:rPr>
              <a:t>=  </a:t>
            </a:r>
            <a:r>
              <a:rPr lang="el-GR" sz="2000" b="0" strike="noStrike" spc="-1">
                <a:solidFill>
                  <a:srgbClr val="FFFF00"/>
                </a:solidFill>
                <a:latin typeface="Times New Roman"/>
              </a:rPr>
              <a:t>η χοληδόχος κύστη συσπάται και ο σφιγκτήρας του  Ο</a:t>
            </a:r>
            <a:r>
              <a:rPr lang="en-US" sz="2000" b="0" strike="noStrike" spc="-1">
                <a:solidFill>
                  <a:srgbClr val="FFFF00"/>
                </a:solidFill>
                <a:latin typeface="Times New Roman"/>
              </a:rPr>
              <a:t>ddi </a:t>
            </a:r>
            <a:r>
              <a:rPr lang="el-GR" sz="2000" b="0" strike="noStrike" spc="-1">
                <a:solidFill>
                  <a:srgbClr val="FFFF00"/>
                </a:solidFill>
                <a:latin typeface="Times New Roman"/>
              </a:rPr>
              <a:t>χαλαρώνει =</a:t>
            </a: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l-GR" sz="2000" b="1" strike="noStrike" spc="-1">
                <a:solidFill>
                  <a:srgbClr val="FFFFFF"/>
                </a:solidFill>
                <a:latin typeface="Times New Roman"/>
              </a:rPr>
              <a:t> έκκριση χολής στο 12δάκτυλο</a:t>
            </a: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pic>
        <p:nvPicPr>
          <p:cNvPr id="104" name="Εικόνα 3"/>
          <p:cNvPicPr/>
          <p:nvPr/>
        </p:nvPicPr>
        <p:blipFill>
          <a:blip r:embed="rId2"/>
          <a:stretch/>
        </p:blipFill>
        <p:spPr>
          <a:xfrm>
            <a:off x="416880" y="3563640"/>
            <a:ext cx="11555280" cy="3105719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Picture 2" descr="Τα Χοληφόρα - Γενικός Χειρουργός Θεόδωρος Τσίρλης"/>
          <p:cNvPicPr/>
          <p:nvPr/>
        </p:nvPicPr>
        <p:blipFill>
          <a:blip r:embed="rId2"/>
          <a:stretch/>
        </p:blipFill>
        <p:spPr>
          <a:xfrm>
            <a:off x="834840" y="729000"/>
            <a:ext cx="10853280" cy="5552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185400" y="198720"/>
            <a:ext cx="11065320" cy="582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l-GR" sz="3200" b="0" strike="noStrike" spc="-1">
                <a:solidFill>
                  <a:srgbClr val="FFFF00"/>
                </a:solidFill>
                <a:latin typeface="Times New Roman"/>
              </a:rPr>
              <a:t>Χοληδόχος κύστη, 1</a:t>
            </a:r>
            <a:endParaRPr lang="en-US" sz="32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185400" y="967320"/>
            <a:ext cx="10906200" cy="21654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l-GR" sz="1800" b="0" strike="noStrike" spc="-1" dirty="0">
                <a:solidFill>
                  <a:srgbClr val="FFFFFF"/>
                </a:solidFill>
                <a:latin typeface="Times New Roman"/>
              </a:rPr>
              <a:t>Όργανο με σχήμα αχλαδιού</a:t>
            </a:r>
            <a:endParaRPr lang="en-US" sz="18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50000"/>
              </a:lnSpc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1800" b="0" strike="noStrike" spc="-1" dirty="0">
                <a:solidFill>
                  <a:srgbClr val="FFFF00"/>
                </a:solidFill>
                <a:latin typeface="Times New Roman"/>
              </a:rPr>
              <a:t>Εμφανίζει πυθμένα, σώμα, αυχένα</a:t>
            </a:r>
            <a:endParaRPr lang="en-US" sz="18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50000"/>
              </a:lnSpc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1800" b="0" u="sng" strike="noStrike" spc="-1" dirty="0">
                <a:solidFill>
                  <a:srgbClr val="FFFF00"/>
                </a:solidFill>
                <a:uFillTx/>
                <a:latin typeface="Times New Roman"/>
              </a:rPr>
              <a:t>Εκβάλλει δια του κυστικού πόρου στον κοινό χοληδόχο πόρο</a:t>
            </a:r>
            <a:endParaRPr lang="en-US" sz="18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50000"/>
              </a:lnSpc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1800" b="0" strike="noStrike" spc="-1" dirty="0">
                <a:solidFill>
                  <a:srgbClr val="FFFF00"/>
                </a:solidFill>
                <a:latin typeface="Times New Roman"/>
              </a:rPr>
              <a:t>Στον κυστικό πόρο υπάρχει η σπειροειδής βαλβίδα του </a:t>
            </a:r>
            <a:r>
              <a:rPr lang="en-US" sz="1800" b="0" strike="noStrike" spc="-1" dirty="0">
                <a:solidFill>
                  <a:srgbClr val="FFFF00"/>
                </a:solidFill>
                <a:latin typeface="Times New Roman"/>
              </a:rPr>
              <a:t>Heister</a:t>
            </a:r>
            <a:endParaRPr lang="en-US" sz="18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50000"/>
              </a:lnSpc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1800" b="1" strike="noStrike" spc="-1" dirty="0" err="1">
                <a:solidFill>
                  <a:srgbClr val="FFFFFF"/>
                </a:solidFill>
                <a:latin typeface="Times New Roman"/>
              </a:rPr>
              <a:t>Αιματώνεται</a:t>
            </a:r>
            <a:r>
              <a:rPr lang="el-GR" sz="1800" b="1" strike="noStrike" spc="-1">
                <a:solidFill>
                  <a:srgbClr val="FFFFFF"/>
                </a:solidFill>
                <a:latin typeface="Times New Roman"/>
              </a:rPr>
              <a:t> από την κυστική αρτηρία που είναι κλάδος της (δε) ηπατικής αρτηρίας</a:t>
            </a:r>
            <a:endParaRPr lang="en-US" sz="18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  <p:pic>
        <p:nvPicPr>
          <p:cNvPr id="108" name="Εικόνα 3"/>
          <p:cNvPicPr/>
          <p:nvPr/>
        </p:nvPicPr>
        <p:blipFill>
          <a:blip r:embed="rId2"/>
          <a:stretch/>
        </p:blipFill>
        <p:spPr>
          <a:xfrm>
            <a:off x="329040" y="3725280"/>
            <a:ext cx="11211120" cy="2908079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278280" y="159120"/>
            <a:ext cx="11489400" cy="702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l-GR" sz="3600" b="0" strike="noStrike" spc="-1">
                <a:solidFill>
                  <a:srgbClr val="EBEBEB"/>
                </a:solidFill>
                <a:latin typeface="Times New Roman"/>
              </a:rPr>
              <a:t>Οξεία χολοκυστίτιδα</a:t>
            </a:r>
            <a:endParaRPr lang="en-US" sz="36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132480" y="861480"/>
            <a:ext cx="11754360" cy="58374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l-GR" sz="2400" b="0" strike="noStrike" spc="-1">
                <a:solidFill>
                  <a:srgbClr val="FFFF00"/>
                </a:solidFill>
                <a:latin typeface="Times New Roman"/>
              </a:rPr>
              <a:t>Οξεία φλεγμονή της χοληδόχου κύστεως που δημιουργείται από παρατεταμένη απόφραξη του κυστικού πόρου από λίθο</a:t>
            </a: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, η οποία προκαλεί αύξηση της πίεσης εντός της χοληδόχου κύστεως καθώς και ανάπτυξη μικροβίων λόγω στάσης 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l-GR" sz="2400" b="0" u="sng" strike="noStrike" spc="-1">
                <a:solidFill>
                  <a:srgbClr val="FFFFFF"/>
                </a:solidFill>
                <a:uFillTx/>
                <a:latin typeface="Times New Roman"/>
              </a:rPr>
              <a:t>Αιτιολογία </a:t>
            </a: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= </a:t>
            </a:r>
            <a:r>
              <a:rPr lang="el-GR" sz="2400" b="0" strike="noStrike" spc="-1">
                <a:solidFill>
                  <a:srgbClr val="FFFF00"/>
                </a:solidFill>
                <a:latin typeface="Times New Roman"/>
              </a:rPr>
              <a:t>95% =  απόφραξη από λίθο, 5% = αλιθιασική χολοκυστίτιδα </a:t>
            </a: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λόγω θρόμβωσης της κυστικής αρτηρίας ή πρωτοπαθούς μικροβιακής λοίμωξης της χολής. 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l-GR" sz="2400" b="0" u="sng" strike="noStrike" spc="-1">
                <a:solidFill>
                  <a:srgbClr val="FFFFFF"/>
                </a:solidFill>
                <a:uFillTx/>
                <a:latin typeface="Times New Roman"/>
              </a:rPr>
              <a:t>Κλινική εικόνα </a:t>
            </a: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= </a:t>
            </a:r>
            <a:r>
              <a:rPr lang="el-GR" sz="2400" b="0" strike="noStrike" spc="-1">
                <a:solidFill>
                  <a:srgbClr val="FFFF00"/>
                </a:solidFill>
                <a:latin typeface="Times New Roman"/>
              </a:rPr>
              <a:t>Πόνος στο (δε) υποχόνδριο με αντανάκλαση στην (δε) οσφυϊκή χώρα ή (δε) ωμοπλάτη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Πυρετός 38-38,5 </a:t>
            </a:r>
            <a:r>
              <a:rPr lang="en-US" sz="2400" b="0" strike="noStrike" spc="-1">
                <a:solidFill>
                  <a:srgbClr val="FFFFFF"/>
                </a:solidFill>
                <a:latin typeface="Times New Roman"/>
              </a:rPr>
              <a:t>C</a:t>
            </a: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, Ναυτία, Έμετος, Σημείο </a:t>
            </a:r>
            <a:r>
              <a:rPr lang="en-US" sz="2400" b="0" strike="noStrike" spc="-1">
                <a:solidFill>
                  <a:srgbClr val="FFFFFF"/>
                </a:solidFill>
                <a:latin typeface="Times New Roman"/>
              </a:rPr>
              <a:t>Murphy </a:t>
            </a: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θετικό (απότομη διακοπή εισπνοής, λόγω αύξησης πίεσης στο (δε) υποχόνδριο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u="sng" strike="noStrike" spc="-1">
                <a:solidFill>
                  <a:srgbClr val="FFFFFF"/>
                </a:solidFill>
                <a:uFillTx/>
                <a:latin typeface="Times New Roman"/>
              </a:rPr>
              <a:t>Εργαστηριακά </a:t>
            </a: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= </a:t>
            </a:r>
            <a:r>
              <a:rPr lang="en-US" sz="2400" b="0" strike="noStrike" spc="-1">
                <a:solidFill>
                  <a:srgbClr val="FFFFFF"/>
                </a:solidFill>
                <a:latin typeface="Times New Roman"/>
              </a:rPr>
              <a:t>WBC : 10-15000, </a:t>
            </a: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Χολερυθρίνη ελαφρά αυξημένη</a:t>
            </a:r>
            <a:r>
              <a:rPr lang="en-US" sz="2400" b="0" strike="noStrike" spc="-1">
                <a:solidFill>
                  <a:srgbClr val="FFFFFF"/>
                </a:solidFill>
                <a:latin typeface="Times New Roman"/>
              </a:rPr>
              <a:t>, A</a:t>
            </a: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μυλάση αυξημένη (παγκρεατική συμμετοχή)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  <a:tabLst>
                <a:tab pos="0" algn="l"/>
              </a:tabLst>
            </a:pPr>
            <a:r>
              <a:rPr lang="el-GR" sz="2400" b="0" u="sng" strike="noStrike" spc="-1">
                <a:solidFill>
                  <a:srgbClr val="FFFFFF"/>
                </a:solidFill>
                <a:uFillTx/>
                <a:latin typeface="Times New Roman"/>
              </a:rPr>
              <a:t>Υπέρηχος</a:t>
            </a: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 = Επιβεβαιώνει την διάγνωση απεικονίζοντας = </a:t>
            </a:r>
            <a:r>
              <a:rPr lang="el-GR" sz="2400" b="0" strike="noStrike" spc="-1">
                <a:solidFill>
                  <a:srgbClr val="FFFF00"/>
                </a:solidFill>
                <a:latin typeface="Times New Roman"/>
              </a:rPr>
              <a:t>χολολιθίαση, διάταση χοληδόχου κύστης, πάχυνση τοιχώματος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212040" y="132480"/>
            <a:ext cx="11568960" cy="6886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l-GR" sz="4200" b="0" strike="noStrike" spc="-1">
                <a:solidFill>
                  <a:srgbClr val="EBEBEB"/>
                </a:solidFill>
                <a:latin typeface="Times New Roman"/>
              </a:rPr>
              <a:t>Επιπλοκές οξείας χολοκυστίτιδας</a:t>
            </a:r>
            <a:endParaRPr lang="en-US" sz="42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212040" y="967320"/>
            <a:ext cx="11807280" cy="563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8000"/>
          </a:bodyPr>
          <a:lstStyle/>
          <a:p>
            <a:pPr marL="335880" indent="-335880">
              <a:lnSpc>
                <a:spcPct val="16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l-GR" sz="2400" b="0" u="sng" strike="noStrike" spc="-1">
                <a:solidFill>
                  <a:srgbClr val="FFFF00"/>
                </a:solidFill>
                <a:uFillTx/>
                <a:latin typeface="Times New Roman"/>
              </a:rPr>
              <a:t>Ύδρωπας</a:t>
            </a: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 = Διάταση της χοληδ κύστεως που περιέχει άχρωμο υγρό (βλέννη χωρίς χολή) = Πλήρης απόφραξη του κυστικού πόρου από λίθο. Ψηλαφάται ευαίσθητη αλλά όχι επώδυνη χοληδ κύστη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35880" indent="-335880">
              <a:lnSpc>
                <a:spcPct val="16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l-GR" sz="2400" b="0" u="sng" strike="noStrike" spc="-1">
                <a:solidFill>
                  <a:srgbClr val="FFFF00"/>
                </a:solidFill>
                <a:uFillTx/>
                <a:latin typeface="Times New Roman"/>
              </a:rPr>
              <a:t>Εμπύημα</a:t>
            </a: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 = Παρουσία πυώδους περιεχομένου στην χοληδόχο κύστη. Υπάρχει ψηλαφητή και πολύ επώδυνη χοληδόχος κύστη, πυρετός 39-40 </a:t>
            </a:r>
            <a:r>
              <a:rPr lang="en-US" sz="2400" b="0" strike="noStrike" spc="-1">
                <a:solidFill>
                  <a:srgbClr val="FFFFFF"/>
                </a:solidFill>
                <a:latin typeface="Times New Roman"/>
              </a:rPr>
              <a:t>C, </a:t>
            </a: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λευκοκυττάρωση &gt; 15000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35880" indent="-335880">
              <a:lnSpc>
                <a:spcPct val="16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l-GR" sz="2400" b="0" u="sng" strike="noStrike" spc="-1">
                <a:solidFill>
                  <a:srgbClr val="FFFF00"/>
                </a:solidFill>
                <a:uFillTx/>
                <a:latin typeface="Times New Roman"/>
              </a:rPr>
              <a:t>Γάγγραινα της χ.κ</a:t>
            </a: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. = Νέκρωση του τοιχώματος , συχνή σε ηλικιωμένους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  <a:p>
            <a:pPr marL="335880" indent="-335880">
              <a:lnSpc>
                <a:spcPct val="16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l-GR" sz="2400" b="0" u="sng" strike="noStrike" spc="-1">
                <a:solidFill>
                  <a:srgbClr val="FFFF00"/>
                </a:solidFill>
                <a:uFillTx/>
                <a:latin typeface="Times New Roman"/>
              </a:rPr>
              <a:t>Διάτρηση της χ.κ</a:t>
            </a:r>
            <a:r>
              <a:rPr lang="el-GR" sz="2400" b="0" strike="noStrike" spc="-1">
                <a:solidFill>
                  <a:srgbClr val="FFFFFF"/>
                </a:solidFill>
                <a:latin typeface="Times New Roman"/>
              </a:rPr>
              <a:t>. = Μπορεί να εξελιχθεί σε περιχολοκυστικό απόστημα, ελεύθερη ρήξη στην περιτοναϊκή κοιλότητα, ρήξη προς το έντερο (χολοκυστο-εντερικό συρίγγιο, ειλεός από χολόλιθο)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Ιόν">
  <a:themeElements>
    <a:clrScheme name="Ιόν">
      <a:dk1>
        <a:srgbClr val="000000"/>
      </a:dk1>
      <a:lt1>
        <a:srgbClr val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Ιόν">
  <a:themeElements>
    <a:clrScheme name="Ιόν">
      <a:dk1>
        <a:srgbClr val="000000"/>
      </a:dk1>
      <a:lt1>
        <a:srgbClr val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297</TotalTime>
  <Words>1436</Words>
  <Application>Microsoft Office PowerPoint</Application>
  <PresentationFormat>Ευρεία οθόνη</PresentationFormat>
  <Paragraphs>177</Paragraphs>
  <Slides>25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2</vt:i4>
      </vt:variant>
      <vt:variant>
        <vt:lpstr>Τίτλοι διαφανειών</vt:lpstr>
      </vt:variant>
      <vt:variant>
        <vt:i4>25</vt:i4>
      </vt:variant>
    </vt:vector>
  </HeadingPairs>
  <TitlesOfParts>
    <vt:vector size="33" baseType="lpstr">
      <vt:lpstr>Arial</vt:lpstr>
      <vt:lpstr>Century Gothic</vt:lpstr>
      <vt:lpstr>Symbol</vt:lpstr>
      <vt:lpstr>Times New Roman</vt:lpstr>
      <vt:lpstr>Wingdings</vt:lpstr>
      <vt:lpstr>Wingdings 3</vt:lpstr>
      <vt:lpstr>Ιόν</vt:lpstr>
      <vt:lpstr>Ιόν</vt:lpstr>
      <vt:lpstr>Χειρουργική Noσηλευτική</vt:lpstr>
      <vt:lpstr>Οξείες παθήσεις χοληφόρων αγγείων / Εντερική απόφραξη (ειλεός)</vt:lpstr>
      <vt:lpstr>Παρουσίαση του PowerPoint</vt:lpstr>
      <vt:lpstr>Παρουσίαση του PowerPoint</vt:lpstr>
      <vt:lpstr>Χοληδόχος κύστη, 2</vt:lpstr>
      <vt:lpstr>Παρουσίαση του PowerPoint</vt:lpstr>
      <vt:lpstr>Χοληδόχος κύστη, 1</vt:lpstr>
      <vt:lpstr>Οξεία χολοκυστίτιδα</vt:lpstr>
      <vt:lpstr>Επιπλοκές οξείας χολοκυστίτιδας</vt:lpstr>
      <vt:lpstr>Θεραπεία</vt:lpstr>
      <vt:lpstr>Οξεία χολαγγειίτιδα</vt:lpstr>
      <vt:lpstr>Βαρειές μορφές της νόσου (οξεία πυώδης χολαγγειίτιδα)</vt:lpstr>
      <vt:lpstr>εργαστηριακά</vt:lpstr>
      <vt:lpstr>Εντερική απόφραξη (ειλεός ), 1</vt:lpstr>
      <vt:lpstr>Εντερική απόφραξη (ειλεός ), 2</vt:lpstr>
      <vt:lpstr>Εντερική απόφραξη (ειλεός ), 3</vt:lpstr>
      <vt:lpstr>Εντερική απόφραξη (ειλεός ), 4</vt:lpstr>
      <vt:lpstr>Εντερική απόφραξη (ειλεός ), 5</vt:lpstr>
      <vt:lpstr>Εντερική απόφραξη (ειλεός ), 6</vt:lpstr>
      <vt:lpstr>Εντερική απόφραξη (ειλεός ), 7</vt:lpstr>
      <vt:lpstr>Εντερική απόφραξη (ειλεός ), 8</vt:lpstr>
      <vt:lpstr>Εντερική απόφραξη (ειλεός ), 9</vt:lpstr>
      <vt:lpstr>Εντερική απόφραξη (ειλεός ), 10</vt:lpstr>
      <vt:lpstr>Εντερική απόφραξη (ειλεός ), 11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Χειρουργική Ι, ΙΙ</dc:title>
  <dc:subject/>
  <dc:creator>maria koutentaki</dc:creator>
  <dc:description/>
  <cp:lastModifiedBy>maria koutentaki</cp:lastModifiedBy>
  <cp:revision>23</cp:revision>
  <dcterms:created xsi:type="dcterms:W3CDTF">2022-05-27T12:02:29Z</dcterms:created>
  <dcterms:modified xsi:type="dcterms:W3CDTF">2025-06-02T12:44:34Z</dcterms:modified>
  <dc:language>el-GR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Ευρεία οθόνη</vt:lpwstr>
  </property>
  <property fmtid="{D5CDD505-2E9C-101B-9397-08002B2CF9AE}" pid="3" name="Slides">
    <vt:i4>25</vt:i4>
  </property>
</Properties>
</file>