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7B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26BC-8E78-4CCF-A7B2-8DF8460C404D}" type="datetime1">
              <a:rPr lang="en-US" smtClean="0"/>
              <a:pPr/>
              <a:t>3/29/2025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853-67FE-4B33-8352-7E4108629A36}" type="datetime1">
              <a:rPr lang="en-US" smtClean="0"/>
              <a:pPr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F43FD-ABDB-43CF-A014-C9419E2A3211}" type="datetime1">
              <a:rPr lang="en-US" smtClean="0"/>
              <a:pPr/>
              <a:t>3/29/2025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50A7-F2AC-4A3A-BAC6-4433188AF404}" type="datetime1">
              <a:rPr lang="en-US" smtClean="0"/>
              <a:pPr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85BE-30D6-45E9-9828-9A90A2D6DF6D}" type="datetime1">
              <a:rPr lang="en-US" smtClean="0"/>
              <a:pPr/>
              <a:t>3/29/2025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03B8-852C-4305-A8B5-259A7A1815FE}" type="datetime1">
              <a:rPr lang="en-US" smtClean="0"/>
              <a:pPr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25EA-66B7-4B75-BC7E-E841861BC2EE}" type="datetime1">
              <a:rPr lang="en-US" smtClean="0"/>
              <a:pPr/>
              <a:t>3/29/2025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081B-7565-4E7A-9F9F-F1076E2DDB85}" type="datetime1">
              <a:rPr lang="en-US" smtClean="0"/>
              <a:pPr/>
              <a:t>3/29/2025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0E28A-3A4F-4E6B-B567-EC8C4C5EF7EB}" type="datetime1">
              <a:rPr lang="en-US" smtClean="0"/>
              <a:pPr/>
              <a:t>3/29/2025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08A9-3E88-45E3-A460-6C4313B1A85D}" type="datetime1">
              <a:rPr lang="en-US" smtClean="0"/>
              <a:pPr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CF1C-1A92-4FD7-820B-88967322F7A9}" type="datetime1">
              <a:rPr lang="en-US" smtClean="0"/>
              <a:pPr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48785BE-30D6-45E9-9828-9A90A2D6DF6D}" type="datetime1">
              <a:rPr lang="en-US" smtClean="0"/>
              <a:pPr/>
              <a:t>3/29/2025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impapp.gr/%CE%B7%CE%BB%CE%B5%CE%BA%CF%84%CF%81%CE%BF%CE%BD%CE%B9%CE%BA%CF%8C%CF%82-%CF%85%CF%80%CE%BF%CE%BB%CE%BF%CE%B3%CE%B9%CF%83%CF%84%CE%AE%CF%82/%CF%85%CE%BB%CE%B9%CE%BA%CF%8C-%CE%BC%CE%AD%CF%81%CE%BF%CF%82-%CF%84%CE%BF%CF%85-%CF%85%CF%80%CE%BF%CE%BB%CE%BF%CE%B3%CE%B9%CF%83%CF%84%CE%AE/%CE%B1%CF%80%CE%BF%CE%B8%CE%B7%CE%BA%CE%B5%CF%85%CF%84%CE%B9%CE%BA%CE%AC-%CE%BC%CE%AD%CF%83%CE%B1/" TargetMode="External"/><Relationship Id="rId2" Type="http://schemas.openxmlformats.org/officeDocument/2006/relationships/hyperlink" Target="https://dimpapp.gr/%CE%B7%CE%BB%CE%B5%CE%BA%CF%84%CF%81%CE%BF%CE%BD%CE%B9%CE%BA%CF%8C%CF%82-%CF%85%CF%80%CE%BF%CE%BB%CE%BF%CE%B3%CE%B9%CF%83%CF%84%CE%AE%CF%82/%CF%85%CE%BB%CE%B9%CE%BA%CF%8C-%CE%BC%CE%AD%CF%81%CE%BF%CF%82-%CF%84%CE%BF%CF%85-%CF%85%CF%80%CE%BF%CE%BB%CE%BF%CE%B3%CE%B9%CF%83%CF%84%CE%AE/%CE%BA%CE%B5%CE%BD%CF%84%CF%81%CE%B9%CE%BA%CE%AE-%CE%BC%CE%BF%CE%BD%CE%AC%CE%B4%CE%B1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pcsteps.gr/236-%CF%83%CF%85%CE%BD%CF%84%CE%BF%CE%BC%CE%B5%CF%8D%CF%83%CE%B5%CE%B9%CF%82-%CF%80%CE%BB%CE%B7%CE%BA%CF%84%CF%81%CE%BF%CE%BB%CE%BF%CE%B3%CE%AF%CE%BF%CF%85-window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2132856"/>
            <a:ext cx="4419600" cy="266429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latin typeface="Algerian" pitchFamily="82" charset="0"/>
              </a:rPr>
              <a:t>Hardware</a:t>
            </a:r>
            <a:r>
              <a:rPr lang="el-GR" sz="4800" dirty="0" smtClean="0"/>
              <a:t> Υλικό Ηλεκτρονικού Υπολογιστή</a:t>
            </a:r>
            <a:endParaRPr lang="el-GR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312887"/>
            <a:ext cx="6984776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800" dirty="0"/>
              <a:t>ΑΡΧΙΤΕΚΤΟΝΙΚΗ ΚΑΙ </a:t>
            </a:r>
            <a:r>
              <a:rPr lang="el-GR" sz="2800" dirty="0" smtClean="0"/>
              <a:t>ΥΛΙΚΟ</a:t>
            </a:r>
            <a:endParaRPr lang="en-US" sz="2800" dirty="0" smtClean="0"/>
          </a:p>
          <a:p>
            <a:pPr algn="ctr"/>
            <a:r>
              <a:rPr lang="el-GR" sz="2800" dirty="0" smtClean="0"/>
              <a:t>ΗΛΕΚΤΡΟΝΙΚΩΝ ΥΠΟΛΟΓΙΣΤΩΝ</a:t>
            </a:r>
            <a:endParaRPr lang="el-GR" sz="2800" dirty="0"/>
          </a:p>
        </p:txBody>
      </p:sp>
      <p:sp>
        <p:nvSpPr>
          <p:cNvPr id="4" name="Rectangle 3"/>
          <p:cNvSpPr/>
          <p:nvPr/>
        </p:nvSpPr>
        <p:spPr>
          <a:xfrm>
            <a:off x="6372200" y="6237312"/>
            <a:ext cx="26322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Ορέστης Καρέλης</a:t>
            </a:r>
            <a:endParaRPr lang="en-US" sz="2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307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Hardware </a:t>
            </a:r>
            <a:r>
              <a:rPr lang="el-GR" dirty="0"/>
              <a:t>– Υλικό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Λοιπές συσκευές:</a:t>
            </a:r>
          </a:p>
          <a:p>
            <a:r>
              <a:rPr lang="el-GR" b="1" u="sng" dirty="0" smtClean="0"/>
              <a:t>Τροφοδοτικό</a:t>
            </a:r>
            <a:r>
              <a:rPr lang="el-GR" dirty="0" smtClean="0"/>
              <a:t> (</a:t>
            </a:r>
            <a:r>
              <a:rPr lang="en-US" dirty="0" smtClean="0"/>
              <a:t>Power Supply / PSU)</a:t>
            </a:r>
          </a:p>
          <a:p>
            <a:endParaRPr lang="el-GR" dirty="0"/>
          </a:p>
        </p:txBody>
      </p:sp>
      <p:pic>
        <p:nvPicPr>
          <p:cNvPr id="7171" name="Picture 3" descr="C:\Users\Tranceformer\Desktop\PER.7009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2976563"/>
            <a:ext cx="6603971" cy="28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62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Hardware </a:t>
            </a:r>
            <a:r>
              <a:rPr lang="el-GR" dirty="0"/>
              <a:t>– Υλικό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Λοιπές συσκευές:</a:t>
            </a:r>
          </a:p>
          <a:p>
            <a:r>
              <a:rPr lang="el-GR" b="1" u="sng" dirty="0" smtClean="0"/>
              <a:t>Κάρτα Γραφικών</a:t>
            </a:r>
            <a:r>
              <a:rPr lang="el-GR" b="1" dirty="0" smtClean="0"/>
              <a:t> </a:t>
            </a:r>
            <a:r>
              <a:rPr lang="en-US" dirty="0" smtClean="0"/>
              <a:t>(</a:t>
            </a:r>
            <a:r>
              <a:rPr lang="en-US" dirty="0"/>
              <a:t>Graphics Processing </a:t>
            </a:r>
            <a:r>
              <a:rPr lang="en-US" dirty="0" smtClean="0"/>
              <a:t>Unit / GPU)</a:t>
            </a:r>
          </a:p>
          <a:p>
            <a:endParaRPr lang="el-GR" dirty="0"/>
          </a:p>
        </p:txBody>
      </p:sp>
      <p:pic>
        <p:nvPicPr>
          <p:cNvPr id="8194" name="Picture 2" descr="C:\Users\Tranceformer\Desktop\NVIDIA-Intel-AMD-GP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36912"/>
            <a:ext cx="6971978" cy="385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62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Hardware </a:t>
            </a:r>
            <a:r>
              <a:rPr lang="el-GR" dirty="0"/>
              <a:t>– Υλικό </a:t>
            </a:r>
            <a:r>
              <a:rPr lang="el-GR" dirty="0" smtClean="0"/>
              <a:t>Η/Υ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2565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 smtClean="0"/>
              <a:t>Λοιπές συσκευές:</a:t>
            </a:r>
          </a:p>
          <a:p>
            <a:r>
              <a:rPr lang="el-GR" dirty="0" smtClean="0"/>
              <a:t>Η </a:t>
            </a:r>
            <a:r>
              <a:rPr lang="el-GR" b="1" u="sng" dirty="0" smtClean="0"/>
              <a:t>Κάρτα Ήχου</a:t>
            </a:r>
            <a:r>
              <a:rPr lang="en-US" b="1" dirty="0" smtClean="0"/>
              <a:t> </a:t>
            </a:r>
            <a:r>
              <a:rPr lang="el-GR" b="1" dirty="0" smtClean="0"/>
              <a:t>(</a:t>
            </a:r>
            <a:r>
              <a:rPr lang="en-US" b="1" dirty="0" smtClean="0"/>
              <a:t>Sound / Audio card</a:t>
            </a:r>
            <a:r>
              <a:rPr lang="el-GR" b="1" dirty="0" smtClean="0"/>
              <a:t>)</a:t>
            </a:r>
            <a:r>
              <a:rPr lang="en-US" dirty="0" smtClean="0"/>
              <a:t> </a:t>
            </a:r>
            <a:r>
              <a:rPr lang="el-GR" dirty="0" smtClean="0"/>
              <a:t>είναι </a:t>
            </a:r>
            <a:r>
              <a:rPr lang="el-GR" dirty="0"/>
              <a:t>μια κάρτα επέκτασης </a:t>
            </a:r>
            <a:r>
              <a:rPr lang="el-GR" dirty="0" smtClean="0"/>
              <a:t>που </a:t>
            </a:r>
            <a:r>
              <a:rPr lang="el-GR" dirty="0"/>
              <a:t>μπορεί να εισάγει και εξάγει ήχο </a:t>
            </a:r>
            <a:r>
              <a:rPr lang="el-GR" dirty="0" smtClean="0"/>
              <a:t>μέσω </a:t>
            </a:r>
            <a:r>
              <a:rPr lang="el-GR" dirty="0"/>
              <a:t>ειδικών </a:t>
            </a:r>
            <a:r>
              <a:rPr lang="el-GR" dirty="0" smtClean="0"/>
              <a:t>προγραμμάτων.</a:t>
            </a:r>
            <a:endParaRPr lang="en-US" dirty="0" smtClean="0"/>
          </a:p>
          <a:p>
            <a:r>
              <a:rPr lang="el-GR" dirty="0" smtClean="0"/>
              <a:t>Χρησιμοποιείται σε </a:t>
            </a:r>
            <a:r>
              <a:rPr lang="el-GR" dirty="0"/>
              <a:t>εφαρμογές πολυμέσων όπως η σύνθεση μουσικής, επεξεργασία βίντεο ή ήχου, </a:t>
            </a:r>
            <a:r>
              <a:rPr lang="el-GR" dirty="0" smtClean="0"/>
              <a:t>παρουσίαση/εκπαίδευση </a:t>
            </a:r>
            <a:r>
              <a:rPr lang="el-GR" dirty="0"/>
              <a:t>και ψυχαγωγία </a:t>
            </a:r>
            <a:r>
              <a:rPr lang="el-GR" dirty="0" smtClean="0"/>
              <a:t>(</a:t>
            </a:r>
            <a:r>
              <a:rPr lang="en-US" dirty="0" smtClean="0"/>
              <a:t>games</a:t>
            </a:r>
            <a:r>
              <a:rPr lang="el-GR" dirty="0" smtClean="0"/>
              <a:t>).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l-GR" dirty="0" smtClean="0">
                <a:solidFill>
                  <a:srgbClr val="F7BFEF"/>
                </a:solidFill>
              </a:rPr>
              <a:t>Ροζ</a:t>
            </a:r>
            <a:r>
              <a:rPr lang="el-GR" dirty="0">
                <a:solidFill>
                  <a:srgbClr val="F7BFEF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Αναλογική </a:t>
            </a:r>
            <a:r>
              <a:rPr lang="el-GR" u="sng" dirty="0"/>
              <a:t>είσοδος ήχου </a:t>
            </a:r>
            <a:r>
              <a:rPr lang="el-GR" u="sng" dirty="0" smtClean="0"/>
              <a:t>για</a:t>
            </a:r>
            <a:endParaRPr lang="en-US" u="sng" dirty="0" smtClean="0"/>
          </a:p>
          <a:p>
            <a:pPr marL="0" indent="0">
              <a:buNone/>
            </a:pPr>
            <a:r>
              <a:rPr lang="el-GR" u="sng" dirty="0" smtClean="0"/>
              <a:t>μικρόφωνο</a:t>
            </a:r>
            <a:r>
              <a:rPr lang="el-GR" dirty="0"/>
              <a:t>. (Συνήθως μονοφωνική</a:t>
            </a:r>
            <a:r>
              <a:rPr lang="el-GR" dirty="0" smtClean="0"/>
              <a:t>)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>
                <a:solidFill>
                  <a:srgbClr val="66FFFF"/>
                </a:solidFill>
              </a:rPr>
              <a:t>Γαλάζιο:</a:t>
            </a:r>
            <a:r>
              <a:rPr lang="el-GR" dirty="0" smtClean="0">
                <a:solidFill>
                  <a:srgbClr val="00B0F0"/>
                </a:solidFill>
              </a:rPr>
              <a:t> </a:t>
            </a:r>
            <a:r>
              <a:rPr lang="el-GR" dirty="0" smtClean="0"/>
              <a:t>Αναλογική </a:t>
            </a:r>
            <a:r>
              <a:rPr lang="el-GR" u="sng" dirty="0"/>
              <a:t>είσοδος </a:t>
            </a:r>
            <a:r>
              <a:rPr lang="el-GR" u="sng" dirty="0" smtClean="0"/>
              <a:t>ήχου</a:t>
            </a:r>
          </a:p>
          <a:p>
            <a:pPr marL="0" indent="0">
              <a:buNone/>
            </a:pPr>
            <a:r>
              <a:rPr lang="el-GR" dirty="0" smtClean="0"/>
              <a:t>(</a:t>
            </a:r>
            <a:r>
              <a:rPr lang="el-GR" dirty="0"/>
              <a:t>στερεοφωνική</a:t>
            </a:r>
            <a:r>
              <a:rPr lang="el-GR" dirty="0" smtClean="0"/>
              <a:t>)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92D050"/>
                </a:solidFill>
              </a:rPr>
              <a:t>Πράσινο </a:t>
            </a:r>
            <a:r>
              <a:rPr lang="en-US" dirty="0" smtClean="0">
                <a:solidFill>
                  <a:srgbClr val="92D050"/>
                </a:solidFill>
              </a:rPr>
              <a:t>lime</a:t>
            </a:r>
            <a:r>
              <a:rPr lang="el-GR" dirty="0" smtClean="0">
                <a:solidFill>
                  <a:srgbClr val="92D050"/>
                </a:solidFill>
              </a:rPr>
              <a:t>:</a:t>
            </a:r>
            <a:r>
              <a:rPr lang="el-GR" dirty="0" smtClean="0"/>
              <a:t> Αναλογική γραμμή</a:t>
            </a:r>
          </a:p>
          <a:p>
            <a:pPr marL="0" indent="0">
              <a:buNone/>
            </a:pPr>
            <a:r>
              <a:rPr lang="el-GR" u="sng" dirty="0" smtClean="0"/>
              <a:t>εξόδου</a:t>
            </a:r>
            <a:r>
              <a:rPr lang="el-GR" dirty="0" smtClean="0"/>
              <a:t> </a:t>
            </a:r>
            <a:r>
              <a:rPr lang="el-GR" dirty="0"/>
              <a:t>για το κύριο </a:t>
            </a:r>
            <a:r>
              <a:rPr lang="el-GR" dirty="0" smtClean="0"/>
              <a:t>στερεοφωνικό σήμα</a:t>
            </a:r>
          </a:p>
          <a:p>
            <a:pPr marL="0" indent="0">
              <a:buNone/>
            </a:pPr>
            <a:r>
              <a:rPr lang="el-GR" dirty="0" smtClean="0"/>
              <a:t>(</a:t>
            </a:r>
            <a:r>
              <a:rPr lang="el-GR" dirty="0"/>
              <a:t>εμπρόσθια ηχεία ή ακουστικά</a:t>
            </a:r>
            <a:r>
              <a:rPr lang="el-GR" dirty="0" smtClean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645024"/>
            <a:ext cx="3661637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9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 algn="ctr"/>
            <a:r>
              <a:rPr lang="en-US" dirty="0"/>
              <a:t>Hardware </a:t>
            </a:r>
            <a:r>
              <a:rPr lang="el-GR" dirty="0"/>
              <a:t>– Υλικό Η/Υ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b="1" dirty="0" smtClean="0">
                <a:hlinkClick r:id="rId2"/>
              </a:rPr>
              <a:t>DimPapp</a:t>
            </a:r>
            <a:r>
              <a:rPr lang="el-GR" b="1" dirty="0" smtClean="0">
                <a:hlinkClick r:id="rId2"/>
              </a:rPr>
              <a:t> </a:t>
            </a:r>
            <a:r>
              <a:rPr lang="en-US" b="1" dirty="0" smtClean="0">
                <a:hlinkClick r:id="rId2"/>
              </a:rPr>
              <a:t>- </a:t>
            </a:r>
            <a:r>
              <a:rPr lang="el-GR" b="1" dirty="0" smtClean="0">
                <a:hlinkClick r:id="rId2"/>
              </a:rPr>
              <a:t>Κεντρική Μονάδα Η/Υ</a:t>
            </a:r>
            <a:endParaRPr lang="en-US" b="1" dirty="0" smtClean="0"/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b="1" dirty="0" smtClean="0">
                <a:hlinkClick r:id="rId3"/>
              </a:rPr>
              <a:t>DimPapp – </a:t>
            </a:r>
            <a:r>
              <a:rPr lang="el-GR" b="1" dirty="0" smtClean="0">
                <a:hlinkClick r:id="rId3"/>
              </a:rPr>
              <a:t>Αποθηκευτικά Μέσα</a:t>
            </a:r>
            <a:endParaRPr lang="el-GR" b="1" dirty="0" smtClean="0"/>
          </a:p>
          <a:p>
            <a:pPr>
              <a:buFont typeface="Wingdings" pitchFamily="2" charset="2"/>
              <a:buChar char="Ø"/>
            </a:pPr>
            <a:endParaRPr lang="el-GR" b="1" dirty="0" smtClean="0"/>
          </a:p>
          <a:p>
            <a:endParaRPr lang="el-GR" dirty="0"/>
          </a:p>
        </p:txBody>
      </p:sp>
      <p:pic>
        <p:nvPicPr>
          <p:cNvPr id="1026" name="Picture 2" descr="C:\Users\Tranceformer\Desktop\5hrevvc7e23c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52936"/>
            <a:ext cx="6858000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52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Συντομεύσεις Πληκτρολογίου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hlinkClick r:id="rId2"/>
              </a:rPr>
              <a:t>https://www.pcsteps.gr/236-%CF%83%CF%85%CE%BD%CF%84%CE%BF%CE%BC%CE%B5%CF%8D%CF%83%CE%B5%CE%B9%CF%82-%CF%80%CE%BB%CE%B7%CE%BA%CF%84%CF%81%CE%BF%CE%BB%CE%BF%CE%B3%CE%AF%CE%BF%CF%85-windows</a:t>
            </a:r>
            <a:r>
              <a:rPr lang="en-US" sz="2000" dirty="0" smtClean="0">
                <a:hlinkClick r:id="rId2"/>
              </a:rPr>
              <a:t>/</a:t>
            </a:r>
            <a:endParaRPr lang="el-GR" sz="2000" dirty="0" smtClean="0"/>
          </a:p>
          <a:p>
            <a:endParaRPr lang="el-GR" dirty="0"/>
          </a:p>
        </p:txBody>
      </p:sp>
      <p:pic>
        <p:nvPicPr>
          <p:cNvPr id="1026" name="Picture 2" descr="C:\Users\Tranceformer\Desktop\Συντομεύσεις-Πληκτρολογίου-Στα-Windows-10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42" y="3573016"/>
            <a:ext cx="71437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053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ctr"/>
            <a:r>
              <a:rPr lang="en-US" dirty="0" smtClean="0"/>
              <a:t>Hardware </a:t>
            </a:r>
            <a:r>
              <a:rPr lang="el-GR" dirty="0" smtClean="0"/>
              <a:t>– Υλικό Η/Υ</a:t>
            </a: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75656" y="6110471"/>
            <a:ext cx="6120680" cy="4649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Delicious Cable Spaghetti </a:t>
            </a:r>
            <a:r>
              <a:rPr lang="el-GR" sz="1800" dirty="0" smtClean="0"/>
              <a:t>σε μία </a:t>
            </a:r>
            <a:r>
              <a:rPr lang="el-GR" sz="1800" b="1" u="sng" dirty="0" smtClean="0"/>
              <a:t>Κεντρική Μονάδα Η/Υ</a:t>
            </a:r>
            <a:r>
              <a:rPr lang="el-GR" sz="1800" dirty="0" smtClean="0"/>
              <a:t> (</a:t>
            </a:r>
            <a:r>
              <a:rPr lang="en-US" sz="1800" dirty="0"/>
              <a:t>T</a:t>
            </a:r>
            <a:r>
              <a:rPr lang="en-US" sz="1800" dirty="0" smtClean="0"/>
              <a:t>ower)</a:t>
            </a:r>
            <a:endParaRPr lang="el-GR" sz="1800" dirty="0"/>
          </a:p>
        </p:txBody>
      </p:sp>
      <p:pic>
        <p:nvPicPr>
          <p:cNvPr id="2053" name="Picture 5" descr="C:\Users\Tranceformer\Desktop\nbica9bkanl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5976664" cy="498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0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Hardware </a:t>
            </a:r>
            <a:r>
              <a:rPr lang="el-GR" dirty="0"/>
              <a:t>– Υλικό Η/Υ</a:t>
            </a:r>
          </a:p>
        </p:txBody>
      </p:sp>
      <p:pic>
        <p:nvPicPr>
          <p:cNvPr id="3074" name="Picture 2" descr="C:\Users\Tranceformer\Desktop\computer_system_explode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39250"/>
            <a:ext cx="5544616" cy="545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30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Hardware </a:t>
            </a:r>
            <a:r>
              <a:rPr lang="el-GR" dirty="0"/>
              <a:t>– Υλικό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Το υλικό ενός </a:t>
            </a:r>
            <a:r>
              <a:rPr lang="el-GR" dirty="0" smtClean="0"/>
              <a:t>υπολογιστή</a:t>
            </a:r>
            <a:r>
              <a:rPr lang="en-US" dirty="0" smtClean="0"/>
              <a:t> (Hardware)</a:t>
            </a:r>
          </a:p>
          <a:p>
            <a:pPr marL="0" indent="0">
              <a:buNone/>
            </a:pPr>
            <a:r>
              <a:rPr lang="el-GR" dirty="0" smtClean="0"/>
              <a:t>διακρίνεται </a:t>
            </a:r>
            <a:r>
              <a:rPr lang="el-GR" dirty="0"/>
              <a:t>σε </a:t>
            </a:r>
            <a:r>
              <a:rPr lang="el-GR" dirty="0" smtClean="0"/>
              <a:t>τέσσερις βασικές </a:t>
            </a:r>
            <a:r>
              <a:rPr lang="el-GR" dirty="0"/>
              <a:t>κατηγορίες</a:t>
            </a:r>
            <a:r>
              <a:rPr lang="el-GR" dirty="0" smtClean="0"/>
              <a:t>: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l-GR" b="1" dirty="0" smtClean="0"/>
              <a:t>• </a:t>
            </a:r>
            <a:r>
              <a:rPr lang="el-GR" b="1" dirty="0"/>
              <a:t>Συσκευές </a:t>
            </a:r>
            <a:r>
              <a:rPr lang="el-GR" b="1" u="sng" dirty="0" smtClean="0"/>
              <a:t>επεξεργασίας</a:t>
            </a:r>
            <a:endParaRPr lang="en-US" b="1" u="sng" dirty="0" smtClean="0"/>
          </a:p>
          <a:p>
            <a:pPr marL="0" indent="0">
              <a:buNone/>
            </a:pPr>
            <a:r>
              <a:rPr lang="el-GR" b="1" dirty="0" smtClean="0"/>
              <a:t>• </a:t>
            </a:r>
            <a:r>
              <a:rPr lang="el-GR" b="1" dirty="0"/>
              <a:t>Συσκευές </a:t>
            </a:r>
            <a:r>
              <a:rPr lang="el-GR" b="1" u="sng" dirty="0" smtClean="0"/>
              <a:t>μνήμης</a:t>
            </a:r>
            <a:endParaRPr lang="en-US" b="1" u="sng" dirty="0" smtClean="0"/>
          </a:p>
          <a:p>
            <a:pPr marL="0" indent="0">
              <a:buNone/>
            </a:pPr>
            <a:r>
              <a:rPr lang="el-GR" b="1" dirty="0" smtClean="0"/>
              <a:t>• </a:t>
            </a:r>
            <a:r>
              <a:rPr lang="el-GR" b="1" dirty="0"/>
              <a:t>Συσκευές </a:t>
            </a:r>
            <a:r>
              <a:rPr lang="el-GR" b="1" u="sng" dirty="0" smtClean="0"/>
              <a:t>αποθήκευσης</a:t>
            </a:r>
          </a:p>
          <a:p>
            <a:pPr marL="0" indent="0">
              <a:buNone/>
            </a:pPr>
            <a:r>
              <a:rPr lang="el-GR" b="1" dirty="0"/>
              <a:t>• Συσκευές </a:t>
            </a:r>
            <a:r>
              <a:rPr lang="el-GR" b="1" u="sng" dirty="0"/>
              <a:t>εισόδου και εξόδου</a:t>
            </a:r>
            <a:endParaRPr lang="en-US" b="1" u="sng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 smtClean="0"/>
              <a:t>Όλα συνδέονται πάνω στην </a:t>
            </a:r>
            <a:r>
              <a:rPr lang="el-GR" b="1" u="sng" dirty="0" smtClean="0"/>
              <a:t>μητρική κάρτα</a:t>
            </a:r>
            <a:r>
              <a:rPr lang="el-GR" dirty="0" smtClean="0"/>
              <a:t> ή πλακέτα </a:t>
            </a:r>
            <a:r>
              <a:rPr lang="en-US" dirty="0" smtClean="0"/>
              <a:t>(Motherboard/</a:t>
            </a:r>
            <a:r>
              <a:rPr lang="en-US" dirty="0" err="1" smtClean="0"/>
              <a:t>MoBo</a:t>
            </a:r>
            <a:r>
              <a:rPr lang="en-US" dirty="0" smtClean="0"/>
              <a:t>), </a:t>
            </a:r>
            <a:r>
              <a:rPr lang="el-GR" dirty="0"/>
              <a:t>το κεντρικό </a:t>
            </a:r>
            <a:r>
              <a:rPr lang="el-GR" dirty="0" smtClean="0"/>
              <a:t>ηλεκτρονικό κύκλωμα</a:t>
            </a:r>
            <a:r>
              <a:rPr lang="en-US" dirty="0"/>
              <a:t> </a:t>
            </a:r>
            <a:r>
              <a:rPr lang="el-GR" dirty="0" smtClean="0"/>
              <a:t>του </a:t>
            </a:r>
            <a:r>
              <a:rPr lang="el-GR" b="1" dirty="0" smtClean="0"/>
              <a:t>Ηλεκτρονικού Υπολογιστή (Η/Υ) </a:t>
            </a:r>
            <a:r>
              <a:rPr lang="el-GR" dirty="0" smtClean="0"/>
              <a:t>ή</a:t>
            </a:r>
            <a:r>
              <a:rPr lang="el-GR" b="1" dirty="0" smtClean="0"/>
              <a:t> </a:t>
            </a:r>
            <a:r>
              <a:rPr lang="en-US" b="1" dirty="0" smtClean="0"/>
              <a:t>Personal Computer (PC)</a:t>
            </a:r>
            <a:r>
              <a:rPr lang="el-GR" b="1" dirty="0" smtClean="0"/>
              <a:t>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94884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en-US" dirty="0"/>
              <a:t>Hardware </a:t>
            </a:r>
            <a:r>
              <a:rPr lang="el-GR" dirty="0"/>
              <a:t>– Υλικό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 smtClean="0"/>
              <a:t>Συσκευές επεξεργασίας</a:t>
            </a:r>
            <a:endParaRPr lang="el-GR" b="1" u="sng" dirty="0"/>
          </a:p>
          <a:p>
            <a:pPr>
              <a:buClr>
                <a:schemeClr val="accent2">
                  <a:lumMod val="20000"/>
                  <a:lumOff val="80000"/>
                </a:schemeClr>
              </a:buClr>
              <a:buFont typeface="Wingdings" pitchFamily="2" charset="2"/>
              <a:buChar char="Ø"/>
            </a:pPr>
            <a:r>
              <a:rPr lang="el-GR" dirty="0" smtClean="0"/>
              <a:t>Η </a:t>
            </a:r>
            <a:r>
              <a:rPr lang="el-GR" b="1" u="sng" dirty="0" smtClean="0"/>
              <a:t>Κεντρική Μονάδα Επεξεργασίας </a:t>
            </a:r>
            <a:r>
              <a:rPr lang="el-GR" b="1" dirty="0" smtClean="0"/>
              <a:t>/ </a:t>
            </a:r>
            <a:r>
              <a:rPr lang="en-US" b="1" dirty="0" smtClean="0"/>
              <a:t>Central Processing Unit (CPU) </a:t>
            </a:r>
            <a:r>
              <a:rPr lang="el-GR" dirty="0"/>
              <a:t>εκτελεί τις οδηγίες του </a:t>
            </a:r>
            <a:r>
              <a:rPr lang="el-GR" dirty="0" smtClean="0"/>
              <a:t>χρήστη (</a:t>
            </a:r>
            <a:r>
              <a:rPr lang="en-US" dirty="0" smtClean="0"/>
              <a:t>user)</a:t>
            </a:r>
            <a:r>
              <a:rPr lang="el-GR" dirty="0" smtClean="0"/>
              <a:t> </a:t>
            </a:r>
            <a:r>
              <a:rPr lang="el-GR" dirty="0"/>
              <a:t>και του </a:t>
            </a:r>
            <a:r>
              <a:rPr lang="el-GR" dirty="0" smtClean="0"/>
              <a:t>λογισμικού</a:t>
            </a:r>
            <a:r>
              <a:rPr lang="en-US" dirty="0" smtClean="0"/>
              <a:t> (software).</a:t>
            </a:r>
            <a:endParaRPr lang="en-US" b="1" dirty="0" smtClean="0"/>
          </a:p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endParaRPr lang="en-US" b="1" dirty="0" smtClean="0"/>
          </a:p>
        </p:txBody>
      </p:sp>
      <p:pic>
        <p:nvPicPr>
          <p:cNvPr id="4098" name="Picture 2" descr="C:\Users\Tranceformer\Desktop\computer-chip-cpu-in-the-motherboard-sock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900745"/>
            <a:ext cx="5400600" cy="359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04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en-US" dirty="0"/>
              <a:t>Hardware </a:t>
            </a:r>
            <a:r>
              <a:rPr lang="el-GR" dirty="0"/>
              <a:t>– Υλικό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  <a:noFill/>
        </p:spPr>
        <p:txBody>
          <a:bodyPr>
            <a:normAutofit/>
          </a:bodyPr>
          <a:lstStyle/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l-GR" u="sng" dirty="0"/>
              <a:t>Συσκευές Μνήμης</a:t>
            </a:r>
          </a:p>
          <a:p>
            <a:pPr>
              <a:buClr>
                <a:schemeClr val="accent2">
                  <a:lumMod val="20000"/>
                  <a:lumOff val="80000"/>
                </a:schemeClr>
              </a:buClr>
              <a:buFont typeface="Wingdings" pitchFamily="2" charset="2"/>
              <a:buChar char="Ø"/>
            </a:pPr>
            <a:r>
              <a:rPr lang="el-GR" b="1" dirty="0"/>
              <a:t>Μνήμη / </a:t>
            </a:r>
            <a:r>
              <a:rPr lang="en-US" b="1" dirty="0"/>
              <a:t>Memory</a:t>
            </a:r>
            <a:endParaRPr lang="el-GR" b="1" dirty="0"/>
          </a:p>
          <a:p>
            <a:pPr marL="457200" indent="-457200" algn="just">
              <a:buClr>
                <a:schemeClr val="accent2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el-GR" dirty="0"/>
              <a:t>Η μνήμη τυχαίας προσπέλασης (</a:t>
            </a:r>
            <a:r>
              <a:rPr lang="el-GR" b="1" dirty="0"/>
              <a:t>Random Access Memory, </a:t>
            </a:r>
            <a:r>
              <a:rPr lang="el-GR" b="1" u="sng" dirty="0"/>
              <a:t>RAM</a:t>
            </a:r>
            <a:r>
              <a:rPr lang="el-GR" dirty="0"/>
              <a:t>) κρατά τα δεδομένα και τις οδηγίες του προγράμματος, καθώς η CPU τα χρησιμοποιεί</a:t>
            </a:r>
            <a:r>
              <a:rPr lang="el-GR" dirty="0" smtClean="0"/>
              <a:t>.</a:t>
            </a:r>
            <a:r>
              <a:rPr lang="el-GR" dirty="0"/>
              <a:t> </a:t>
            </a:r>
            <a:r>
              <a:rPr lang="el-GR" dirty="0" smtClean="0"/>
              <a:t>Όταν κλείσει ο Η/Υ, σβήνονται, γι’αυτό και ονομάζεται πτητική.</a:t>
            </a:r>
            <a:endParaRPr lang="en-US" b="1" dirty="0" smtClean="0"/>
          </a:p>
        </p:txBody>
      </p:sp>
      <p:pic>
        <p:nvPicPr>
          <p:cNvPr id="6146" name="Picture 2" descr="C:\Users\Tranceformer\Desktop\corsair-vengeance-lpx-16gb-4600mh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23487"/>
            <a:ext cx="4356485" cy="290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89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Hardware </a:t>
            </a:r>
            <a:r>
              <a:rPr lang="el-GR" dirty="0"/>
              <a:t>– Υλικό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l-GR" b="1" u="sng" dirty="0"/>
              <a:t>Συσκευές Μνήμης</a:t>
            </a:r>
          </a:p>
          <a:p>
            <a:pPr>
              <a:buClr>
                <a:schemeClr val="accent2">
                  <a:lumMod val="20000"/>
                  <a:lumOff val="80000"/>
                </a:schemeClr>
              </a:buClr>
              <a:buFont typeface="Wingdings" pitchFamily="2" charset="2"/>
              <a:buChar char="Ø"/>
            </a:pPr>
            <a:r>
              <a:rPr lang="el-GR" b="1" dirty="0"/>
              <a:t>Μνήμη / </a:t>
            </a:r>
            <a:r>
              <a:rPr lang="en-US" b="1" dirty="0"/>
              <a:t>Memory</a:t>
            </a:r>
            <a:endParaRPr lang="el-GR" b="1" dirty="0"/>
          </a:p>
          <a:p>
            <a:pPr marL="457200" indent="-457200">
              <a:buClr>
                <a:schemeClr val="accent2">
                  <a:lumMod val="20000"/>
                  <a:lumOff val="80000"/>
                </a:schemeClr>
              </a:buClr>
              <a:buFont typeface="+mj-lt"/>
              <a:buAutoNum type="arabicPeriod" startAt="2"/>
            </a:pPr>
            <a:r>
              <a:rPr lang="el-GR" dirty="0" smtClean="0"/>
              <a:t>Η </a:t>
            </a:r>
            <a:r>
              <a:rPr lang="el-GR" dirty="0"/>
              <a:t>μνήμη μόνο για ανάγνωση (</a:t>
            </a:r>
            <a:r>
              <a:rPr lang="el-GR" b="1" dirty="0"/>
              <a:t>Read – Only Memory, </a:t>
            </a:r>
            <a:r>
              <a:rPr lang="el-GR" b="1" u="sng" dirty="0"/>
              <a:t>ROM</a:t>
            </a:r>
            <a:r>
              <a:rPr lang="el-GR" dirty="0"/>
              <a:t>) είναι ένας άλλος σημαντικός τύπος μνήμης, η οποία κρατά οδηγίες που βοηθούν στην εκκίνηση του υπολογιστή και πληροφορίες σχετικά με το υλικό </a:t>
            </a:r>
            <a:r>
              <a:rPr lang="el-GR" dirty="0" smtClean="0"/>
              <a:t>του</a:t>
            </a:r>
            <a:r>
              <a:rPr lang="el-GR" dirty="0"/>
              <a:t> </a:t>
            </a:r>
            <a:r>
              <a:rPr lang="en-US" dirty="0" smtClean="0"/>
              <a:t>(</a:t>
            </a:r>
            <a:r>
              <a:rPr lang="en-US" b="1" dirty="0" smtClean="0"/>
              <a:t>BIOS</a:t>
            </a:r>
            <a:r>
              <a:rPr lang="en-US" dirty="0" smtClean="0"/>
              <a:t>). </a:t>
            </a:r>
            <a:r>
              <a:rPr lang="el-GR" dirty="0" smtClean="0"/>
              <a:t>Μη πτητική.</a:t>
            </a:r>
            <a:endParaRPr lang="en-US" b="1" dirty="0"/>
          </a:p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endParaRPr lang="en-US" b="1" dirty="0" smtClean="0"/>
          </a:p>
        </p:txBody>
      </p:sp>
      <p:pic>
        <p:nvPicPr>
          <p:cNvPr id="5122" name="Picture 2" descr="C:\Users\Tranceformer\Desktop\r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122233"/>
            <a:ext cx="4680520" cy="233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48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Hardware </a:t>
            </a:r>
            <a:r>
              <a:rPr lang="el-GR" dirty="0"/>
              <a:t>– Υλικό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  <a:noFill/>
        </p:spPr>
        <p:txBody>
          <a:bodyPr>
            <a:normAutofit fontScale="92500"/>
          </a:bodyPr>
          <a:lstStyle/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l-GR" b="1" u="sng" dirty="0" smtClean="0"/>
              <a:t>Συσκευές αποθήκευσης</a:t>
            </a:r>
          </a:p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l-GR" dirty="0" smtClean="0"/>
              <a:t>Πιο αργές από τις συσκευές μνήμης. Κρατούν </a:t>
            </a:r>
            <a:r>
              <a:rPr lang="el-GR" dirty="0"/>
              <a:t>δεδομένα και προγράμματα σε μόνιμη βάση, ακόμη και όταν ο υπολογιστής είναι κλειστός</a:t>
            </a:r>
            <a:r>
              <a:rPr lang="el-GR" dirty="0" smtClean="0"/>
              <a:t>.</a:t>
            </a:r>
          </a:p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l-GR" dirty="0" smtClean="0"/>
              <a:t>Οι κύριες </a:t>
            </a:r>
            <a:r>
              <a:rPr lang="el-GR" dirty="0"/>
              <a:t>κατηγορίες συσκευών αποθήκευσης </a:t>
            </a:r>
            <a:r>
              <a:rPr lang="el-GR" dirty="0" smtClean="0"/>
              <a:t>είναι:</a:t>
            </a:r>
          </a:p>
          <a:p>
            <a:pPr>
              <a:buClr>
                <a:schemeClr val="accent2">
                  <a:lumMod val="20000"/>
                  <a:lumOff val="80000"/>
                </a:schemeClr>
              </a:buClr>
            </a:pPr>
            <a:r>
              <a:rPr lang="el-GR" dirty="0" smtClean="0"/>
              <a:t>Οι </a:t>
            </a:r>
            <a:r>
              <a:rPr lang="el-GR" dirty="0"/>
              <a:t>συσκευές </a:t>
            </a:r>
            <a:r>
              <a:rPr lang="el-GR" b="1" u="sng" dirty="0"/>
              <a:t>μαγνητικής </a:t>
            </a:r>
            <a:r>
              <a:rPr lang="el-GR" b="1" u="sng" dirty="0" smtClean="0"/>
              <a:t>αποθήκευσης</a:t>
            </a:r>
            <a:r>
              <a:rPr lang="en-US" dirty="0" smtClean="0"/>
              <a:t>: </a:t>
            </a:r>
            <a:r>
              <a:rPr lang="el-GR" b="1" u="sng" dirty="0" smtClean="0"/>
              <a:t>σκληροί </a:t>
            </a:r>
            <a:r>
              <a:rPr lang="el-GR" b="1" u="sng" dirty="0"/>
              <a:t>δίσκοι</a:t>
            </a:r>
            <a:r>
              <a:rPr lang="el-GR" u="sng" dirty="0"/>
              <a:t> </a:t>
            </a:r>
            <a:r>
              <a:rPr lang="el-GR" dirty="0" smtClean="0"/>
              <a:t>(</a:t>
            </a:r>
            <a:r>
              <a:rPr lang="en-US" dirty="0" smtClean="0"/>
              <a:t>H</a:t>
            </a:r>
            <a:r>
              <a:rPr lang="el-GR" dirty="0" smtClean="0"/>
              <a:t>ard </a:t>
            </a:r>
            <a:r>
              <a:rPr lang="en-US" dirty="0" smtClean="0"/>
              <a:t>D</a:t>
            </a:r>
            <a:r>
              <a:rPr lang="el-GR" dirty="0" smtClean="0"/>
              <a:t>isk</a:t>
            </a:r>
            <a:r>
              <a:rPr lang="el-GR" dirty="0"/>
              <a:t>s</a:t>
            </a:r>
            <a:r>
              <a:rPr lang="el-GR" dirty="0" smtClean="0"/>
              <a:t>) </a:t>
            </a:r>
            <a:r>
              <a:rPr lang="el-GR" dirty="0"/>
              <a:t>και οι </a:t>
            </a:r>
            <a:r>
              <a:rPr lang="el-GR" b="1" u="sng" dirty="0" smtClean="0"/>
              <a:t>δισκέτες</a:t>
            </a:r>
            <a:r>
              <a:rPr lang="en-US" b="1" u="sng" dirty="0" smtClean="0"/>
              <a:t>/</a:t>
            </a:r>
            <a:r>
              <a:rPr lang="el-GR" b="1" u="sng" dirty="0" smtClean="0"/>
              <a:t>εύκαμπτοι δίσκοι</a:t>
            </a:r>
            <a:r>
              <a:rPr lang="el-GR" u="sng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D</a:t>
            </a:r>
            <a:r>
              <a:rPr lang="el-GR" dirty="0" smtClean="0"/>
              <a:t>iskettes</a:t>
            </a:r>
            <a:r>
              <a:rPr lang="en-US" dirty="0" smtClean="0"/>
              <a:t>/floppy disks</a:t>
            </a:r>
            <a:r>
              <a:rPr lang="el-GR" dirty="0" smtClean="0"/>
              <a:t>).</a:t>
            </a:r>
          </a:p>
          <a:p>
            <a:pPr>
              <a:buClr>
                <a:schemeClr val="accent2">
                  <a:lumMod val="20000"/>
                  <a:lumOff val="80000"/>
                </a:schemeClr>
              </a:buClr>
            </a:pPr>
            <a:r>
              <a:rPr lang="el-GR" dirty="0" smtClean="0"/>
              <a:t>Τα </a:t>
            </a:r>
            <a:r>
              <a:rPr lang="el-GR" b="1" u="sng" dirty="0"/>
              <a:t>οπτικά μέσα</a:t>
            </a:r>
            <a:r>
              <a:rPr lang="el-GR" u="sng" dirty="0"/>
              <a:t> </a:t>
            </a:r>
            <a:r>
              <a:rPr lang="el-GR" b="1" u="sng" dirty="0" smtClean="0"/>
              <a:t>αποθήκευσης</a:t>
            </a:r>
            <a:r>
              <a:rPr lang="en-US" dirty="0"/>
              <a:t>:</a:t>
            </a:r>
            <a:r>
              <a:rPr lang="el-GR" dirty="0" smtClean="0"/>
              <a:t> CD-ROM</a:t>
            </a:r>
            <a:r>
              <a:rPr lang="en-US" dirty="0" smtClean="0"/>
              <a:t>,</a:t>
            </a:r>
            <a:r>
              <a:rPr lang="el-GR" dirty="0" smtClean="0"/>
              <a:t> DVD</a:t>
            </a:r>
            <a:r>
              <a:rPr lang="en-US" dirty="0" smtClean="0"/>
              <a:t>, Blu-ray (</a:t>
            </a:r>
            <a:r>
              <a:rPr lang="el-GR" dirty="0" smtClean="0"/>
              <a:t>απαιτούν </a:t>
            </a:r>
            <a:r>
              <a:rPr lang="en-US" dirty="0" smtClean="0"/>
              <a:t>players)</a:t>
            </a:r>
            <a:endParaRPr lang="el-GR" dirty="0" smtClean="0"/>
          </a:p>
          <a:p>
            <a:pPr>
              <a:buClr>
                <a:schemeClr val="accent2">
                  <a:lumMod val="20000"/>
                  <a:lumOff val="80000"/>
                </a:schemeClr>
              </a:buClr>
            </a:pPr>
            <a:r>
              <a:rPr lang="el-GR" dirty="0" smtClean="0"/>
              <a:t>Οι </a:t>
            </a:r>
            <a:r>
              <a:rPr lang="el-GR" b="1" u="sng" dirty="0" smtClean="0"/>
              <a:t>κάρτες μνήμης</a:t>
            </a:r>
            <a:r>
              <a:rPr lang="el-GR" u="sng" dirty="0" smtClean="0"/>
              <a:t> </a:t>
            </a:r>
            <a:r>
              <a:rPr lang="en-US" b="1" u="sng" dirty="0" smtClean="0"/>
              <a:t>Flash</a:t>
            </a:r>
            <a:r>
              <a:rPr lang="el-GR" dirty="0"/>
              <a:t>:</a:t>
            </a:r>
            <a:r>
              <a:rPr lang="el-GR" dirty="0" smtClean="0"/>
              <a:t> </a:t>
            </a:r>
            <a:r>
              <a:rPr lang="en-US" dirty="0" smtClean="0"/>
              <a:t>USB</a:t>
            </a:r>
            <a:r>
              <a:rPr lang="el-GR" dirty="0" smtClean="0"/>
              <a:t>, </a:t>
            </a:r>
            <a:r>
              <a:rPr lang="en-US" dirty="0" smtClean="0"/>
              <a:t>(micro-) SD Cards, Memory Cards </a:t>
            </a:r>
            <a:r>
              <a:rPr lang="el-GR" dirty="0" smtClean="0"/>
              <a:t>για κινητά, κάμερες και κονσόλες βιντεοπαιχνιδιών</a:t>
            </a:r>
            <a:endParaRPr lang="en-US" dirty="0"/>
          </a:p>
          <a:p>
            <a:pPr>
              <a:buClr>
                <a:schemeClr val="accent2">
                  <a:lumMod val="20000"/>
                  <a:lumOff val="80000"/>
                </a:schemeClr>
              </a:buClr>
            </a:pPr>
            <a:r>
              <a:rPr lang="el-GR" dirty="0" smtClean="0"/>
              <a:t>Οι </a:t>
            </a:r>
            <a:r>
              <a:rPr lang="el-GR" b="1" u="sng" dirty="0" smtClean="0"/>
              <a:t>δίσκοι στερεάς κατάστασης</a:t>
            </a:r>
            <a:r>
              <a:rPr lang="el-GR" b="1" dirty="0" smtClean="0"/>
              <a:t> </a:t>
            </a:r>
            <a:r>
              <a:rPr lang="el-GR" dirty="0" smtClean="0"/>
              <a:t>/ </a:t>
            </a:r>
            <a:r>
              <a:rPr lang="en-US" dirty="0" smtClean="0"/>
              <a:t>Solid-state Drives (SSD), M.2</a:t>
            </a:r>
          </a:p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81519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Hardware </a:t>
            </a:r>
            <a:r>
              <a:rPr lang="el-GR" dirty="0"/>
              <a:t>– Υλικό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l-GR" b="1" u="sng" dirty="0" smtClean="0"/>
              <a:t>Αποθηκευτικό νέφος</a:t>
            </a:r>
            <a:r>
              <a:rPr lang="el-GR" b="1" dirty="0" smtClean="0"/>
              <a:t> (</a:t>
            </a:r>
            <a:r>
              <a:rPr lang="en-US" b="1" dirty="0" smtClean="0"/>
              <a:t>Cloud Storage)</a:t>
            </a:r>
            <a:r>
              <a:rPr lang="el-GR" b="1" dirty="0" smtClean="0"/>
              <a:t> </a:t>
            </a:r>
            <a:r>
              <a:rPr lang="el-GR" dirty="0"/>
              <a:t>είναι ένα δικτυακό μοντέλο αποθήκευσης δεδομένων όπου τα δεδομένα αποθηκεύονται σε απομακρυσμένες δικτυακές </a:t>
            </a:r>
            <a:r>
              <a:rPr lang="el-GR" dirty="0" smtClean="0"/>
              <a:t>τοποθεσίες.</a:t>
            </a:r>
          </a:p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l-GR" dirty="0" smtClean="0"/>
              <a:t>Τα </a:t>
            </a:r>
            <a:r>
              <a:rPr lang="el-GR" dirty="0"/>
              <a:t>δεδομένα αποθηκεύονται σε μεγάλα κέντρα αποθήκευσης δεδομένων (data centers) και ο χρήστης μπορεί να έχει πρόσβαση σε αυτά μέσω κάποιας δικτυακής διεπαφής (web interface</a:t>
            </a:r>
            <a:r>
              <a:rPr lang="el-GR" dirty="0" smtClean="0"/>
              <a:t>).</a:t>
            </a:r>
          </a:p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l-GR" dirty="0" smtClean="0"/>
              <a:t>Τα </a:t>
            </a:r>
            <a:r>
              <a:rPr lang="el-GR" dirty="0"/>
              <a:t>δεδομένα μπορεί να βρίσκονται διασκορπισμένα σε περισσότερους από </a:t>
            </a:r>
            <a:r>
              <a:rPr lang="el-GR" dirty="0" smtClean="0"/>
              <a:t>έναν </a:t>
            </a:r>
            <a:r>
              <a:rPr lang="el-GR" dirty="0"/>
              <a:t>εξυπηρετητές (servers</a:t>
            </a:r>
            <a:r>
              <a:rPr lang="el-GR" dirty="0" smtClean="0"/>
              <a:t>).</a:t>
            </a:r>
          </a:p>
          <a:p>
            <a:pPr marL="0" indent="0">
              <a:buClr>
                <a:schemeClr val="accent2">
                  <a:lumMod val="20000"/>
                  <a:lumOff val="80000"/>
                </a:schemeClr>
              </a:buClr>
              <a:buNone/>
            </a:pPr>
            <a:endParaRPr lang="el-GR" b="1" dirty="0"/>
          </a:p>
          <a:p>
            <a:pPr marL="0" indent="0" algn="ctr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n-US" b="1" dirty="0" smtClean="0"/>
              <a:t>MS </a:t>
            </a:r>
            <a:r>
              <a:rPr lang="en-US" b="1" dirty="0" err="1" smtClean="0"/>
              <a:t>OneDrive</a:t>
            </a:r>
            <a:r>
              <a:rPr lang="en-US" b="1" dirty="0" smtClean="0"/>
              <a:t>, Google Drive, </a:t>
            </a:r>
            <a:r>
              <a:rPr lang="en-US" b="1" dirty="0" err="1" smtClean="0"/>
              <a:t>Dropbox</a:t>
            </a:r>
            <a:r>
              <a:rPr lang="en-US" b="1" dirty="0" smtClean="0"/>
              <a:t>,</a:t>
            </a:r>
            <a:endParaRPr lang="el-GR" b="1" dirty="0" smtClean="0"/>
          </a:p>
          <a:p>
            <a:pPr marL="0" indent="0" algn="ctr">
              <a:buClr>
                <a:schemeClr val="accent2">
                  <a:lumMod val="20000"/>
                  <a:lumOff val="80000"/>
                </a:schemeClr>
              </a:buClr>
              <a:buNone/>
            </a:pPr>
            <a:r>
              <a:rPr lang="en-US" b="1" dirty="0" err="1" smtClean="0"/>
              <a:t>WeTransfer</a:t>
            </a:r>
            <a:r>
              <a:rPr lang="en-US" b="1" dirty="0" smtClean="0"/>
              <a:t>, Apple </a:t>
            </a:r>
            <a:r>
              <a:rPr lang="en-US" b="1" dirty="0" err="1" smtClean="0"/>
              <a:t>iCloud</a:t>
            </a:r>
            <a:r>
              <a:rPr lang="en-US" b="1" dirty="0" smtClean="0"/>
              <a:t> Drive</a:t>
            </a:r>
          </a:p>
        </p:txBody>
      </p:sp>
    </p:spTree>
    <p:extLst>
      <p:ext uri="{BB962C8B-B14F-4D97-AF65-F5344CB8AC3E}">
        <p14:creationId xmlns:p14="http://schemas.microsoft.com/office/powerpoint/2010/main" val="134441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366</TotalTime>
  <Words>479</Words>
  <Application>Microsoft Office PowerPoint</Application>
  <PresentationFormat>On-screen Show (4:3)</PresentationFormat>
  <Paragraphs>66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Thatch</vt:lpstr>
      <vt:lpstr>Hardware Υλικό Ηλεκτρονικού Υπολογιστή</vt:lpstr>
      <vt:lpstr>Hardware – Υλικό Η/Υ</vt:lpstr>
      <vt:lpstr>Hardware – Υλικό Η/Υ</vt:lpstr>
      <vt:lpstr>Hardware – Υλικό Η/Υ</vt:lpstr>
      <vt:lpstr>Hardware – Υλικό Η/Υ</vt:lpstr>
      <vt:lpstr>Hardware – Υλικό Η/Υ</vt:lpstr>
      <vt:lpstr>Hardware – Υλικό Η/Υ</vt:lpstr>
      <vt:lpstr>Hardware – Υλικό Η/Υ</vt:lpstr>
      <vt:lpstr>Hardware – Υλικό Η/Υ</vt:lpstr>
      <vt:lpstr>Hardware – Υλικό Η/Υ</vt:lpstr>
      <vt:lpstr>Hardware – Υλικό Η/Υ</vt:lpstr>
      <vt:lpstr>Hardware – Υλικό Η/Υ</vt:lpstr>
      <vt:lpstr>Hardware – Υλικό Η/Υ</vt:lpstr>
      <vt:lpstr>Συντομεύσεις Πληκτρολογίου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 &amp; Επεξεργασία</dc:title>
  <dc:creator>Tranceformer</dc:creator>
  <cp:lastModifiedBy>Tranceformer</cp:lastModifiedBy>
  <cp:revision>43</cp:revision>
  <dcterms:created xsi:type="dcterms:W3CDTF">2023-11-28T17:15:27Z</dcterms:created>
  <dcterms:modified xsi:type="dcterms:W3CDTF">2025-03-29T10:09:06Z</dcterms:modified>
</cp:coreProperties>
</file>