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64" r:id="rId11"/>
    <p:sldId id="274" r:id="rId12"/>
    <p:sldId id="271" r:id="rId13"/>
    <p:sldId id="273" r:id="rId14"/>
    <p:sldId id="272" r:id="rId15"/>
    <p:sldId id="266" r:id="rId16"/>
    <p:sldId id="265" r:id="rId17"/>
    <p:sldId id="281" r:id="rId18"/>
    <p:sldId id="282" r:id="rId19"/>
    <p:sldId id="267" r:id="rId20"/>
    <p:sldId id="276" r:id="rId21"/>
    <p:sldId id="268" r:id="rId22"/>
    <p:sldId id="269" r:id="rId23"/>
    <p:sldId id="275" r:id="rId24"/>
    <p:sldId id="270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10" d="100"/>
          <a:sy n="110" d="100"/>
        </p:scale>
        <p:origin x="-16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A0871E-0343-463D-9B1F-977AC1E054C2}" type="datetimeFigureOut">
              <a:rPr lang="el-GR" smtClean="0"/>
              <a:t>29/3/2025</a:t>
            </a:fld>
            <a:endParaRPr lang="el-G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9249BD-0849-4065-85F1-CF46E84E75A5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oggle.it/diagram/VvfqjnTdr8guGY0i/t/%CF%80%CE%B5%CF%81%CE%B9%CF%86%CE%B5%CF%81%CE%B5%CE%B9%CE%B1%CE%BA%CE%AD%CF%82-%CF%83%CF%85%CF%83%CE%BA%CE%B5%CF%85%CE%AD%CF%82" TargetMode="External"/><Relationship Id="rId2" Type="http://schemas.openxmlformats.org/officeDocument/2006/relationships/hyperlink" Target="https://photodentro.edu.gr/v/item/ds/8521/95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222849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el-GR" sz="4800" dirty="0" smtClean="0"/>
              <a:t>ΠεριφερειακΕΣ ΜΟΝΑΔΕΣ Η/Υ</a:t>
            </a:r>
            <a:endParaRPr lang="el-GR" sz="4800" dirty="0"/>
          </a:p>
        </p:txBody>
      </p:sp>
      <p:sp>
        <p:nvSpPr>
          <p:cNvPr id="5" name="Rectangle 4"/>
          <p:cNvSpPr/>
          <p:nvPr/>
        </p:nvSpPr>
        <p:spPr>
          <a:xfrm>
            <a:off x="467544" y="764704"/>
            <a:ext cx="820891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sz="4800" dirty="0">
                <a:solidFill>
                  <a:schemeClr val="bg2">
                    <a:lumMod val="50000"/>
                  </a:schemeClr>
                </a:solidFill>
              </a:rPr>
              <a:t>ΑΡΧΙΤΕΚΤΟΝΙΚΗ ΚΑΙ ΥΛΙΚΟ ΗΛΕΚΤΡΟΝΙΚΩΝ ΥΠΟΛΟΓΙΣΤΩΝ</a:t>
            </a:r>
          </a:p>
        </p:txBody>
      </p:sp>
      <p:sp>
        <p:nvSpPr>
          <p:cNvPr id="3" name="Rectangle 2"/>
          <p:cNvSpPr/>
          <p:nvPr/>
        </p:nvSpPr>
        <p:spPr>
          <a:xfrm>
            <a:off x="7020272" y="6381328"/>
            <a:ext cx="20665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l-GR" sz="2000" b="1" cap="none" spc="0" dirty="0" smtClean="0">
                <a:ln/>
                <a:solidFill>
                  <a:schemeClr val="bg1"/>
                </a:solidFill>
                <a:effectLst/>
              </a:rPr>
              <a:t>Καρέλης Ορέστης</a:t>
            </a:r>
            <a:endParaRPr lang="en-US" sz="2000" b="1" cap="none" spc="0" dirty="0">
              <a:ln/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7816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Σαρωτής (</a:t>
            </a:r>
            <a:r>
              <a:rPr lang="en-US" b="1" dirty="0" smtClean="0"/>
              <a:t>Scanner)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5122" name="Picture 2" descr="C:\Users\Tranceformer\AppData\Local\Microsoft\Windows\INetCache\IE\BI2J2M1U\49853-6-computer-scanner-free-download-png-hq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852936"/>
            <a:ext cx="5856651" cy="351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19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Οθόνη Αφής (</a:t>
            </a:r>
            <a:r>
              <a:rPr lang="en-US" b="1" dirty="0" smtClean="0"/>
              <a:t>Touchpad)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14338" name="Picture 2" descr="C:\Users\Tranceformer\AppData\Local\Microsoft\Windows\INetCache\IE\BI2J2M1U\touchpa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52936"/>
            <a:ext cx="3960440" cy="370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49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Φωτογραφίδα (</a:t>
            </a:r>
            <a:r>
              <a:rPr lang="en-US" b="1" dirty="0" smtClean="0"/>
              <a:t>Light Pen) &amp;</a:t>
            </a:r>
            <a:endParaRPr lang="el-GR" b="1" dirty="0" smtClean="0"/>
          </a:p>
          <a:p>
            <a:pPr marL="0" indent="0" algn="ctr">
              <a:buNone/>
            </a:pPr>
            <a:r>
              <a:rPr lang="el-GR" b="1" dirty="0" smtClean="0"/>
              <a:t>Ταμπλέτα Ψηφιοποίησης (</a:t>
            </a:r>
            <a:r>
              <a:rPr lang="en-US" b="1" dirty="0" smtClean="0"/>
              <a:t>Digitizer</a:t>
            </a:r>
            <a:r>
              <a:rPr lang="el-GR" b="1" dirty="0" smtClean="0"/>
              <a:t>)</a:t>
            </a:r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11266" name="Picture 2" descr="C:\Users\Tranceformer\AppData\Local\Microsoft\Windows\INetCache\IE\X89EFAQQ\rDfau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44877"/>
            <a:ext cx="4248472" cy="315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0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Σαρωτής Γραμμωτού ή Ραβδωτού Κώδικα</a:t>
            </a:r>
          </a:p>
          <a:p>
            <a:pPr marL="0" indent="0" algn="ctr">
              <a:buNone/>
            </a:pPr>
            <a:r>
              <a:rPr lang="el-GR" b="1" dirty="0" smtClean="0"/>
              <a:t>(</a:t>
            </a:r>
            <a:r>
              <a:rPr lang="en-US" b="1" dirty="0" smtClean="0"/>
              <a:t>Bar Code Scanner)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13314" name="Picture 2" descr="C:\Users\Tranceformer\AppData\Local\Microsoft\Windows\INetCache\IE\CTJX0L9J\OnQWX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54392"/>
            <a:ext cx="3024336" cy="282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60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Χειριστήριο (</a:t>
            </a:r>
            <a:r>
              <a:rPr lang="en-US" b="1" dirty="0" smtClean="0"/>
              <a:t>Gamepad)</a:t>
            </a:r>
            <a:r>
              <a:rPr lang="el-GR" b="1" dirty="0" smtClean="0"/>
              <a:t> &amp; </a:t>
            </a:r>
            <a:r>
              <a:rPr lang="en-US" b="1" dirty="0" smtClean="0"/>
              <a:t>Joystick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12290" name="Picture 2" descr="C:\Users\Tranceformer\AppData\Local\Microsoft\Windows\INetCache\IE\EPP913AR\gamepad_PNG54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96952"/>
            <a:ext cx="3672408" cy="342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808263"/>
            <a:ext cx="367240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1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n-US" b="1" dirty="0" smtClean="0"/>
              <a:t>Web Camera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7170" name="Picture 2" descr="C:\Users\Tranceformer\AppData\Local\Microsoft\Windows\INetCache\IE\EPP913AR\web_camera_PNG798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3096344" cy="355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86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Μικρόφωνο (</a:t>
            </a:r>
            <a:r>
              <a:rPr lang="en-US" b="1" dirty="0" err="1" smtClean="0"/>
              <a:t>Mic</a:t>
            </a:r>
            <a:r>
              <a:rPr lang="en-US" b="1" dirty="0" smtClean="0"/>
              <a:t>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6146" name="Picture 2" descr="C:\Users\Tranceformer\AppData\Local\Microsoft\Windows\INetCache\IE\EPP913AR\t8Stp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367240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62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  <a:endParaRPr lang="el-GR" b="1" u="sng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l-GR" b="1" dirty="0" smtClean="0"/>
              <a:t>Εναλλακτικά Ποντίκια: Ιχνόσφαιρα (</a:t>
            </a:r>
            <a:r>
              <a:rPr lang="en-US" b="1" dirty="0" smtClean="0"/>
              <a:t>Trackball)</a:t>
            </a:r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068960"/>
            <a:ext cx="3068960" cy="3068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60" y="3068960"/>
            <a:ext cx="4153644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1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Έξυπνο Γάντι / Γάντι Νοηματικής Γλώσσας</a:t>
            </a:r>
          </a:p>
          <a:p>
            <a:pPr marL="0" indent="0" algn="ctr">
              <a:buNone/>
            </a:pPr>
            <a:r>
              <a:rPr lang="el-GR" b="1" dirty="0" smtClean="0"/>
              <a:t>(</a:t>
            </a:r>
            <a:r>
              <a:rPr lang="en-US" b="1" dirty="0" err="1" smtClean="0"/>
              <a:t>Dataglove</a:t>
            </a:r>
            <a:r>
              <a:rPr lang="en-US" b="1" dirty="0" smtClean="0"/>
              <a:t> / </a:t>
            </a:r>
            <a:r>
              <a:rPr lang="en-US" b="1" dirty="0" err="1" smtClean="0"/>
              <a:t>Cyberglove</a:t>
            </a:r>
            <a:r>
              <a:rPr lang="en-US" b="1" dirty="0" smtClean="0"/>
              <a:t>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01008"/>
            <a:ext cx="5137000" cy="314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F0"/>
                </a:solidFill>
              </a:rPr>
              <a:t>Συσκευές εξόδου</a:t>
            </a:r>
            <a:r>
              <a:rPr lang="en-US" b="1" u="sng" dirty="0" smtClean="0">
                <a:solidFill>
                  <a:srgbClr val="00B0F0"/>
                </a:solidFill>
              </a:rPr>
              <a:t> (Output)</a:t>
            </a:r>
          </a:p>
          <a:p>
            <a:pPr marL="0" indent="0" algn="ctr">
              <a:buNone/>
            </a:pPr>
            <a:r>
              <a:rPr lang="el-GR" b="1" dirty="0" smtClean="0"/>
              <a:t>Οθόνη (</a:t>
            </a:r>
            <a:r>
              <a:rPr lang="en-US" b="1" dirty="0" smtClean="0"/>
              <a:t>Monitor)</a:t>
            </a:r>
            <a:endParaRPr lang="el-GR" b="1" dirty="0"/>
          </a:p>
        </p:txBody>
      </p:sp>
      <p:pic>
        <p:nvPicPr>
          <p:cNvPr id="8195" name="Picture 3" descr="C:\Users\Tranceformer\AppData\Local\Microsoft\Windows\INetCache\IE\CTJX0L9J\laptop_PNG587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29858"/>
            <a:ext cx="5328592" cy="441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16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περΙΦΕΡΕΙΑΚΕΣ ΜΟΝΑΔΕΣ Η/Υ</a:t>
            </a:r>
            <a:endParaRPr lang="el-GR" dirty="0"/>
          </a:p>
        </p:txBody>
      </p:sp>
      <p:pic>
        <p:nvPicPr>
          <p:cNvPr id="2051" name="Picture 3" descr="C:\Users\Tranceformer\AppData\Local\Microsoft\Windows\INetCache\IE\EPP913AR\d6f28492b786d1ee2fdc5296f4c2184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9955"/>
            <a:ext cx="7920880" cy="520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5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F0"/>
                </a:solidFill>
              </a:rPr>
              <a:t>Συσκευές εξόδου</a:t>
            </a:r>
            <a:r>
              <a:rPr lang="en-US" b="1" u="sng" dirty="0" smtClean="0">
                <a:solidFill>
                  <a:srgbClr val="00B0F0"/>
                </a:solidFill>
              </a:rPr>
              <a:t> (Output)</a:t>
            </a:r>
          </a:p>
          <a:p>
            <a:pPr marL="0" indent="0" algn="ctr">
              <a:buNone/>
            </a:pPr>
            <a:r>
              <a:rPr lang="el-GR" b="1" dirty="0" smtClean="0"/>
              <a:t>Βιντεοπροβολέας (</a:t>
            </a:r>
            <a:r>
              <a:rPr lang="en-US" b="1" dirty="0" smtClean="0"/>
              <a:t>Video Projector)</a:t>
            </a:r>
            <a:endParaRPr lang="el-G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852936"/>
            <a:ext cx="7500692" cy="449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F0"/>
                </a:solidFill>
              </a:rPr>
              <a:t>Συσκευές εξόδου</a:t>
            </a:r>
            <a:r>
              <a:rPr lang="en-US" b="1" u="sng" dirty="0" smtClean="0">
                <a:solidFill>
                  <a:srgbClr val="00B0F0"/>
                </a:solidFill>
              </a:rPr>
              <a:t> (Output)</a:t>
            </a:r>
          </a:p>
          <a:p>
            <a:pPr marL="0" indent="0" algn="ctr">
              <a:buNone/>
            </a:pPr>
            <a:r>
              <a:rPr lang="el-GR" b="1" dirty="0" smtClean="0"/>
              <a:t>Εκτυπωτής </a:t>
            </a:r>
            <a:r>
              <a:rPr lang="en-US" b="1" dirty="0" smtClean="0"/>
              <a:t>(Printer)</a:t>
            </a:r>
            <a:endParaRPr lang="el-GR" b="1" dirty="0"/>
          </a:p>
        </p:txBody>
      </p:sp>
      <p:pic>
        <p:nvPicPr>
          <p:cNvPr id="9223" name="Picture 7" descr="C:\Users\Tranceformer\AppData\Local\Microsoft\Windows\INetCache\IE\CTJX0L9J\5-2-printer-png-pic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96953"/>
            <a:ext cx="5832648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02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F0"/>
                </a:solidFill>
              </a:rPr>
              <a:t>Συσκευές εξόδου</a:t>
            </a:r>
            <a:r>
              <a:rPr lang="en-US" b="1" u="sng" dirty="0" smtClean="0">
                <a:solidFill>
                  <a:srgbClr val="00B0F0"/>
                </a:solidFill>
              </a:rPr>
              <a:t> (Output)</a:t>
            </a:r>
          </a:p>
          <a:p>
            <a:pPr marL="0" indent="0" algn="ctr">
              <a:buNone/>
            </a:pPr>
            <a:r>
              <a:rPr lang="el-GR" b="1" dirty="0" smtClean="0"/>
              <a:t>Ηχεία</a:t>
            </a:r>
          </a:p>
          <a:p>
            <a:pPr marL="0" indent="0" algn="ctr">
              <a:buNone/>
            </a:pPr>
            <a:endParaRPr lang="en-US" b="1" u="sng" dirty="0" smtClean="0"/>
          </a:p>
        </p:txBody>
      </p:sp>
      <p:pic>
        <p:nvPicPr>
          <p:cNvPr id="10242" name="Picture 2" descr="C:\Users\Tranceformer\AppData\Local\Microsoft\Windows\INetCache\IE\EPP913AR\22071-7-audio-speakers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30271"/>
            <a:ext cx="5184575" cy="395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8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F0"/>
                </a:solidFill>
              </a:rPr>
              <a:t>Συσκευές εξόδου</a:t>
            </a:r>
            <a:r>
              <a:rPr lang="en-US" b="1" u="sng" dirty="0" smtClean="0">
                <a:solidFill>
                  <a:srgbClr val="00B0F0"/>
                </a:solidFill>
              </a:rPr>
              <a:t> (Output)</a:t>
            </a:r>
          </a:p>
          <a:p>
            <a:pPr marL="0" indent="0" algn="ctr">
              <a:buNone/>
            </a:pPr>
            <a:r>
              <a:rPr lang="el-GR" b="1" dirty="0" smtClean="0"/>
              <a:t>Ακουστικά</a:t>
            </a:r>
          </a:p>
          <a:p>
            <a:pPr marL="0" indent="0" algn="ctr">
              <a:buNone/>
            </a:pPr>
            <a:endParaRPr lang="en-US" b="1" u="sng" dirty="0" smtClean="0"/>
          </a:p>
        </p:txBody>
      </p:sp>
      <p:pic>
        <p:nvPicPr>
          <p:cNvPr id="15363" name="Picture 3" descr="C:\Users\Tranceformer\AppData\Local\Microsoft\Windows\INetCache\IE\BI2J2M1U\3-headphones-png-imag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4509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82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FFC000"/>
                </a:solidFill>
              </a:rPr>
              <a:t>Συσκευές εισόδου - εξόδου</a:t>
            </a:r>
            <a:r>
              <a:rPr lang="en-US" b="1" u="sng" dirty="0" smtClean="0">
                <a:solidFill>
                  <a:srgbClr val="FFC000"/>
                </a:solidFill>
              </a:rPr>
              <a:t> (Input - Output)</a:t>
            </a:r>
            <a:endParaRPr lang="el-GR" b="1" u="sng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l-GR" b="1" dirty="0" smtClean="0"/>
              <a:t>Ψηφιακή Κάμερα</a:t>
            </a:r>
            <a:r>
              <a:rPr lang="en-US" b="1" dirty="0" smtClean="0"/>
              <a:t> (Digital Camera)</a:t>
            </a:r>
            <a:endParaRPr lang="el-GR" b="1" dirty="0" smtClean="0"/>
          </a:p>
          <a:p>
            <a:pPr marL="0" indent="0" algn="ctr">
              <a:buNone/>
            </a:pPr>
            <a:endParaRPr lang="en-US" b="1" u="sng" dirty="0" smtClean="0"/>
          </a:p>
        </p:txBody>
      </p:sp>
      <p:pic>
        <p:nvPicPr>
          <p:cNvPr id="16387" name="Picture 3" descr="C:\Users\Tranceformer\AppData\Local\Microsoft\Windows\INetCache\IE\BI2J2M1U\21867-8-canon-digital-camera-fil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64904"/>
            <a:ext cx="4968552" cy="397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3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6753"/>
            <a:ext cx="8686800" cy="3384376"/>
          </a:xfrm>
        </p:spPr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FFC000"/>
                </a:solidFill>
              </a:rPr>
              <a:t>Συσκευές εισόδου - εξόδου</a:t>
            </a:r>
            <a:r>
              <a:rPr lang="en-US" b="1" u="sng" dirty="0" smtClean="0">
                <a:solidFill>
                  <a:srgbClr val="FFC000"/>
                </a:solidFill>
              </a:rPr>
              <a:t> (Input - Output)</a:t>
            </a:r>
            <a:endParaRPr lang="el-GR" b="1" u="sng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l-GR" sz="2400" b="1" dirty="0" smtClean="0"/>
              <a:t>Ενιαίος </a:t>
            </a:r>
            <a:r>
              <a:rPr lang="el-GR" sz="2400" b="1" dirty="0"/>
              <a:t>Σειριακός </a:t>
            </a:r>
            <a:r>
              <a:rPr lang="el-GR" sz="2400" b="1" dirty="0" smtClean="0"/>
              <a:t>Δίαυλος (Universal </a:t>
            </a:r>
            <a:r>
              <a:rPr lang="el-GR" sz="2400" b="1" dirty="0"/>
              <a:t>Serial </a:t>
            </a:r>
            <a:r>
              <a:rPr lang="el-GR" sz="2400" b="1" dirty="0" smtClean="0"/>
              <a:t>Bus / </a:t>
            </a:r>
            <a:r>
              <a:rPr lang="en-US" sz="2400" b="1" dirty="0" smtClean="0"/>
              <a:t>U.S.B.</a:t>
            </a:r>
            <a:r>
              <a:rPr lang="el-GR" sz="2400" b="1" dirty="0" smtClean="0"/>
              <a:t>)</a:t>
            </a:r>
            <a:endParaRPr lang="en-US" sz="2400" b="1" u="sng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11760"/>
            <a:ext cx="8892480" cy="44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7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FFC000"/>
                </a:solidFill>
              </a:rPr>
              <a:t>Συσκευές εισόδου - εξόδου</a:t>
            </a:r>
            <a:r>
              <a:rPr lang="en-US" b="1" u="sng" dirty="0" smtClean="0">
                <a:solidFill>
                  <a:srgbClr val="FFC000"/>
                </a:solidFill>
              </a:rPr>
              <a:t> (Input - Output)</a:t>
            </a:r>
            <a:endParaRPr lang="el-GR" b="1" u="sng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l-GR" b="1" dirty="0" smtClean="0"/>
              <a:t>Μόντεμ (Διαποδιαμορφωτής)</a:t>
            </a:r>
          </a:p>
          <a:p>
            <a:pPr marL="0" indent="0" algn="ctr">
              <a:buNone/>
            </a:pPr>
            <a:r>
              <a:rPr lang="en-US" b="1" dirty="0" smtClean="0"/>
              <a:t>Router (</a:t>
            </a:r>
            <a:r>
              <a:rPr lang="el-GR" b="1" dirty="0" smtClean="0"/>
              <a:t>Δρομολογητής</a:t>
            </a:r>
            <a:r>
              <a:rPr lang="en-US" b="1" dirty="0" smtClean="0"/>
              <a:t>)</a:t>
            </a:r>
            <a:endParaRPr lang="el-GR" b="1" dirty="0" smtClean="0"/>
          </a:p>
        </p:txBody>
      </p:sp>
      <p:pic>
        <p:nvPicPr>
          <p:cNvPr id="1026" name="Picture 2" descr="C:\Users\Tranceformer\AppData\Local\Microsoft\Windows\INetCache\IE\X89EFAQQ\02-modem-router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943" y="3212976"/>
            <a:ext cx="432047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ranceformer\AppData\Local\Microsoft\Windows\INetCache\IE\X89EFAQQ\NsVYj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420178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45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hlinkClick r:id="rId2"/>
              </a:rPr>
              <a:t>https://photodentro.edu.gr/v/item/ds/8521/953</a:t>
            </a:r>
            <a:endParaRPr lang="el-GR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hlinkClick r:id="rId3"/>
              </a:rPr>
              <a:t>https://coggle.it/diagram/VvfqjnTdr8guGY0i/t/%CF%80%CE%B5%CF%81%CE%B9%CF%86%CE%B5%CF%81%CE%B5%CE%B9%CE%B1%CE%BA%CE%AD%CF%82-%CF%83%CF%85%CF%83%CE%BA%CE%B5%CF%85%CE%AD%CF%82</a:t>
            </a:r>
            <a:endParaRPr lang="el-GR" sz="1800" dirty="0" smtClean="0"/>
          </a:p>
          <a:p>
            <a:pPr>
              <a:buFont typeface="Wingdings" pitchFamily="2" charset="2"/>
              <a:buChar char="Ø"/>
            </a:pPr>
            <a:endParaRPr lang="el-GR" sz="1800" dirty="0"/>
          </a:p>
          <a:p>
            <a:pPr marL="0" indent="0">
              <a:buNone/>
            </a:pPr>
            <a:endParaRPr lang="el-GR" sz="1800" dirty="0"/>
          </a:p>
          <a:p>
            <a:pPr marL="0" indent="0">
              <a:buNone/>
            </a:pPr>
            <a:endParaRPr lang="el-GR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36912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7200800" cy="4796662"/>
          </a:xfrm>
        </p:spPr>
      </p:pic>
    </p:spTree>
    <p:extLst>
      <p:ext uri="{BB962C8B-B14F-4D97-AF65-F5344CB8AC3E}">
        <p14:creationId xmlns:p14="http://schemas.microsoft.com/office/powerpoint/2010/main" val="35606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l-GR" b="1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Τι είναι περιφερειακή μονάδα</a:t>
            </a:r>
            <a:endParaRPr lang="en-US" b="1" u="sng" dirty="0" smtClean="0">
              <a:latin typeface="Verdana" pitchFamily="34" charset="0"/>
              <a:ea typeface="Verdana" pitchFamily="34" charset="0"/>
              <a:cs typeface="Lato" pitchFamily="34" charset="0"/>
            </a:endParaRPr>
          </a:p>
          <a:p>
            <a:pPr marL="0" indent="0">
              <a:buNone/>
            </a:pPr>
            <a:endParaRPr lang="el-GR" b="1" u="sng" dirty="0" smtClean="0">
              <a:latin typeface="Verdana" pitchFamily="34" charset="0"/>
              <a:ea typeface="Verdana" pitchFamily="34" charset="0"/>
              <a:cs typeface="Lato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Περιφερειακή μονάδα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ονομάζεται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μία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συσκευή που συνδέεται με ένα υπολογιστικό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σύστημα. </a:t>
            </a:r>
            <a:endParaRPr lang="en-US" dirty="0" smtClean="0">
              <a:latin typeface="Verdana" pitchFamily="34" charset="0"/>
              <a:ea typeface="Verdana" pitchFamily="34" charset="0"/>
              <a:cs typeface="Lato" pitchFamily="34" charset="0"/>
            </a:endParaRPr>
          </a:p>
          <a:p>
            <a:r>
              <a:rPr lang="el-GR" b="1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Δεν</a:t>
            </a:r>
            <a:r>
              <a:rPr lang="el-GR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 </a:t>
            </a:r>
            <a:r>
              <a:rPr lang="el-GR" u="sng" dirty="0">
                <a:latin typeface="Verdana" pitchFamily="34" charset="0"/>
                <a:ea typeface="Verdana" pitchFamily="34" charset="0"/>
                <a:cs typeface="Lato" pitchFamily="34" charset="0"/>
              </a:rPr>
              <a:t>αποτελεί μέρος </a:t>
            </a:r>
            <a:r>
              <a:rPr lang="el-GR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του</a:t>
            </a:r>
            <a:r>
              <a:rPr lang="en-US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 </a:t>
            </a:r>
            <a:r>
              <a:rPr lang="el-GR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Η/Υ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 και εξαρτάται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περισσότερο ή λιγότερο από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αυτόν.</a:t>
            </a:r>
            <a:endParaRPr lang="en-US" dirty="0" smtClean="0">
              <a:latin typeface="Verdana" pitchFamily="34" charset="0"/>
              <a:ea typeface="Verdana" pitchFamily="34" charset="0"/>
              <a:cs typeface="Lato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Χρησιμοποιείται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για την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είσοδο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ή/</a:t>
            </a:r>
            <a:r>
              <a:rPr lang="el-GR" b="1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και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την έξοδο </a:t>
            </a:r>
            <a:r>
              <a:rPr lang="el-GR" u="sng" dirty="0">
                <a:latin typeface="Verdana" pitchFamily="34" charset="0"/>
                <a:ea typeface="Verdana" pitchFamily="34" charset="0"/>
                <a:cs typeface="Lato" pitchFamily="34" charset="0"/>
              </a:rPr>
              <a:t>δεδομένων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 από και προς τον υπολογιστή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.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Οι 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περιφερειακές συσκευές </a:t>
            </a:r>
            <a:r>
              <a:rPr lang="el-GR" u="sng" dirty="0">
                <a:latin typeface="Verdana" pitchFamily="34" charset="0"/>
                <a:ea typeface="Verdana" pitchFamily="34" charset="0"/>
                <a:cs typeface="Lato" pitchFamily="34" charset="0"/>
              </a:rPr>
              <a:t>διευρύνουν τις δυνατότητες του συστήματος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, αλλά </a:t>
            </a:r>
            <a:r>
              <a:rPr lang="el-GR" b="1" dirty="0">
                <a:latin typeface="Verdana" pitchFamily="34" charset="0"/>
                <a:ea typeface="Verdana" pitchFamily="34" charset="0"/>
                <a:cs typeface="Lato" pitchFamily="34" charset="0"/>
              </a:rPr>
              <a:t>δεν</a:t>
            </a:r>
            <a:r>
              <a:rPr lang="el-GR" dirty="0">
                <a:latin typeface="Verdana" pitchFamily="34" charset="0"/>
                <a:ea typeface="Verdana" pitchFamily="34" charset="0"/>
                <a:cs typeface="Lato" pitchFamily="34" charset="0"/>
              </a:rPr>
              <a:t> επηρεάζουν την επεξεργαστική </a:t>
            </a:r>
            <a:r>
              <a:rPr lang="el-GR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ισχύ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.</a:t>
            </a:r>
            <a:endParaRPr lang="el-GR" dirty="0">
              <a:latin typeface="Verdana" pitchFamily="34" charset="0"/>
              <a:ea typeface="Verdana" pitchFamily="34" charset="0"/>
              <a:cs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4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66734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sz="2800" dirty="0">
                <a:latin typeface="Verdana" pitchFamily="34" charset="0"/>
                <a:ea typeface="Verdana" pitchFamily="34" charset="0"/>
              </a:rPr>
              <a:t>Μια 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συσκευή </a:t>
            </a:r>
            <a:r>
              <a:rPr lang="el-GR" sz="2800" b="1" dirty="0">
                <a:solidFill>
                  <a:srgbClr val="92D050"/>
                </a:solidFill>
                <a:latin typeface="Verdana" pitchFamily="34" charset="0"/>
                <a:ea typeface="Verdana" pitchFamily="34" charset="0"/>
              </a:rPr>
              <a:t>εισόδου</a:t>
            </a:r>
            <a:r>
              <a:rPr lang="el-GR" sz="2800" dirty="0">
                <a:latin typeface="Verdana" pitchFamily="34" charset="0"/>
                <a:ea typeface="Verdana" pitchFamily="34" charset="0"/>
              </a:rPr>
              <a:t> είναι η συσκευή μέσω της οποίας εισάγονται </a:t>
            </a:r>
            <a:r>
              <a:rPr lang="el-GR" sz="2800" b="1" u="sng" dirty="0">
                <a:latin typeface="Verdana" pitchFamily="34" charset="0"/>
                <a:ea typeface="Verdana" pitchFamily="34" charset="0"/>
              </a:rPr>
              <a:t>δεδομένα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 από τον </a:t>
            </a:r>
            <a:r>
              <a:rPr lang="el-GR" sz="2800" b="1" u="sng" dirty="0">
                <a:latin typeface="Verdana" pitchFamily="34" charset="0"/>
                <a:ea typeface="Verdana" pitchFamily="34" charset="0"/>
              </a:rPr>
              <a:t>άνθρωπο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 προς τον </a:t>
            </a:r>
            <a:r>
              <a:rPr lang="el-GR" sz="2800" b="1" u="sng" dirty="0" smtClean="0">
                <a:latin typeface="Verdana" pitchFamily="34" charset="0"/>
                <a:ea typeface="Verdana" pitchFamily="34" charset="0"/>
              </a:rPr>
              <a:t>υπολογιστή</a:t>
            </a:r>
            <a:r>
              <a:rPr lang="el-GR" sz="2800" b="1" dirty="0" smtClean="0">
                <a:latin typeface="Verdana" pitchFamily="34" charset="0"/>
                <a:ea typeface="Verdana" pitchFamily="34" charset="0"/>
              </a:rPr>
              <a:t>.</a:t>
            </a:r>
          </a:p>
          <a:p>
            <a:pPr marL="0" indent="0">
              <a:buNone/>
            </a:pPr>
            <a:endParaRPr lang="el-GR" sz="1800" b="1" dirty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Verdana" pitchFamily="34" charset="0"/>
                <a:ea typeface="Verdana" pitchFamily="34" charset="0"/>
              </a:rPr>
              <a:t>Μια 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συσκευή </a:t>
            </a:r>
            <a:r>
              <a:rPr lang="el-GR" sz="2800" b="1" dirty="0">
                <a:solidFill>
                  <a:srgbClr val="00B0F0"/>
                </a:solidFill>
                <a:latin typeface="Verdana" pitchFamily="34" charset="0"/>
                <a:ea typeface="Verdana" pitchFamily="34" charset="0"/>
              </a:rPr>
              <a:t>εξόδου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el-GR" sz="2800" dirty="0">
                <a:latin typeface="Verdana" pitchFamily="34" charset="0"/>
                <a:ea typeface="Verdana" pitchFamily="34" charset="0"/>
              </a:rPr>
              <a:t>είναι η συσκευή μέσω της οποίας εξάγονται </a:t>
            </a:r>
            <a:r>
              <a:rPr lang="el-GR" sz="2800" b="1" u="sng" dirty="0">
                <a:latin typeface="Verdana" pitchFamily="34" charset="0"/>
                <a:ea typeface="Verdana" pitchFamily="34" charset="0"/>
              </a:rPr>
              <a:t>δεδομένα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 από τον </a:t>
            </a:r>
            <a:r>
              <a:rPr lang="el-GR" sz="2800" b="1" u="sng" dirty="0">
                <a:latin typeface="Verdana" pitchFamily="34" charset="0"/>
                <a:ea typeface="Verdana" pitchFamily="34" charset="0"/>
              </a:rPr>
              <a:t>υπολογιστή</a:t>
            </a:r>
            <a:r>
              <a:rPr lang="el-GR" sz="2800" b="1" dirty="0">
                <a:latin typeface="Verdana" pitchFamily="34" charset="0"/>
                <a:ea typeface="Verdana" pitchFamily="34" charset="0"/>
              </a:rPr>
              <a:t> προς τον </a:t>
            </a:r>
            <a:r>
              <a:rPr lang="el-GR" sz="2800" b="1" u="sng" dirty="0">
                <a:latin typeface="Verdana" pitchFamily="34" charset="0"/>
                <a:ea typeface="Verdana" pitchFamily="34" charset="0"/>
              </a:rPr>
              <a:t>άνθρωπο</a:t>
            </a:r>
            <a:r>
              <a:rPr lang="el-GR" sz="2800" b="1" dirty="0" smtClean="0">
                <a:latin typeface="Verdana" pitchFamily="34" charset="0"/>
                <a:ea typeface="Verdana" pitchFamily="34" charset="0"/>
              </a:rPr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76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66734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b="1" u="sng" dirty="0">
                <a:latin typeface="Verdana" pitchFamily="34" charset="0"/>
                <a:ea typeface="Verdana" pitchFamily="34" charset="0"/>
                <a:cs typeface="Lato" pitchFamily="34" charset="0"/>
              </a:rPr>
              <a:t>Τι </a:t>
            </a:r>
            <a:r>
              <a:rPr lang="el-GR" b="1" u="sng" dirty="0" smtClean="0">
                <a:latin typeface="Verdana" pitchFamily="34" charset="0"/>
                <a:ea typeface="Verdana" pitchFamily="34" charset="0"/>
                <a:cs typeface="Lato" pitchFamily="34" charset="0"/>
              </a:rPr>
              <a:t>ΔΕΝ είναι </a:t>
            </a:r>
            <a:r>
              <a:rPr lang="el-GR" b="1" u="sng" dirty="0">
                <a:latin typeface="Verdana" pitchFamily="34" charset="0"/>
                <a:ea typeface="Verdana" pitchFamily="34" charset="0"/>
                <a:cs typeface="Lato" pitchFamily="34" charset="0"/>
              </a:rPr>
              <a:t>περιφερειακή μονάδα</a:t>
            </a:r>
            <a:endParaRPr lang="en-US" b="1" u="sng" dirty="0">
              <a:latin typeface="Verdana" pitchFamily="34" charset="0"/>
              <a:ea typeface="Verdana" pitchFamily="34" charset="0"/>
              <a:cs typeface="Lato" pitchFamily="34" charset="0"/>
            </a:endParaRPr>
          </a:p>
          <a:p>
            <a:endParaRPr lang="el-GR" dirty="0"/>
          </a:p>
        </p:txBody>
      </p:sp>
      <p:pic>
        <p:nvPicPr>
          <p:cNvPr id="1026" name="Picture 2" descr="C:\Users\Tranceformer\Desktop\1-data-1000x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46085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Πληκτρολόγιο (</a:t>
            </a:r>
            <a:r>
              <a:rPr lang="en-US" b="1" dirty="0" smtClean="0"/>
              <a:t>Keyboard)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2058" name="Picture 10" descr="C:\Users\Tranceformer\AppData\Local\Microsoft\Windows\INetCache\IE\CTJX0L9J\Microsoft-Wired-Keyboard-200-Top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9144000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3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Ποντίκι (</a:t>
            </a:r>
            <a:r>
              <a:rPr lang="en-US" b="1" dirty="0" smtClean="0"/>
              <a:t>Mouse) - PC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3074" name="Picture 2" descr="C:\Users\Tranceformer\AppData\Local\Microsoft\Windows\INetCache\IE\X89EFAQQ\Microsoft-wireless-mous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20624"/>
            <a:ext cx="5207864" cy="30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ranceformer\AppData\Local\Microsoft\Windows\INetCache\IE\EPP913AR\3-Tasten-Maus_Microsof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0624"/>
            <a:ext cx="3456384" cy="302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65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περΙΦΕΡΕΙΑΚΕΣ ΜΟΝΑΔΕΣ Η/Υ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u="sng" dirty="0" smtClean="0">
                <a:solidFill>
                  <a:srgbClr val="00B050"/>
                </a:solidFill>
              </a:rPr>
              <a:t>Συσκευές εισόδου</a:t>
            </a:r>
            <a:r>
              <a:rPr lang="en-US" b="1" u="sng" dirty="0" smtClean="0">
                <a:solidFill>
                  <a:srgbClr val="00B050"/>
                </a:solidFill>
              </a:rPr>
              <a:t> (Input)</a:t>
            </a:r>
          </a:p>
          <a:p>
            <a:pPr marL="0" indent="0" algn="ctr">
              <a:buNone/>
            </a:pPr>
            <a:r>
              <a:rPr lang="el-GR" b="1" dirty="0" smtClean="0"/>
              <a:t>Ποντίκι (</a:t>
            </a:r>
            <a:r>
              <a:rPr lang="en-US" b="1" dirty="0" smtClean="0"/>
              <a:t>Mouse) – Mac (Apple)</a:t>
            </a: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</p:txBody>
      </p:sp>
      <p:pic>
        <p:nvPicPr>
          <p:cNvPr id="4098" name="Picture 2" descr="C:\Users\Tranceformer\AppData\Local\Microsoft\Windows\INetCache\IE\X89EFAQQ\4203965136_52ebe39728_b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882047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1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828</TotalTime>
  <Words>394</Words>
  <Application>Microsoft Office PowerPoint</Application>
  <PresentationFormat>On-screen Show (4:3)</PresentationFormat>
  <Paragraphs>86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Trek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  <vt:lpstr>περΙΦΕΡΕΙΑΚΕΣ ΜΟΝΑΔΕΣ Η/Υ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Tranceformer</dc:creator>
  <cp:lastModifiedBy>Tranceformer</cp:lastModifiedBy>
  <cp:revision>58</cp:revision>
  <dcterms:created xsi:type="dcterms:W3CDTF">2023-10-16T14:41:58Z</dcterms:created>
  <dcterms:modified xsi:type="dcterms:W3CDTF">2025-03-29T10:35:48Z</dcterms:modified>
</cp:coreProperties>
</file>