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6" r:id="rId1"/>
  </p:sldMasterIdLst>
  <p:notesMasterIdLst>
    <p:notesMasterId r:id="rId28"/>
  </p:notesMasterIdLst>
  <p:sldIdLst>
    <p:sldId id="295" r:id="rId2"/>
    <p:sldId id="297" r:id="rId3"/>
    <p:sldId id="258" r:id="rId4"/>
    <p:sldId id="260" r:id="rId5"/>
    <p:sldId id="262" r:id="rId6"/>
    <p:sldId id="264" r:id="rId7"/>
    <p:sldId id="265" r:id="rId8"/>
    <p:sldId id="267" r:id="rId9"/>
    <p:sldId id="268" r:id="rId10"/>
    <p:sldId id="270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2" r:id="rId21"/>
    <p:sldId id="283" r:id="rId22"/>
    <p:sldId id="285" r:id="rId23"/>
    <p:sldId id="286" r:id="rId24"/>
    <p:sldId id="322" r:id="rId25"/>
    <p:sldId id="290" r:id="rId26"/>
    <p:sldId id="29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l-G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pPr/>
              <a:t>4/27/2025</a:t>
            </a:fld>
            <a:endParaRPr lang="en-US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User:DiverDave" TargetMode="External"/><Relationship Id="rId2" Type="http://schemas.openxmlformats.org/officeDocument/2006/relationships/hyperlink" Target="http://commons.wikimedia.org/wiki/File:FreshFrozenPlasma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creativecommons.org/licenses/by-sa/3.0/deed.en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ocp.teiath.gr/modules/document/document.php?course=STEF100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ocp.teiath.gr/modules/document/document.php?course=STEF10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ommons.wikimedia.org/wiki/User:LadyofHats" TargetMode="External"/><Relationship Id="rId4" Type="http://schemas.openxmlformats.org/officeDocument/2006/relationships/hyperlink" Target="http://commons.wikimedia.org/wiki/File:Osmotic_pressure_on_blood_cells_diagram.svg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Νοσηλευτική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Β’ εξάμηνο, </a:t>
            </a:r>
          </a:p>
          <a:p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Σταύρος Θεολόγου, νοσηλευτής στην 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 Καρδιοχειρουργημένων Ασθενών στο 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ΓΝΑ «Ευαγγελισμός»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730" y="121920"/>
            <a:ext cx="11228070" cy="828675"/>
          </a:xfrm>
        </p:spPr>
        <p:txBody>
          <a:bodyPr/>
          <a:lstStyle/>
          <a:p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Δεξτρόζη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D/W 5%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9395" y="1100455"/>
            <a:ext cx="11612880" cy="5076825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αυξάνει τον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ενδαγγειακό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όγκο,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Αυξάνει την ωσμωτική πυκνότητα και δημιουργεί υπέρτονο διάλυμα,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βαριά πάσχοντες προκαλεί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Κυτταρική αφυδάτωση,</a:t>
            </a:r>
          </a:p>
          <a:p>
            <a:pPr lvl="1"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Αυξημένη παραγωγή CO₂,</a:t>
            </a:r>
          </a:p>
          <a:p>
            <a:pPr lvl="1">
              <a:spcBef>
                <a:spcPts val="1800"/>
              </a:spcBef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Aυξημένη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παραγωγή γαλακτικού,</a:t>
            </a:r>
          </a:p>
          <a:p>
            <a:pPr lvl="1"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Επιδείνωση της εγκεφαλικής βλάβης.</a:t>
            </a: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10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35"/>
            <a:ext cx="11353800" cy="6287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el-GR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λλοειδή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2395" y="821055"/>
            <a:ext cx="11825605" cy="5356225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Μεγάλου μοριακού βάρους ουσίες,</a:t>
            </a:r>
            <a:r>
              <a:rPr lang="en-US" alt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ΜΒ&gt;40000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Daltons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Έχουν την τάση να παραμένουν στον αγγειακό χώρο,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Προκαλούν αποτελεσματικότερη έκπτυξη του όγκου πλάσματος,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Απαιτείται μικρότερη ποσότητα χορηγούμενου όγκου.</a:t>
            </a:r>
          </a:p>
          <a:p>
            <a:pPr marL="0" indent="0">
              <a:spcBef>
                <a:spcPts val="1800"/>
              </a:spcBef>
              <a:buNone/>
            </a:pPr>
            <a:endParaRPr lang="el-GR" u="sng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Κολλοειδή διαλύματα</a:t>
            </a:r>
            <a:r>
              <a:rPr lang="en-US" alt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=</a:t>
            </a:r>
            <a:r>
              <a:rPr lang="en-US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</a:p>
          <a:p>
            <a:pPr>
              <a:spcBef>
                <a:spcPts val="1800"/>
              </a:spcBef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Λευκωματίνη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en-US" alt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Κλάσμα πρωτεϊνών πλάσματος,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Φρέσκο κατεψυγμένο πλάσμα,</a:t>
            </a:r>
            <a:r>
              <a:rPr lang="en-US" alt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Δεξτράνες,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Υδροξυαιθυλικά άμυλα,</a:t>
            </a:r>
            <a:r>
              <a:rPr lang="en-US" alt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Πολυγελίνη.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endParaRPr lang="el-G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11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Μειονεκτήματα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Υπερφόρτωση κυκλοφορίας,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Διαταραχές στην πήξη του αίματος,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Αραίωση των συστατικών του αίματος,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της συγκέντρωσης της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αμυλάσης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στον ορό,</a:t>
            </a:r>
          </a:p>
          <a:p>
            <a:pPr>
              <a:spcBef>
                <a:spcPts val="1800"/>
              </a:spcBef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Αναφυλακτικές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αντιδράσεις.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12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Λευκωματίνη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πρωτεΐνη μεταφοράς η οποία είναι υπεύθυνη για το 75% της κολλοειδωσμωτικής πίεσης του πλάσματος,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Αυξάνει τον όγκο πλάσματος,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Προκαλεί μετακίνηση υγρού από τον διάμεσο χώρο στον αγγειακό σε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υποπρωτεινικές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καταστάσεις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13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908720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Κλάσμα πρωτεϊνών πλάσματος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Αποτελείται από:</a:t>
            </a:r>
          </a:p>
          <a:p>
            <a:pPr lvl="1"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65% αλβουμίνη,</a:t>
            </a:r>
          </a:p>
          <a:p>
            <a:pPr lvl="1"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35% α και β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σφαιρίνες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Αυξάνει τον όγκο του αίματος,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Περιέχει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αγγειοδραστικές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ουσίες.</a:t>
            </a:r>
          </a:p>
          <a:p>
            <a:pPr lvl="1"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Κίνδυνος υπότασης.		</a:t>
            </a: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14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1258" y="0"/>
            <a:ext cx="11321142" cy="866899"/>
          </a:xfrm>
        </p:spPr>
        <p:txBody>
          <a:bodyPr>
            <a:normAutofit/>
          </a:bodyPr>
          <a:lstStyle/>
          <a:p>
            <a:r>
              <a:rPr lang="el-G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Φρέσκο κατεψυγμένο πλάσμα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981200" y="1097489"/>
            <a:ext cx="5050904" cy="5139823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Αυξάνει τον όγκο του αίματος,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Περιέχει όλους τους παράγοντες πήξης, εκτός αιμοπεταλίων,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Περιέχει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οψίνες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συστατικά του συμπληρώματος.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10566400" y="6332491"/>
            <a:ext cx="1016000" cy="388986"/>
          </a:xfrm>
        </p:spPr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15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7"/>
          <p:cNvSpPr/>
          <p:nvPr/>
        </p:nvSpPr>
        <p:spPr>
          <a:xfrm rot="10800000" flipV="1">
            <a:off x="8052916" y="5300738"/>
            <a:ext cx="2157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FreshFrozenPlasma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User:DiverDav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DiverDave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</a:p>
        </p:txBody>
      </p:sp>
      <p:pic>
        <p:nvPicPr>
          <p:cNvPr id="5" name="Picture 2" descr="File:FreshFrozenPlasma.JPG">
            <a:extLst>
              <a:ext uri="{FF2B5EF4-FFF2-40B4-BE49-F238E27FC236}">
                <a16:creationId xmlns:a16="http://schemas.microsoft.com/office/drawing/2014/main" id="{60B9F94E-8484-90D2-622E-8C60C2893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097489"/>
            <a:ext cx="4267200" cy="38730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447818"/>
          </a:xfrm>
        </p:spPr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Δεξτράνες</a:t>
            </a:r>
            <a:endParaRPr lang="el-GR" sz="3200" b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πολυδιάσπαρτα κολλοειδή, πολυμερή της γλυκόζης, 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Δεξτράνη-40 10% (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Rheomacrodex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Δεξτράνη-70 6% (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Macrodex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70% αποβάλλεται από τους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νεφρούς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Ελαττώνουν την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γλοιότητα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αίματος,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Εμποδίζουν τη συγκόλληση αιμοπεταλίων,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Προάγουν την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ινωδόλυση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16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8941" y="295835"/>
            <a:ext cx="11313459" cy="10460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Δεξτράνες</a:t>
            </a:r>
            <a:b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Μειονεκτήματα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6229" y="1748118"/>
            <a:ext cx="11313459" cy="4489194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Δοσοεξαρτώμενη αιμορραγική διάθεση,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Δόσεις μεγαλύτερες από 1.5g/Kg  σωματικού βάρους προκαλούν αιμορραγία,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Νεφρική ανεπάρκεια, όταν συνυπάρχει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υποογκαιμία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προυπάρχουσα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ΝΑ,</a:t>
            </a:r>
          </a:p>
          <a:p>
            <a:pPr>
              <a:spcBef>
                <a:spcPts val="1800"/>
              </a:spcBef>
            </a:pP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Αναφυλακτικές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αντιδράσεις,</a:t>
            </a: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Δυσχέρεια στη διασταύρωση του αίματος.</a:t>
            </a: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17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8130" y="1"/>
            <a:ext cx="11404270" cy="534389"/>
          </a:xfrm>
        </p:spPr>
        <p:txBody>
          <a:bodyPr>
            <a:normAutofit fontScale="90000"/>
          </a:bodyPr>
          <a:lstStyle/>
          <a:p>
            <a:r>
              <a:rPr lang="el-GR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Υδροξυαιθυλικά άμυλα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581892"/>
            <a:ext cx="11447813" cy="565542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Πολυδιάσπαρτα κολλοειδή που προέρχονται από την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αμυλοπηκτίνη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Προκαλούν ταχεία αύξηση του όγκου πλάσματος,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αιμοδυναμικών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παραμέτρων,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Μέγιστη δόση 20-35 ml/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Kgr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/ΣΒ/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ημέρ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Πολυγελίνη</a:t>
            </a:r>
            <a:endParaRPr lang="en-US" sz="3200" u="sng" dirty="0">
              <a:solidFill>
                <a:srgbClr val="FFFF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Κολλοειδές υποκατάστατο του πλάσματος,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Μέγιστη δόση 20-30ml/Kgr/ΣΒ/ημέρα,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Χρόνος επίδρασης στον όγκο αίματος περίπου 3-4 ώρες.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el-GR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18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68135" y="0"/>
            <a:ext cx="11214265" cy="783771"/>
          </a:xfrm>
        </p:spPr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Μαννιτόλη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1025" y="1102659"/>
            <a:ext cx="11461376" cy="5221941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Πολυσθενής αλκοόλη,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ρυσταλλική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ουσία χαμηλού ΜΒ,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IV γρήγορη κατανομή στον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εξωκυττάριο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χώρο,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Δεν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μεταβολίζεται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από τον οργανισμό,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Αποβαλλόμενη από τους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νεφρούς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συμπαρασύρει νερό,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Ενδείκνυται σε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οιδηματικές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καταστάσεις (εγκεφαλικό οίδημα) (ΩΣΜΩΤΙΚΗ ΔΡΑΣΗ),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20%μαννιτόλη: 0,5 – 2gr/kgr ΣΒ ,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Σταδιακή μείωση (κίνδυνος επανεμφάνισης οιδήματος).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19</a:t>
            </a:fld>
            <a:endParaRPr lang="el-GR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05948" y="365125"/>
            <a:ext cx="9978887" cy="2219049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Διαλύματα υγρών και ηλεκτρολυτών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8758" y="225631"/>
            <a:ext cx="11273642" cy="475013"/>
          </a:xfrm>
        </p:spPr>
        <p:txBody>
          <a:bodyPr>
            <a:normAutofit fontScale="90000"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αιώνιο δίλημμα : Κρυσταλλοειδή ή κολλοειδή </a:t>
            </a:r>
            <a:r>
              <a:rPr lang="en-US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</a:t>
            </a: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90005" y="831273"/>
            <a:ext cx="11392395" cy="549332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επιλογή κρυσταλλοειδών ή κολλοειδών διαλυμάτων ποικίλλει ανάλογα με την βαρύτητα και το είδος των απωλειών.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Αρχικά σημαντικό ρόλο παίζει  η αποκατάσταση του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ενδαγγειακού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όγκου.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επικρατούσα άποψη είναι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ότι η αντιμετώπιση πρέπει να ξεκινά με την χορήγηση ισότονου διαλύματος.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διάλυμα R</a:t>
            </a:r>
            <a:r>
              <a:rPr lang="en-US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ingers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το υγρό επιλογής.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20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0634" y="0"/>
            <a:ext cx="10347366" cy="620688"/>
          </a:xfrm>
        </p:spPr>
        <p:txBody>
          <a:bodyPr>
            <a:noAutofit/>
          </a:bodyPr>
          <a:lstStyle/>
          <a:p>
            <a:r>
              <a:rPr lang="el-G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Προβλήματα κατά τη χορήγηση των διαλυμάτων, </a:t>
            </a:r>
            <a:endParaRPr lang="el-GR" sz="16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1365" y="806823"/>
            <a:ext cx="11672047" cy="5755341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l-G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Αναφορικά με αλλεργικές αντιδράσεις </a:t>
            </a:r>
            <a:r>
              <a:rPr 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l-GR" sz="3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3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κρυσταλλοειδή </a:t>
            </a:r>
            <a:r>
              <a:rPr lang="el-GR" sz="3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δεν προκαλούν αλλεργικές αντιδράσεις  </a:t>
            </a:r>
          </a:p>
          <a:p>
            <a:pPr>
              <a:lnSpc>
                <a:spcPct val="120000"/>
              </a:lnSpc>
              <a:spcBef>
                <a:spcPts val="1800"/>
              </a:spcBef>
              <a:buNone/>
            </a:pPr>
            <a:r>
              <a:rPr lang="el-GR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Δεξτράνες και ζελατίνες </a:t>
            </a:r>
            <a:r>
              <a:rPr 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Πιο ασφαλή κολλοειδή είναι τα διαλύματα HES.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l-G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β) Αναφορικά με διαταραχές πήξης </a:t>
            </a:r>
            <a:r>
              <a:rPr lang="el-GR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αραίωσης </a:t>
            </a:r>
            <a:r>
              <a:rPr 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 </a:t>
            </a:r>
            <a:r>
              <a:rPr lang="el-G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διαταραχής των παραγόντων πήξης :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κρυσταλλοειδή</a:t>
            </a:r>
            <a:r>
              <a:rPr 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προκαλούν αιμοαραίωση.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33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αλβουμίνη </a:t>
            </a:r>
            <a:r>
              <a:rPr lang="el-GR" sz="3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έχει λίγες αρνητικές επιδράσεις (παρεμπόδιση της συγκέντρωσης αιμοπεταλίων και ενίσχυση της δράσης της αντιθρομβίνης στον παράγοντα </a:t>
            </a:r>
            <a:r>
              <a:rPr lang="el-GR" sz="33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l-GR" sz="3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33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Δεξτράνες </a:t>
            </a:r>
            <a:r>
              <a:rPr lang="el-GR" sz="3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παράταση αιμορραγίας. 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Διαλύματα Hes </a:t>
            </a:r>
            <a:r>
              <a:rPr 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μεγάλου ΜΒ : διαταραχές στη συγκόλληση αιμοπεταλίων , ελάττωση του ινωδογόνου &amp; παραγόντων πήξης.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Πιο ασφαλή τα διαλύματα μέσου ή χαμηλού ΜΒ</a:t>
            </a:r>
          </a:p>
          <a:p>
            <a:pPr>
              <a:spcBef>
                <a:spcPts val="1800"/>
              </a:spcBef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21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55" y="635"/>
            <a:ext cx="12094845" cy="692785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Προβλήματα κατά τη χορήγηση των διαλυμάτων, 1</a:t>
            </a:r>
            <a:endParaRPr lang="el-GR" sz="3200" b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7790" y="858520"/>
            <a:ext cx="11848465" cy="5862955"/>
          </a:xfrm>
        </p:spPr>
        <p:txBody>
          <a:bodyPr>
            <a:normAutofit/>
          </a:bodyPr>
          <a:lstStyle/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Οίδημα ιστών λόγω φλεβικής στάσης, ελάττωση της COP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κολλοειδωσμοτική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πίεση) του αίματος, αγγειοδιαστολή αρτηριολίων με ταυτόχρονη φλεβική αγγειοσύσπαση, αυξημένη διαπερατότητα ενδοθηλίου.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πολυτραυματίες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αλβουμίνη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προκαλεί διάμεσο οίδημα. 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διαλύματα HES εμποδίζουν την εξαγγείωση αποφράζοντας τους πόρους του ενδοθηλίου &amp; σταθεροποιούν τις μεμβράνες δεσμεύοντας τις ελεύθερες ρίζες οξυγόνου (ΧΜΒ)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22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-25400"/>
            <a:ext cx="12366625" cy="613410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Προβλήματα κατά τη χορήγηση των διαλυμάτων, 2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746760"/>
            <a:ext cx="12029704" cy="6111240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Νεφρική Δυσλειτουργία</a:t>
            </a:r>
          </a:p>
          <a:p>
            <a:pPr>
              <a:spcBef>
                <a:spcPts val="1800"/>
              </a:spcBef>
            </a:pPr>
            <a:r>
              <a:rPr lang="el-G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κρυσταλλοειδή δεν έχουν νεφροτοξικές ιδιότητες,</a:t>
            </a:r>
          </a:p>
          <a:p>
            <a:pPr>
              <a:spcBef>
                <a:spcPts val="1800"/>
              </a:spcBef>
            </a:pPr>
            <a:r>
              <a:rPr lang="el-G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δεξτράνες: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ΟΝΑ λόγω απόφραξης των ουροφόρων σωληναρίων,</a:t>
            </a:r>
          </a:p>
          <a:p>
            <a:pPr>
              <a:spcBef>
                <a:spcPts val="1800"/>
              </a:spcBef>
            </a:pPr>
            <a:r>
              <a:rPr lang="el-G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διαλύματα HES αποτελούν παράγοντα κινδύνου εμφάνισης ΟΝΑ, </a:t>
            </a:r>
          </a:p>
          <a:p>
            <a:pPr>
              <a:spcBef>
                <a:spcPts val="1800"/>
              </a:spcBef>
            </a:pPr>
            <a:r>
              <a:rPr lang="el-G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διαλύματα HES (130/0,4 Voluven ) επηρεάζουν λιγότερο την νεφρική λειτουργία</a:t>
            </a:r>
          </a:p>
          <a:p>
            <a:pPr>
              <a:buNone/>
            </a:pPr>
            <a:r>
              <a:rPr lang="el-GR" sz="3600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Συμπέρασμα</a:t>
            </a: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χρήση κολλοειδών και  κρυσταλλοειδών εξαρτάται από το μέγεθος και το είδος της απώλειας,</a:t>
            </a: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κολλοειδή προκαλούν μεγαλύτερη έκπτυξη όγκου πλάσματος,</a:t>
            </a: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ανάνηψη με κολλοειδή δεν συνοδεύεται από υψηλότερη επιβίωση,</a:t>
            </a: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κόστος της ανάνηψης με κολλοειδή είναι 3 φορές υψηλότερο.</a:t>
            </a:r>
          </a:p>
          <a:p>
            <a:pPr>
              <a:buNone/>
            </a:pPr>
            <a:endParaRPr lang="el-GR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23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8CA9DD-D6CE-4264-BD5B-13A85CC0C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60648"/>
            <a:ext cx="8305800" cy="604867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και παραπομπές πηγών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Παθολογία (Μπονάτσος – Κακλαμάνος – </a:t>
            </a:r>
            <a:r>
              <a:rPr lang="el-GR" sz="2800" dirty="0" err="1">
                <a:latin typeface="Times New Roman" pitchFamily="18" charset="0"/>
                <a:cs typeface="Times New Roman" pitchFamily="18" charset="0"/>
              </a:rPr>
              <a:t>Γολεμάτης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Σύγχρονη Γενική Χειρουργική (Παπαδημητρίου)</a:t>
            </a: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 Αντωνία Καλογιάννη. «Χειρουργική Νοσηλευτική Ι (Θ). Ενότητα 1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 Ύδωρ και Ηλεκτρολύτες». Έκδοση: 1.0. Αθήνα 2014. Διαθέσιμο από τη δικτυακή διεύθυνση: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hlinkClick r:id="rId2"/>
              </a:rPr>
              <a:t>ocp.teiath.gr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(e-class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ΤΕΙ Νοσηλευτικής Αθήνας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669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Αναφοράς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Copyright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Τεχνολογικό Εκπαιδευτικό Ίδρυμα Αθήνας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Αντωνία Καλογιάννη 2014. </a:t>
            </a:r>
          </a:p>
          <a:p>
            <a:pPr marL="0" indent="0"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Αντωνία Καλογιάννη. «Χειρουργική Νοσηλευτική Ι (Θ). Ενότητα 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Ενδοφλέβια Διαλύματα». </a:t>
            </a:r>
          </a:p>
          <a:p>
            <a:pPr marL="0" indent="0"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Έκδοση: 1.0. Αθήνα 2014. </a:t>
            </a:r>
          </a:p>
          <a:p>
            <a:pPr marL="0" indent="0"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από τη δικτυακή διεύθυνση: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ocp.teiath.gr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Ευχαριστώ για την προσοχή σας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0345" y="124460"/>
            <a:ext cx="11133455" cy="109982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Διαλύματα υγρών και ηλεκτρολυτών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9710" y="1224280"/>
            <a:ext cx="12287885" cy="500697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δ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ιαλύματα υγρών και ηλεκτρολυτών διακρίνονται σε </a:t>
            </a:r>
          </a:p>
          <a:p>
            <a:pPr>
              <a:spcBef>
                <a:spcPts val="180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Κρυσταλλοειδή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Κολλοειδή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σύσταση του ανθρωπίνου σώματος αποτελείται από</a:t>
            </a:r>
          </a:p>
          <a:p>
            <a:pPr>
              <a:spcBef>
                <a:spcPts val="180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Νερό 50%-60%,</a:t>
            </a:r>
            <a:endParaRPr lang="el-GR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Οργανικά συστατικά 35%-37%,</a:t>
            </a:r>
            <a:endParaRPr lang="el-GR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Ανόργανα άλατα 3%-5%.</a:t>
            </a:r>
            <a:endParaRPr lang="el-GR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</a:t>
            </a:fld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4780" y="140335"/>
            <a:ext cx="11209020" cy="572184"/>
          </a:xfrm>
        </p:spPr>
        <p:txBody>
          <a:bodyPr>
            <a:noAutofit/>
          </a:bodyPr>
          <a:lstStyle/>
          <a:p>
            <a:r>
              <a:rPr lang="el-GR" sz="3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Ωσμωτική πίεση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5430" y="847165"/>
            <a:ext cx="11729346" cy="5870500"/>
          </a:xfrm>
        </p:spPr>
        <p:txBody>
          <a:bodyPr>
            <a:normAutofit fontScale="82500" lnSpcReduction="1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35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ωσμωτική δραστικότητα ενός διαλύματος είναι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3555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άθροισμα των ωσμωτικών δραστηριοτήτων όλων των μορίων των ουσιών που περιέχονται στο διάλυμα.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3555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555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Ωσμωτικότητα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3555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Η ωσμωτική πίεση καθορίζει την κίνηση των υγρών.</a:t>
            </a:r>
            <a:endParaRPr lang="el-GR" sz="355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35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Η μετακίνηση των υγρών γίνεται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3555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από περιοχές χαμηλής </a:t>
            </a:r>
            <a:r>
              <a:rPr lang="el-GR" sz="3555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ωσμωτικότητας</a:t>
            </a:r>
            <a:r>
              <a:rPr lang="el-GR" sz="3555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προς περιοχές υψηλότερης.</a:t>
            </a:r>
            <a:endParaRPr lang="el-GR" sz="3555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3555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Ωσμωτικότητα πλάσματος 290mOsm.</a:t>
            </a:r>
            <a:endParaRPr lang="el-GR" sz="3555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el-GR" sz="4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el-GR" sz="4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4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2075" y="199390"/>
            <a:ext cx="11261725" cy="620881"/>
          </a:xfrm>
        </p:spPr>
        <p:txBody>
          <a:bodyPr>
            <a:normAutofit fontScale="90000"/>
          </a:bodyPr>
          <a:lstStyle/>
          <a:p>
            <a:r>
              <a:rPr lang="el-GR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Κρυσταλλοειδή διαλύματα</a:t>
            </a:r>
            <a:endParaRPr lang="el-GR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8260" y="1021976"/>
            <a:ext cx="11698940" cy="5636634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Κύριο συστατικό το ανόργανο άλας (πχ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Kύρια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δράση της ανάνηψης με κρυσταλλοειδή, είναι η έκπτυξη του διάμεσου χώρου.</a:t>
            </a:r>
          </a:p>
          <a:p>
            <a:pPr>
              <a:spcBef>
                <a:spcPts val="1800"/>
              </a:spcBef>
            </a:pP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Ισότονα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(≈ ίση ωσμωτικότητα με πλάσμα),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275-310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mOsm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/L.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Υπέρτονα</a:t>
            </a:r>
            <a:r>
              <a:rPr 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 &gt; ωσμωτικότητα με πλάσμα),</a:t>
            </a:r>
            <a:endParaRPr lang="el-G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</a:pPr>
            <a:r>
              <a:rPr 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2500 </a:t>
            </a:r>
            <a:r>
              <a:rPr lang="el-GR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mOsm</a:t>
            </a:r>
            <a:r>
              <a:rPr 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/L.</a:t>
            </a:r>
            <a:endParaRPr lang="el-G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2800" b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Υπότονα</a:t>
            </a:r>
            <a:r>
              <a:rPr lang="el-GR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(&lt; ωσμωτικότητα με πλάσμα).</a:t>
            </a:r>
            <a:endParaRPr lang="el-GR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1800"/>
              </a:spcBef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5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5585" y="229235"/>
            <a:ext cx="11118215" cy="828675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Κρυσταλλοειδή </a:t>
            </a:r>
            <a:endParaRPr lang="el-GR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>
              <a:solidFill>
                <a:schemeClr val="tx1"/>
              </a:solidFill>
            </a:endParaRPr>
          </a:p>
        </p:txBody>
      </p:sp>
      <p:pic>
        <p:nvPicPr>
          <p:cNvPr id="1026" name="Picture 2" descr="File:Osmotic pressure on blood cells diagram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5" y="1460665"/>
            <a:ext cx="11437430" cy="38841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/>
          <p:nvPr/>
        </p:nvSpPr>
        <p:spPr>
          <a:xfrm>
            <a:off x="4475820" y="5517232"/>
            <a:ext cx="324036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Calibri" panose="020F0502020204030204"/>
              </a:rPr>
              <a:t>“</a:t>
            </a:r>
            <a:r>
              <a:rPr lang="en-US" sz="1200" dirty="0">
                <a:latin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Osmotic pressure on blood </a:t>
            </a:r>
            <a:r>
              <a:rPr lang="en-US" sz="1200" dirty="0" err="1">
                <a:latin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cellsdiagram</a:t>
            </a:r>
            <a:r>
              <a:rPr lang="en-US" sz="1200" dirty="0">
                <a:latin typeface="Calibri" panose="020F0502020204030204"/>
              </a:rPr>
              <a:t>”, </a:t>
            </a:r>
            <a:r>
              <a:rPr lang="el-GR" sz="1200" dirty="0">
                <a:latin typeface="Calibri" panose="020F0502020204030204"/>
              </a:rPr>
              <a:t>από </a:t>
            </a:r>
            <a:r>
              <a:rPr lang="en-US" sz="1200" dirty="0" err="1">
                <a:latin typeface="Calibri" panose="020F0502020204030204"/>
                <a:hlinkClick r:id="rId5" tooltip="User:LadyofHat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LadyofHats</a:t>
            </a:r>
            <a:r>
              <a:rPr lang="en-US" sz="1200" dirty="0">
                <a:latin typeface="Calibri" panose="020F0502020204030204"/>
              </a:rPr>
              <a:t> </a:t>
            </a:r>
            <a:r>
              <a:rPr lang="el-GR" sz="1200" dirty="0">
                <a:latin typeface="Calibri" panose="020F0502020204030204"/>
              </a:rPr>
              <a:t>διαθέσιμο ως κοινό κτήμα</a:t>
            </a:r>
            <a:endParaRPr lang="en-US" sz="1200" dirty="0"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7329" y="136525"/>
            <a:ext cx="11126471" cy="522382"/>
          </a:xfrm>
        </p:spPr>
        <p:txBody>
          <a:bodyPr>
            <a:noAutofit/>
          </a:bodyPr>
          <a:lstStyle/>
          <a:p>
            <a:r>
              <a:rPr lang="el-G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Ημερήσιες ανάγκες ηλεκτρολυτών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7329" y="1048385"/>
            <a:ext cx="11700211" cy="5614670"/>
          </a:xfrm>
        </p:spPr>
        <p:txBody>
          <a:bodyPr>
            <a:normAutofit fontScale="90000" lnSpcReduction="10000"/>
          </a:bodyPr>
          <a:lstStyle/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Νάτριο =75-120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Κάλιο   =60-85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Ασβέστιο =30-75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Μαγνήσιο =15-20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Χλώριο =85-150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1800"/>
              </a:spcBef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sz="3600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Ωσμωτικότητα 0,9% 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NaCI</a:t>
            </a:r>
          </a:p>
          <a:p>
            <a:pPr marL="400050" lvl="1" indent="0">
              <a:spcBef>
                <a:spcPts val="1800"/>
              </a:spcBef>
              <a:buNone/>
            </a:pPr>
            <a:r>
              <a:rPr lang="pt-B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=154mEq Na/L+154mEqCL/L</a:t>
            </a:r>
            <a:endParaRPr lang="pt-B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spcBef>
                <a:spcPts val="1800"/>
              </a:spcBef>
              <a:buNone/>
            </a:pPr>
            <a:r>
              <a:rPr lang="pt-B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=154mOsm Na/L+154mOsmCL/L</a:t>
            </a:r>
            <a:endParaRPr lang="pt-B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spcBef>
                <a:spcPts val="1800"/>
              </a:spcBef>
              <a:buNone/>
            </a:pPr>
            <a:r>
              <a:rPr lang="pt-B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=308mOsm/L</a:t>
            </a:r>
            <a:endParaRPr lang="pt-B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7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8630" y="116840"/>
            <a:ext cx="11454130" cy="908685"/>
          </a:xfrm>
        </p:spPr>
        <p:txBody>
          <a:bodyPr>
            <a:noAutofit/>
          </a:bodyPr>
          <a:lstStyle/>
          <a:p>
            <a:r>
              <a:rPr lang="el-GR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Σύνθεση των ενδοφλέβιων κρυσταλλοειδών υγρών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68705" y="915035"/>
            <a:ext cx="9142095" cy="417195"/>
          </a:xfrm>
        </p:spPr>
        <p:txBody>
          <a:bodyPr>
            <a:normAutofit fontScale="87500" lnSpcReduction="10000"/>
          </a:bodyPr>
          <a:lstStyle/>
          <a:p>
            <a:pPr marL="0" indent="0" algn="ctr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8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0471"/>
              </p:ext>
            </p:extLst>
          </p:nvPr>
        </p:nvGraphicFramePr>
        <p:xfrm>
          <a:off x="635" y="1331595"/>
          <a:ext cx="11921490" cy="5389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2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73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308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92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253490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Υγρό</a:t>
                      </a:r>
                      <a:r>
                        <a:rPr lang="el-GR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Ρυθμιστικά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Ωσμοτική</a:t>
                      </a:r>
                      <a:r>
                        <a:rPr lang="el-GR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πυκνότητα (</a:t>
                      </a:r>
                      <a:r>
                        <a:rPr lang="en-US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mOsm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15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Πλάσμα*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Διττανθρακικά</a:t>
                      </a:r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0,95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1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7,5%</a:t>
                      </a:r>
                      <a:r>
                        <a:rPr lang="el-GR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NaCL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US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7570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Γαλακτικό 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Ringer’s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Γαλακτικό</a:t>
                      </a:r>
                      <a:r>
                        <a:rPr lang="el-GR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οξύ (28)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6935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Normosol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 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Plasma - </a:t>
                      </a:r>
                      <a:r>
                        <a:rPr lang="en-US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Οξεικό</a:t>
                      </a:r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οξύ (27)</a:t>
                      </a:r>
                    </a:p>
                    <a:p>
                      <a:r>
                        <a:rPr lang="el-GR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Γλυκονικό</a:t>
                      </a:r>
                      <a:r>
                        <a:rPr lang="el-GR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οξύ (23)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7570">
                <a:tc gridSpan="9"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el-G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Από</a:t>
                      </a:r>
                      <a:r>
                        <a:rPr lang="el-GR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το 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Brenner BM, Rector FC Jr, eds. The kidney. Philadelphia. WB Saunders, 1981;95</a:t>
                      </a:r>
                    </a:p>
                    <a:p>
                      <a:r>
                        <a:rPr lang="en-US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 </a:t>
                      </a:r>
                      <a:r>
                        <a:rPr lang="el-GR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Από το </a:t>
                      </a:r>
                      <a:r>
                        <a:rPr lang="en-US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Stapczynski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JS et al. </a:t>
                      </a:r>
                      <a:r>
                        <a:rPr lang="en-US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Emerg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Med Reports 1994;15:245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7484" y="130809"/>
            <a:ext cx="11156315" cy="716355"/>
          </a:xfrm>
        </p:spPr>
        <p:txBody>
          <a:bodyPr>
            <a:normAutofit/>
          </a:bodyPr>
          <a:lstStyle/>
          <a:p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Ισότονος ορός Ν/</a:t>
            </a:r>
            <a:r>
              <a:rPr lang="en-US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0,9%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97485" y="1106170"/>
            <a:ext cx="11812270" cy="5130800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Υψηλότερες συγκεντρώσεις Να από το πλάσμα,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Υψηλή περιεκτικότητα σε 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Προσωρινή αύξηση της αρτηριακής πίεσης, 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Περιεκτικότητα = 9gr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Cl/l</a:t>
            </a: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endParaRPr lang="el-GR" sz="4000" u="sng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Γαλακτικό διάλυμα (</a:t>
            </a:r>
            <a:r>
              <a:rPr lang="en-US" altLang="el-GR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Ringer’s Lactated, R/L)</a:t>
            </a:r>
            <a:endParaRPr lang="en-US" sz="36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Υψηλή περιεκτικότητα σε Κάλιο και Ασβέστιο,</a:t>
            </a:r>
            <a:endParaRPr lang="el-GR" dirty="0"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Χαμηλότερη συγκέντρωση Να και C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</a:t>
            </a:r>
            <a:r>
              <a:rPr lang="el-GR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από τον ισότονο ορό,</a:t>
            </a:r>
            <a:endParaRPr lang="el-GR" dirty="0"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Δέσμευση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από τα κιτρικά αντιπηκτικά και σχηματισμό θρόμβων.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9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</TotalTime>
  <Words>1333</Words>
  <Application>Microsoft Office PowerPoint</Application>
  <PresentationFormat>Ευρεία οθόνη</PresentationFormat>
  <Paragraphs>239</Paragraphs>
  <Slides>26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2" baseType="lpstr">
      <vt:lpstr>Arial</vt:lpstr>
      <vt:lpstr>Calibri</vt:lpstr>
      <vt:lpstr>Constantia</vt:lpstr>
      <vt:lpstr>Times New Roman</vt:lpstr>
      <vt:lpstr>Wingdings 2</vt:lpstr>
      <vt:lpstr>Ροή</vt:lpstr>
      <vt:lpstr>Χειρουργική Νοσηλευτική</vt:lpstr>
      <vt:lpstr>Διαλύματα υγρών και ηλεκτρολυτών</vt:lpstr>
      <vt:lpstr>Διαλύματα υγρών και ηλεκτρολυτών </vt:lpstr>
      <vt:lpstr>Ωσμωτική πίεση</vt:lpstr>
      <vt:lpstr>Κρυσταλλοειδή διαλύματα</vt:lpstr>
      <vt:lpstr>Κρυσταλλοειδή </vt:lpstr>
      <vt:lpstr>Ημερήσιες ανάγκες ηλεκτρολυτών</vt:lpstr>
      <vt:lpstr>Σύνθεση των ενδοφλέβιων κρυσταλλοειδών υγρών</vt:lpstr>
      <vt:lpstr>Ισότονος ορός Ν/S 0,9%</vt:lpstr>
      <vt:lpstr>Δεξτρόζη  D/W 5%</vt:lpstr>
      <vt:lpstr>Koλλοειδή</vt:lpstr>
      <vt:lpstr>Μειονεκτήματα</vt:lpstr>
      <vt:lpstr>Λευκωματίνη</vt:lpstr>
      <vt:lpstr>Κλάσμα πρωτεϊνών πλάσματος</vt:lpstr>
      <vt:lpstr>Φρέσκο κατεψυγμένο πλάσμα</vt:lpstr>
      <vt:lpstr>Δεξτράνες</vt:lpstr>
      <vt:lpstr>Δεξτράνες Μειονεκτήματα</vt:lpstr>
      <vt:lpstr>Υδροξυαιθυλικά άμυλα</vt:lpstr>
      <vt:lpstr>Μαννιτόλη</vt:lpstr>
      <vt:lpstr>To αιώνιο δίλημμα : Κρυσταλλοειδή ή κολλοειδή ??</vt:lpstr>
      <vt:lpstr>Προβλήματα κατά τη χορήγηση των διαλυμάτων, </vt:lpstr>
      <vt:lpstr>Προβλήματα κατά τη χορήγηση των διαλυμάτων, 1</vt:lpstr>
      <vt:lpstr>Προβλήματα κατά τη χορήγηση των διαλυμάτων, 2</vt:lpstr>
      <vt:lpstr>βιβλιογραφία και παραπομπές πηγών     Χειρουργική Παθολογία (Μπονάτσος – Κακλαμάνος – Γολεμάτης)  Σύγχρονη Γενική Χειρουργική (Παπαδημητρίου)   Αντωνία Καλογιάννη. «Χειρουργική Νοσηλευτική Ι (Θ). Ενότητα 1: Ύδωρ και Ηλεκτρολύτες». Έκδοση: 1.0. Αθήνα 2014. Διαθέσιμο από τη δικτυακή διεύθυνση: ocp.teiath.gr.  (e-class ΤΕΙ Νοσηλευτικής Αθήνας)</vt:lpstr>
      <vt:lpstr>Σημείωμα Αναφοράς</vt:lpstr>
      <vt:lpstr>Ευχαριστώ για την προσοχή σας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Ι, ΙΙ</dc:title>
  <dc:creator/>
  <cp:lastModifiedBy>maria koutentaki</cp:lastModifiedBy>
  <cp:revision>18</cp:revision>
  <dcterms:created xsi:type="dcterms:W3CDTF">2022-05-12T07:21:00Z</dcterms:created>
  <dcterms:modified xsi:type="dcterms:W3CDTF">2025-04-26T21:23:44Z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5B6EBF1C3E7F4A46AFC38776A2D7354C</vt:lpwstr>
  </property>
  <property fmtid="{D5CDD505-2E9C-101B-9397-08002B2CF9AE}" pid="3" name="KSOProductBuildVer">
    <vt:lpwstr>1033-11.2.0.11130</vt:lpwstr>
  </property>
</Properties>
</file>