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58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169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7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8148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2018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802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6349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1867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6004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544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5404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766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8252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0346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654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4002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59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031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4D8A158-806C-47D9-B5C3-317778188BDC}" type="datetimeFigureOut">
              <a:rPr lang="el-GR" smtClean="0"/>
              <a:t>26/5/2025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00D89-982A-4A8A-A2EE-D45C7BFF2C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34008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F2C31F-A0D5-A9ED-9F4D-AD88E39CB0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Μολυσματικό χειρουργείο </a:t>
            </a:r>
          </a:p>
        </p:txBody>
      </p:sp>
    </p:spTree>
    <p:extLst>
      <p:ext uri="{BB962C8B-B14F-4D97-AF65-F5344CB8AC3E}">
        <p14:creationId xmlns:p14="http://schemas.microsoft.com/office/powerpoint/2010/main" val="4277084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FE6D1F-1842-1ACB-758E-B35EAFD86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729" y="328027"/>
            <a:ext cx="4902635" cy="1400530"/>
          </a:xfrm>
        </p:spPr>
        <p:txBody>
          <a:bodyPr/>
          <a:lstStyle/>
          <a:p>
            <a:r>
              <a:rPr lang="el-GR" sz="28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Προεγχειρητικές νοσηλευτικές ενέργειες για μολυσματικό-σηπτικό περιστατικό, 3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4179F76-6A05-D33F-23EF-C83093961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730" y="2057400"/>
            <a:ext cx="6606743" cy="41909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Προμήθεια ειδικής μάσκας με προστατευτικό για τα μάτια ( anti-fog) ή ειδικό γυαλί προστασίας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μη επείγουσα επέμβαση πραγματοποιείται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τέλος του προγράμματος χειρουργείου της ημέρας.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88474C81-515E-9C17-21FB-5330611D3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473" y="706583"/>
            <a:ext cx="4791797" cy="554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92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A7E6F3-004F-5B19-2148-7DBB8FD11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37" y="0"/>
            <a:ext cx="5714999" cy="1171575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Διεγχειρητικές νοσηλευτικές ενέργειες,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BAB7DD-746B-9FAE-0ECC-E83E0DC24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171575"/>
            <a:ext cx="5916140" cy="53863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Παραμονή στην αίθουσα μόνο του προσωπικού που συμμετέχει στην επέμβασή και ύπαρξη μιας επιπλέον νοσηλεύτριάς κυκλοφορίας έξω από την αίθουσα για κάλυψη επιπλέον απαιτήσεων.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Χρήση ιματισμού μιας χρήσης 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Χρήση διπλών γαντιών και συχνή αλλαγή αυτών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79C1883-6C6C-0527-90F0-E55AFE522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963" y="300038"/>
            <a:ext cx="5714999" cy="354330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0476B09-DBEC-69D3-7EB0-D4DD892D6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100" y="4177577"/>
            <a:ext cx="4200525" cy="222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79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FE5E13-74A0-C365-005A-753B1DAF6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1" y="100014"/>
            <a:ext cx="9879384" cy="685800"/>
          </a:xfrm>
        </p:spPr>
        <p:txBody>
          <a:bodyPr/>
          <a:lstStyle/>
          <a:p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Διεγχειρητικές νοσηλευτικές ενέργειες, 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4CCD26-726E-6751-A04C-397E1D941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4" y="957263"/>
            <a:ext cx="5824536" cy="55292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Εργαλειοδοσία με ήπιες κινήσεις και συγκέντρωση αιχμηρών σε ορατό σημείο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(και λεκτική υπενθύμιση, επιπλέον)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Προτροπή χρήσης συσκευών με αμβλεία εξαρτήματα και επιλογής σύντομης χειρουργικής μεθόδου.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 νοσηλευτής κίνησης φροντίζει για τη συλλογή απορριμμάτων σε συγκεκριμένο χώρο.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566E8E3-6E14-4141-3462-26204781E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14425"/>
            <a:ext cx="582453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22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16CDAE-4A38-80FA-99FC-7A93A117B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290945"/>
            <a:ext cx="5340927" cy="1562303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νοσηλευτικές ενέργειες,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3827C01-E25A-F871-C260-D7142B584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37" y="1853248"/>
            <a:ext cx="5908964" cy="4713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Συγκέντρωση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αιχμηρών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απορριμμάτων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ιματισμού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ΠΡΟΣΟΧΗ. Μην εγκαταλείπετε ποτέ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Διάφορα υλικά, βελόνες ή αιχμηρά αντικείμενα στον ιματισμό.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επικίνδυνο για το προσωπικό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69DFDE7F-5E68-40D8-7F58-05DEC6236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685799"/>
            <a:ext cx="5908964" cy="54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66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F8458A-D5E3-E055-2A82-2AB70803D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57176"/>
            <a:ext cx="3929064" cy="942975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νοσηλευτικές ενέργειες, 2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14A4FB-607D-B95B-41B3-381EBA108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43026"/>
            <a:ext cx="6029325" cy="490537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Αφαίρεσή προστατευτικού ενδύματος πριν εγκαταλειφθεί η χειρουργική αίθουσα.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Μεταφορά τροχήλατου έξω από την αίθουσα.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ασθενής ανανήπτει μέσα στη χειρουργική αίθουσα και στη συνέχεια μεταφέρεται στο θάλαμο του.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Αλλαγή ενδυμάτων.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7EB7A77-A021-3740-AEEF-512536BE0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550" y="728664"/>
            <a:ext cx="5172075" cy="551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32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94AC2C-C23C-58E1-EBE8-5CCDFFBCA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200025"/>
            <a:ext cx="3586162" cy="1653223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νοσηλευτικές ενέργειες, 3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D13A03-813B-D07A-A8D0-EE7A94825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2" y="2052918"/>
            <a:ext cx="5867398" cy="419548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Μηχανικός καθαρισμός εργαλείων. Απολύμανσή εργαλείων.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Συσκευασία προς αποστείρωση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Καθαρισμός και απολύμανσή αίθουσας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είναι απαραίτητο να υπάρχει ειδική σηπτική αίθουσα. 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0AC1DDA-8B7D-C18B-AE84-1381BB97F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454" y="449407"/>
            <a:ext cx="5624943" cy="601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49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6F7C6E-2A55-462A-2F08-18D82578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187036"/>
            <a:ext cx="9905361" cy="706582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Τήρηση πρωτοκόλλων και κανόνων ασφαλείας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9A695C-1BC2-A481-52B1-E70884870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94" y="1143000"/>
            <a:ext cx="6842094" cy="510539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κανόνες είναι υποχρεωτικοί για τους ιατρούς, τους νοσηλευτές και το υπόλοιπο προσωπικό που λειτουργεί στους χώρους του. Με τη συντονισμένη εκτέλεση της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εργαδίας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αποφεύγονται η σύγχυση και τα λάθη.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ταχύτητα και οικονομία χρόνου έχουν μεγάλη σημασία, δεν θυσιάζεται όμως η άσηπτη τεχνική για χάρη τους.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E17AD3E-B9D3-E197-434C-13CA49476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353" y="1143001"/>
            <a:ext cx="4685560" cy="530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60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AF4758F-230C-3AEB-D509-A1BC995D3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9" y="142876"/>
            <a:ext cx="9693646" cy="466725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 κατακλείδι,,,,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A8939C8-02D6-6AC9-089A-1FD84503E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1" y="609601"/>
            <a:ext cx="11630024" cy="596264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Ύψιστης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ημασίας είναι: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 οικονομία χρόνου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 ετοιμότητα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 οργάνωσή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 εφαρμογή των κανόνων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τον τρόπο αυτό επιτυγχάνεται: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 εύρυθμη λειτουργία των χειρουργείων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 εξασφάλιση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άριστω</a:t>
            </a: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συνθηκών ασηψίας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αντισηψίας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 παραγωγική και ευχάριστη απασχόλησή  των εργαζομένων και τέλος,  το πιο σημαντικό,,,,,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-η ασφάλεια και η πλήρης φροντίδα των  ασθενών αλλά και των  εργαζομένων. 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81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9D3A7D-B140-48FB-7CE2-FE7B31804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8" y="128589"/>
            <a:ext cx="9922247" cy="78581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0" lang="el-GR" sz="420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Εν κατακλείδι,,,,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33BCB4F-9A4D-78A5-7144-11347B6BE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888" y="1028700"/>
            <a:ext cx="9806966" cy="521969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χειρουργείο είναι ένας χώρος όπου οι βασικές αρχές λειτουργίας πρέπει να εφαρμόζονται με απολυτή αυστηρότητα και πειθαρχία.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 σύγχρονο χειρουργείο πρέπει να χαρακτηρίζεται όχι μόνο από τον εξοπλισμό και τη βαρύτητα των επεμβάσεων που επιτελούνται σε αυτό , αλλά από τη γνώμη και πειθαρχία του προσωπικού στη τήρηση κανόνων υγιεινής, ώστε να μην γίνεται διασπορά μικρόβιων και μολύνσεις.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4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7FCB0D7-F909-D2CD-FF6C-755069153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0"/>
            <a:ext cx="5900057" cy="185324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παρέμβαση του νοσηλευτή χειρουργείου συνίσταται σε: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F8846A3-4AE0-6FCD-67A8-5C8EB80AF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4" y="1853248"/>
            <a:ext cx="5921828" cy="455203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 σωστή οργάνωσή του χώρου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 διαφύλαξη σηπτικού και άσηπτου χώρου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 φροντίδα ασφαλούς συγκέντρωσης και διαχείρισης αιχμηρών αντικειμένων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αποστείρωση των εργαλείων και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απολύμανσή του χώρου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6442F948-3200-9C6E-BBBC-A137768A5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573" y="700265"/>
            <a:ext cx="5573484" cy="570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32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DF8E69-1FDE-676E-B2E3-966DABE8D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5" y="326571"/>
            <a:ext cx="6901541" cy="892629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διασποράς και μόλυνσης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5F1CBB5-5663-5F3D-4B85-9D73FF5EA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5" y="1219200"/>
            <a:ext cx="5747656" cy="5029200"/>
          </a:xfrm>
        </p:spPr>
        <p:txBody>
          <a:bodyPr/>
          <a:lstStyle/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διασπορά και η μόλυνση γίνεται με:</a:t>
            </a: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χέρια του προσωπικού</a:t>
            </a: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τις μπλούζες</a:t>
            </a: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εργαλεία</a:t>
            </a: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αίμα και τα βιολογικά υγρά</a:t>
            </a: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αιχμηρά αντικείμενά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95B9247-2978-0319-C5E5-C49163074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57" y="1219199"/>
            <a:ext cx="5486397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26AE79-CC31-A2EB-CF28-5DE711D0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70539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Προϋποθέσεις για τον έλεγχο των λοιμώξεων,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4B9920-DB82-CF4A-9646-A3EA2C912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1333500"/>
            <a:ext cx="11699421" cy="55245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Διαχωρισμός από τη γενική κίνηση και αέρα του νοσοκομείου.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Διαδοχή όλο και πιο καθαρών ζωνών, από την είσοδο μέχρι τις χειρουργικές αίθουσες και την περιοχή φύλαξης των αποστειρωμένων υλικών.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Εύκολη μετακίνηση του προσωπικού από τη μια καθαρή περιοχή στην άλλη , χωρίς να διέρχεται από ακάθαρτες.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76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590C48-8DD1-AAFC-A2B4-89F4C3F55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8718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Προϋποθέσεις για τον έλεγχο των λοιμώξεων, 2</a:t>
            </a:r>
            <a:endParaRPr lang="el-GR" sz="3600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8B38557-C0D5-8AA1-661F-50E5523F2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28" y="1475510"/>
            <a:ext cx="11596254" cy="49297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Απομάκρυνσή των ακάθαρτων υλικών από τη χειρουργική αίθουσα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χωρις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να διέρχονται από καθαρή  περιοχή.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ροή του αέρα να γίνεται από καθαρή προς λιγότερο καθαρή περιοχή.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θέρμανσή και ο αερισμός πρέπει να συμβάλλουν στη δημιουργία ασφαλών και άνετων συνθηκών για το προσωπικό και τον ασθενή</a:t>
            </a:r>
          </a:p>
        </p:txBody>
      </p:sp>
    </p:spTree>
    <p:extLst>
      <p:ext uri="{BB962C8B-B14F-4D97-AF65-F5344CB8AC3E}">
        <p14:creationId xmlns:p14="http://schemas.microsoft.com/office/powerpoint/2010/main" val="359719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136D094-7AA7-7D72-D59D-BF747ED4D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07818"/>
            <a:ext cx="9404723" cy="83127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Διάκριση χειρουργικών επεμβάσεων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D26B617-D6C2-9163-EFAD-D51A8688D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1226128"/>
            <a:ext cx="5424055" cy="5022272"/>
          </a:xfrm>
        </p:spPr>
        <p:txBody>
          <a:bodyPr/>
          <a:lstStyle/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χειρουργικές επεμβάσεις διακρίνονται σε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Καθαρές.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Δυνητικά μολυσμένες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Μολυσμένες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Ρυπαρές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6F247A3F-555A-4618-8354-473684AC9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327" y="1226128"/>
            <a:ext cx="6664037" cy="519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99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6D703F-41D8-88DE-0D02-5DC167984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110" y="362550"/>
            <a:ext cx="7571508" cy="620450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επαφή του νοσηλευτικού προσωπικού με ασθενείς που πάσχουν από μολυσματικές ασθένειες,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όπως πάσχοντες από AIDS, ηπατίτιδες, μικρόβια που ευδοκιμούν στις ΜΕΘ, ασθενείς με διαπυημένα τραύματα ή αποστήματα είναι συχνή και αγγίζει το 20% των περιστατικών.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περιστατικά που χειρουργούνται με αυτά τα χαρακτηριστικά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ορίζουν ένα σηπτικό και μολυσματικό χειρουργείο.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CA8E9E8-2492-C0AE-8E88-C09AFF8F8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4127" y="362550"/>
            <a:ext cx="3927763" cy="620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869819-794A-ED3B-512B-E1416B787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228600"/>
            <a:ext cx="5683252" cy="1205345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Προεγχειρητικές νοσηλευτικές ενέργειες για μολυσματικό-σηπτικό περιστατικό,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C2E36E-AB81-B5A1-1E79-24EAD1D67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2" y="1745673"/>
            <a:ext cx="6633296" cy="471747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Μεταφορά ασθενούς κατευθείαν στην χειρουργική αίθουσα από το νοσηλευτικό τμήμα χωρίς να παραμένει στο χώρο αναμονής ασθενών στον προθάλαμο του χειρουργείου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Απομάκρυνση εξοπλισμού που δεν θα χρησιμοποιηθεί.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Προσεκτικός σχεδιασμός διάθεσης όλων των απαραιτήτων υλικών.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767B3BBA-7A3C-4A77-1EC1-1F74136B1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588" y="228600"/>
            <a:ext cx="5014913" cy="635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63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B29AEA2-601C-E1B6-149B-AB19D12C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88" y="142876"/>
            <a:ext cx="5553076" cy="1400810"/>
          </a:xfrm>
        </p:spPr>
        <p:txBody>
          <a:bodyPr/>
          <a:lstStyle/>
          <a:p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Προεγχειρητικές νοσηλευτικές ενέργειες για μολυσματικό-σηπτικό περιστατικό, 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E008FDC-EC1A-156C-3EAD-3AEB85144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88" y="1714500"/>
            <a:ext cx="6938962" cy="484346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Έγκαιρη ενημέρωση συνεργατών.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στην πόρτα της χειρουργικής αίθουσας ταμπέλας «σηπτικό χειρουργείο» ή «μολυσματικό περιστατικό».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εμποτισμένων σεντονιών με αντισηπτικό στις εισόδους - εξόδους της αίθουσας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σακούλες για τα απορρίμματα να φέρουν την ένδειξη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μολυσματικό υλικό » και οι σακούλες για τον ιματισμό να είναι υδροδιαλυτές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832C800A-654F-56BE-F39C-3079B2CDC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891" y="1028699"/>
            <a:ext cx="4547322" cy="552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806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177</TotalTime>
  <Words>774</Words>
  <Application>Microsoft Office PowerPoint</Application>
  <PresentationFormat>Ευρεία οθόνη</PresentationFormat>
  <Paragraphs>88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3" baseType="lpstr">
      <vt:lpstr>Century Gothic</vt:lpstr>
      <vt:lpstr>Times New Roman</vt:lpstr>
      <vt:lpstr>Wingdings</vt:lpstr>
      <vt:lpstr>Wingdings 3</vt:lpstr>
      <vt:lpstr>Ιόν</vt:lpstr>
      <vt:lpstr>Μολυσματικό χειρουργείο </vt:lpstr>
      <vt:lpstr>Η παρέμβαση του νοσηλευτή χειρουργείου συνίσταται σε:  </vt:lpstr>
      <vt:lpstr>Μέσα διασποράς και μόλυνσης</vt:lpstr>
      <vt:lpstr>Προϋποθέσεις για τον έλεγχο των λοιμώξεων, 1</vt:lpstr>
      <vt:lpstr>Προϋποθέσεις για τον έλεγχο των λοιμώξεων, 2</vt:lpstr>
      <vt:lpstr>Διάκριση χειρουργικών επεμβάσεων</vt:lpstr>
      <vt:lpstr>Παρουσίαση του PowerPoint</vt:lpstr>
      <vt:lpstr>Προεγχειρητικές νοσηλευτικές ενέργειες για μολυσματικό-σηπτικό περιστατικό, 1</vt:lpstr>
      <vt:lpstr>Προεγχειρητικές νοσηλευτικές ενέργειες για μολυσματικό-σηπτικό περιστατικό, 2</vt:lpstr>
      <vt:lpstr>Προεγχειρητικές νοσηλευτικές ενέργειες για μολυσματικό-σηπτικό περιστατικό, 3</vt:lpstr>
      <vt:lpstr>Διεγχειρητικές νοσηλευτικές ενέργειες, 1</vt:lpstr>
      <vt:lpstr>Διεγχειρητικές νοσηλευτικές ενέργειες, 2</vt:lpstr>
      <vt:lpstr>Μετεγχειρητικές νοσηλευτικές ενέργειες, 1</vt:lpstr>
      <vt:lpstr>Μετεγχειρητικές νοσηλευτικές ενέργειες, 2</vt:lpstr>
      <vt:lpstr>Μετεγχειρητικές νοσηλευτικές ενέργειες, 3</vt:lpstr>
      <vt:lpstr>Τήρηση πρωτοκόλλων και κανόνων ασφαλείας</vt:lpstr>
      <vt:lpstr>Εν κατακλείδι,,,,</vt:lpstr>
      <vt:lpstr>Εν κατακλείδι,,,,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koutentaki</dc:creator>
  <cp:lastModifiedBy>maria koutentaki</cp:lastModifiedBy>
  <cp:revision>17</cp:revision>
  <dcterms:created xsi:type="dcterms:W3CDTF">2025-05-24T21:48:55Z</dcterms:created>
  <dcterms:modified xsi:type="dcterms:W3CDTF">2025-05-26T11:07:22Z</dcterms:modified>
</cp:coreProperties>
</file>