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64" r:id="rId3"/>
    <p:sldId id="257" r:id="rId4"/>
    <p:sldId id="258" r:id="rId5"/>
    <p:sldId id="259" r:id="rId6"/>
    <p:sldId id="260" r:id="rId7"/>
    <p:sldId id="266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5E728-976C-4199-B303-C591C98CBC8D}" type="datetimeFigureOut">
              <a:rPr lang="el-GR" smtClean="0"/>
              <a:t>10/3/2025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A696-D4AF-4D9A-B01F-97EAC1A4D6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2910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5E728-976C-4199-B303-C591C98CBC8D}" type="datetimeFigureOut">
              <a:rPr lang="el-GR" smtClean="0"/>
              <a:t>10/3/2025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A696-D4AF-4D9A-B01F-97EAC1A4D6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8746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5E728-976C-4199-B303-C591C98CBC8D}" type="datetimeFigureOut">
              <a:rPr lang="el-GR" smtClean="0"/>
              <a:t>10/3/2025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A696-D4AF-4D9A-B01F-97EAC1A4D6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02588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5E728-976C-4199-B303-C591C98CBC8D}" type="datetimeFigureOut">
              <a:rPr lang="el-GR" smtClean="0"/>
              <a:t>10/3/2025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A696-D4AF-4D9A-B01F-97EAC1A4D6F8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37822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5E728-976C-4199-B303-C591C98CBC8D}" type="datetimeFigureOut">
              <a:rPr lang="el-GR" smtClean="0"/>
              <a:t>10/3/2025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A696-D4AF-4D9A-B01F-97EAC1A4D6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58865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5E728-976C-4199-B303-C591C98CBC8D}" type="datetimeFigureOut">
              <a:rPr lang="el-GR" smtClean="0"/>
              <a:t>10/3/2025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A696-D4AF-4D9A-B01F-97EAC1A4D6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42655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5E728-976C-4199-B303-C591C98CBC8D}" type="datetimeFigureOut">
              <a:rPr lang="el-GR" smtClean="0"/>
              <a:t>10/3/2025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A696-D4AF-4D9A-B01F-97EAC1A4D6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87731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5E728-976C-4199-B303-C591C98CBC8D}" type="datetimeFigureOut">
              <a:rPr lang="el-GR" smtClean="0"/>
              <a:t>10/3/2025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A696-D4AF-4D9A-B01F-97EAC1A4D6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74212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5E728-976C-4199-B303-C591C98CBC8D}" type="datetimeFigureOut">
              <a:rPr lang="el-GR" smtClean="0"/>
              <a:t>10/3/2025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A696-D4AF-4D9A-B01F-97EAC1A4D6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3321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5E728-976C-4199-B303-C591C98CBC8D}" type="datetimeFigureOut">
              <a:rPr lang="el-GR" smtClean="0"/>
              <a:t>10/3/2025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A696-D4AF-4D9A-B01F-97EAC1A4D6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259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5E728-976C-4199-B303-C591C98CBC8D}" type="datetimeFigureOut">
              <a:rPr lang="el-GR" smtClean="0"/>
              <a:t>10/3/2025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A696-D4AF-4D9A-B01F-97EAC1A4D6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6311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5E728-976C-4199-B303-C591C98CBC8D}" type="datetimeFigureOut">
              <a:rPr lang="el-GR" smtClean="0"/>
              <a:t>10/3/2025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A696-D4AF-4D9A-B01F-97EAC1A4D6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32207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5E728-976C-4199-B303-C591C98CBC8D}" type="datetimeFigureOut">
              <a:rPr lang="el-GR" smtClean="0"/>
              <a:t>10/3/2025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A696-D4AF-4D9A-B01F-97EAC1A4D6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3974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5E728-976C-4199-B303-C591C98CBC8D}" type="datetimeFigureOut">
              <a:rPr lang="el-GR" smtClean="0"/>
              <a:t>10/3/2025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A696-D4AF-4D9A-B01F-97EAC1A4D6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9658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5E728-976C-4199-B303-C591C98CBC8D}" type="datetimeFigureOut">
              <a:rPr lang="el-GR" smtClean="0"/>
              <a:t>10/3/2025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A696-D4AF-4D9A-B01F-97EAC1A4D6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6571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5E728-976C-4199-B303-C591C98CBC8D}" type="datetimeFigureOut">
              <a:rPr lang="el-GR" smtClean="0"/>
              <a:t>10/3/2025</a:t>
            </a:fld>
            <a:endParaRPr lang="el-G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A696-D4AF-4D9A-B01F-97EAC1A4D6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947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5E728-976C-4199-B303-C591C98CBC8D}" type="datetimeFigureOut">
              <a:rPr lang="el-GR" smtClean="0"/>
              <a:t>10/3/2025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A696-D4AF-4D9A-B01F-97EAC1A4D6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0474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565E728-976C-4199-B303-C591C98CBC8D}" type="datetimeFigureOut">
              <a:rPr lang="el-GR" smtClean="0"/>
              <a:t>10/3/2025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AA696-D4AF-4D9A-B01F-97EAC1A4D6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74794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Χειρουργική </a:t>
            </a:r>
            <a:r>
              <a:rPr lang="en-US" sz="4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l-GR" sz="4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οσηλευτική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idx="1"/>
          </p:nvPr>
        </p:nvSpPr>
        <p:spPr>
          <a:xfrm>
            <a:off x="1981200" y="1600200"/>
            <a:ext cx="8435280" cy="4983162"/>
          </a:xfrm>
        </p:spPr>
        <p:txBody>
          <a:bodyPr>
            <a:normAutofit lnSpcReduction="10000"/>
          </a:bodyPr>
          <a:lstStyle/>
          <a:p>
            <a:pPr marL="36576" indent="0">
              <a:buNone/>
            </a:pP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Β’ εξάμηνο</a:t>
            </a:r>
          </a:p>
          <a:p>
            <a:endParaRPr lang="el-GR" sz="3200" dirty="0">
              <a:latin typeface="Times New Roman" pitchFamily="18" charset="0"/>
              <a:cs typeface="Times New Roman" pitchFamily="18" charset="0"/>
            </a:endParaRPr>
          </a:p>
          <a:p>
            <a:endParaRPr lang="el-GR" sz="3200" dirty="0">
              <a:latin typeface="Times New Roman" pitchFamily="18" charset="0"/>
              <a:cs typeface="Times New Roman" pitchFamily="18" charset="0"/>
            </a:endParaRPr>
          </a:p>
          <a:p>
            <a:endParaRPr lang="el-GR" sz="3200" dirty="0">
              <a:latin typeface="Times New Roman" pitchFamily="18" charset="0"/>
              <a:cs typeface="Times New Roman" pitchFamily="18" charset="0"/>
            </a:endParaRPr>
          </a:p>
          <a:p>
            <a:pPr marL="36576" indent="0">
              <a:buNone/>
            </a:pP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l-GR" sz="3200" dirty="0">
              <a:latin typeface="Times New Roman" pitchFamily="18" charset="0"/>
              <a:cs typeface="Times New Roman" pitchFamily="18" charset="0"/>
            </a:endParaRPr>
          </a:p>
          <a:p>
            <a:pPr marL="36576" indent="0">
              <a:buNone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Σταύρος Θεολόγου, </a:t>
            </a:r>
          </a:p>
          <a:p>
            <a:pPr marL="36576" indent="0">
              <a:buNone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Νοσηλευτής στην Ανάνηψη </a:t>
            </a:r>
            <a:r>
              <a:rPr lang="el-GR" dirty="0" err="1">
                <a:latin typeface="Times New Roman" pitchFamily="18" charset="0"/>
                <a:cs typeface="Times New Roman" pitchFamily="18" charset="0"/>
              </a:rPr>
              <a:t>Καρδιοχειρουρ-γημένων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 Ασθενών</a:t>
            </a:r>
          </a:p>
          <a:p>
            <a:pPr marL="36576" indent="0">
              <a:buNone/>
            </a:pPr>
            <a:endParaRPr lang="el-GR" dirty="0">
              <a:latin typeface="Times New Roman" pitchFamily="18" charset="0"/>
              <a:cs typeface="Times New Roman" pitchFamily="18" charset="0"/>
            </a:endParaRPr>
          </a:p>
          <a:p>
            <a:pPr marL="36576" indent="0">
              <a:buNone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ΓΝΑ «Ευαγγελισμός»</a:t>
            </a:r>
            <a:endParaRPr lang="el-GR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7368AD8-306C-4A2C-B832-CA23E02CB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674" y="258754"/>
            <a:ext cx="11748652" cy="346157"/>
          </a:xfrm>
        </p:spPr>
        <p:txBody>
          <a:bodyPr/>
          <a:lstStyle/>
          <a:p>
            <a:r>
              <a:rPr lang="el-GR" sz="3600" dirty="0">
                <a:latin typeface="Times New Roman" panose="02020603050405020304" pitchFamily="18" charset="0"/>
                <a:cs typeface="Times New Roman" pitchFamily="18" charset="0"/>
              </a:rPr>
              <a:t>Διεγχειρητική αγωγή ασθενούς, 6</a:t>
            </a:r>
            <a:endParaRPr lang="el-GR" sz="36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11980BB-2E48-4859-BD25-6E2C7A8B8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674" y="969818"/>
            <a:ext cx="11610108" cy="562942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Εφόσον ολοκληρώνεται η χειρουργική επέμβαση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ασθενής μεταφέρεται πλέον στην Αίθουσα/Μονάδα Ανάνηψης όπου πλέον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ακολουθεί το στάδιο της μετεγχειρητικής φροντίδας  του ώστε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να αφυπνισθεί από την αναισθησία με ασφάλεια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 μεταφερθεί στην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Κλινική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ή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στη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Μονάδα Εντατικής Θεραπείας </a:t>
            </a:r>
          </a:p>
        </p:txBody>
      </p:sp>
    </p:spTree>
    <p:extLst>
      <p:ext uri="{BB962C8B-B14F-4D97-AF65-F5344CB8AC3E}">
        <p14:creationId xmlns:p14="http://schemas.microsoft.com/office/powerpoint/2010/main" val="1051657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Περιεγχειρητική αγωγή, 2 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645132" y="1528764"/>
            <a:ext cx="9404722" cy="4719636"/>
          </a:xfrm>
        </p:spPr>
        <p:txBody>
          <a:bodyPr>
            <a:normAutofit/>
          </a:bodyPr>
          <a:lstStyle/>
          <a:p>
            <a:endParaRPr lang="el-GR" sz="2400" dirty="0">
              <a:latin typeface="Times New Roman" pitchFamily="18" charset="0"/>
              <a:cs typeface="Times New Roman" pitchFamily="18" charset="0"/>
            </a:endParaRPr>
          </a:p>
          <a:p>
            <a:pPr marL="493776" indent="-457200">
              <a:buFont typeface="+mj-lt"/>
              <a:buAutoNum type="arabicParenR"/>
            </a:pP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Προεγχειρητική εκτίμηση και αγωγή </a:t>
            </a:r>
          </a:p>
          <a:p>
            <a:pPr marL="493776" indent="-457200">
              <a:buFont typeface="+mj-lt"/>
              <a:buAutoNum type="arabicParenR"/>
            </a:pPr>
            <a:r>
              <a:rPr lang="el-G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Διεγχειρητική αγωγή </a:t>
            </a:r>
            <a:r>
              <a:rPr lang="el-GR" sz="32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και φροντίδα</a:t>
            </a:r>
            <a:endParaRPr lang="el-GR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93776" indent="-457200">
              <a:buFont typeface="+mj-lt"/>
              <a:buAutoNum type="arabicParenR"/>
            </a:pP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Μετεγχειρητική εκτίμηση και αγωγή </a:t>
            </a:r>
          </a:p>
          <a:p>
            <a:pPr marL="493776" indent="-457200">
              <a:buFont typeface="+mj-lt"/>
              <a:buAutoNum type="arabicParenR"/>
            </a:pP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Μετεγχειρητικές επιπλοκές </a:t>
            </a:r>
          </a:p>
          <a:p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3D0EC4E-0DDE-4F19-B8A6-4F5E2C8A9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25" y="112542"/>
            <a:ext cx="11572874" cy="458958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itchFamily="18" charset="0"/>
              </a:rPr>
              <a:t>Διεγχειρητική αγωγή ασθενούς, 1</a:t>
            </a:r>
            <a:br>
              <a:rPr lang="el-GR" sz="4400" dirty="0">
                <a:latin typeface="Times New Roman" panose="02020603050405020304" pitchFamily="18" charset="0"/>
                <a:cs typeface="Times New Roman" pitchFamily="18" charset="0"/>
              </a:rPr>
            </a:b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33C933D-34BD-4686-B42F-8F4026C99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63" y="714375"/>
            <a:ext cx="11730035" cy="586930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itchFamily="18" charset="0"/>
              </a:rPr>
              <a:t>Η διεγχειρητική αγωγή και φροντίδα του ασθενούς αρχίζει 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itchFamily="18" charset="0"/>
              </a:rPr>
              <a:t>με την είσοδο του στην χειρουργική αίθουσα </a:t>
            </a:r>
            <a:r>
              <a:rPr lang="el-GR" sz="2400" u="sng" dirty="0">
                <a:latin typeface="Times New Roman" panose="02020603050405020304" pitchFamily="18" charset="0"/>
                <a:cs typeface="Times New Roman" pitchFamily="18" charset="0"/>
              </a:rPr>
              <a:t>και ολοκληρώνεται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itchFamily="18" charset="0"/>
              </a:rPr>
              <a:t>με την έξοδο του προς την Μονάδα Ανάνηψης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24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itchFamily="18" charset="0"/>
              </a:rPr>
              <a:t>Μέλη της χειρουργικής ομάδας =</a:t>
            </a:r>
            <a:endParaRPr lang="el-GR" sz="24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itchFamily="18" charset="0"/>
              </a:rPr>
              <a:t>Χειρουργός &amp; βοηθοί του (επιμελητές / ειδικευόμενοι, τεχνολόγοι χειρ/ου )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itchFamily="18" charset="0"/>
              </a:rPr>
              <a:t>Αναισθησιολόγος και νοσηλευτής αναισθησίας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l-GR" sz="24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itchFamily="18" charset="0"/>
              </a:rPr>
              <a:t>Προσωπικό χειρουργείου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itchFamily="18" charset="0"/>
              </a:rPr>
              <a:t>=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itchFamily="18" charset="0"/>
              </a:rPr>
              <a:t>νοσηλευτής αίθουσας αναμονής, νοσηλευτής κυκλοφορίας,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itchFamily="18" charset="0"/>
              </a:rPr>
              <a:t>άσηπτος νοσηλευτής – εργαλειοδότης </a:t>
            </a:r>
          </a:p>
        </p:txBody>
      </p:sp>
    </p:spTree>
    <p:extLst>
      <p:ext uri="{BB962C8B-B14F-4D97-AF65-F5344CB8AC3E}">
        <p14:creationId xmlns:p14="http://schemas.microsoft.com/office/powerpoint/2010/main" val="3283134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80F359C-496D-4C67-9F5D-4854C2E71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63" y="172996"/>
            <a:ext cx="11541210" cy="436605"/>
          </a:xfrm>
        </p:spPr>
        <p:txBody>
          <a:bodyPr/>
          <a:lstStyle/>
          <a:p>
            <a:r>
              <a:rPr lang="el-GR" sz="2800" dirty="0">
                <a:latin typeface="Times New Roman" panose="02020603050405020304" pitchFamily="18" charset="0"/>
                <a:cs typeface="Times New Roman" pitchFamily="18" charset="0"/>
              </a:rPr>
              <a:t>Διεγχειρητική αγωγή ασθενούς, 2</a:t>
            </a:r>
            <a:endParaRPr lang="el-GR" sz="28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CE9FAEC-6988-4782-A1EA-18F5C027C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562" y="828676"/>
            <a:ext cx="11662075" cy="585632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Ενδύματα χειρουργείου =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Όλα τα μέλη του χειρουργείου φέρουν ειδικό ιματισμό –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μη αποστειρωμένο – μπλούζα, παντελόνι, κάλυμμα κεφαλής,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ποδονάρια</a:t>
            </a: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 μέλη της χειρουργικής ομάδας 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φέρουν αποστειρωμένη αδιάβροχη ενδυμασία, αποστειρωμένα γάντια, προστατευτικά γυαλιά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Χειρουργικό πλύσιμο = μικροβιοκτόνο διάλυμα,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ζωηρό βούρτσισμα, από τα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ακροδάκτυλα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ως τους αγκώνες για τουλάχιστον 5 λεπτά.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Σκούπισμα με αποστειρωμένη πετσέτα και ένδυση αποστειρωμένης ενδυμασίας και γάντια </a:t>
            </a:r>
          </a:p>
        </p:txBody>
      </p:sp>
    </p:spTree>
    <p:extLst>
      <p:ext uri="{BB962C8B-B14F-4D97-AF65-F5344CB8AC3E}">
        <p14:creationId xmlns:p14="http://schemas.microsoft.com/office/powerpoint/2010/main" val="4267723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FF245F3-E520-43CF-ABA6-011830295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42" y="126610"/>
            <a:ext cx="11857785" cy="661181"/>
          </a:xfrm>
        </p:spPr>
        <p:txBody>
          <a:bodyPr/>
          <a:lstStyle/>
          <a:p>
            <a:r>
              <a:rPr lang="el-GR" sz="2800" dirty="0">
                <a:latin typeface="Times New Roman" panose="02020603050405020304" pitchFamily="18" charset="0"/>
                <a:cs typeface="Times New Roman" pitchFamily="18" charset="0"/>
              </a:rPr>
              <a:t>Διεγχειρητική αγωγή ασθενούς, 3</a:t>
            </a: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C7A5F56-88F3-4C58-863B-680B673C3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542" y="657225"/>
            <a:ext cx="11971606" cy="5968658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υποδοχή του αρρώστου γίνεται από :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Νοσηλευτή χειροργείου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Επαλήθευση της ταυτότητας ασθενή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Υπογραφή έντυπου συγκατάθεσης για επέμβαση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Νοσηλευτή αναισθησίας και αναισθησιολόγο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ανασκοπούν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ιστορικό &amp; εξετάσεις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(εργαστηριακές / απεικονιστικές)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του ασθενούς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Τοποθέτηση αναγκαίων φλεβικών γραμμών για χορήγηση υγρών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νοσηλευτής επίσης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ενημερώνει και καθησυχάζει τον ασθενή για ενδεχόμενο άγχος / απορίες / ερωτήσεις </a:t>
            </a:r>
          </a:p>
        </p:txBody>
      </p:sp>
    </p:spTree>
    <p:extLst>
      <p:ext uri="{BB962C8B-B14F-4D97-AF65-F5344CB8AC3E}">
        <p14:creationId xmlns:p14="http://schemas.microsoft.com/office/powerpoint/2010/main" val="4068504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5BE37AA-9C6E-4415-A3AA-32FCCE285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11914908" cy="512618"/>
          </a:xfrm>
        </p:spPr>
        <p:txBody>
          <a:bodyPr/>
          <a:lstStyle/>
          <a:p>
            <a:r>
              <a:rPr lang="el-GR" sz="2800" dirty="0">
                <a:latin typeface="Times New Roman" panose="02020603050405020304" pitchFamily="18" charset="0"/>
                <a:cs typeface="Times New Roman" pitchFamily="18" charset="0"/>
              </a:rPr>
              <a:t>Διεγχειρητική αγωγή ασθενούς, 4</a:t>
            </a:r>
            <a:endParaRPr lang="el-GR" sz="28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D71B56F-B56E-460B-9F35-E45F316C8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812" y="831273"/>
            <a:ext cx="11469006" cy="551410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Ο νοσηλευτής κυκλοφορίας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συντονίζει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την ορθή τοποθέτηση και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επανατοποθέτηση του ασθενούς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κατά τη διάρκεια της επέμβασης σε συνεργασία με τη χειρουργική ομάδα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Ελέγχει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το δέρμα για μώλωπες / τραύματα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τοποθετεί επιπλέον υποστρώματα όπου απαιτείται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πρόληψη αποφυγής ελκών πίεσης </a:t>
            </a:r>
          </a:p>
        </p:txBody>
      </p:sp>
    </p:spTree>
    <p:extLst>
      <p:ext uri="{BB962C8B-B14F-4D97-AF65-F5344CB8AC3E}">
        <p14:creationId xmlns:p14="http://schemas.microsoft.com/office/powerpoint/2010/main" val="1235576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1616EA1-CFA1-0252-C580-98D474392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1" y="100014"/>
            <a:ext cx="9936534" cy="509588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itchFamily="18" charset="0"/>
              </a:rPr>
              <a:t>Διεγχειρητική αγωγή ασθενούς, 5</a:t>
            </a: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2C71FE0-51A7-1D32-CA13-11084E3FC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828676"/>
            <a:ext cx="11672888" cy="5757862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l-GR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Μεριμνεί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για την πρόληψη τραυματισμών δέρματος και ιστών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λόγω της χειρουργικής διαδικασίας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l-GR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Μεριμνεί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 την στείρα τεχνική, τήρηση μέτρων ασφαλείας και ασηψίας,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ορθή συρραφή δέρματος και επιδέσμων ώστε να περιορισθούν οι ενδεχόμενες επιπλοκές και επούλωση τραυμάτων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46869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0EC876B-56AB-40E9-AED0-F6928A3B5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804073" cy="970671"/>
          </a:xfrm>
        </p:spPr>
        <p:txBody>
          <a:bodyPr/>
          <a:lstStyle/>
          <a:p>
            <a:r>
              <a:rPr lang="el-GR" sz="3600" dirty="0">
                <a:latin typeface="Times New Roman" panose="02020603050405020304" pitchFamily="18" charset="0"/>
                <a:cs typeface="Times New Roman" pitchFamily="18" charset="0"/>
              </a:rPr>
              <a:t>Διεγχειρητική αγωγή ασθενούς, 6</a:t>
            </a:r>
            <a:endParaRPr lang="el-GR" sz="40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FB8A592-A537-4664-A564-0C453E1E6D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811" y="717453"/>
            <a:ext cx="11854377" cy="597173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Άλλες πιθανές επιπλοκές κατά την εισαγωγή στην αναισθησία = </a:t>
            </a:r>
          </a:p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Ναυτία – έμετος </a:t>
            </a:r>
          </a:p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Αναφυλαξία </a:t>
            </a:r>
          </a:p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Υποξία </a:t>
            </a:r>
          </a:p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Υποθερμία </a:t>
            </a:r>
          </a:p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Διάχυτη </a:t>
            </a: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ενδαγγειακή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πήξη</a:t>
            </a:r>
          </a:p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Μόλυνση</a:t>
            </a:r>
          </a:p>
        </p:txBody>
      </p:sp>
    </p:spTree>
    <p:extLst>
      <p:ext uri="{BB962C8B-B14F-4D97-AF65-F5344CB8AC3E}">
        <p14:creationId xmlns:p14="http://schemas.microsoft.com/office/powerpoint/2010/main" val="245794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B1DC991-5382-4283-A831-1FCBDE3D2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74" y="0"/>
            <a:ext cx="11774658" cy="689317"/>
          </a:xfrm>
        </p:spPr>
        <p:txBody>
          <a:bodyPr/>
          <a:lstStyle/>
          <a:p>
            <a:r>
              <a:rPr lang="el-GR" sz="3600" dirty="0">
                <a:latin typeface="Times New Roman" panose="02020603050405020304" pitchFamily="18" charset="0"/>
                <a:cs typeface="Times New Roman" pitchFamily="18" charset="0"/>
              </a:rPr>
              <a:t>Διεγχειρητική αγωγή ασθενούς, 6 (ανακεφαλαίωση)</a:t>
            </a:r>
            <a:endParaRPr lang="el-GR" sz="36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CF8FC35-71ED-4FE0-AF19-9A572FB545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74" y="787791"/>
            <a:ext cx="11957538" cy="581443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νοσηλευτής (εργαλειοδότης/ κυκλοφορίας/ αναισθησίας)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αξιολογεί τη φροντίδα του ασθενούς στο χειρουργείο μεριμνώντας για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την ασφαλή εισαγωγή στην αναισθησία χωρίς επιπλοκές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την αποφυγή τραυματισμού από λανθασμένη τοποθέτηση ή από χρήση χειρουργικού εξοπλισμού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αποφυγή τραυματισμού ασθενούς στην δερματική επιφάνεια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(μώλωπες, ερυθρότητα – σύνθλιψη σε σημεία πίεσης )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μεριμνά για τον έλεγχο ακεραιότητας των χειρουργικών εργαλείων,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ακριβή καταμέτρηση  στις γάζες και κομπρέσες που χρησιμοποιήθηκαν </a:t>
            </a:r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6272210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Ιόν">
  <a:themeElements>
    <a:clrScheme name="Ιό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Ιό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160</TotalTime>
  <Words>491</Words>
  <Application>Microsoft Office PowerPoint</Application>
  <PresentationFormat>Ευρεία οθόνη</PresentationFormat>
  <Paragraphs>85</Paragraphs>
  <Slides>10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5" baseType="lpstr">
      <vt:lpstr>Century Gothic</vt:lpstr>
      <vt:lpstr>Times New Roman</vt:lpstr>
      <vt:lpstr>Wingdings</vt:lpstr>
      <vt:lpstr>Wingdings 3</vt:lpstr>
      <vt:lpstr>Ιόν</vt:lpstr>
      <vt:lpstr>Χειρουργική Nοσηλευτική</vt:lpstr>
      <vt:lpstr>Περιεγχειρητική αγωγή, 2 </vt:lpstr>
      <vt:lpstr>Διεγχειρητική αγωγή ασθενούς, 1 </vt:lpstr>
      <vt:lpstr>Διεγχειρητική αγωγή ασθενούς, 2</vt:lpstr>
      <vt:lpstr>Διεγχειρητική αγωγή ασθενούς, 3</vt:lpstr>
      <vt:lpstr>Διεγχειρητική αγωγή ασθενούς, 4</vt:lpstr>
      <vt:lpstr>Διεγχειρητική αγωγή ασθενούς, 5</vt:lpstr>
      <vt:lpstr>Διεγχειρητική αγωγή ασθενούς, 6</vt:lpstr>
      <vt:lpstr>Διεγχειρητική αγωγή ασθενούς, 6 (ανακεφαλαίωση)</vt:lpstr>
      <vt:lpstr>Διεγχειρητική αγωγή ασθενούς, 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Διεγχειρητική αγωγή ασθενούς, 1</dc:title>
  <dc:creator>maria koutentaki</dc:creator>
  <cp:lastModifiedBy>maria koutentaki</cp:lastModifiedBy>
  <cp:revision>7</cp:revision>
  <dcterms:created xsi:type="dcterms:W3CDTF">2022-03-17T10:00:05Z</dcterms:created>
  <dcterms:modified xsi:type="dcterms:W3CDTF">2025-03-09T22:46:21Z</dcterms:modified>
</cp:coreProperties>
</file>