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707" r:id="rId1"/>
    <p:sldMasterId id="2147483725" r:id="rId2"/>
  </p:sldMasterIdLst>
  <p:notesMasterIdLst>
    <p:notesMasterId r:id="rId52"/>
  </p:notesMasterIdLst>
  <p:handoutMasterIdLst>
    <p:handoutMasterId r:id="rId53"/>
  </p:handoutMasterIdLst>
  <p:sldIdLst>
    <p:sldId id="258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3" r:id="rId30"/>
    <p:sldId id="294" r:id="rId31"/>
    <p:sldId id="295" r:id="rId32"/>
    <p:sldId id="296" r:id="rId33"/>
    <p:sldId id="297" r:id="rId34"/>
    <p:sldId id="298" r:id="rId35"/>
    <p:sldId id="299" r:id="rId36"/>
    <p:sldId id="300" r:id="rId37"/>
    <p:sldId id="301" r:id="rId38"/>
    <p:sldId id="302" r:id="rId39"/>
    <p:sldId id="303" r:id="rId40"/>
    <p:sldId id="304" r:id="rId41"/>
    <p:sldId id="305" r:id="rId42"/>
    <p:sldId id="306" r:id="rId43"/>
    <p:sldId id="307" r:id="rId44"/>
    <p:sldId id="308" r:id="rId45"/>
    <p:sldId id="256" r:id="rId46"/>
    <p:sldId id="264" r:id="rId47"/>
    <p:sldId id="309" r:id="rId48"/>
    <p:sldId id="310" r:id="rId49"/>
    <p:sldId id="266" r:id="rId50"/>
    <p:sldId id="261" r:id="rId51"/>
  </p:sldIdLst>
  <p:sldSz cx="9144000" cy="6858000" type="screen4x3"/>
  <p:notesSz cx="7104063" cy="10234613"/>
  <p:custDataLst>
    <p:tags r:id="rId54"/>
  </p:custDataLst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4545C3"/>
    <a:srgbClr val="C000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35" autoAdjust="0"/>
    <p:restoredTop sz="94660"/>
  </p:normalViewPr>
  <p:slideViewPr>
    <p:cSldViewPr>
      <p:cViewPr>
        <p:scale>
          <a:sx n="60" d="100"/>
          <a:sy n="60" d="100"/>
        </p:scale>
        <p:origin x="1824" y="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3978" y="-108"/>
      </p:cViewPr>
      <p:guideLst>
        <p:guide orient="horz" pos="3223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75" tIns="49538" rIns="99075" bIns="49538" numCol="1" anchor="t" anchorCtr="0" compatLnSpc="1">
            <a:prstTxWarp prst="textNoShape">
              <a:avLst/>
            </a:prstTxWarp>
          </a:bodyPr>
          <a:lstStyle>
            <a:lvl1pPr defTabSz="990600" eaLnBrk="0" hangingPunct="0">
              <a:defRPr sz="13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4313" y="0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75" tIns="49538" rIns="99075" bIns="49538" numCol="1" anchor="t" anchorCtr="0" compatLnSpc="1">
            <a:prstTxWarp prst="textNoShape">
              <a:avLst/>
            </a:prstTxWarp>
          </a:bodyPr>
          <a:lstStyle>
            <a:lvl1pPr algn="r" defTabSz="990600" eaLnBrk="0" hangingPunct="0">
              <a:defRPr sz="1300"/>
            </a:lvl1pPr>
          </a:lstStyle>
          <a:p>
            <a:pPr>
              <a:defRPr/>
            </a:pPr>
            <a:fld id="{84A79048-66B1-475A-B924-F459D231C4C3}" type="datetimeFigureOut">
              <a:rPr lang="el-GR"/>
              <a:pPr>
                <a:defRPr/>
              </a:pPr>
              <a:t>2/6/2025</a:t>
            </a:fld>
            <a:endParaRPr lang="el-GR"/>
          </a:p>
        </p:txBody>
      </p:sp>
      <p:sp>
        <p:nvSpPr>
          <p:cNvPr id="921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75" tIns="49538" rIns="99075" bIns="49538" numCol="1" anchor="b" anchorCtr="0" compatLnSpc="1">
            <a:prstTxWarp prst="textNoShape">
              <a:avLst/>
            </a:prstTxWarp>
          </a:bodyPr>
          <a:lstStyle>
            <a:lvl1pPr defTabSz="990600" eaLnBrk="0" hangingPunct="0">
              <a:defRPr sz="13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21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75" tIns="49538" rIns="99075" bIns="49538" numCol="1" anchor="b" anchorCtr="0" compatLnSpc="1">
            <a:prstTxWarp prst="textNoShape">
              <a:avLst/>
            </a:prstTxWarp>
          </a:bodyPr>
          <a:lstStyle>
            <a:lvl1pPr algn="r" defTabSz="990600" eaLnBrk="0" hangingPunct="0">
              <a:defRPr sz="1300"/>
            </a:lvl1pPr>
          </a:lstStyle>
          <a:p>
            <a:pPr>
              <a:defRPr/>
            </a:pPr>
            <a:fld id="{2EBCFCCB-10BB-4121-80C8-1E5058FD145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960094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75" tIns="49538" rIns="99075" bIns="49538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 bwMode="auto">
          <a:xfrm>
            <a:off x="4024313" y="0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75" tIns="49538" rIns="99075" bIns="49538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19B0F716-1969-45AD-B426-D0CBFDF13F46}" type="datetimeFigureOut">
              <a:rPr lang="el-GR"/>
              <a:pPr>
                <a:defRPr/>
              </a:pPr>
              <a:t>2/6/2025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65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 bwMode="auto">
          <a:xfrm>
            <a:off x="711200" y="4860925"/>
            <a:ext cx="568325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75" tIns="49538" rIns="99075" bIns="495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Kλικ για επεξεργασία των στυλ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 bwMode="auto">
          <a:xfrm>
            <a:off x="0" y="972185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75" tIns="49538" rIns="99075" bIns="49538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75" tIns="49538" rIns="99075" bIns="49538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71016A41-0609-40C7-9E3E-89C33107DF6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665844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016A41-0609-40C7-9E3E-89C33107DF6A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9350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5766" indent="-185766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016A41-0609-40C7-9E3E-89C33107DF6A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369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016A41-0609-40C7-9E3E-89C33107DF6A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19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5950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016A41-0609-40C7-9E3E-89C33107DF6A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536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016A41-0609-40C7-9E3E-89C33107DF6A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33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2832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016A41-0609-40C7-9E3E-89C33107DF6A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34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1590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016A41-0609-40C7-9E3E-89C33107DF6A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35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4381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1016A41-0609-40C7-9E3E-89C33107DF6A}" type="slidenum">
              <a:rPr lang="el-GR" smtClean="0"/>
              <a:pPr>
                <a:defRPr/>
              </a:pPr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22247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5766" indent="-185766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853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593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60446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51452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2240472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035751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299084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20144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2536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8163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06692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2643223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1568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11087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211357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39070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98030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6889274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27108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947217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06858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94433614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18839935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3524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2000512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3942585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96812940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48682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2923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79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21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958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12440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081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72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E55E3B3-0445-4CFC-BED8-763D4409E61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975050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</p:sldLayoutIdLst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E55E3B3-0445-4CFC-BED8-763D4409E61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534154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</p:sldLayoutIdLst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Duodenumanatomy.jpg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reativecommons.org/licenses/by-sa/3.0/deed.en" TargetMode="External"/><Relationship Id="rId5" Type="http://schemas.openxmlformats.org/officeDocument/2006/relationships/hyperlink" Target="http://commons.wikimedia.org/wiki/User:BonifaceFR" TargetMode="External"/><Relationship Id="rId4" Type="http://schemas.openxmlformats.org/officeDocument/2006/relationships/hyperlink" Target="http://commons.wikimedia.org/wiki/File:DU_2.jpg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reativecommons.org/licenses/by-sa/3.0/deed.en" TargetMode="External"/><Relationship Id="rId5" Type="http://schemas.openxmlformats.org/officeDocument/2006/relationships/hyperlink" Target="http://commons.wikimedia.org/wiki/User:Jeremias" TargetMode="External"/><Relationship Id="rId4" Type="http://schemas.openxmlformats.org/officeDocument/2006/relationships/hyperlink" Target="http://commons.wikimedia.org/wiki/File:Bleeding_gastric_ulcer.png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commons.wikimedia.org/wiki/User:Liftarn" TargetMode="External"/><Relationship Id="rId4" Type="http://schemas.openxmlformats.org/officeDocument/2006/relationships/hyperlink" Target="http://commons.wikimedia.org/wiki/File:Stomach_diagram.svg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Stomach-Cancer.jpg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creativecommons.org/licenses/by-sa/3.0/deed.en" TargetMode="External"/><Relationship Id="rId4" Type="http://schemas.openxmlformats.org/officeDocument/2006/relationships/hyperlink" Target="http://commons.wikimedia.org/w/index.php?title=User:Beet012&amp;action=edit&amp;redlink=1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://commons.wikimedia.org/wiki/File:Total_gastrectomy_with_Double_tract.png" TargetMode="External"/><Relationship Id="rId3" Type="http://schemas.openxmlformats.org/officeDocument/2006/relationships/image" Target="../media/image10.png"/><Relationship Id="rId7" Type="http://schemas.openxmlformats.org/officeDocument/2006/relationships/hyperlink" Target="http://creativecommons.org/licenses/by-sa/3.0/deed.en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ommons.wikimedia.org/wiki/User:Ignis" TargetMode="External"/><Relationship Id="rId5" Type="http://schemas.openxmlformats.org/officeDocument/2006/relationships/hyperlink" Target="http://commons.wikimedia.org/wiki/File:Total_gastrectomy_with_Jejunal_interposition.png" TargetMode="External"/><Relationship Id="rId4" Type="http://schemas.openxmlformats.org/officeDocument/2006/relationships/image" Target="../media/image1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reativecommons.org/licenses/by-sa/3.0/deed.en" TargetMode="External"/><Relationship Id="rId5" Type="http://schemas.openxmlformats.org/officeDocument/2006/relationships/hyperlink" Target="http://commons.wikimedia.org/wiki/User:Ignis" TargetMode="External"/><Relationship Id="rId4" Type="http://schemas.openxmlformats.org/officeDocument/2006/relationships/hyperlink" Target="http://commons.wikimedia.org/wiki/File:Total_gastrectomy_with_Roux-en-Y.png" TargetMode="Externa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://commons.wikimedia.org/wiki/File:Distal_gastrectomy_with_Billroth_2.png" TargetMode="External"/><Relationship Id="rId3" Type="http://schemas.openxmlformats.org/officeDocument/2006/relationships/image" Target="../media/image13.png"/><Relationship Id="rId7" Type="http://schemas.openxmlformats.org/officeDocument/2006/relationships/hyperlink" Target="http://creativecommons.org/licenses/by-sa/3.0/deed.en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ommons.wikimedia.org/wiki/User:Ignis" TargetMode="External"/><Relationship Id="rId5" Type="http://schemas.openxmlformats.org/officeDocument/2006/relationships/hyperlink" Target="http://commons.wikimedia.org/wiki/File:Distal_gastrectomy_with_Billroth_1.png" TargetMode="External"/><Relationship Id="rId4" Type="http://schemas.openxmlformats.org/officeDocument/2006/relationships/image" Target="../media/image14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User:SMP" TargetMode="External"/><Relationship Id="rId2" Type="http://schemas.openxmlformats.org/officeDocument/2006/relationships/hyperlink" Target="http://commons.wikimedia.org/wiki/File:Stomach-ca.sv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ocp.teiath.gr/modules/document/document.php?course=STEF100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8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Illu_stomach2.jpg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65164" y="1004961"/>
            <a:ext cx="6792937" cy="749853"/>
          </a:xfrm>
        </p:spPr>
        <p:txBody>
          <a:bodyPr>
            <a:normAutofit fontScale="90000"/>
          </a:bodyPr>
          <a:lstStyle/>
          <a:p>
            <a:r>
              <a:rPr lang="el-GR" sz="20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Μαθήματα σε Δημόσια ΙΕΚ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idx="1"/>
          </p:nvPr>
        </p:nvSpPr>
        <p:spPr>
          <a:xfrm>
            <a:off x="443133" y="1538790"/>
            <a:ext cx="8461717" cy="4061910"/>
          </a:xfrm>
        </p:spPr>
        <p:txBody>
          <a:bodyPr>
            <a:normAutofit/>
          </a:bodyPr>
          <a:lstStyle/>
          <a:p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262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 Ι, ΙΙ</a:t>
            </a:r>
          </a:p>
          <a:p>
            <a:pPr marL="0" indent="0" algn="ctr">
              <a:buNone/>
            </a:pPr>
            <a:endParaRPr lang="el-GR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l-GR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Χειρουργικές παθήσεις στομάχου και δωδεκαδάκτυλου</a:t>
            </a:r>
          </a:p>
          <a:p>
            <a:pPr marL="0" indent="0">
              <a:buNone/>
            </a:pPr>
            <a:endParaRPr lang="el-GR" sz="27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2052925"/>
            <a:ext cx="8208912" cy="4195481"/>
          </a:xfrm>
        </p:spPr>
        <p:txBody>
          <a:bodyPr>
            <a:normAutofit fontScale="92500"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</a:t>
            </a:r>
            <a:r>
              <a:rPr lang="el-G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έχει </a:t>
            </a:r>
            <a:r>
              <a:rPr lang="el-G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0,9-1,5 αλλά λόγω της ανάμειξης του με την τροφή ανέρχεται σε </a:t>
            </a:r>
            <a:r>
              <a:rPr lang="el-G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2-4.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Σκοπός του είναι:</a:t>
            </a:r>
          </a:p>
          <a:p>
            <a:pPr lvl="1">
              <a:lnSpc>
                <a:spcPct val="16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η καταστροφή μικροοργανισμών και</a:t>
            </a:r>
          </a:p>
          <a:p>
            <a:pPr lvl="1">
              <a:lnSpc>
                <a:spcPct val="16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η ενεργοποίηση πρωτεολυτικών ενζύμων όπως η πεψίνη.</a:t>
            </a:r>
          </a:p>
        </p:txBody>
      </p:sp>
    </p:spTree>
    <p:extLst>
      <p:ext uri="{BB962C8B-B14F-4D97-AF65-F5344CB8AC3E}">
        <p14:creationId xmlns:p14="http://schemas.microsoft.com/office/powerpoint/2010/main" val="40594276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144554" cy="1736616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Πεψίνη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2052925"/>
            <a:ext cx="8568952" cy="419548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Tο κυριότερο πεπτικό ένζυμο του στομάχου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(μέγιστη δραστηριότητα σε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2-3, αδρανοποιείται σε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&gt;5,0).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Έργο της πεψίνης είναι </a:t>
            </a:r>
            <a:r>
              <a:rPr lang="el-GR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 διασπά το κολλαγόνο, (συστατικό του διάμεσου συνδετικού ιστού του κρέατος), το οποίο ελάχιστα επηρεάζεται από άλλα ένζυμα αλλά αποτελεί σημαντικό στοιχείο για την πέψη</a:t>
            </a:r>
          </a:p>
        </p:txBody>
      </p:sp>
    </p:spTree>
    <p:extLst>
      <p:ext uri="{BB962C8B-B14F-4D97-AF65-F5344CB8AC3E}">
        <p14:creationId xmlns:p14="http://schemas.microsoft.com/office/powerpoint/2010/main" val="41568111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Ενδογενής παράγοντας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27700" y="2052925"/>
            <a:ext cx="7776748" cy="4195481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Εκκρίνεται από κύτταρα του γαστρικού βλεννογόνου,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Συνδέεται με την βιταμίνη Β12 προκειμένου να </a:t>
            </a:r>
            <a:r>
              <a:rPr lang="el-G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απορροφηθεί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στον ειλεό,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Έλλειψη του ενδογενή παράγοντα προκαλεί κακοήθη αναιμία.</a:t>
            </a:r>
          </a:p>
        </p:txBody>
      </p:sp>
    </p:spTree>
    <p:extLst>
      <p:ext uri="{BB962C8B-B14F-4D97-AF65-F5344CB8AC3E}">
        <p14:creationId xmlns:p14="http://schemas.microsoft.com/office/powerpoint/2010/main" val="3198806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867328" cy="1592600"/>
          </a:xfrm>
        </p:spPr>
        <p:txBody>
          <a:bodyPr/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Ανατομία δωδεκαδάκτυλου </a:t>
            </a:r>
            <a:r>
              <a:rPr lang="el-GR" sz="2000" b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 από 2)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196752"/>
            <a:ext cx="8568952" cy="5400600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Έχει σχήμα αγκύλης, 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Σχεδόν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οπισθοπεριτοναϊκό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όργανο,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Υποδιαιρείται σε τέσσερις μοίρες:</a:t>
            </a:r>
          </a:p>
          <a:p>
            <a:pPr lvl="1">
              <a:lnSpc>
                <a:spcPct val="114000"/>
              </a:lnSpc>
              <a:spcBef>
                <a:spcPts val="1200"/>
              </a:spcBef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1η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μοίρα ή βολβό (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ενδοπεριτοναϊκά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lvl="1">
              <a:lnSpc>
                <a:spcPct val="114000"/>
              </a:lnSpc>
              <a:spcBef>
                <a:spcPts val="1200"/>
              </a:spcBef>
            </a:pPr>
            <a:r>
              <a: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2η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ή κατιούσα μοίρα στην οποία εκβάλει ο χοληδόχος και ο παγκρεατικός πόρος, </a:t>
            </a:r>
          </a:p>
          <a:p>
            <a:pPr lvl="1">
              <a:lnSpc>
                <a:spcPct val="114000"/>
              </a:lnSpc>
              <a:spcBef>
                <a:spcPts val="1200"/>
              </a:spcBef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3η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μοίρα ή αορτική και</a:t>
            </a:r>
          </a:p>
          <a:p>
            <a:pPr lvl="1">
              <a:lnSpc>
                <a:spcPct val="114000"/>
              </a:lnSpc>
              <a:spcBef>
                <a:spcPts val="1200"/>
              </a:spcBef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4η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μοίρα ή ανιούσα η οποία καταλήγει στην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νηστιδοδωδεκαδακτυλική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καμπή με την οποία επανέρχεται στην περιτοναϊκή κοιλότητα.</a:t>
            </a:r>
          </a:p>
        </p:txBody>
      </p:sp>
    </p:spTree>
    <p:extLst>
      <p:ext uri="{BB962C8B-B14F-4D97-AF65-F5344CB8AC3E}">
        <p14:creationId xmlns:p14="http://schemas.microsoft.com/office/powerpoint/2010/main" val="2220915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84710" y="0"/>
            <a:ext cx="7055380" cy="1853248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Ανατομία δωδεκαδάκτυλου </a:t>
            </a:r>
            <a:r>
              <a:rPr lang="el-G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 από 2)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Θέση περιεχομένου 4" title="Ανατομία δωδεκαδάκτυλου 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39" y="1160507"/>
            <a:ext cx="7074123" cy="5040313"/>
          </a:xfrm>
          <a:solidFill>
            <a:schemeClr val="tx1"/>
          </a:solidFill>
          <a:ln>
            <a:solidFill>
              <a:schemeClr val="tx1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2096601" y="6356349"/>
            <a:ext cx="49507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Duodenumanatomy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 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 </a:t>
            </a:r>
            <a:r>
              <a:rPr lang="en-US" sz="1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Lukesanatomy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με άδεια 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CC BY-SA 3.0.</a:t>
            </a:r>
          </a:p>
        </p:txBody>
      </p:sp>
      <p:grpSp>
        <p:nvGrpSpPr>
          <p:cNvPr id="11" name="Ομάδα 10"/>
          <p:cNvGrpSpPr/>
          <p:nvPr/>
        </p:nvGrpSpPr>
        <p:grpSpPr>
          <a:xfrm>
            <a:off x="1043608" y="1140394"/>
            <a:ext cx="5184576" cy="4848956"/>
            <a:chOff x="1043608" y="1140394"/>
            <a:chExt cx="5184576" cy="4848956"/>
          </a:xfrm>
        </p:grpSpPr>
        <p:sp>
          <p:nvSpPr>
            <p:cNvPr id="3" name="TextBox 2"/>
            <p:cNvSpPr txBox="1"/>
            <p:nvPr/>
          </p:nvSpPr>
          <p:spPr>
            <a:xfrm>
              <a:off x="2339752" y="1140394"/>
              <a:ext cx="1296144" cy="40011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l-GR" sz="2000" baseline="30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</a:t>
              </a:r>
              <a:r>
                <a:rPr lang="el-GR" sz="2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μοίρα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43608" y="3212976"/>
              <a:ext cx="1080120" cy="40011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l-GR" sz="2000" baseline="30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</a:t>
              </a:r>
              <a:r>
                <a:rPr lang="el-GR" sz="2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μοίρα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491880" y="5589240"/>
              <a:ext cx="1296144" cy="40011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l-GR" sz="2000" baseline="30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</a:t>
              </a:r>
              <a:r>
                <a:rPr lang="el-GR" sz="2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μοίρα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932040" y="5517232"/>
              <a:ext cx="1296144" cy="40011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r>
                <a:rPr lang="el-GR" sz="2000" baseline="30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</a:t>
              </a:r>
              <a:r>
                <a:rPr lang="el-GR" sz="2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μοίρα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050191" y="3356992"/>
              <a:ext cx="1872208" cy="40011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Φύμα του </a:t>
              </a:r>
              <a:r>
                <a:rPr lang="en-US" sz="200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Vater</a:t>
              </a:r>
              <a:endParaRPr lang="el-G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00675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072546" cy="1736616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Φυσιολογία δωδεκαδάκτυλου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1196753"/>
            <a:ext cx="8352928" cy="505165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Πέψη των τροφών,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Κατά την είσοδο της στο δωδεκαδάκτυλο,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τροφή, έρχεται σε επαφή με </a:t>
            </a:r>
            <a:r>
              <a:rPr lang="el-GR" sz="36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 χολή , το εντερικό υγρό και το παγκρεατικό υγρό, </a:t>
            </a: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οποίο περιέχει ένζυμα ικανά να διασπάσουν και τις τρεις ομάδες των θρεπτικών ουσιών.</a:t>
            </a:r>
          </a:p>
        </p:txBody>
      </p:sp>
    </p:spTree>
    <p:extLst>
      <p:ext uri="{BB962C8B-B14F-4D97-AF65-F5344CB8AC3E}">
        <p14:creationId xmlns:p14="http://schemas.microsoft.com/office/powerpoint/2010/main" val="30372365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9552" y="0"/>
            <a:ext cx="7000538" cy="764704"/>
          </a:xfrm>
        </p:spPr>
        <p:txBody>
          <a:bodyPr/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Παθήσεις στομάχου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764704"/>
            <a:ext cx="8496944" cy="5483703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Πεπτικό έλκος,</a:t>
            </a:r>
          </a:p>
          <a:p>
            <a:pPr>
              <a:spcBef>
                <a:spcPts val="12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Νεοπλάσματα του στομάχου,</a:t>
            </a:r>
          </a:p>
          <a:p>
            <a:pPr lvl="1">
              <a:spcBef>
                <a:spcPts val="120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Καλοήθη,</a:t>
            </a:r>
          </a:p>
          <a:p>
            <a:pPr lvl="2">
              <a:spcBef>
                <a:spcPts val="120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Πολύποδες,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λειομυώματα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λιπώματα.</a:t>
            </a:r>
          </a:p>
          <a:p>
            <a:pPr lvl="1">
              <a:spcBef>
                <a:spcPts val="120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Κακοήθη,</a:t>
            </a:r>
          </a:p>
          <a:p>
            <a:pPr lvl="2">
              <a:spcBef>
                <a:spcPts val="120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Καρκίνος του στομάχου,</a:t>
            </a:r>
          </a:p>
          <a:p>
            <a:pPr lvl="2">
              <a:spcBef>
                <a:spcPts val="1200"/>
              </a:spcBef>
            </a:pP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Πρώϊμος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γαστρικός καρκίνος, </a:t>
            </a:r>
          </a:p>
          <a:p>
            <a:pPr lvl="2">
              <a:spcBef>
                <a:spcPts val="120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Λέμφωμα,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λειομυοσάρκωμα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lvl="1">
              <a:spcBef>
                <a:spcPts val="120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Σύνδρομο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Zollinger-Elisson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12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Οξεία διαβρωτική γαστρίτιδα.</a:t>
            </a:r>
          </a:p>
        </p:txBody>
      </p:sp>
    </p:spTree>
    <p:extLst>
      <p:ext uri="{BB962C8B-B14F-4D97-AF65-F5344CB8AC3E}">
        <p14:creationId xmlns:p14="http://schemas.microsoft.com/office/powerpoint/2010/main" val="12052920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7082890" cy="504056"/>
          </a:xfrm>
        </p:spPr>
        <p:txBody>
          <a:bodyPr/>
          <a:lstStyle/>
          <a:p>
            <a:r>
              <a:rPr lang="el-GR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Πεπτικό έλκος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96752"/>
            <a:ext cx="4114800" cy="5040560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Δωδεκαδακτυλικό Έλκος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Συχνότερο σε: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Νεαρή ηλικία,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Άνδρες,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Εντόπιση: βολβός 12δακτύλου.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Αίτια: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Ελικοβακτηρίδιο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πυλωρού,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Μη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στεροειδή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αντιφλεγμονώδη,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Υπερέκκριση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Θέση περιεχομένου 2"/>
          <p:cNvSpPr txBox="1">
            <a:spLocks/>
          </p:cNvSpPr>
          <p:nvPr/>
        </p:nvSpPr>
        <p:spPr>
          <a:xfrm>
            <a:off x="4860032" y="1196752"/>
            <a:ext cx="4114800" cy="4968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004A82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004A82"/>
              </a:buClr>
              <a:buFont typeface="Courier New" panose="02070309020205020404" pitchFamily="49" charset="0"/>
              <a:buChar char="o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004A82"/>
              </a:buClr>
              <a:buFont typeface="Calibri" panose="020F050202020403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Bef>
                <a:spcPts val="1200"/>
              </a:spcBef>
              <a:spcAft>
                <a:spcPts val="0"/>
              </a:spcAft>
              <a:buFont typeface="Arial" pitchFamily="34" charset="0"/>
              <a:buNone/>
            </a:pPr>
            <a:r>
              <a:rPr lang="el-G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Γαστρικό έλκος</a:t>
            </a:r>
          </a:p>
          <a:p>
            <a:pPr marL="0" indent="0" fontAlgn="auto">
              <a:spcBef>
                <a:spcPts val="1200"/>
              </a:spcBef>
              <a:spcAft>
                <a:spcPts val="0"/>
              </a:spcAft>
              <a:buFont typeface="Arial" pitchFamily="34" charset="0"/>
              <a:buNone/>
            </a:pP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Συχνότερο σε: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</a:pP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Μεγάλη ηλικία,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</a:pP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Εντόπιση: συχνότερα στο </a:t>
            </a:r>
            <a:r>
              <a:rPr lang="el-G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ελάσσον</a:t>
            </a: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τόξο.</a:t>
            </a:r>
          </a:p>
          <a:p>
            <a:pPr marL="0" indent="0" fontAlgn="auto">
              <a:spcBef>
                <a:spcPts val="1200"/>
              </a:spcBef>
              <a:spcAft>
                <a:spcPts val="0"/>
              </a:spcAft>
              <a:buFont typeface="Arial" pitchFamily="34" charset="0"/>
              <a:buNone/>
            </a:pP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Αίτια: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</a:pPr>
            <a:r>
              <a:rPr lang="el-G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Ελικοβακτηρίδιο</a:t>
            </a: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πυλωρού,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</a:pP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Μη στεροειδή αντιφλεγμονώδη,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</a:pP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Υπερέκκριση </a:t>
            </a:r>
            <a:r>
              <a:rPr lang="el-G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7" name="Ευθεία γραμμή σύνδεσης 6"/>
          <p:cNvCxnSpPr/>
          <p:nvPr/>
        </p:nvCxnSpPr>
        <p:spPr>
          <a:xfrm>
            <a:off x="4572000" y="1340768"/>
            <a:ext cx="0" cy="4752528"/>
          </a:xfrm>
          <a:prstGeom prst="line">
            <a:avLst/>
          </a:prstGeom>
          <a:ln w="19050">
            <a:solidFill>
              <a:srgbClr val="004A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07397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84710" y="116632"/>
            <a:ext cx="7055380" cy="648072"/>
          </a:xfrm>
        </p:spPr>
        <p:txBody>
          <a:bodyPr>
            <a:normAutofit fontScale="90000"/>
          </a:bodyPr>
          <a:lstStyle/>
          <a:p>
            <a:r>
              <a:rPr lang="el-GR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Κλινική εικόνα</a:t>
            </a:r>
            <a:endParaRPr lang="el-GR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764704"/>
            <a:ext cx="4464496" cy="5832648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Δωδεκαδακτυλικό Έλκος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Οξύς πόνος στο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επιγάστριο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με χαρακτήρα καύσους,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Εκδηλώνεται όταν το στομάχι είναι κενό (Άλγος πείνας),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Υποχωρεί με την λήψη τροφής,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Συνυπάρχουν ναυτία και έμετος,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Ευαισθησία στο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επιγάστριο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4572000" y="407520"/>
            <a:ext cx="4258816" cy="58326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004A82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004A82"/>
              </a:buClr>
              <a:buFont typeface="Courier New" panose="02070309020205020404" pitchFamily="49" charset="0"/>
              <a:buChar char="o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004A82"/>
              </a:buClr>
              <a:buFont typeface="Calibri" panose="020F050202020403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</a:pP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Γαστρικό έλκος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Οξύς πόνος στο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επιγάστριο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με χαρακτήρα καύσους,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Εμφανίζεται μετά από την λήψη τροφής (30΄),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Συνυπάρχουν έμετος, ανορεξία, απώλεια βάρους.</a:t>
            </a:r>
          </a:p>
        </p:txBody>
      </p:sp>
      <p:cxnSp>
        <p:nvCxnSpPr>
          <p:cNvPr id="7" name="Ευθεία γραμμή σύνδεσης 6"/>
          <p:cNvCxnSpPr/>
          <p:nvPr/>
        </p:nvCxnSpPr>
        <p:spPr>
          <a:xfrm>
            <a:off x="4572000" y="1340768"/>
            <a:ext cx="0" cy="4752528"/>
          </a:xfrm>
          <a:prstGeom prst="line">
            <a:avLst/>
          </a:prstGeom>
          <a:ln w="19050">
            <a:solidFill>
              <a:srgbClr val="004A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09287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424936" cy="1736616"/>
          </a:xfrm>
        </p:spPr>
        <p:txBody>
          <a:bodyPr>
            <a:normAutofit/>
          </a:bodyPr>
          <a:lstStyle/>
          <a:p>
            <a: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Διάγνωση πεπτικού έλκους </a:t>
            </a:r>
            <a:r>
              <a:rPr lang="el-GR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 από 2)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1124745"/>
            <a:ext cx="8352928" cy="512366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Ιστορικό,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Φυσική εξέταση,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Εξετάσεις,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Ενδοσκόπηση,</a:t>
            </a:r>
          </a:p>
          <a:p>
            <a:pPr lvl="2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Λήψη γαστρικού υγρού, βιοψία.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Βαριούχο γεύμα.</a:t>
            </a:r>
          </a:p>
        </p:txBody>
      </p:sp>
    </p:spTree>
    <p:extLst>
      <p:ext uri="{BB962C8B-B14F-4D97-AF65-F5344CB8AC3E}">
        <p14:creationId xmlns:p14="http://schemas.microsoft.com/office/powerpoint/2010/main" val="3597324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84710" y="188640"/>
            <a:ext cx="8551786" cy="648072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Ανατομία στομάχου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 </a:t>
            </a:r>
            <a:r>
              <a:rPr lang="el-GR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 </a:t>
            </a:r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68686" y="1052737"/>
            <a:ext cx="8551786" cy="519567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Ινομυώδης σάκος  κάτω από τον αριστερό θόλο του διαφράγματος προς το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επιγάστριο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Χωρίζεται από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τον οισοφάγο με το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καρδιακό στόμιο.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Διαιρείται σε δύο κύρια μέρη:</a:t>
            </a:r>
          </a:p>
          <a:p>
            <a:pPr marL="914400" lvl="1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Τον ιδίως στόμαχο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2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Θόλο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</a:p>
          <a:p>
            <a:pPr lvl="2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σώμα του στομάχου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 startAt="2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Τον πυλωρικό στόμαχο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2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Πυλωρικό άντρο και</a:t>
            </a:r>
          </a:p>
          <a:p>
            <a:pPr lvl="2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Πυλωρικό σωλήνα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2702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3528" y="0"/>
            <a:ext cx="8568952" cy="1853248"/>
          </a:xfrm>
        </p:spPr>
        <p:txBody>
          <a:bodyPr>
            <a:normAutofit/>
          </a:bodyPr>
          <a:lstStyle/>
          <a:p>
            <a: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Διάγνωση πεπτικού έλκους </a:t>
            </a:r>
            <a:r>
              <a:rPr lang="el-GR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 από 2)</a:t>
            </a:r>
            <a:endParaRPr lang="el-G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5819209"/>
            <a:ext cx="8229600" cy="5760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Ενδοσκοπική εικόνα δωδεκαδακτυλικού έλκους.</a:t>
            </a:r>
          </a:p>
        </p:txBody>
      </p:sp>
      <p:pic>
        <p:nvPicPr>
          <p:cNvPr id="3074" name="Picture 2" descr="File:DU 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6712"/>
            <a:ext cx="8229600" cy="492921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5"/>
          <p:cNvSpPr/>
          <p:nvPr/>
        </p:nvSpPr>
        <p:spPr>
          <a:xfrm>
            <a:off x="2555775" y="6309320"/>
            <a:ext cx="403244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DU 2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 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 </a:t>
            </a:r>
            <a:r>
              <a:rPr lang="en-US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User:BonifaceFR"/>
              </a:rPr>
              <a:t>BonifaceFR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με άδεια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CC BY-SA 3.0</a:t>
            </a:r>
            <a:endParaRPr lang="en-US" sz="12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9359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548680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Θεραπεία πεπτικού έλκους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692696"/>
            <a:ext cx="8856984" cy="6048671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Συντηρητική,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Φαρμακευτική,</a:t>
            </a:r>
          </a:p>
          <a:p>
            <a:pPr lvl="2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Αναστολείς της αντλίας πρωτονίων, αναστολείς Η2 υποδοχέων,</a:t>
            </a:r>
          </a:p>
          <a:p>
            <a:pPr lvl="2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Αντιβίωση (στο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ελικοβακτηρίδιο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του πυλωρού),</a:t>
            </a:r>
          </a:p>
          <a:p>
            <a:pPr lvl="2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Αντιόξινα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Δίαιτα.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Χειρουργική,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Αποτυχία συντηρητικής θεραπείας,</a:t>
            </a:r>
          </a:p>
          <a:p>
            <a:pPr marL="457207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Επιπλοκές.</a:t>
            </a:r>
          </a:p>
        </p:txBody>
      </p:sp>
    </p:spTree>
    <p:extLst>
      <p:ext uri="{BB962C8B-B14F-4D97-AF65-F5344CB8AC3E}">
        <p14:creationId xmlns:p14="http://schemas.microsoft.com/office/powerpoint/2010/main" val="19057829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816042"/>
          </a:xfrm>
        </p:spPr>
        <p:txBody>
          <a:bodyPr>
            <a:noAutofit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Επιπλοκές πεπτικού έλκους</a:t>
            </a:r>
            <a:endParaRPr lang="el-GR" sz="3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36504"/>
          </a:xfrm>
        </p:spPr>
        <p:txBody>
          <a:bodyPr/>
          <a:lstStyle/>
          <a:p>
            <a:pPr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Αιμορραγία,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Διάτρηση,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Πυλωρική στένωση.</a:t>
            </a:r>
          </a:p>
          <a:p>
            <a:pPr>
              <a:spcBef>
                <a:spcPts val="1800"/>
              </a:spcBef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8038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67031"/>
            <a:ext cx="7082890" cy="697673"/>
          </a:xfrm>
        </p:spPr>
        <p:txBody>
          <a:bodyPr>
            <a:normAutofit fontScale="90000"/>
          </a:bodyPr>
          <a:lstStyle/>
          <a:p>
            <a: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Αιμορραγία πεπτικού έλκους</a:t>
            </a:r>
            <a:endParaRPr lang="el-G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5877272"/>
            <a:ext cx="8229600" cy="5760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Ενδοσκοπική εικόνα αιμορραγίας γαστρικού έλκους.</a:t>
            </a:r>
          </a:p>
        </p:txBody>
      </p:sp>
      <p:pic>
        <p:nvPicPr>
          <p:cNvPr id="4098" name="Picture 2" descr="File:Bleeding gastric ulc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80728"/>
            <a:ext cx="8435280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5"/>
          <p:cNvSpPr/>
          <p:nvPr/>
        </p:nvSpPr>
        <p:spPr>
          <a:xfrm>
            <a:off x="2843808" y="6329304"/>
            <a:ext cx="33843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Bleeding gastric ulcer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 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 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User:Jeremias"/>
              </a:rPr>
              <a:t>Jeremias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με άδεια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CC BY-SA 3.0</a:t>
            </a:r>
            <a:endParaRPr lang="en-US" sz="12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4416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7216562" cy="648072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Νοσηλευτικές διαγνώσεις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2792" y="980729"/>
            <a:ext cx="8641696" cy="526767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Πόνος στο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επιγάστριο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που σχετίζεται με την διάβρωση του βλεννογόνου,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Διαταραχή της θρέψης που σχετίζεται με την μειωμένη λήψη τροφής (ανορεξία, εμέτους),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Αφυδάτωση και ηλεκτρολυτικές διαταραχές που σχετίζονται με τους εμετούς,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Διαταραχή του ύπνου που σχετίζεται με τον πόνο,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Αυξημένος κίνδυνος επιπλοκών.</a:t>
            </a:r>
          </a:p>
        </p:txBody>
      </p:sp>
    </p:spTree>
    <p:extLst>
      <p:ext uri="{BB962C8B-B14F-4D97-AF65-F5344CB8AC3E}">
        <p14:creationId xmlns:p14="http://schemas.microsoft.com/office/powerpoint/2010/main" val="29176910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144554" cy="504056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Καρκίνος στομάχου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1052737"/>
            <a:ext cx="8712968" cy="5195670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Αδενοκαρκίνωμα,</a:t>
            </a:r>
          </a:p>
          <a:p>
            <a:pPr lvl="1"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10% των θανάτων,</a:t>
            </a:r>
          </a:p>
          <a:p>
            <a:pPr lvl="1"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95% των κακοηθών όγκων του στομάχου.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Ιαπωνία,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Άνδρες,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Μέση και μεγάλη  ηλικία (50-70),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Άγνωστη αιτιολογία,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Ενοχοποιητικοί παράγοντες.</a:t>
            </a:r>
          </a:p>
        </p:txBody>
      </p:sp>
    </p:spTree>
    <p:extLst>
      <p:ext uri="{BB962C8B-B14F-4D97-AF65-F5344CB8AC3E}">
        <p14:creationId xmlns:p14="http://schemas.microsoft.com/office/powerpoint/2010/main" val="24055142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080120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Παράγοντες κινδύνου για καρκίνο στομάχου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680520"/>
          </a:xfrm>
        </p:spPr>
        <p:txBody>
          <a:bodyPr>
            <a:normAutofit lnSpcReduction="10000"/>
          </a:bodyPr>
          <a:lstStyle/>
          <a:p>
            <a:pPr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Περιβαλλοντικοί (ψευδάργυρος και χαλκός),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Διαιτητικοί (άμυλο, κρέας, παστά, καπνιστά (</a:t>
            </a:r>
            <a:r>
              <a:rPr lang="el-GR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νιτροζαμίνες</a:t>
            </a: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Γενετικοί (ομάδα Α),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l-GR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Ελικοβακτηρίδιο</a:t>
            </a: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του πυλωρού,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Κακοήθης αναιμία.</a:t>
            </a:r>
          </a:p>
        </p:txBody>
      </p:sp>
    </p:spTree>
    <p:extLst>
      <p:ext uri="{BB962C8B-B14F-4D97-AF65-F5344CB8AC3E}">
        <p14:creationId xmlns:p14="http://schemas.microsoft.com/office/powerpoint/2010/main" val="3926617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435280" cy="1080120"/>
          </a:xfrm>
        </p:spPr>
        <p:txBody>
          <a:bodyPr>
            <a:norm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Κλινική εικόνα</a:t>
            </a:r>
            <a:b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(Καρκίνος στομάχου)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268760"/>
            <a:ext cx="8435280" cy="5328592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Αίσθημα </a:t>
            </a:r>
            <a:r>
              <a:rPr lang="el-G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επιγαστρικού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βάρους,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Ανορεξία, αποστροφή για κάποιες τροφές (κρέας),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Εμετός, 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Αιμορραγία (σπάνια),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Αναιμία,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Απώλεια βάρους.</a:t>
            </a:r>
          </a:p>
        </p:txBody>
      </p:sp>
    </p:spTree>
    <p:extLst>
      <p:ext uri="{BB962C8B-B14F-4D97-AF65-F5344CB8AC3E}">
        <p14:creationId xmlns:p14="http://schemas.microsoft.com/office/powerpoint/2010/main" val="14825812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89484" y="0"/>
            <a:ext cx="7237250" cy="620688"/>
          </a:xfrm>
        </p:spPr>
        <p:txBody>
          <a:bodyPr/>
          <a:lstStyle/>
          <a:p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Σταδιοποίηση</a:t>
            </a:r>
            <a:endParaRPr lang="el-GR" sz="3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836712"/>
            <a:ext cx="8373616" cy="20162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Κατά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TNM</a:t>
            </a:r>
          </a:p>
          <a:p>
            <a:pPr>
              <a:spcBef>
                <a:spcPts val="1800"/>
              </a:spcBef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(Tumor)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Όγκος,</a:t>
            </a:r>
          </a:p>
          <a:p>
            <a:pPr>
              <a:spcBef>
                <a:spcPts val="1800"/>
              </a:spcBef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(Nodes)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Λεμφαδένες,</a:t>
            </a:r>
          </a:p>
          <a:p>
            <a:pPr>
              <a:spcBef>
                <a:spcPts val="1800"/>
              </a:spcBef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(Metastasis)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Μεταστάσεις.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Πίνακας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7909564"/>
              </p:ext>
            </p:extLst>
          </p:nvPr>
        </p:nvGraphicFramePr>
        <p:xfrm>
          <a:off x="289484" y="2924944"/>
          <a:ext cx="8551676" cy="40043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69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21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04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116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l-GR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N</a:t>
                      </a:r>
                      <a:endParaRPr lang="el-GR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M</a:t>
                      </a:r>
                      <a:endParaRPr lang="el-GR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28" marB="4572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0501">
                <a:tc>
                  <a:txBody>
                    <a:bodyPr/>
                    <a:lstStyle/>
                    <a:p>
                      <a:r>
                        <a:rPr lang="en-US" sz="2000" dirty="0"/>
                        <a:t>Tis </a:t>
                      </a:r>
                      <a:r>
                        <a:rPr lang="el-GR" sz="2000" dirty="0"/>
                        <a:t> (στο</a:t>
                      </a:r>
                      <a:r>
                        <a:rPr lang="el-GR" sz="2000" baseline="0" dirty="0"/>
                        <a:t> βλεννογόνο)</a:t>
                      </a:r>
                      <a:endParaRPr lang="el-GR" sz="2000" dirty="0"/>
                    </a:p>
                  </a:txBody>
                  <a:tcPr marL="91451" marR="91451" marT="45728" marB="45728"/>
                </a:tc>
                <a:tc>
                  <a:txBody>
                    <a:bodyPr/>
                    <a:lstStyle/>
                    <a:p>
                      <a:r>
                        <a:rPr lang="el-GR" sz="2000" dirty="0" err="1"/>
                        <a:t>Ν0</a:t>
                      </a:r>
                      <a:endParaRPr lang="el-GR" sz="2000" dirty="0"/>
                    </a:p>
                  </a:txBody>
                  <a:tcPr marL="91451" marR="91451" marT="45728" marB="45728"/>
                </a:tc>
                <a:tc>
                  <a:txBody>
                    <a:bodyPr/>
                    <a:lstStyle/>
                    <a:p>
                      <a:r>
                        <a:rPr lang="el-GR" sz="2000" dirty="0" err="1"/>
                        <a:t>Μ0</a:t>
                      </a:r>
                      <a:endParaRPr lang="el-GR" sz="2000" dirty="0"/>
                    </a:p>
                  </a:txBody>
                  <a:tcPr marL="91451" marR="91451" marT="45728" marB="4572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0501">
                <a:tc>
                  <a:txBody>
                    <a:bodyPr/>
                    <a:lstStyle/>
                    <a:p>
                      <a:r>
                        <a:rPr lang="en-US" sz="2000" dirty="0" err="1"/>
                        <a:t>T1</a:t>
                      </a:r>
                      <a:r>
                        <a:rPr lang="el-GR" sz="2000" dirty="0"/>
                        <a:t> (</a:t>
                      </a:r>
                      <a:r>
                        <a:rPr lang="el-GR" sz="2000" dirty="0" err="1"/>
                        <a:t>βλεννο</a:t>
                      </a:r>
                      <a:r>
                        <a:rPr lang="el-GR" sz="2000" dirty="0"/>
                        <a:t> – </a:t>
                      </a:r>
                      <a:r>
                        <a:rPr lang="el-GR" sz="2000" dirty="0" err="1"/>
                        <a:t>υποβλεννογόνιο</a:t>
                      </a:r>
                      <a:r>
                        <a:rPr lang="el-GR" sz="2000" dirty="0"/>
                        <a:t>)</a:t>
                      </a:r>
                    </a:p>
                  </a:txBody>
                  <a:tcPr marL="91451" marR="91451" marT="45728" marB="45728"/>
                </a:tc>
                <a:tc>
                  <a:txBody>
                    <a:bodyPr/>
                    <a:lstStyle/>
                    <a:p>
                      <a:r>
                        <a:rPr lang="el-GR" sz="2000" dirty="0"/>
                        <a:t>Όχι διηθημένους λεμφαδένες</a:t>
                      </a:r>
                    </a:p>
                  </a:txBody>
                  <a:tcPr marL="91451" marR="91451" marT="45728" marB="4572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dirty="0"/>
                        <a:t>χωρίς μεταστάσεις</a:t>
                      </a:r>
                    </a:p>
                  </a:txBody>
                  <a:tcPr marL="91451" marR="91451" marT="45728" marB="4572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1160">
                <a:tc>
                  <a:txBody>
                    <a:bodyPr/>
                    <a:lstStyle/>
                    <a:p>
                      <a:r>
                        <a:rPr lang="en-US" sz="2000" dirty="0" err="1"/>
                        <a:t>T2</a:t>
                      </a:r>
                      <a:r>
                        <a:rPr lang="el-GR" sz="2000" dirty="0"/>
                        <a:t> (μυϊκό χιτώνα)</a:t>
                      </a:r>
                    </a:p>
                  </a:txBody>
                  <a:tcPr marL="91451" marR="91451" marT="45728" marB="45728"/>
                </a:tc>
                <a:tc>
                  <a:txBody>
                    <a:bodyPr/>
                    <a:lstStyle/>
                    <a:p>
                      <a:r>
                        <a:rPr lang="el-GR" sz="2000" dirty="0" err="1"/>
                        <a:t>Ν1</a:t>
                      </a:r>
                      <a:r>
                        <a:rPr lang="el-GR" sz="2000" dirty="0"/>
                        <a:t> λεμφαδένες</a:t>
                      </a:r>
                    </a:p>
                  </a:txBody>
                  <a:tcPr marL="91451" marR="91451" marT="45728" marB="45728"/>
                </a:tc>
                <a:tc>
                  <a:txBody>
                    <a:bodyPr/>
                    <a:lstStyle/>
                    <a:p>
                      <a:r>
                        <a:rPr lang="el-GR" sz="2000" dirty="0" err="1"/>
                        <a:t>Μ1</a:t>
                      </a:r>
                      <a:endParaRPr lang="el-GR" sz="2000" dirty="0"/>
                    </a:p>
                  </a:txBody>
                  <a:tcPr marL="91451" marR="91451" marT="45728" marB="4572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05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/>
                        <a:t>T3</a:t>
                      </a:r>
                      <a:r>
                        <a:rPr lang="el-GR" sz="2000" dirty="0"/>
                        <a:t> (ορογόνο χιτώνα)</a:t>
                      </a:r>
                    </a:p>
                  </a:txBody>
                  <a:tcPr marL="91451" marR="91451" marT="45728" marB="45728"/>
                </a:tc>
                <a:tc>
                  <a:txBody>
                    <a:bodyPr/>
                    <a:lstStyle/>
                    <a:p>
                      <a:r>
                        <a:rPr lang="el-GR" sz="2000" dirty="0"/>
                        <a:t>&lt;3 εκ από την πρωτοπαθή</a:t>
                      </a:r>
                      <a:r>
                        <a:rPr lang="el-GR" sz="2000" baseline="0" dirty="0"/>
                        <a:t> εστία</a:t>
                      </a:r>
                      <a:endParaRPr lang="el-GR" sz="2000" dirty="0"/>
                    </a:p>
                  </a:txBody>
                  <a:tcPr marL="91451" marR="91451" marT="45728" marB="4572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dirty="0"/>
                        <a:t>με μεταστάσεις</a:t>
                      </a:r>
                    </a:p>
                  </a:txBody>
                  <a:tcPr marL="91451" marR="91451" marT="45728" marB="4572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0501">
                <a:tc>
                  <a:txBody>
                    <a:bodyPr/>
                    <a:lstStyle/>
                    <a:p>
                      <a:r>
                        <a:rPr lang="en-US" sz="2000" dirty="0" err="1"/>
                        <a:t>T4</a:t>
                      </a:r>
                      <a:r>
                        <a:rPr lang="el-GR" sz="2000" dirty="0"/>
                        <a:t> (γειτονικά όργανα)</a:t>
                      </a:r>
                    </a:p>
                  </a:txBody>
                  <a:tcPr marL="91451" marR="91451" marT="45728" marB="45728"/>
                </a:tc>
                <a:tc>
                  <a:txBody>
                    <a:bodyPr/>
                    <a:lstStyle/>
                    <a:p>
                      <a:r>
                        <a:rPr lang="el-GR" sz="2000" dirty="0" err="1"/>
                        <a:t>Ν2</a:t>
                      </a:r>
                      <a:r>
                        <a:rPr lang="el-GR" sz="2000" dirty="0"/>
                        <a:t> &gt;3 εκ από την πρωτοπαθή</a:t>
                      </a:r>
                      <a:r>
                        <a:rPr lang="el-GR" sz="2000" baseline="0" dirty="0"/>
                        <a:t> εστία</a:t>
                      </a:r>
                      <a:endParaRPr lang="el-GR" sz="2000" dirty="0"/>
                    </a:p>
                  </a:txBody>
                  <a:tcPr marL="91451" marR="91451" marT="45728" marB="45728"/>
                </a:tc>
                <a:tc>
                  <a:txBody>
                    <a:bodyPr/>
                    <a:lstStyle/>
                    <a:p>
                      <a:endParaRPr lang="el-GR" sz="200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28" marB="4572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72968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908720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Διάγνωση καρκίνου στομάχου </a:t>
            </a:r>
            <a:r>
              <a:rPr lang="el-G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 από 2)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484784"/>
            <a:ext cx="8280920" cy="4896544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Ιστορικό,</a:t>
            </a:r>
          </a:p>
          <a:p>
            <a:pPr>
              <a:spcBef>
                <a:spcPts val="1800"/>
              </a:spcBef>
            </a:pPr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Φυσική εξέταση,</a:t>
            </a:r>
          </a:p>
          <a:p>
            <a:pPr>
              <a:spcBef>
                <a:spcPts val="1800"/>
              </a:spcBef>
            </a:pPr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Εξετάσεις.</a:t>
            </a:r>
          </a:p>
          <a:p>
            <a:pPr lvl="1">
              <a:spcBef>
                <a:spcPts val="1800"/>
              </a:spcBef>
            </a:pPr>
            <a:r>
              <a:rPr lang="el-G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Γαστροσκόπηση</a:t>
            </a: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βιοψία,</a:t>
            </a:r>
          </a:p>
          <a:p>
            <a:pPr lvl="1">
              <a:spcBef>
                <a:spcPts val="1800"/>
              </a:spcBef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Αξονική τομογραφία (μεταστάσεις).</a:t>
            </a:r>
          </a:p>
        </p:txBody>
      </p:sp>
    </p:spTree>
    <p:extLst>
      <p:ext uri="{BB962C8B-B14F-4D97-AF65-F5344CB8AC3E}">
        <p14:creationId xmlns:p14="http://schemas.microsoft.com/office/powerpoint/2010/main" val="1371466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36294" y="303039"/>
            <a:ext cx="7584177" cy="749697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Ανατομία στομάχου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 </a:t>
            </a:r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File:Stomach diagram.sv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196752"/>
            <a:ext cx="8424934" cy="476758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5"/>
          <p:cNvSpPr/>
          <p:nvPr/>
        </p:nvSpPr>
        <p:spPr>
          <a:xfrm>
            <a:off x="3771648" y="6093296"/>
            <a:ext cx="20964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Stomach diagram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 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 </a:t>
            </a:r>
            <a:r>
              <a:rPr lang="en-US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User:Liftarn"/>
              </a:rPr>
              <a:t>Liftarn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ως κοινό κτήμα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59280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908720"/>
          </a:xfrm>
        </p:spPr>
        <p:txBody>
          <a:bodyPr>
            <a:normAutofit fontScale="90000"/>
          </a:bodyPr>
          <a:lstStyle/>
          <a:p>
            <a:r>
              <a:rPr lang="el-GR" dirty="0"/>
              <a:t>Διάγνωση καρκίνου στομάχου </a:t>
            </a:r>
            <a:r>
              <a:rPr lang="el-GR" sz="3200" b="0" dirty="0"/>
              <a:t>(2 από 2)</a:t>
            </a:r>
            <a:endParaRPr lang="el-GR" dirty="0"/>
          </a:p>
        </p:txBody>
      </p:sp>
      <p:pic>
        <p:nvPicPr>
          <p:cNvPr id="5" name="Θέση περιεχομένου 4" title="καρκίνος στομάχου 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25352"/>
            <a:ext cx="8352928" cy="5223048"/>
          </a:xfrm>
          <a:ln>
            <a:solidFill>
              <a:schemeClr val="tx1"/>
            </a:solidFill>
          </a:ln>
        </p:spPr>
      </p:pic>
      <p:sp>
        <p:nvSpPr>
          <p:cNvPr id="6" name="Βέλος προς τα κάτω 5" title="καρκίνος στομάχου"/>
          <p:cNvSpPr/>
          <p:nvPr/>
        </p:nvSpPr>
        <p:spPr>
          <a:xfrm rot="4310617">
            <a:off x="5745873" y="4301973"/>
            <a:ext cx="219712" cy="1114313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prstClr val="white"/>
              </a:solidFill>
            </a:endParaRPr>
          </a:p>
        </p:txBody>
      </p:sp>
      <p:sp>
        <p:nvSpPr>
          <p:cNvPr id="7" name="Rectangle 5"/>
          <p:cNvSpPr/>
          <p:nvPr/>
        </p:nvSpPr>
        <p:spPr>
          <a:xfrm>
            <a:off x="2339752" y="6400739"/>
            <a:ext cx="439248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“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hlinkClick r:id="rId3"/>
              </a:rPr>
              <a:t>Stomach-Cancer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”, 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από  </a:t>
            </a:r>
            <a:r>
              <a:rPr lang="en-US" sz="1200" dirty="0">
                <a:solidFill>
                  <a:prstClr val="black"/>
                </a:solidFill>
                <a:latin typeface="Calibri"/>
                <a:hlinkClick r:id="rId4" tooltip="User:Beet012 (page does not exist)"/>
              </a:rPr>
              <a:t>Beet012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 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διαθέσιμο με άδεια 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hlinkClick r:id="rId5"/>
              </a:rPr>
              <a:t>CC BY-SA 3.0</a:t>
            </a:r>
            <a:endParaRPr lang="en-US" sz="1200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92969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1520" y="0"/>
            <a:ext cx="7288570" cy="609593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Θεραπεία καρκίνου στομάχου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3396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Εξαρτάται από τον τύπο, την θέση και την βαρύτητα (</a:t>
            </a:r>
            <a:r>
              <a:rPr lang="el-G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σταδιοποίηση</a:t>
            </a: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της νόσου και είναι: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Χειρουργική,</a:t>
            </a:r>
          </a:p>
          <a:p>
            <a:pPr lvl="2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Γαστρεκτομή.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Χημειοθεραπεία, 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Ακτινοθεραπεία.</a:t>
            </a:r>
          </a:p>
        </p:txBody>
      </p:sp>
    </p:spTree>
    <p:extLst>
      <p:ext uri="{BB962C8B-B14F-4D97-AF65-F5344CB8AC3E}">
        <p14:creationId xmlns:p14="http://schemas.microsoft.com/office/powerpoint/2010/main" val="10808498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3528" y="0"/>
            <a:ext cx="7216562" cy="764704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Πρόγνωση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980728"/>
            <a:ext cx="8496944" cy="526767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Εξαρτάται από: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Τον ιστολογικό τύπο,	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Επιφανειακός και </a:t>
            </a:r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Εκβλαστικός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(καλύτερη πρόγνωση),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Ελκωτικός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και Σκίρος, διηθητικός (χειρότερη πρόγνωση).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Την ύπαρξη ή όχι μεταστάσεων.</a:t>
            </a:r>
          </a:p>
        </p:txBody>
      </p:sp>
    </p:spTree>
    <p:extLst>
      <p:ext uri="{BB962C8B-B14F-4D97-AF65-F5344CB8AC3E}">
        <p14:creationId xmlns:p14="http://schemas.microsoft.com/office/powerpoint/2010/main" val="37043222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Γαστρεκτομή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84710" y="1700808"/>
            <a:ext cx="8428458" cy="43204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Αφαίρεση του στομάχου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Μερική (</a:t>
            </a:r>
            <a:r>
              <a:rPr lang="el-G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υφολική</a:t>
            </a: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γαστρεκτομή,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Ολική γαστρεκτομή.</a:t>
            </a:r>
          </a:p>
        </p:txBody>
      </p:sp>
    </p:spTree>
    <p:extLst>
      <p:ext uri="{BB962C8B-B14F-4D97-AF65-F5344CB8AC3E}">
        <p14:creationId xmlns:p14="http://schemas.microsoft.com/office/powerpoint/2010/main" val="32725478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Ολική γαστρεκτομή</a:t>
            </a:r>
          </a:p>
        </p:txBody>
      </p:sp>
      <p:pic>
        <p:nvPicPr>
          <p:cNvPr id="5122" name="Picture 2" descr="File:Total gastrectomy with Double trac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8656" y="1473190"/>
            <a:ext cx="3636175" cy="449086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File:Total gastrectomy with Jejunal interpositi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80" y="1473190"/>
            <a:ext cx="4633075" cy="449086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5"/>
          <p:cNvSpPr/>
          <p:nvPr/>
        </p:nvSpPr>
        <p:spPr>
          <a:xfrm>
            <a:off x="794141" y="5964054"/>
            <a:ext cx="3524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“</a:t>
            </a:r>
            <a:r>
              <a:rPr lang="en-US" sz="1200" dirty="0">
                <a:solidFill>
                  <a:prstClr val="black"/>
                </a:solidFill>
                <a:latin typeface="Calibri"/>
                <a:hlinkClick r:id="rId5"/>
              </a:rPr>
              <a:t>Total gastrectomy with </a:t>
            </a:r>
            <a:r>
              <a:rPr lang="en-US" sz="1200" dirty="0" err="1">
                <a:solidFill>
                  <a:prstClr val="black"/>
                </a:solidFill>
                <a:latin typeface="Calibri"/>
                <a:hlinkClick r:id="rId5"/>
              </a:rPr>
              <a:t>Jejunal</a:t>
            </a:r>
            <a:r>
              <a:rPr lang="en-US" sz="1200" dirty="0">
                <a:solidFill>
                  <a:prstClr val="black"/>
                </a:solidFill>
                <a:latin typeface="Calibri"/>
                <a:hlinkClick r:id="rId5"/>
              </a:rPr>
              <a:t> interposition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”,  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από </a:t>
            </a:r>
            <a:r>
              <a:rPr lang="en-US" sz="1200" dirty="0" err="1">
                <a:solidFill>
                  <a:prstClr val="black"/>
                </a:solidFill>
                <a:latin typeface="Calibri"/>
                <a:hlinkClick r:id="rId6" tooltip="User:Ignis"/>
              </a:rPr>
              <a:t>Ignis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 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διαθέσιμο με άδεια 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hlinkClick r:id="rId7"/>
              </a:rPr>
              <a:t>CC BY-SA 3.0</a:t>
            </a:r>
            <a:endParaRPr lang="en-US" sz="1200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</p:txBody>
      </p:sp>
      <p:sp>
        <p:nvSpPr>
          <p:cNvPr id="9" name="Rectangle 5"/>
          <p:cNvSpPr/>
          <p:nvPr/>
        </p:nvSpPr>
        <p:spPr>
          <a:xfrm>
            <a:off x="5506555" y="5964054"/>
            <a:ext cx="3024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“</a:t>
            </a:r>
            <a:r>
              <a:rPr lang="en-US" sz="1200" dirty="0">
                <a:solidFill>
                  <a:prstClr val="black"/>
                </a:solidFill>
                <a:latin typeface="Calibri"/>
                <a:hlinkClick r:id="rId8"/>
              </a:rPr>
              <a:t>Total gastrectomy with Double tract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”,  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από  </a:t>
            </a:r>
            <a:r>
              <a:rPr lang="en-US" sz="1200" dirty="0" err="1">
                <a:solidFill>
                  <a:prstClr val="black"/>
                </a:solidFill>
                <a:latin typeface="Calibri"/>
                <a:hlinkClick r:id="rId6" tooltip="User:Ignis"/>
              </a:rPr>
              <a:t>Ignis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 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διαθέσιμο με άδεια 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hlinkClick r:id="rId7"/>
              </a:rPr>
              <a:t>CC BY-SA 3.0</a:t>
            </a:r>
            <a:endParaRPr lang="en-US" sz="1200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20992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ROYX-EN-Y</a:t>
            </a:r>
            <a:endParaRPr lang="el-G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6" name="Ομάδα 25" title="ROYX-EN-Y"/>
          <p:cNvGrpSpPr/>
          <p:nvPr/>
        </p:nvGrpSpPr>
        <p:grpSpPr>
          <a:xfrm>
            <a:off x="2022478" y="1142220"/>
            <a:ext cx="5099045" cy="5079514"/>
            <a:chOff x="3805267" y="1067244"/>
            <a:chExt cx="5099045" cy="5079514"/>
          </a:xfrm>
        </p:grpSpPr>
        <p:pic>
          <p:nvPicPr>
            <p:cNvPr id="6" name="Εικόνα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9618" y="1574842"/>
              <a:ext cx="3542742" cy="4375525"/>
            </a:xfrm>
            <a:prstGeom prst="rect">
              <a:avLst/>
            </a:prstGeom>
          </p:spPr>
        </p:pic>
        <p:cxnSp>
          <p:nvCxnSpPr>
            <p:cNvPr id="8" name="Ευθύγραμμο βέλος σύνδεσης 7" title="βέλος"/>
            <p:cNvCxnSpPr/>
            <p:nvPr/>
          </p:nvCxnSpPr>
          <p:spPr>
            <a:xfrm flipH="1">
              <a:off x="6806614" y="1263064"/>
              <a:ext cx="288032" cy="28803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7176882" y="1067244"/>
              <a:ext cx="1524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Oesophagus</a:t>
              </a:r>
              <a:endParaRPr lang="el-GR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0" name="Ευθύγραμμο βέλος σύνδεσης 9" title="βέλος"/>
            <p:cNvCxnSpPr/>
            <p:nvPr/>
          </p:nvCxnSpPr>
          <p:spPr>
            <a:xfrm flipH="1" flipV="1">
              <a:off x="6876256" y="2270379"/>
              <a:ext cx="432048" cy="28803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7092280" y="2603434"/>
              <a:ext cx="18120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Small bowel, reconnected to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oesophagus</a:t>
              </a:r>
              <a:endParaRPr lang="el-GR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3" name="Ευθύγραμμο βέλος σύνδεσης 12" title="βέλος"/>
            <p:cNvCxnSpPr/>
            <p:nvPr/>
          </p:nvCxnSpPr>
          <p:spPr>
            <a:xfrm flipV="1">
              <a:off x="4788024" y="3111266"/>
              <a:ext cx="325220" cy="74978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3805267" y="3956205"/>
              <a:ext cx="1524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Gall bladder</a:t>
              </a:r>
              <a:endParaRPr lang="el-GR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7" name="Ευθύγραμμο βέλος σύνδεσης 16" title="βέλος"/>
            <p:cNvCxnSpPr/>
            <p:nvPr/>
          </p:nvCxnSpPr>
          <p:spPr>
            <a:xfrm flipH="1">
              <a:off x="4788024" y="1574842"/>
              <a:ext cx="325220" cy="35445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4897220" y="1245730"/>
              <a:ext cx="7344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Liver</a:t>
              </a:r>
              <a:endParaRPr lang="el-GR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0" name="Ευθύγραμμο βέλος σύνδεσης 19" title="βέλος"/>
            <p:cNvCxnSpPr/>
            <p:nvPr/>
          </p:nvCxnSpPr>
          <p:spPr>
            <a:xfrm>
              <a:off x="5652120" y="5229200"/>
              <a:ext cx="108012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3895234" y="4823319"/>
              <a:ext cx="181203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Far end of duodenum reconnected to small bowel</a:t>
              </a:r>
              <a:endParaRPr lang="el-GR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" name="Rectangle 5"/>
          <p:cNvSpPr/>
          <p:nvPr/>
        </p:nvSpPr>
        <p:spPr>
          <a:xfrm>
            <a:off x="3005236" y="6309320"/>
            <a:ext cx="29076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Total gastrectomy with Roux-en-Y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 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Ignis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με άδεια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3.0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1664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Μερική γαστρεκτομή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396868" y="1337604"/>
            <a:ext cx="2098576" cy="4320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BILLROTH I</a:t>
            </a:r>
          </a:p>
          <a:p>
            <a:pPr marL="0" indent="0" algn="ctr">
              <a:buNone/>
            </a:pP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5796136" y="1330169"/>
            <a:ext cx="2098576" cy="43204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004A82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004A82"/>
              </a:buClr>
              <a:buFont typeface="Courier New" panose="02070309020205020404" pitchFamily="49" charset="0"/>
              <a:buChar char="o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004A82"/>
              </a:buClr>
              <a:buFont typeface="Calibri" panose="020F050202020403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BILLROTH II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</a:pP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File:Distal gastrectomy with Billroth 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96" y="1903510"/>
            <a:ext cx="4293121" cy="376136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File:Distal gastrectomy with Billroth 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268" y="1910705"/>
            <a:ext cx="3862312" cy="375589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5"/>
          <p:cNvSpPr/>
          <p:nvPr/>
        </p:nvSpPr>
        <p:spPr>
          <a:xfrm>
            <a:off x="794653" y="5733256"/>
            <a:ext cx="33030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Distal gastrectomy with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Billroth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1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 tooltip="User:Igni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Ignis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με άδεια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3.0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5"/>
          <p:cNvSpPr/>
          <p:nvPr/>
        </p:nvSpPr>
        <p:spPr>
          <a:xfrm>
            <a:off x="5227214" y="5733256"/>
            <a:ext cx="33030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Distal gastrectomy with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Billroth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 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από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 tooltip="User:Igni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Ignis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με άδεια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3.0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6471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Επιπλοκές γαστρεκτομής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3" y="1180223"/>
            <a:ext cx="3816423" cy="50405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Άμεσες</a:t>
            </a:r>
          </a:p>
          <a:p>
            <a:pPr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Αιμορραγία,</a:t>
            </a:r>
          </a:p>
          <a:p>
            <a:pPr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Ρήξη αναστόμωσης και περιτονίτιδα,</a:t>
            </a:r>
          </a:p>
          <a:p>
            <a:pPr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(4η-8η </a:t>
            </a:r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μτχ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ημέρα),</a:t>
            </a:r>
          </a:p>
          <a:p>
            <a:pPr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Λοίμωξη.</a:t>
            </a:r>
          </a:p>
          <a:p>
            <a:pPr>
              <a:spcBef>
                <a:spcPts val="1800"/>
              </a:spcBef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Θέση περιεχομένου 2"/>
          <p:cNvSpPr txBox="1">
            <a:spLocks/>
          </p:cNvSpPr>
          <p:nvPr/>
        </p:nvSpPr>
        <p:spPr>
          <a:xfrm>
            <a:off x="4860032" y="1196752"/>
            <a:ext cx="4011456" cy="5040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004A82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004A82"/>
              </a:buClr>
              <a:buFont typeface="Courier New" panose="02070309020205020404" pitchFamily="49" charset="0"/>
              <a:buChar char="o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004A82"/>
              </a:buClr>
              <a:buFont typeface="Calibri" panose="020F050202020403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</a:pP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Απώτερες - όψιμες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Σύνδρομο </a:t>
            </a:r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Dumping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Αναιμία,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Αδενοκαρκίνωμα του κολοβώματος.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l-G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1800"/>
              </a:spcBef>
              <a:spcAft>
                <a:spcPts val="0"/>
              </a:spcAft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Ευθεία γραμμή σύνδεσης 6"/>
          <p:cNvCxnSpPr/>
          <p:nvPr/>
        </p:nvCxnSpPr>
        <p:spPr>
          <a:xfrm>
            <a:off x="4283968" y="1340768"/>
            <a:ext cx="0" cy="3096344"/>
          </a:xfrm>
          <a:prstGeom prst="line">
            <a:avLst/>
          </a:prstGeom>
          <a:ln w="19050">
            <a:solidFill>
              <a:srgbClr val="004A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18314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80919" cy="648072"/>
          </a:xfrm>
        </p:spPr>
        <p:txBody>
          <a:bodyPr/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Σύνδρομο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Dumping</a:t>
            </a:r>
            <a:endParaRPr lang="el-GR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124744"/>
            <a:ext cx="9036496" cy="554461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Αγγειοκινητική διαταραχή που οφείλεται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ταχεία κένωση του στομάχου (σε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υφολική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γστρεκτομή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ή σε ταχεία δίοδο της τροφής (σε ολική γαστρεκτομή)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 υπέρτονος βλωμός προκαλεί μετακίνηση νερού από τον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ενδαγγειακό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χώρο στον αυλό του εντέρου με συνέπεια οξεία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υποογκαιμία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ταχεία δίοδος προκαλεί διάταση του εντέρου και αύξηση των περισταλτικών κινήσεων</a:t>
            </a:r>
            <a:r>
              <a:rPr lang="en-US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8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7802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008112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Κλινική εικόνα </a:t>
            </a:r>
            <a:r>
              <a:rPr lang="el-GR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(Σύνδρομο 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Dumping</a:t>
            </a:r>
            <a:r>
              <a:rPr lang="el-GR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2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37" y="764704"/>
            <a:ext cx="8373607" cy="36004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Έναρξη 5-30΄ από την λήψη τροφής</a:t>
            </a:r>
          </a:p>
        </p:txBody>
      </p:sp>
      <p:sp>
        <p:nvSpPr>
          <p:cNvPr id="5" name="Ορθογώνιο 4"/>
          <p:cNvSpPr/>
          <p:nvPr/>
        </p:nvSpPr>
        <p:spPr>
          <a:xfrm>
            <a:off x="323538" y="1412776"/>
            <a:ext cx="3672396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Σχετιζόμενη με την μετακίνηση ύδατος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Ναυτία,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Ζάλη,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Ταχυκαρδία,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Εφίδρωση,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Λιποθυμία.</a:t>
            </a:r>
          </a:p>
          <a:p>
            <a:endParaRPr lang="el-G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3995934" y="1476074"/>
            <a:ext cx="489654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Σχετιζόμενη με την διάταση και την κινητικότητα του εντέρου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Επιγαστρικός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πόνος και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κωλικοειδή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άλγη,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Ναυτία,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Έντονοι εντερικοί ήχοι (βορβορυγμοί),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Διάρροια.</a:t>
            </a:r>
          </a:p>
          <a:p>
            <a:endParaRPr lang="el-G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Ευθεία γραμμή σύνδεσης 6"/>
          <p:cNvCxnSpPr/>
          <p:nvPr/>
        </p:nvCxnSpPr>
        <p:spPr>
          <a:xfrm>
            <a:off x="4325395" y="2204864"/>
            <a:ext cx="0" cy="3528392"/>
          </a:xfrm>
          <a:prstGeom prst="line">
            <a:avLst/>
          </a:prstGeom>
          <a:ln w="19050">
            <a:solidFill>
              <a:srgbClr val="004A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7945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84710" y="31073"/>
            <a:ext cx="7055380" cy="896863"/>
          </a:xfrm>
        </p:spPr>
        <p:txBody>
          <a:bodyPr/>
          <a:lstStyle/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Ανατομία στομάχου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32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 </a:t>
            </a:r>
            <a:r>
              <a:rPr lang="en-US" sz="32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32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l-G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927937"/>
            <a:ext cx="8424936" cy="5320470"/>
          </a:xfrm>
        </p:spPr>
        <p:txBody>
          <a:bodyPr>
            <a:normAutofit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Εμφανίζει δύο επιφάνειες,</a:t>
            </a:r>
          </a:p>
          <a:p>
            <a:pPr lvl="1"/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την πρόσθια και την οπίσθια,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δύο τόξα,</a:t>
            </a:r>
          </a:p>
          <a:p>
            <a:pPr lvl="1"/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έλασσον και το μείζων.</a:t>
            </a:r>
          </a:p>
        </p:txBody>
      </p:sp>
      <p:sp>
        <p:nvSpPr>
          <p:cNvPr id="34" name="Rectangle 5"/>
          <p:cNvSpPr/>
          <p:nvPr/>
        </p:nvSpPr>
        <p:spPr>
          <a:xfrm>
            <a:off x="3972576" y="6365262"/>
            <a:ext cx="27040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Παράγωγο έργο του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Stomach-ca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 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SMP 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ως κοινό κτήμα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Ομάδα 7"/>
          <p:cNvGrpSpPr/>
          <p:nvPr/>
        </p:nvGrpSpPr>
        <p:grpSpPr>
          <a:xfrm>
            <a:off x="1835696" y="2701933"/>
            <a:ext cx="6840760" cy="4131412"/>
            <a:chOff x="1835696" y="2701933"/>
            <a:chExt cx="6840760" cy="4131412"/>
          </a:xfrm>
        </p:grpSpPr>
        <p:grpSp>
          <p:nvGrpSpPr>
            <p:cNvPr id="33" name="Ομάδα 32" title="Ανατομία στομάχου "/>
            <p:cNvGrpSpPr/>
            <p:nvPr/>
          </p:nvGrpSpPr>
          <p:grpSpPr>
            <a:xfrm>
              <a:off x="1835696" y="2701933"/>
              <a:ext cx="6840760" cy="4131412"/>
              <a:chOff x="-706924" y="3009181"/>
              <a:chExt cx="6840760" cy="4131412"/>
            </a:xfrm>
          </p:grpSpPr>
          <p:pic>
            <p:nvPicPr>
              <p:cNvPr id="5" name="Εικόνα 4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29380" y="3009181"/>
                <a:ext cx="3762527" cy="3366824"/>
              </a:xfrm>
              <a:prstGeom prst="rect">
                <a:avLst/>
              </a:prstGeom>
            </p:spPr>
          </p:pic>
          <p:cxnSp>
            <p:nvCxnSpPr>
              <p:cNvPr id="7" name="Ευθύγραμμο βέλος σύνδεσης 6" title="βέλος"/>
              <p:cNvCxnSpPr/>
              <p:nvPr/>
            </p:nvCxnSpPr>
            <p:spPr>
              <a:xfrm flipV="1">
                <a:off x="3419872" y="4005064"/>
                <a:ext cx="792088" cy="216024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TextBox 8"/>
              <p:cNvSpPr txBox="1"/>
              <p:nvPr/>
            </p:nvSpPr>
            <p:spPr>
              <a:xfrm>
                <a:off x="2583650" y="4080552"/>
                <a:ext cx="86409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Cardia</a:t>
                </a:r>
                <a:endParaRPr lang="el-GR" sz="2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2" name="Ευθύγραμμο βέλος σύνδεσης 11" title="βέλος"/>
              <p:cNvCxnSpPr>
                <a:cxnSpLocks/>
              </p:cNvCxnSpPr>
              <p:nvPr/>
            </p:nvCxnSpPr>
            <p:spPr>
              <a:xfrm flipV="1">
                <a:off x="1367223" y="3934796"/>
                <a:ext cx="2556705" cy="88852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TextBox 14"/>
              <p:cNvSpPr txBox="1"/>
              <p:nvPr/>
            </p:nvSpPr>
            <p:spPr>
              <a:xfrm>
                <a:off x="-562907" y="3769875"/>
                <a:ext cx="342859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2000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Καρδιακό στόμιο</a:t>
                </a:r>
              </a:p>
            </p:txBody>
          </p:sp>
          <p:cxnSp>
            <p:nvCxnSpPr>
              <p:cNvPr id="16" name="Ευθύγραμμο βέλος σύνδεσης 15" title="βέλος"/>
              <p:cNvCxnSpPr>
                <a:cxnSpLocks/>
              </p:cNvCxnSpPr>
              <p:nvPr/>
            </p:nvCxnSpPr>
            <p:spPr>
              <a:xfrm>
                <a:off x="2029380" y="3544908"/>
                <a:ext cx="1820812" cy="146337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TextBox 17"/>
              <p:cNvSpPr txBox="1"/>
              <p:nvPr/>
            </p:nvSpPr>
            <p:spPr>
              <a:xfrm>
                <a:off x="526344" y="3234231"/>
                <a:ext cx="231746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2000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Οισοφάγος</a:t>
                </a:r>
                <a:r>
                  <a:rPr lang="el-G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  <p:cxnSp>
            <p:nvCxnSpPr>
              <p:cNvPr id="19" name="Ευθύγραμμο βέλος σύνδεσης 18" title="βέλος"/>
              <p:cNvCxnSpPr>
                <a:cxnSpLocks/>
              </p:cNvCxnSpPr>
              <p:nvPr/>
            </p:nvCxnSpPr>
            <p:spPr>
              <a:xfrm>
                <a:off x="1429956" y="5203648"/>
                <a:ext cx="1071625" cy="157851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9"/>
              <p:cNvSpPr txBox="1"/>
              <p:nvPr/>
            </p:nvSpPr>
            <p:spPr>
              <a:xfrm>
                <a:off x="-562907" y="4961389"/>
                <a:ext cx="244504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2000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Δωδεκαδάκτυλο</a:t>
                </a:r>
                <a:r>
                  <a:rPr lang="el-G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-706924" y="4531827"/>
                <a:ext cx="258906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2000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Πυλωρικός σφιγκτήρας</a:t>
                </a:r>
              </a:p>
            </p:txBody>
          </p:sp>
          <p:sp>
            <p:nvSpPr>
              <p:cNvPr id="29" name="Δεξιό άγκιστρο 28" title="αγκύλη"/>
              <p:cNvSpPr/>
              <p:nvPr/>
            </p:nvSpPr>
            <p:spPr>
              <a:xfrm rot="8291227">
                <a:off x="1948600" y="5963897"/>
                <a:ext cx="1128465" cy="744373"/>
              </a:xfrm>
              <a:prstGeom prst="rightBrace">
                <a:avLst>
                  <a:gd name="adj1" fmla="val 8333"/>
                  <a:gd name="adj2" fmla="val 8416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1367223" y="6319007"/>
                <a:ext cx="207430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2000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Πυλωρός</a:t>
                </a:r>
                <a:r>
                  <a:rPr lang="el-G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  <p:sp>
            <p:nvSpPr>
              <p:cNvPr id="31" name="Δεξιό άγκιστρο 30" title="αγκύλη"/>
              <p:cNvSpPr/>
              <p:nvPr/>
            </p:nvSpPr>
            <p:spPr>
              <a:xfrm rot="13180679" flipH="1">
                <a:off x="5236911" y="3582406"/>
                <a:ext cx="305471" cy="3558187"/>
              </a:xfrm>
              <a:prstGeom prst="rightBrac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5246182" y="5497033"/>
                <a:ext cx="88765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20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Σώμα</a:t>
                </a:r>
                <a:r>
                  <a:rPr lang="el-G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6990660" y="3059668"/>
              <a:ext cx="749692" cy="36933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l-GR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θόλος</a:t>
              </a:r>
            </a:p>
          </p:txBody>
        </p:sp>
      </p:grpSp>
      <p:cxnSp>
        <p:nvCxnSpPr>
          <p:cNvPr id="23" name="Ευθύγραμμο βέλος σύνδεσης 22" title="βέλος">
            <a:extLst>
              <a:ext uri="{FF2B5EF4-FFF2-40B4-BE49-F238E27FC236}">
                <a16:creationId xmlns:a16="http://schemas.microsoft.com/office/drawing/2014/main" id="{3171E565-D4FE-176A-7E89-BEAD83AF96C7}"/>
              </a:ext>
            </a:extLst>
          </p:cNvPr>
          <p:cNvCxnSpPr>
            <a:cxnSpLocks/>
          </p:cNvCxnSpPr>
          <p:nvPr/>
        </p:nvCxnSpPr>
        <p:spPr>
          <a:xfrm>
            <a:off x="4424761" y="4543672"/>
            <a:ext cx="619440" cy="189037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73904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84710" y="116632"/>
            <a:ext cx="7055380" cy="864096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Πρόληψη συνδρόμου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Dumping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1268761"/>
            <a:ext cx="8496944" cy="4979646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Μικρά και συχνά γεύματα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Λήψη υγρών σε ξεχωριστούς χρόνους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Πρωτεΐνες και λίπη έχουν αργή διάβαση του εντέρου και προτιμώνται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Αποφεύγονται οι μεγάλες ποσότητες απλών υδατανθράκων γιατί απορροφούνται γρήγορα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Μετά το γεύμα ο ασθενής να παραμένει σε θέση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ημικαθιστική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973360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136904" cy="720080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Νοσηλευτικές διαγνώσεις </a:t>
            </a:r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 </a:t>
            </a:r>
            <a:r>
              <a:rPr lang="el-GR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 2)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39552" y="1124745"/>
            <a:ext cx="8263870" cy="5123662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Πόνος εξαιτίας του χειρ τραύματος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Διαταραχή της αιμάτωσης των ιστών που σχετίζεται με την </a:t>
            </a:r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διεγχειρητική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απώλεια αίματος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Διαταραχή στην ισορροπία υγρών – ηλεκτρολυτών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Διαταραχή θρέψης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Αυξημένος κίνδυνος </a:t>
            </a:r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εισρόφησης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7533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7504" y="0"/>
            <a:ext cx="8784976" cy="548680"/>
          </a:xfrm>
        </p:spPr>
        <p:txBody>
          <a:bodyPr/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Νοσηλευτικές διαγνώσεις 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 2)</a:t>
            </a:r>
            <a:endParaRPr lang="el-G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980728"/>
            <a:ext cx="8784976" cy="5688632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Αυξημένος κίνδυνος επιπλοκών, </a:t>
            </a:r>
          </a:p>
          <a:p>
            <a:pPr lvl="1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Αιμορραγία,</a:t>
            </a:r>
          </a:p>
          <a:p>
            <a:pPr lvl="1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Περιτονίτιδα. </a:t>
            </a:r>
          </a:p>
          <a:p>
            <a:pPr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Ανησυχία,</a:t>
            </a:r>
          </a:p>
          <a:p>
            <a:pPr lvl="1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Διάταση κοιλίας,</a:t>
            </a:r>
          </a:p>
          <a:p>
            <a:pPr lvl="1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Ναυτία και εμετός.</a:t>
            </a:r>
          </a:p>
          <a:p>
            <a:pPr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Δυσανεξία στην κόπωση,</a:t>
            </a:r>
          </a:p>
          <a:p>
            <a:pPr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Διαταραχή της φυσιολογικής κινητικότητας,</a:t>
            </a:r>
          </a:p>
          <a:p>
            <a:pPr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Μειωμένη αυτοεξυπηρέτηση,</a:t>
            </a:r>
          </a:p>
          <a:p>
            <a:pPr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Έλλειμμα γνώσεων σχετικά με την διατροφή και την θεραπεία.</a:t>
            </a:r>
          </a:p>
        </p:txBody>
      </p:sp>
    </p:spTree>
    <p:extLst>
      <p:ext uri="{BB962C8B-B14F-4D97-AF65-F5344CB8AC3E}">
        <p14:creationId xmlns:p14="http://schemas.microsoft.com/office/powerpoint/2010/main" val="10037792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080120"/>
          </a:xfrm>
        </p:spPr>
        <p:txBody>
          <a:bodyPr>
            <a:noAutofit/>
          </a:bodyPr>
          <a:lstStyle/>
          <a:p>
            <a:r>
              <a:rPr lang="el-GR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Γαστρεκτομή για αντιμετώπιση παχυσαρκίας</a:t>
            </a:r>
          </a:p>
        </p:txBody>
      </p:sp>
      <p:pic>
        <p:nvPicPr>
          <p:cNvPr id="5" name="Θέση περιεχομένου 4" title="Γαστρεκτομή για αντιμετώπιση παχυσαρκίας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339" y="2052638"/>
            <a:ext cx="3429447" cy="4195762"/>
          </a:xfrm>
        </p:spPr>
      </p:pic>
      <p:grpSp>
        <p:nvGrpSpPr>
          <p:cNvPr id="7" name="Ομάδα 6"/>
          <p:cNvGrpSpPr/>
          <p:nvPr/>
        </p:nvGrpSpPr>
        <p:grpSpPr>
          <a:xfrm>
            <a:off x="2551658" y="2524834"/>
            <a:ext cx="6052790" cy="2659236"/>
            <a:chOff x="2551658" y="2524834"/>
            <a:chExt cx="6052790" cy="2659236"/>
          </a:xfrm>
        </p:grpSpPr>
        <p:cxnSp>
          <p:nvCxnSpPr>
            <p:cNvPr id="6" name="Ευθύγραμμο βέλος σύνδεσης 5" title="βέλος"/>
            <p:cNvCxnSpPr/>
            <p:nvPr/>
          </p:nvCxnSpPr>
          <p:spPr>
            <a:xfrm>
              <a:off x="2839691" y="4073659"/>
              <a:ext cx="576064" cy="65940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2551658" y="3673549"/>
              <a:ext cx="100811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  <a:latin typeface="Calibri"/>
                </a:rPr>
                <a:t>Pylorus </a:t>
              </a:r>
              <a:endParaRPr lang="el-GR" sz="2000" dirty="0">
                <a:solidFill>
                  <a:schemeClr val="bg1"/>
                </a:solidFill>
                <a:latin typeface="Calibri"/>
              </a:endParaRPr>
            </a:p>
          </p:txBody>
        </p:sp>
        <p:cxnSp>
          <p:nvCxnSpPr>
            <p:cNvPr id="9" name="Ευθύγραμμο βέλος σύνδεσης 8" title="βέλος"/>
            <p:cNvCxnSpPr/>
            <p:nvPr/>
          </p:nvCxnSpPr>
          <p:spPr>
            <a:xfrm>
              <a:off x="3563888" y="2924944"/>
              <a:ext cx="1008112" cy="50405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2699792" y="2524834"/>
              <a:ext cx="134632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  <a:latin typeface="Calibri"/>
                </a:rPr>
                <a:t>Gastric “sleeve”</a:t>
              </a:r>
              <a:endParaRPr lang="el-GR" sz="2000" dirty="0">
                <a:solidFill>
                  <a:schemeClr val="bg1"/>
                </a:solidFill>
                <a:latin typeface="Calibri"/>
              </a:endParaRPr>
            </a:p>
          </p:txBody>
        </p:sp>
        <p:cxnSp>
          <p:nvCxnSpPr>
            <p:cNvPr id="12" name="Ευθύγραμμο βέλος σύνδεσης 11" title="βέλος"/>
            <p:cNvCxnSpPr>
              <a:cxnSpLocks/>
            </p:cNvCxnSpPr>
            <p:nvPr/>
          </p:nvCxnSpPr>
          <p:spPr>
            <a:xfrm flipH="1" flipV="1">
              <a:off x="5580112" y="4733061"/>
              <a:ext cx="1152128" cy="250954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6588224" y="4783960"/>
              <a:ext cx="20162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Calibri"/>
                </a:rPr>
                <a:t>Excised stomach</a:t>
              </a:r>
              <a:endParaRPr lang="el-GR" sz="2000" dirty="0"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62577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0" y="3096543"/>
            <a:ext cx="9144000" cy="17526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l-GR" b="1" dirty="0"/>
              <a:t>Ενότητα 9</a:t>
            </a:r>
            <a:r>
              <a:rPr lang="el-GR" dirty="0"/>
              <a:t>:</a:t>
            </a:r>
            <a:r>
              <a:rPr lang="en-US" dirty="0"/>
              <a:t> </a:t>
            </a:r>
            <a:r>
              <a:rPr lang="el-GR" dirty="0"/>
              <a:t>Χειρουργικές παθήσεις στομάχου και δωδεκαδάκτυλου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l-GR" sz="1800" dirty="0"/>
              <a:t>Αντωνία Καλογιάννη, Καθηγήτρια Εφαρμογών</a:t>
            </a:r>
          </a:p>
          <a:p>
            <a:pPr>
              <a:spcBef>
                <a:spcPts val="0"/>
              </a:spcBef>
            </a:pPr>
            <a:r>
              <a:rPr lang="el-GR" sz="1800" dirty="0"/>
              <a:t>Τμήμα Νοσηλευτικής</a:t>
            </a:r>
          </a:p>
        </p:txBody>
      </p:sp>
      <p:pic>
        <p:nvPicPr>
          <p:cNvPr id="6" name="Picture 5" descr="Λογότυπο έργου Ανοικτών Ακαδημαϊκών Μαθημάτων" title="Λογότυπο έργου Ανοικτών Ακαδημαϊκών Μαθημάτων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318" y="476672"/>
            <a:ext cx="854197" cy="648072"/>
          </a:xfrm>
          <a:prstGeom prst="rect">
            <a:avLst/>
          </a:prstGeom>
        </p:spPr>
      </p:pic>
      <p:pic>
        <p:nvPicPr>
          <p:cNvPr id="1027" name="Picture 3" descr="Λογότυπο Τεχνολογικού Ιδρύματος Αθήνας" title="Λογότυπο Τεχνολογικού Ιδρύματος Αθήνας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3"/>
            <a:ext cx="682943" cy="694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241425" y="631431"/>
            <a:ext cx="666115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l-GR" sz="1600" dirty="0">
                <a:latin typeface="+mn-lt"/>
              </a:rPr>
              <a:t>Ανοικτά Ακαδημαϊκά Μαθήματα στο ΤΕΙ Αθήνας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759817" y="6087984"/>
          <a:ext cx="5695950" cy="861251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1388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7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 dirty="0">
                          <a:effectLst/>
                        </a:rPr>
                        <a:t>Το περιεχόμενο του μαθήματος διατίθεται με άδεια </a:t>
                      </a:r>
                      <a:r>
                        <a:rPr lang="en-US" sz="1000" dirty="0">
                          <a:effectLst/>
                        </a:rPr>
                        <a:t>Creative Commons </a:t>
                      </a:r>
                      <a:r>
                        <a:rPr lang="el-GR" sz="1000" dirty="0">
                          <a:effectLst/>
                        </a:rPr>
                        <a:t>εκτός και αν αναφέρεται διαφορετικά</a:t>
                      </a:r>
                      <a:endParaRPr lang="el-GR" sz="11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111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dirty="0">
                          <a:effectLst/>
                        </a:rPr>
          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          </a:r>
                      <a:endParaRPr lang="el-GR" sz="11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2" name="Picture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3792" y="5367126"/>
            <a:ext cx="1971675" cy="702000"/>
          </a:xfrm>
          <a:prstGeom prst="rect">
            <a:avLst/>
          </a:prstGeom>
          <a:noFill/>
        </p:spPr>
      </p:pic>
      <p:pic>
        <p:nvPicPr>
          <p:cNvPr id="11" name="Picture 2" descr="C:\Users\alex\Desktop\logo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14"/>
          <a:stretch/>
        </p:blipFill>
        <p:spPr bwMode="auto">
          <a:xfrm>
            <a:off x="4045866" y="5368483"/>
            <a:ext cx="3348000" cy="70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03112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Αναφοράς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err="1"/>
              <a:t>Copyright</a:t>
            </a:r>
            <a:r>
              <a:rPr lang="el-GR" sz="2000" dirty="0"/>
              <a:t> Τεχνολογικό Εκπαιδευτικό Ίδρυμα Αθήνας</a:t>
            </a:r>
            <a:r>
              <a:rPr lang="en-US" sz="2000" dirty="0"/>
              <a:t>, </a:t>
            </a:r>
            <a:r>
              <a:rPr lang="el-GR" sz="2000" dirty="0"/>
              <a:t>Αντωνία Καλογιάννη 2014. Αντωνία Καλογιάννη. «Χειρουργική Νοσηλευτική Ι (Θ). Ενότητα 9</a:t>
            </a:r>
            <a:r>
              <a:rPr lang="en-US" sz="2000" dirty="0"/>
              <a:t>:</a:t>
            </a:r>
            <a:r>
              <a:rPr lang="el-GR" sz="2000" dirty="0"/>
              <a:t> Χειρουργικές παθήσεις στομάχου και δωδεκαδάκτυλου». Έκδοση: 1.0. Αθήνα 2014. Διαθέσιμο από τη δικτυακή διεύθυνση: </a:t>
            </a:r>
            <a:r>
              <a:rPr lang="en-US" sz="2000" dirty="0">
                <a:hlinkClick r:id="rId3"/>
              </a:rPr>
              <a:t>ocp.teiath.gr</a:t>
            </a:r>
            <a:r>
              <a:rPr lang="el-GR" sz="20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7666537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Αδειοδότησης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648" y="764704"/>
            <a:ext cx="8928992" cy="2078336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800" dirty="0"/>
              <a:t>Το 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1800" dirty="0" err="1"/>
              <a:t>κ.λ.π</a:t>
            </a:r>
            <a:r>
              <a:rPr lang="el-GR" sz="1800" dirty="0"/>
              <a:t>., τα οποία εμπεριέχονται σε αυτό. Οι όροι χρήσης των έργων τρίτων επεξηγούνται στη διαφάνεια  «Επεξήγηση όρων χρήσης έργων τρίτων». </a:t>
            </a:r>
          </a:p>
          <a:p>
            <a:pPr marL="0" indent="0">
              <a:buNone/>
            </a:pPr>
            <a:r>
              <a:rPr lang="el-GR" sz="1800" dirty="0"/>
              <a:t>Τα έργα για τα οποία έχει ζητηθεί άδεια  αναφέρονται στο «Σημείωμα  Χρήσης Έργων Τρίτων». </a:t>
            </a:r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84304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648" y="3284984"/>
            <a:ext cx="9036496" cy="357301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Bef>
                <a:spcPts val="600"/>
              </a:spcBef>
            </a:pPr>
            <a:r>
              <a:rPr lang="el-GR" dirty="0">
                <a:latin typeface="+mn-lt"/>
              </a:rPr>
              <a:t>[1] http://creativecommons.org/licenses/by-nc-sa/4.0/ </a:t>
            </a:r>
            <a:endParaRPr lang="en-US" dirty="0">
              <a:latin typeface="+mn-lt"/>
            </a:endParaRPr>
          </a:p>
          <a:p>
            <a:pPr>
              <a:spcBef>
                <a:spcPts val="600"/>
              </a:spcBef>
            </a:pPr>
            <a:r>
              <a:rPr lang="el-GR" dirty="0">
                <a:latin typeface="+mn-lt"/>
              </a:rPr>
              <a:t>Ως </a:t>
            </a:r>
            <a:r>
              <a:rPr lang="el-GR" b="1" dirty="0">
                <a:latin typeface="+mn-lt"/>
              </a:rPr>
              <a:t>Μη Εμπορική</a:t>
            </a:r>
            <a:r>
              <a:rPr lang="el-GR" dirty="0">
                <a:latin typeface="+mn-lt"/>
              </a:rPr>
              <a:t> ορίζεται η χρήση:</a:t>
            </a:r>
          </a:p>
          <a:p>
            <a:pPr marL="342900" lvl="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l-GR" dirty="0">
                <a:latin typeface="+mn-lt"/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>
                <a:latin typeface="+mn-lt"/>
              </a:rPr>
              <a:t>αδειοδόχο</a:t>
            </a:r>
            <a:endParaRPr lang="el-GR" dirty="0">
              <a:latin typeface="+mn-lt"/>
            </a:endParaRPr>
          </a:p>
          <a:p>
            <a:pPr marL="342900" lvl="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l-GR" dirty="0">
                <a:latin typeface="+mn-lt"/>
              </a:rPr>
              <a:t>που</a:t>
            </a:r>
            <a:r>
              <a:rPr lang="en-GB" dirty="0">
                <a:latin typeface="+mn-lt"/>
              </a:rPr>
              <a:t> </a:t>
            </a:r>
            <a:r>
              <a:rPr lang="el-GR" dirty="0">
                <a:latin typeface="+mn-lt"/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l-GR" dirty="0">
                <a:latin typeface="+mn-lt"/>
              </a:rPr>
              <a:t>που</a:t>
            </a:r>
            <a:r>
              <a:rPr lang="en-GB" dirty="0">
                <a:latin typeface="+mn-lt"/>
              </a:rPr>
              <a:t> </a:t>
            </a:r>
            <a:r>
              <a:rPr lang="el-GR" dirty="0">
                <a:latin typeface="+mn-lt"/>
              </a:rPr>
              <a:t>δεν προσπορίζει στο διανομέα του έργου και</a:t>
            </a:r>
            <a:r>
              <a:rPr lang="en-GB" dirty="0">
                <a:latin typeface="+mn-lt"/>
              </a:rPr>
              <a:t> </a:t>
            </a:r>
            <a:r>
              <a:rPr lang="el-GR" dirty="0" err="1">
                <a:latin typeface="+mn-lt"/>
              </a:rPr>
              <a:t>αδειοδόχο</a:t>
            </a:r>
            <a:r>
              <a:rPr lang="en-GB" dirty="0">
                <a:latin typeface="+mn-lt"/>
              </a:rPr>
              <a:t> </a:t>
            </a:r>
            <a:r>
              <a:rPr lang="el-GR" dirty="0">
                <a:latin typeface="+mn-lt"/>
              </a:rPr>
              <a:t>έμμεσο οικονομικό όφελος (π.χ. διαφημίσεις) από την προβολή του έργου σε διαδικτυακό τόπο</a:t>
            </a:r>
            <a:endParaRPr lang="en-US" dirty="0">
              <a:latin typeface="+mn-lt"/>
            </a:endParaRPr>
          </a:p>
          <a:p>
            <a:pPr>
              <a:spcBef>
                <a:spcPts val="600"/>
              </a:spcBef>
            </a:pPr>
            <a:r>
              <a:rPr lang="el-GR" dirty="0">
                <a:latin typeface="+mn-lt"/>
              </a:rPr>
              <a:t>Ο δικαιούχος μπορεί να παρέχει στον </a:t>
            </a:r>
            <a:r>
              <a:rPr lang="el-GR" dirty="0" err="1">
                <a:latin typeface="+mn-lt"/>
              </a:rPr>
              <a:t>αδειοδόχο</a:t>
            </a:r>
            <a:r>
              <a:rPr lang="el-GR" dirty="0">
                <a:latin typeface="+mn-lt"/>
              </a:rPr>
              <a:t> ξεχωριστή άδεια να χρησιμοποιεί το έργο για εμπορική χρήση, εφόσον αυτό του ζητηθεί.</a:t>
            </a:r>
          </a:p>
        </p:txBody>
      </p:sp>
    </p:spTree>
    <p:extLst>
      <p:ext uri="{BB962C8B-B14F-4D97-AF65-F5344CB8AC3E}">
        <p14:creationId xmlns:p14="http://schemas.microsoft.com/office/powerpoint/2010/main" val="31515578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366" y="0"/>
            <a:ext cx="8229600" cy="908720"/>
          </a:xfrm>
          <a:noFill/>
        </p:spPr>
        <p:txBody>
          <a:bodyPr>
            <a:normAutofit fontScale="90000"/>
          </a:bodyPr>
          <a:lstStyle/>
          <a:p>
            <a:r>
              <a:rPr lang="el-GR" dirty="0"/>
              <a:t>Επεξήγηση όρων χρήσης έργων τρίτων</a:t>
            </a:r>
          </a:p>
        </p:txBody>
      </p:sp>
      <p:sp>
        <p:nvSpPr>
          <p:cNvPr id="6" name="Rectangle 5"/>
          <p:cNvSpPr/>
          <p:nvPr/>
        </p:nvSpPr>
        <p:spPr>
          <a:xfrm>
            <a:off x="2088230" y="823372"/>
            <a:ext cx="6624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Δεν επιτρέπεται η επαναχρησιμοποίηση του έργου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, </a:t>
            </a:r>
            <a:r>
              <a:rPr lang="el-G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παρά μόνο εάν ζητηθεί εκ νέου άδεια από το δημιουργό.</a:t>
            </a:r>
            <a:endParaRPr lang="el-GR" sz="3200" dirty="0">
              <a:latin typeface="+mn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88763" y="914631"/>
            <a:ext cx="3994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©</a:t>
            </a:r>
            <a:endParaRPr lang="el-GR" sz="2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66552" y="1360947"/>
            <a:ext cx="14216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διαθέσιμο με άδεια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CC-BY</a:t>
            </a:r>
            <a:endParaRPr lang="el-GR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3932" y="1945722"/>
            <a:ext cx="17942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διαθέσιμο με άδεια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CC-BY-SA</a:t>
            </a:r>
            <a:endParaRPr lang="el-GR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6220" y="3829842"/>
            <a:ext cx="18820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διαθέσιμο με άδεια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CC-BY</a:t>
            </a:r>
            <a:r>
              <a:rPr lang="el-G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-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NC-SA</a:t>
            </a:r>
            <a:endParaRPr lang="el-GR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61245" y="3132000"/>
            <a:ext cx="18269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διαθέσιμο με άδεια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CC-BY</a:t>
            </a:r>
            <a:r>
              <a:rPr lang="el-G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-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NC</a:t>
            </a:r>
            <a:endParaRPr lang="el-GR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088000" y="1404000"/>
            <a:ext cx="6624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Επιτρέπεται η επαναχρησιμοποίηση του έργου και η δημιουργία παραγώγων αυτού με απλή αναφορά του δημιουργού.</a:t>
            </a:r>
            <a:endParaRPr lang="el-GR" sz="3200" dirty="0">
              <a:latin typeface="+mn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088000" y="1980000"/>
            <a:ext cx="6624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Επιτρέπεται η επαναχρησιμοποίηση του έργου με αναφορά του δημιουργού, και διάθεση του έργου ή του παράγωγου αυτού με την ίδια άδεια.</a:t>
            </a:r>
            <a:endParaRPr lang="el-GR" sz="3200" dirty="0">
              <a:latin typeface="+mn-l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088000" y="3168000"/>
            <a:ext cx="6624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Επιτρέπεται η επαναχρησιμοποίηση του έργου με αναφορά του δημιουργού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  <a:r>
              <a:rPr lang="el-G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</a:t>
            </a:r>
          </a:p>
          <a:p>
            <a:r>
              <a:rPr lang="el-G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Δεν επιτρέπεται η εμπορική χρήση του έργου.</a:t>
            </a:r>
            <a:endParaRPr lang="el-GR" sz="3200" dirty="0">
              <a:latin typeface="+mn-l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088230" y="3752897"/>
            <a:ext cx="662473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Επιτρέπεται η επαναχρησιμοποίηση του έργου με αναφορά του δημιουργού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r>
              <a:rPr lang="el-G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και διάθεση του έργου ή του παράγωγου αυτού με την ίδια άδεια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  <a:endParaRPr lang="el-GR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r>
              <a:rPr lang="el-G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Δεν επιτρέπεται η εμπορική χρήση του έργου.</a:t>
            </a:r>
            <a:endParaRPr lang="el-GR" sz="3200" dirty="0">
              <a:latin typeface="+mn-lt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93932" y="2530497"/>
            <a:ext cx="17942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διαθέσιμο με άδεια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CC-BY-ND</a:t>
            </a:r>
            <a:endParaRPr lang="el-GR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088230" y="2561274"/>
            <a:ext cx="6624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Επιτρέπεται η επαναχρησιμοποίηση του έργου με αναφορά του δημιουργού. </a:t>
            </a:r>
          </a:p>
          <a:p>
            <a:r>
              <a:rPr lang="el-G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Δεν επιτρέπεται η δημιουργία παραγώγων του έργου.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05954" y="4513900"/>
            <a:ext cx="16822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διαθέσιμο με άδεια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CC-BY</a:t>
            </a:r>
            <a:r>
              <a:rPr lang="el-G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-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NC-ND</a:t>
            </a:r>
            <a:endParaRPr lang="el-GR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088230" y="4544678"/>
            <a:ext cx="70629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Επιτρέπεται η επαναχρησιμοποίηση του έργου με αναφορά του δημιουργού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</a:p>
          <a:p>
            <a:r>
              <a:rPr lang="el-G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Δεν επιτρέπεται η εμπορική χρήση του έργου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</a:t>
            </a:r>
            <a:r>
              <a:rPr lang="el-G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και η δημιουργία παραγώγων του.</a:t>
            </a:r>
            <a:endParaRPr lang="el-GR" sz="3200" dirty="0">
              <a:latin typeface="+mn-lt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5112000"/>
            <a:ext cx="20882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διαθέσιμο με άδεια </a:t>
            </a:r>
          </a:p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CC0 Public Domain</a:t>
            </a:r>
            <a:endParaRPr lang="el-GR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0" y="5791105"/>
            <a:ext cx="20882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διαθέσιμο ως κοινό κτήμα</a:t>
            </a:r>
            <a:endParaRPr lang="el-GR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088000" y="5112000"/>
            <a:ext cx="70629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Επιτρέπεται η επαναχρησιμοποίηση του έργου, η δημιουργία παραγώγων αυτού και η εμπορική του χρήση, χωρίς αναφορά του δημιουργού.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088231" y="5688000"/>
            <a:ext cx="70629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Επιτρέπεται η επαναχρησιμοποίηση του έργου, η δημιουργία παραγώγων αυτού και η εμπορική του χρήση, χωρίς αναφορά του δημιουργού.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6334511"/>
            <a:ext cx="20882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χωρίς σήμανση</a:t>
            </a:r>
            <a:endParaRPr lang="el-GR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088231" y="6334512"/>
            <a:ext cx="70629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Συνήθως δεν επιτρέπεται η επαναχρησιμοποίηση του έργου.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71243" y="1383775"/>
            <a:ext cx="8532000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71243" y="1968481"/>
            <a:ext cx="8532000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71243" y="2539456"/>
            <a:ext cx="8532000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71243" y="3107253"/>
            <a:ext cx="8532000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71243" y="3722806"/>
            <a:ext cx="8532000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71243" y="4514320"/>
            <a:ext cx="8532000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-1" y="5111310"/>
            <a:ext cx="8532000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71244" y="5697778"/>
            <a:ext cx="8533204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71244" y="6220998"/>
            <a:ext cx="8533204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02413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Σημειωμάτων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/>
              <a:t>Οποιαδήποτε 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/>
              <a:t>ια</a:t>
            </a:r>
            <a:r>
              <a:rPr lang="en-US" sz="2000" dirty="0" err="1"/>
              <a:t>τήρησης</a:t>
            </a:r>
            <a:r>
              <a:rPr lang="en-US" sz="2000" dirty="0"/>
              <a:t> 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το Σημείωμα Χρήσης Έργων Τρίτων 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1719279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Χρηματοδότηση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/>
              <a:t>Το παρόν εκπαιδευτικό υλικό έχει αναπτυχθεί </a:t>
            </a:r>
            <a:r>
              <a:rPr lang="el-GR" sz="2000" dirty="0" err="1"/>
              <a:t>στ</a:t>
            </a:r>
            <a:r>
              <a:rPr lang="en-US" sz="2000" dirty="0"/>
              <a:t>o</a:t>
            </a:r>
            <a:r>
              <a:rPr lang="el-GR" sz="2000" dirty="0"/>
              <a:t> </a:t>
            </a:r>
            <a:r>
              <a:rPr lang="el-GR" sz="2000" dirty="0" err="1"/>
              <a:t>πλαίσι</a:t>
            </a:r>
            <a:r>
              <a:rPr lang="en-US" sz="2000" dirty="0"/>
              <a:t>o</a:t>
            </a:r>
            <a:r>
              <a:rPr lang="el-GR" sz="2000" dirty="0"/>
              <a:t> του εκπαιδευτικού έργου του διδάσκοντα.</a:t>
            </a:r>
            <a:endParaRPr lang="en-US" sz="2000" dirty="0"/>
          </a:p>
          <a:p>
            <a:r>
              <a:rPr lang="el-GR" sz="2000" dirty="0"/>
              <a:t>Το έργο «</a:t>
            </a:r>
            <a:r>
              <a:rPr lang="el-GR" sz="2000" b="1" dirty="0"/>
              <a:t>Ανοικτά Ακαδημαϊκά Μαθήματα στο </a:t>
            </a:r>
            <a:r>
              <a:rPr lang="el-GR" sz="2000" b="1"/>
              <a:t>ΤΕΙ Αθηνών</a:t>
            </a:r>
            <a:r>
              <a:rPr lang="el-GR" sz="2000"/>
              <a:t>» </a:t>
            </a:r>
            <a:r>
              <a:rPr lang="el-GR" sz="2000" dirty="0"/>
              <a:t>έχει χρηματοδοτήσει μόνο την αναδιαμόρφωση του εκπαιδευτικού υλικού. </a:t>
            </a:r>
            <a:endParaRPr lang="en-US" sz="2000" dirty="0"/>
          </a:p>
          <a:p>
            <a:r>
              <a:rPr lang="el-GR" sz="2000" dirty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565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8119738" cy="744034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Τοίχωμα του στομάχου </a:t>
            </a:r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 </a:t>
            </a:r>
            <a:r>
              <a:rPr lang="el-GR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 2)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484785"/>
            <a:ext cx="8352928" cy="4763622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Αποτελείται από τέσσερις χιτώνες (έξω προς τα μέσα) οι οποίοι είναι: </a:t>
            </a:r>
          </a:p>
          <a:p>
            <a:pPr lvl="1">
              <a:lnSpc>
                <a:spcPct val="114000"/>
              </a:lnSpc>
              <a:spcBef>
                <a:spcPts val="12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 ορογόνος χιτώνας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>
              <a:lnSpc>
                <a:spcPct val="114000"/>
              </a:lnSpc>
              <a:spcBef>
                <a:spcPts val="12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 μυϊκός,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οποίος διακρίνεται σε τρεις στιβάδες, </a:t>
            </a:r>
          </a:p>
          <a:p>
            <a:pPr lvl="1">
              <a:lnSpc>
                <a:spcPct val="114000"/>
              </a:lnSpc>
              <a:spcBef>
                <a:spcPts val="12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Την έξω επιμήκη, την μέση κυκλοτερή και την έσω λοξή, (μόνο στο σώμα και την καρδιά του στομάχου)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14000"/>
              </a:lnSpc>
              <a:spcBef>
                <a:spcPts val="12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υποβλεννογόνιος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(αιμοφόρα και λεμφοφόρα αγγεία)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14000"/>
              </a:lnSpc>
              <a:spcBef>
                <a:spcPts val="12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 βλεννογόνος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362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84710" y="188640"/>
            <a:ext cx="8479778" cy="824894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Τοίχωμα του στομάχου </a:t>
            </a:r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 2)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Θέση περιεχομένου 4" title="Τοίχωμα του στομάχου 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29" y="1268761"/>
            <a:ext cx="8764159" cy="45757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2620135" y="5882788"/>
            <a:ext cx="390373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Illu stomach2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 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 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Arcadian 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ως κοινό κτήμα</a:t>
            </a:r>
            <a:endParaRPr lang="en-US" sz="12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634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84710" y="116632"/>
            <a:ext cx="8479778" cy="1736616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Βλεννογόνος στομάχου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84710" y="1196752"/>
            <a:ext cx="8479778" cy="5040560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Αποτελείται από κυλινδρικό επιθήλιο, χόριο και αδένες. 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Οι αδένες διακρίνονται σε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>
              <a:lnSpc>
                <a:spcPct val="114000"/>
              </a:lnSpc>
              <a:spcBef>
                <a:spcPts val="120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Καρδιακούς,</a:t>
            </a:r>
          </a:p>
          <a:p>
            <a:pPr lvl="1">
              <a:lnSpc>
                <a:spcPct val="114000"/>
              </a:lnSpc>
              <a:spcBef>
                <a:spcPts val="120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Ιδίως γαστρικούς και </a:t>
            </a:r>
          </a:p>
          <a:p>
            <a:pPr lvl="1">
              <a:lnSpc>
                <a:spcPct val="114000"/>
              </a:lnSpc>
              <a:spcBef>
                <a:spcPts val="120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Πυλωρικούς. 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 κύτταρα του στομάχου διακρίνονται σε 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βλεννώδη (βλέννα),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Τοιχωματικά ή </a:t>
            </a:r>
            <a:r>
              <a:rPr lang="el-G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οξυπαράγωγα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l-G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και 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Θεμέλια κύτταρα (</a:t>
            </a:r>
            <a:r>
              <a:rPr lang="el-G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πεψινογόνο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353702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84710" y="188640"/>
            <a:ext cx="7055380" cy="576064"/>
          </a:xfrm>
        </p:spPr>
        <p:txBody>
          <a:bodyPr>
            <a:normAutofit fontScale="90000"/>
          </a:bodyPr>
          <a:lstStyle/>
          <a:p>
            <a:r>
              <a:rPr lang="el-GR" sz="3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Αιμάτωση στομάχου</a:t>
            </a:r>
          </a:p>
        </p:txBody>
      </p:sp>
      <p:pic>
        <p:nvPicPr>
          <p:cNvPr id="2050" name="Picture 2" descr="File:Stomach blood supply.sv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69" y="764704"/>
            <a:ext cx="8722462" cy="554461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01870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84710" y="116632"/>
            <a:ext cx="7055380" cy="720080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Φυσιολογία στομάχου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83974" y="1052737"/>
            <a:ext cx="8336498" cy="5195670"/>
          </a:xfrm>
        </p:spPr>
        <p:txBody>
          <a:bodyPr>
            <a:normAutofit fontScale="92500"/>
          </a:bodyPr>
          <a:lstStyle/>
          <a:p>
            <a:pPr>
              <a:lnSpc>
                <a:spcPct val="160000"/>
              </a:lnSpc>
              <a:spcBef>
                <a:spcPts val="0"/>
              </a:spcBef>
              <a:defRPr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Προσωρινή παραμονή της τροφής,</a:t>
            </a:r>
          </a:p>
          <a:p>
            <a:pPr>
              <a:lnSpc>
                <a:spcPct val="160000"/>
              </a:lnSpc>
              <a:spcBef>
                <a:spcPts val="0"/>
              </a:spcBef>
              <a:defRPr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Συνεχής ανάδευση και ανάμειξη της τροφής με το γαστρικό υγρό και</a:t>
            </a:r>
          </a:p>
          <a:p>
            <a:pPr>
              <a:lnSpc>
                <a:spcPct val="160000"/>
              </a:lnSpc>
              <a:spcBef>
                <a:spcPts val="0"/>
              </a:spcBef>
              <a:defRPr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Σταδιακή προώθηση προς το δωδεκαδάκτυλο,</a:t>
            </a:r>
          </a:p>
          <a:p>
            <a:pPr>
              <a:lnSpc>
                <a:spcPct val="160000"/>
              </a:lnSpc>
              <a:spcBef>
                <a:spcPts val="0"/>
              </a:spcBef>
              <a:defRPr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Μετατροπή του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el-GR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+++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el-GR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για καλύτερη απορρόφηση.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  <a:defRPr/>
            </a:pP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Σύσταση Γαστρικού Υγρού</a:t>
            </a:r>
          </a:p>
          <a:p>
            <a:pPr>
              <a:lnSpc>
                <a:spcPct val="160000"/>
              </a:lnSpc>
              <a:spcBef>
                <a:spcPts val="0"/>
              </a:spcBef>
              <a:defRPr/>
            </a:pP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βλέννα, ενδογενής παράγοντας και πεπτικά ένζυμα όπως η πεψίνη.</a:t>
            </a:r>
          </a:p>
          <a:p>
            <a:pPr>
              <a:spcBef>
                <a:spcPts val="1800"/>
              </a:spcBef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1278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ISPRING_RESOURCE_PATHS_HASH_2" val="e63e9eec434b6a22ddb5216a25ec256f5ce4e1fb"/>
  <p:tag name="ISPRING_RESOURCE_PATHS_HASH_PRESENTER" val="a0544e9212086a0385629f89750621270b47b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Ιόν">
  <a:themeElements>
    <a:clrScheme name="Ιό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Ιό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Ιό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1_Ιόν">
  <a:themeElements>
    <a:clrScheme name="Ιό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Ιό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Ιό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final</Template>
  <TotalTime>84</TotalTime>
  <Words>2264</Words>
  <Application>Microsoft Office PowerPoint</Application>
  <PresentationFormat>Προβολή στην οθόνη (4:3)</PresentationFormat>
  <Paragraphs>366</Paragraphs>
  <Slides>49</Slides>
  <Notes>13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2</vt:i4>
      </vt:variant>
      <vt:variant>
        <vt:lpstr>Τίτλοι διαφανειών</vt:lpstr>
      </vt:variant>
      <vt:variant>
        <vt:i4>49</vt:i4>
      </vt:variant>
    </vt:vector>
  </HeadingPairs>
  <TitlesOfParts>
    <vt:vector size="57" baseType="lpstr">
      <vt:lpstr>Arial</vt:lpstr>
      <vt:lpstr>Calibri</vt:lpstr>
      <vt:lpstr>Century Gothic</vt:lpstr>
      <vt:lpstr>Times New Roman</vt:lpstr>
      <vt:lpstr>Wingdings</vt:lpstr>
      <vt:lpstr>Wingdings 3</vt:lpstr>
      <vt:lpstr>Ιόν</vt:lpstr>
      <vt:lpstr>1_Ιόν</vt:lpstr>
      <vt:lpstr> Μαθήματα σε Δημόσια ΙΕΚ </vt:lpstr>
      <vt:lpstr>Ανατομία στομάχου (1 από 3) </vt:lpstr>
      <vt:lpstr>Ανατομία στομάχου (2 από 3) </vt:lpstr>
      <vt:lpstr>Ανατομία στομάχου (3 από 3) </vt:lpstr>
      <vt:lpstr>Τοίχωμα του στομάχου (1 από 2)</vt:lpstr>
      <vt:lpstr>Τοίχωμα του στομάχου (2 από 2)</vt:lpstr>
      <vt:lpstr>Βλεννογόνος στομάχου</vt:lpstr>
      <vt:lpstr>Αιμάτωση στομάχου</vt:lpstr>
      <vt:lpstr>Φυσιολογία στομάχου</vt:lpstr>
      <vt:lpstr>HCl</vt:lpstr>
      <vt:lpstr>Πεψίνη</vt:lpstr>
      <vt:lpstr>Ενδογενής παράγοντας </vt:lpstr>
      <vt:lpstr>Ανατομία δωδεκαδάκτυλου (1 από 2)</vt:lpstr>
      <vt:lpstr>Ανατομία δωδεκαδάκτυλου (2 από 2)</vt:lpstr>
      <vt:lpstr>Φυσιολογία δωδεκαδάκτυλου</vt:lpstr>
      <vt:lpstr>Παθήσεις στομάχου</vt:lpstr>
      <vt:lpstr>Πεπτικό έλκος</vt:lpstr>
      <vt:lpstr>Κλινική εικόνα</vt:lpstr>
      <vt:lpstr>Διάγνωση πεπτικού έλκους (1 από 2)</vt:lpstr>
      <vt:lpstr>Διάγνωση πεπτικού έλκους (2 από 2)</vt:lpstr>
      <vt:lpstr>Θεραπεία πεπτικού έλκους</vt:lpstr>
      <vt:lpstr>Επιπλοκές πεπτικού έλκους</vt:lpstr>
      <vt:lpstr>Αιμορραγία πεπτικού έλκους</vt:lpstr>
      <vt:lpstr>Νοσηλευτικές διαγνώσεις </vt:lpstr>
      <vt:lpstr>Καρκίνος στομάχου</vt:lpstr>
      <vt:lpstr>Παράγοντες κινδύνου για καρκίνο στομάχου</vt:lpstr>
      <vt:lpstr>Κλινική εικόνα (Καρκίνος στομάχου)</vt:lpstr>
      <vt:lpstr>Σταδιοποίηση</vt:lpstr>
      <vt:lpstr>Διάγνωση καρκίνου στομάχου (1 από 2)</vt:lpstr>
      <vt:lpstr>Διάγνωση καρκίνου στομάχου (2 από 2)</vt:lpstr>
      <vt:lpstr>Θεραπεία καρκίνου στομάχου</vt:lpstr>
      <vt:lpstr>Πρόγνωση</vt:lpstr>
      <vt:lpstr>Γαστρεκτομή</vt:lpstr>
      <vt:lpstr>Ολική γαστρεκτομή</vt:lpstr>
      <vt:lpstr>ROYX-EN-Y</vt:lpstr>
      <vt:lpstr>Μερική γαστρεκτομή</vt:lpstr>
      <vt:lpstr>Επιπλοκές γαστρεκτομής</vt:lpstr>
      <vt:lpstr>Σύνδρομο Dumping</vt:lpstr>
      <vt:lpstr>Κλινική εικόνα (Σύνδρομο Dumping) </vt:lpstr>
      <vt:lpstr>Πρόληψη συνδρόμου Dumping</vt:lpstr>
      <vt:lpstr>Νοσηλευτικές διαγνώσεις (1 από 2)</vt:lpstr>
      <vt:lpstr>Νοσηλευτικές διαγνώσεις (2 από 2)</vt:lpstr>
      <vt:lpstr>Γαστρεκτομή για αντιμετώπιση παχυσαρκίας</vt:lpstr>
      <vt:lpstr>Παρουσίαση του PowerPoint</vt:lpstr>
      <vt:lpstr>Σημείωμα Αναφοράς</vt:lpstr>
      <vt:lpstr>Σημείωμα Αδειοδότησης</vt:lpstr>
      <vt:lpstr>Επεξήγηση όρων χρήσης έργων τρίτων</vt:lpstr>
      <vt:lpstr>Διατήρηση Σημειωμάτων</vt:lpstr>
      <vt:lpstr>Χρηματοδότηση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Χειρουργική Νοσηλευτική Ι (Θ)</dc:title>
  <dc:creator>opencourses@teiath.gr</dc:creator>
  <cp:lastModifiedBy>maria koutentaki</cp:lastModifiedBy>
  <cp:revision>12</cp:revision>
  <dcterms:created xsi:type="dcterms:W3CDTF">2014-10-15T08:55:11Z</dcterms:created>
  <dcterms:modified xsi:type="dcterms:W3CDTF">2025-06-02T09:24:02Z</dcterms:modified>
</cp:coreProperties>
</file>