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notesMasterIdLst>
    <p:notesMasterId r:id="rId48"/>
  </p:notesMasterIdLst>
  <p:sldIdLst>
    <p:sldId id="307" r:id="rId2"/>
    <p:sldId id="308" r:id="rId3"/>
    <p:sldId id="259" r:id="rId4"/>
    <p:sldId id="257" r:id="rId5"/>
    <p:sldId id="328" r:id="rId6"/>
    <p:sldId id="329" r:id="rId7"/>
    <p:sldId id="330" r:id="rId8"/>
    <p:sldId id="331" r:id="rId9"/>
    <p:sldId id="334" r:id="rId10"/>
    <p:sldId id="260" r:id="rId11"/>
    <p:sldId id="258" r:id="rId12"/>
    <p:sldId id="274" r:id="rId13"/>
    <p:sldId id="283" r:id="rId14"/>
    <p:sldId id="261" r:id="rId15"/>
    <p:sldId id="262" r:id="rId16"/>
    <p:sldId id="263" r:id="rId17"/>
    <p:sldId id="278" r:id="rId18"/>
    <p:sldId id="279" r:id="rId19"/>
    <p:sldId id="284" r:id="rId20"/>
    <p:sldId id="280" r:id="rId21"/>
    <p:sldId id="281" r:id="rId22"/>
    <p:sldId id="282" r:id="rId23"/>
    <p:sldId id="272" r:id="rId24"/>
    <p:sldId id="301" r:id="rId25"/>
    <p:sldId id="300" r:id="rId26"/>
    <p:sldId id="286" r:id="rId27"/>
    <p:sldId id="296" r:id="rId28"/>
    <p:sldId id="306" r:id="rId29"/>
    <p:sldId id="299" r:id="rId30"/>
    <p:sldId id="293" r:id="rId31"/>
    <p:sldId id="310" r:id="rId32"/>
    <p:sldId id="311" r:id="rId33"/>
    <p:sldId id="312" r:id="rId34"/>
    <p:sldId id="313" r:id="rId35"/>
    <p:sldId id="267" r:id="rId36"/>
    <p:sldId id="335" r:id="rId37"/>
    <p:sldId id="336" r:id="rId38"/>
    <p:sldId id="337" r:id="rId39"/>
    <p:sldId id="338" r:id="rId40"/>
    <p:sldId id="339" r:id="rId41"/>
    <p:sldId id="340" r:id="rId42"/>
    <p:sldId id="276" r:id="rId43"/>
    <p:sldId id="341" r:id="rId44"/>
    <p:sldId id="342" r:id="rId45"/>
    <p:sldId id="343" r:id="rId46"/>
    <p:sldId id="294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8452E8-5EDD-4800-8D03-EB929DF5760F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D66AA-BA51-48C6-98FF-EFCD426B6CF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17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174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46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3F103-BC34-4FE4-A40E-EDDEECFDA5D0}" type="datetimeFigureOut">
              <a:rPr lang="en-US" smtClean="0"/>
              <a:pPr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89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037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110435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3317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331456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3081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4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50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el-GR" dirty="0"/>
              <a:t>22/3/2025</a:t>
            </a:fld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l-G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l-GR" dirty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1191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57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386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365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30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3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82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310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2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3/22/2025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5272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ocp.teiath.gr/modules/document/document.php?course=STEF100" TargetMode="Externa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ocp.teiath.gr/modules/document/document.php?course=STEF100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375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Νοσηλευτική 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Β’ εξάμηνο</a:t>
            </a:r>
          </a:p>
          <a:p>
            <a:endParaRPr lang="el-GR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Σταύρος Θεολόγου, νοσηλευτής στην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Ανάνηψη Καρδιοχειρουργημένων Ασθενών στο </a:t>
            </a:r>
          </a:p>
          <a:p>
            <a:pPr marL="0" indent="0">
              <a:buNone/>
            </a:pPr>
            <a:r>
              <a:rPr lang="el-GR" sz="20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ΓΝΑ «Ευαγγελισμός»</a:t>
            </a:r>
          </a:p>
          <a:p>
            <a:endParaRPr lang="el-GR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66844" y="142852"/>
            <a:ext cx="8543956" cy="428628"/>
          </a:xfrm>
        </p:spPr>
        <p:txBody>
          <a:bodyPr>
            <a:normAutofit fontScale="90000"/>
          </a:bodyPr>
          <a:lstStyle/>
          <a:p>
            <a:r>
              <a:rPr lang="el-GR" sz="4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Φλεγμονή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595422" y="857208"/>
            <a:ext cx="10596578" cy="600079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4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σύνολο των τοπικών και συστηματικών μηχανισμών που ενεργοποιεί ο οργανισμός αντιδραστικά</a:t>
            </a:r>
            <a:r>
              <a:rPr lang="el-GR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καθώς έχουν επιδράσει σε αυτόν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διάφοροι βλαπτικοί παράγοντες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Τα 5 σημεία της φλεγμονής, 1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Ερυθρότητα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Θερμότητα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Διόγκωση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Πόνος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Απώλεια της λειτουργικής ικανότητας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(του συγκεκριμένου ανατομικού σημείου)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lang="el-GR" sz="28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Placeholder 4098"/>
          <p:cNvSpPr>
            <a:spLocks noGrp="1"/>
          </p:cNvSpPr>
          <p:nvPr>
            <p:ph idx="1"/>
          </p:nvPr>
        </p:nvSpPr>
        <p:spPr>
          <a:xfrm>
            <a:off x="349625" y="188640"/>
            <a:ext cx="10797988" cy="6288360"/>
          </a:xfrm>
          <a:ln/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buNone/>
            </a:pPr>
            <a:r>
              <a:rPr lang="el-GR" sz="3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Διαφορές των χειρουργικών λοιμώξεων από τις παθολογικές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είναι </a:t>
            </a:r>
            <a:r>
              <a:rPr lang="el-GR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πολυμικροβιακές</a:t>
            </a:r>
            <a:endParaRPr lang="el-GR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Αρχίζουν τοπικά, αλλά γρήγορα γενικεύονται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Σπάνια υπάρχει αυτόματη ίαση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el-GR" sz="26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βασική θεραπεία των είναι η χειρουργική (εξαίρεση ή παροχέτευση) </a:t>
            </a:r>
            <a:r>
              <a:rPr lang="el-GR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κατά δεύτερο λόγο η  χορήγηση  αντιβίωσης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Συχνότητ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7,5% των νοσηλευομένων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Σήψη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εμφ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ανίζεται 1:1000 νοσηλευόμενους και έχει θνησιμότητα 25%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</a:t>
            </a:r>
            <a:r>
              <a:rPr lang="el-G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ΗΠΑ π</a:t>
            </a:r>
            <a:r>
              <a:rPr lang="el-GR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εθ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ίνουν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κάθε χρόνο από λοιμώξεις 79.000 άνθρωποι, σε σύγκριση με το καρκίνο του παχέος εντέρου που πεθαίνουν 40.000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κόστος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νά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άρρωστο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νέρχετ</a:t>
            </a:r>
            <a:r>
              <a:rPr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 7.000 $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Placeholder 20482"/>
          <p:cNvSpPr>
            <a:spLocks noGrp="1"/>
          </p:cNvSpPr>
          <p:nvPr>
            <p:ph idx="1"/>
          </p:nvPr>
        </p:nvSpPr>
        <p:spPr>
          <a:xfrm>
            <a:off x="1631950" y="0"/>
            <a:ext cx="9124950" cy="6597650"/>
          </a:xfrm>
          <a:ln/>
        </p:spPr>
        <p:txBody>
          <a:bodyPr>
            <a:normAutofit/>
          </a:bodyPr>
          <a:lstStyle/>
          <a:p>
            <a:pPr marL="609600" indent="-609600">
              <a:lnSpc>
                <a:spcPct val="90000"/>
              </a:lnSpc>
              <a:buNone/>
            </a:pPr>
            <a:r>
              <a:rPr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ακρίνονται σε φλεγμονές</a:t>
            </a:r>
            <a:r>
              <a:rPr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παρουσιάζονται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609600" indent="-609600">
              <a:lnSpc>
                <a:spcPct val="0"/>
              </a:lnSpc>
              <a:buNone/>
            </a:pPr>
            <a:endParaRPr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09600" indent="-609600">
              <a:lnSpc>
                <a:spcPct val="90000"/>
              </a:lnSpc>
            </a:pP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Αυτόμ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ατα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θυλ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ακίτιδα, ερυσίπελας, άνθρακας κτλ) </a:t>
            </a:r>
          </a:p>
          <a:p>
            <a:pPr marL="609600" indent="-609600">
              <a:lnSpc>
                <a:spcPct val="90000"/>
              </a:lnSpc>
            </a:pP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κατα</a:t>
            </a: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στροφή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ιστών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τέτ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ανος, γάγγραινα κτλ)</a:t>
            </a:r>
          </a:p>
          <a:p>
            <a:pPr marL="609600" indent="-609600">
              <a:lnSpc>
                <a:spcPct val="90000"/>
              </a:lnSpc>
            </a:pP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Μετά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</a:t>
            </a: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</a:t>
            </a: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έμ</a:t>
            </a:r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βαση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απύηση τραύματος, πνευμονία κτλ)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Placeholder 29698"/>
          <p:cNvSpPr>
            <a:spLocks noGrp="1"/>
          </p:cNvSpPr>
          <p:nvPr>
            <p:ph idx="1"/>
          </p:nvPr>
        </p:nvSpPr>
        <p:spPr>
          <a:xfrm>
            <a:off x="1144588" y="711862"/>
            <a:ext cx="9902824" cy="5841339"/>
          </a:xfrm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διάφορ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συστήματα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(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δέρμ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ατος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μαλα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κών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μορίων, θωρακικές,  </a:t>
            </a:r>
            <a:b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καρδιακές, κοιλιακές, ουροποιητικού συστήματος, γεννητικού    </a:t>
            </a:r>
            <a:b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συστήματος, οστών και αρθρώσεων, κεντρικού νευρικού </a:t>
            </a:r>
            <a:b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συστήματος)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Ειδικές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χειρουργικές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(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εριογόνος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γάγγρ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αινα, ξηρά και υγρά γάγγραινα, άνθρακας, τέτανος)</a:t>
            </a:r>
          </a:p>
          <a:p>
            <a:pPr marL="914400" lvl="2" indent="0">
              <a:lnSpc>
                <a:spcPct val="150000"/>
              </a:lnSpc>
              <a:spcBef>
                <a:spcPts val="0"/>
              </a:spcBef>
              <a:buNone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από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μύκητες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κτινομυκητί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αση, σποροτρίχωση, φυκομύκωση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</a:pP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γ)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Μετεγχειρητικές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φλεγμονή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χειρουργικού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αύματος, νεκρωτική κυτταρίτιδα, μετεγχειρητική περιτονίτιδα, πνευμονικές λοιμώξεις, μεσοθωρακίτιδα, ουρολοιμώξεις, λοιμώξεις από φλεβοκαθετήρες)</a:t>
            </a:r>
            <a:endParaRPr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700" name="Text Box 29699"/>
          <p:cNvSpPr txBox="1"/>
          <p:nvPr/>
        </p:nvSpPr>
        <p:spPr>
          <a:xfrm>
            <a:off x="1144588" y="188641"/>
            <a:ext cx="10094912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ξινόμηση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Placeholder 7170"/>
          <p:cNvSpPr>
            <a:spLocks noGrp="1"/>
          </p:cNvSpPr>
          <p:nvPr>
            <p:ph idx="1"/>
          </p:nvPr>
        </p:nvSpPr>
        <p:spPr>
          <a:xfrm>
            <a:off x="1343472" y="476672"/>
            <a:ext cx="9114978" cy="5924128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Αίτια χειρουργικών λοιμώξεων</a:t>
            </a:r>
          </a:p>
          <a:p>
            <a:pPr>
              <a:lnSpc>
                <a:spcPct val="150000"/>
              </a:lnSpc>
            </a:pP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Μικροοργ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ανισμοί (μικρόβια, μύκητες κτλ)</a:t>
            </a:r>
          </a:p>
          <a:p>
            <a:pPr>
              <a:lnSpc>
                <a:spcPct val="150000"/>
              </a:lnSpc>
            </a:pP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Χημικά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Οινό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πνευμα, φαινόλες, κτλ)</a:t>
            </a:r>
          </a:p>
          <a:p>
            <a:pPr>
              <a:lnSpc>
                <a:spcPct val="150000"/>
              </a:lnSpc>
            </a:pP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Φυσικά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Εγκ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αύματα,, κατακλίσεις)</a:t>
            </a:r>
          </a:p>
          <a:p>
            <a:pPr>
              <a:lnSpc>
                <a:spcPct val="150000"/>
              </a:lnSpc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Μηχα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νικά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ίτι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Placeholder 8194"/>
          <p:cNvSpPr>
            <a:spLocks noGrp="1"/>
          </p:cNvSpPr>
          <p:nvPr>
            <p:ph idx="1"/>
          </p:nvPr>
        </p:nvSpPr>
        <p:spPr>
          <a:xfrm>
            <a:off x="1487489" y="260648"/>
            <a:ext cx="8980487" cy="6063952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l-GR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Προϋποθέσεις ανάπτυξης λοίμωξης</a:t>
            </a:r>
          </a:p>
          <a:p>
            <a:pPr>
              <a:lnSpc>
                <a:spcPct val="110000"/>
              </a:lnSpc>
            </a:pP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Ελάττωση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πικής αντίστασης </a:t>
            </a:r>
            <a:b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(λύση συνεχείας δέρματος, βλεννογόνων)</a:t>
            </a:r>
            <a:r>
              <a:rPr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30000"/>
              </a:lnSpc>
            </a:pP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λοιμογόνο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δύν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αμη και τον αριθμό των μικροοργανισμών</a:t>
            </a:r>
          </a:p>
          <a:p>
            <a:pPr>
              <a:lnSpc>
                <a:spcPct val="140000"/>
              </a:lnSpc>
            </a:pP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Από 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νοσολογική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ντίδρ</a:t>
            </a:r>
            <a:r>
              <a:rPr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αση του οργανισμού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Placeholder 9218"/>
          <p:cNvSpPr>
            <a:spLocks noGrp="1"/>
          </p:cNvSpPr>
          <p:nvPr>
            <p:ph idx="1"/>
          </p:nvPr>
        </p:nvSpPr>
        <p:spPr>
          <a:xfrm>
            <a:off x="1271464" y="332656"/>
            <a:ext cx="9567986" cy="6068144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Χαμηλή αντίσταση</a:t>
            </a:r>
          </a:p>
          <a:p>
            <a:pPr>
              <a:lnSpc>
                <a:spcPct val="120000"/>
              </a:lnSpc>
            </a:pP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Ανοσοκ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αταστολή</a:t>
            </a:r>
          </a:p>
          <a:p>
            <a:pPr>
              <a:lnSpc>
                <a:spcPct val="120000"/>
              </a:lnSpc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θήσεις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νοσο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ποιητικού συστήματος</a:t>
            </a:r>
          </a:p>
          <a:p>
            <a:pPr>
              <a:lnSpc>
                <a:spcPct val="120000"/>
              </a:lnSpc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ρκίνος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υπ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οσιτισμός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υπ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ολευκωμ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αταιμία</a:t>
            </a:r>
          </a:p>
          <a:p>
            <a:pPr>
              <a:lnSpc>
                <a:spcPct val="120000"/>
              </a:lnSpc>
            </a:pP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Μετ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αβολικές παθήσεις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διαβήτης, ουραιμία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Τοπ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ικές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συνθήκες</a:t>
            </a:r>
            <a:endParaRPr lang="el-G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ιμάτωμ</a:t>
            </a:r>
            <a:r>
              <a:rPr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α, κακή αιμάτωση, αναιμία, μεγάλες νεκρώσεις ιστών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0" name="Rectangles 9219"/>
          <p:cNvSpPr/>
          <p:nvPr/>
        </p:nvSpPr>
        <p:spPr>
          <a:xfrm>
            <a:off x="3238500" y="533400"/>
            <a:ext cx="5486400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endParaRPr lang="en-US" sz="3600" dirty="0">
              <a:ln w="12700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  <a:latin typeface="Times New Roman" panose="02020603050405020304" pitchFamily="18" charset="0"/>
              <a:ea typeface="Arial Black" panose="020B0A0402010202020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4577"/>
          <p:cNvSpPr>
            <a:spLocks noGrp="1"/>
          </p:cNvSpPr>
          <p:nvPr>
            <p:ph type="title"/>
          </p:nvPr>
        </p:nvSpPr>
        <p:spPr>
          <a:xfrm>
            <a:off x="1790700" y="228600"/>
            <a:ext cx="8743950" cy="248072"/>
          </a:xfrm>
          <a:ln/>
        </p:spPr>
        <p:txBody>
          <a:bodyPr anchor="ctr" anchorCtr="0">
            <a:noAutofit/>
          </a:bodyPr>
          <a:lstStyle/>
          <a:p>
            <a:pPr algn="ctr"/>
            <a:r>
              <a:rPr lang="el-G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</a:t>
            </a:r>
          </a:p>
        </p:txBody>
      </p:sp>
      <p:sp>
        <p:nvSpPr>
          <p:cNvPr id="24579" name="Text Placeholder 24578"/>
          <p:cNvSpPr>
            <a:spLocks noGrp="1"/>
          </p:cNvSpPr>
          <p:nvPr>
            <p:ph idx="1"/>
          </p:nvPr>
        </p:nvSpPr>
        <p:spPr>
          <a:xfrm>
            <a:off x="1127448" y="692696"/>
            <a:ext cx="9807252" cy="5912892"/>
          </a:xfrm>
          <a:ln/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φυσική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εξέτ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αση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φλεγμονής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(πόνος, ερυθρότητα, θερμότητα, οίδημα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ώλει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λειτουργικότητας του μέλους)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Κλινικά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σημεί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σήψης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(τα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χυκ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αρδία, πτώση της πίεσης, υψηλός πυρετός με ρίγος, ολιγουρία, διαταραχές πήξης, καρδιακές διαταραχές, ταχύπνοια)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Εξέτ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αση χει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ρ/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κού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τραύματος, αφαίρεση καθετήρων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/λ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των άκρων των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κτυλική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εξέτ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αση (απόστημα δουγλασίου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χώρου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κτλ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εξέτ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αση θώρακα, κοιλιάς και κάτω άκρων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5601"/>
          <p:cNvSpPr>
            <a:spLocks noGrp="1"/>
          </p:cNvSpPr>
          <p:nvPr>
            <p:ph type="title"/>
          </p:nvPr>
        </p:nvSpPr>
        <p:spPr>
          <a:xfrm>
            <a:off x="1127448" y="188640"/>
            <a:ext cx="9865096" cy="648072"/>
          </a:xfrm>
          <a:ln/>
        </p:spPr>
        <p:txBody>
          <a:bodyPr anchor="ctr" anchorCtr="0">
            <a:noAutofit/>
          </a:bodyPr>
          <a:lstStyle/>
          <a:p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Εξε</a:t>
            </a:r>
            <a:r>
              <a:rPr lang="el-GR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τά</a:t>
            </a:r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σεις</a:t>
            </a:r>
            <a:endParaRPr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3" name="Text Placeholder 25602"/>
          <p:cNvSpPr>
            <a:spLocks noGrp="1"/>
          </p:cNvSpPr>
          <p:nvPr>
            <p:ph idx="1"/>
          </p:nvPr>
        </p:nvSpPr>
        <p:spPr>
          <a:xfrm>
            <a:off x="1127449" y="1052737"/>
            <a:ext cx="9865095" cy="5327427"/>
          </a:xfrm>
          <a:ln/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Γενική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ίμ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ατος</a:t>
            </a:r>
          </a:p>
          <a:p>
            <a:pPr>
              <a:lnSpc>
                <a:spcPct val="110000"/>
              </a:lnSpc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λλιέργει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πύου, εκκριμάτων ή καθετήρων</a:t>
            </a:r>
          </a:p>
          <a:p>
            <a:pPr>
              <a:lnSpc>
                <a:spcPct val="11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Αιμοκ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αλλιέργειες ιδίως στις κρίσεις ρίγους</a:t>
            </a:r>
          </a:p>
          <a:p>
            <a:pPr>
              <a:lnSpc>
                <a:spcPct val="110000"/>
              </a:lnSpc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Α\α 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θώρ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ακα και κοιλίας</a:t>
            </a:r>
          </a:p>
          <a:p>
            <a:pPr>
              <a:lnSpc>
                <a:spcPct val="110000"/>
              </a:lnSpc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ερηχογράφημ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>
              <a:lnSpc>
                <a:spcPct val="11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Αξονική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και μα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γνητική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τομογρ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αφία</a:t>
            </a:r>
          </a:p>
          <a:p>
            <a:pPr>
              <a:lnSpc>
                <a:spcPct val="110000"/>
              </a:lnSpc>
            </a:pP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ινθηρογράφημ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 με ραδιενεργό Γάλλιο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Placeholder 30722"/>
          <p:cNvSpPr>
            <a:spLocks noGrp="1"/>
          </p:cNvSpPr>
          <p:nvPr>
            <p:ph idx="1"/>
          </p:nvPr>
        </p:nvSpPr>
        <p:spPr>
          <a:xfrm>
            <a:off x="1199456" y="188641"/>
            <a:ext cx="9865096" cy="6223273"/>
          </a:xfrm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Μεγάλη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λευκοκυττάρωση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&gt;25.000/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lang="en-US" altLang="x-none" sz="2400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sz="2400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Σηψ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αιμία 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Πνευμονιοκοκκική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νευμονί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 lvl="2">
              <a:lnSpc>
                <a:spcPct val="8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όστημ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Χολλ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αγγεϊτιδα</a:t>
            </a:r>
          </a:p>
          <a:p>
            <a:pPr lvl="2">
              <a:lnSpc>
                <a:spcPct val="8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ισθο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περιτοναϊκός φλέγμων – επιμολυνθείσα παγκρεατίτιδα</a:t>
            </a:r>
          </a:p>
          <a:p>
            <a:pPr>
              <a:lnSpc>
                <a:spcPct val="8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Λευκο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πενία</a:t>
            </a:r>
          </a:p>
          <a:p>
            <a:pPr lvl="2">
              <a:lnSpc>
                <a:spcPct val="8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ριά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βα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κτηρι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ακή μόλυνση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Τυφική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λοίμωξη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Φυμ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ατίωση</a:t>
            </a:r>
          </a:p>
          <a:p>
            <a:pPr>
              <a:lnSpc>
                <a:spcPct val="80000"/>
              </a:lnSpc>
            </a:pPr>
            <a:r>
              <a:rPr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</a:t>
            </a:r>
            <a:r>
              <a:rPr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αιμία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Κλωστηρίδι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 lvl="2">
              <a:lnSpc>
                <a:spcPct val="80000"/>
              </a:lnSpc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Στρε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πτόκοκκοι ομάδας Α</a:t>
            </a:r>
          </a:p>
          <a:p>
            <a:pPr lvl="2">
              <a:lnSpc>
                <a:spcPct val="80000"/>
              </a:lnSpc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φυλόκοκκοι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θετικοί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στη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αγουλάση</a:t>
            </a:r>
            <a:endParaRPr lang="en-US" altLang="x-none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5C0124-478E-A880-4650-CB4522CA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81" y="404665"/>
            <a:ext cx="9000999" cy="1656184"/>
          </a:xfrm>
        </p:spPr>
        <p:txBody>
          <a:bodyPr>
            <a:normAutofit/>
          </a:bodyPr>
          <a:lstStyle/>
          <a:p>
            <a:pPr marL="342900" indent="-342900"/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Χειρουργικές Λοιμώξεις</a:t>
            </a:r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</a:t>
            </a:r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1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4AFF3AB-11CA-01A1-B1DE-8CC1DB4C4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5480" y="1700808"/>
            <a:ext cx="9361040" cy="431899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Γενικά- έλεγχος και πρόληψη χειρουργικών λοιμώξεων </a:t>
            </a:r>
            <a:b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πηγές μόλυνσης- αίτια λοιμώξεων </a:t>
            </a:r>
            <a:b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3200" cap="none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ντοπισμένες</a:t>
            </a: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χειρουργικές λοιμώξεις</a:t>
            </a:r>
            <a:endParaRPr lang="en-US" sz="3200" cap="none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(απόστημα, έλκη, συρίγγια) </a:t>
            </a:r>
            <a:b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Σηψαιμία </a:t>
            </a:r>
            <a:b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3200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Τέτανος – αεριογόνος γάγγραινα</a:t>
            </a:r>
          </a:p>
        </p:txBody>
      </p:sp>
    </p:spTree>
    <p:extLst>
      <p:ext uri="{BB962C8B-B14F-4D97-AF65-F5344CB8AC3E}">
        <p14:creationId xmlns:p14="http://schemas.microsoft.com/office/powerpoint/2010/main" val="119094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26625"/>
          <p:cNvSpPr>
            <a:spLocks noGrp="1"/>
          </p:cNvSpPr>
          <p:nvPr>
            <p:ph type="title"/>
          </p:nvPr>
        </p:nvSpPr>
        <p:spPr>
          <a:xfrm>
            <a:off x="1055440" y="116632"/>
            <a:ext cx="9555410" cy="648072"/>
          </a:xfrm>
          <a:ln/>
        </p:spPr>
        <p:txBody>
          <a:bodyPr anchor="ctr" anchorCtr="0">
            <a:noAutofit/>
          </a:bodyPr>
          <a:lstStyle/>
          <a:p>
            <a:r>
              <a:rPr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</a:t>
            </a:r>
            <a:r>
              <a:rPr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</a:t>
            </a:r>
            <a:r>
              <a:rPr lang="el-GR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κές</a:t>
            </a:r>
            <a:endParaRPr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27" name="Text Placeholder 26626"/>
          <p:cNvSpPr>
            <a:spLocks noGrp="1"/>
          </p:cNvSpPr>
          <p:nvPr>
            <p:ph idx="1"/>
          </p:nvPr>
        </p:nvSpPr>
        <p:spPr>
          <a:xfrm>
            <a:off x="1055440" y="908720"/>
            <a:ext cx="10009112" cy="5616624"/>
          </a:xfrm>
          <a:ln/>
        </p:spPr>
        <p:txBody>
          <a:bodyPr>
            <a:normAutofit/>
          </a:bodyPr>
          <a:lstStyle/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Σηψ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αιμία</a:t>
            </a:r>
          </a:p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Ση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πτικό </a:t>
            </a:r>
            <a:r>
              <a:rPr lang="en-US" altLang="x-non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Οξεί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νεφρική ανεπάρκεια</a:t>
            </a:r>
          </a:p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Δι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αταραχές της πήξης (διάχυτη ενδαγγειακή πήξη) </a:t>
            </a:r>
          </a:p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Οξεί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αναπνευστική ανεπάρκεια των ενηλίκων (</a:t>
            </a:r>
            <a:r>
              <a:rPr lang="en-US" altLang="x-none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ARDS)</a:t>
            </a:r>
            <a:endParaRPr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Σύνδρομο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</a:t>
            </a: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πάρκειας πολλών οργάνων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27649"/>
          <p:cNvSpPr>
            <a:spLocks noGrp="1"/>
          </p:cNvSpPr>
          <p:nvPr>
            <p:ph type="title"/>
          </p:nvPr>
        </p:nvSpPr>
        <p:spPr>
          <a:xfrm>
            <a:off x="1199456" y="188640"/>
            <a:ext cx="9258994" cy="792088"/>
          </a:xfrm>
          <a:ln/>
        </p:spPr>
        <p:txBody>
          <a:bodyPr anchor="ctr" anchorCtr="0">
            <a:noAutofit/>
          </a:bodyPr>
          <a:lstStyle/>
          <a:p>
            <a:r>
              <a:rPr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</a:t>
            </a:r>
            <a:r>
              <a:rPr sz="4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απεία</a:t>
            </a:r>
          </a:p>
        </p:txBody>
      </p:sp>
      <p:sp>
        <p:nvSpPr>
          <p:cNvPr id="27651" name="Text Placeholder 27650"/>
          <p:cNvSpPr>
            <a:spLocks noGrp="1"/>
          </p:cNvSpPr>
          <p:nvPr>
            <p:ph idx="1"/>
          </p:nvPr>
        </p:nvSpPr>
        <p:spPr>
          <a:xfrm>
            <a:off x="1301056" y="1268761"/>
            <a:ext cx="9258994" cy="5111403"/>
          </a:xfrm>
          <a:ln/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αρτάται από τη χειρουργική λοίμωξη</a:t>
            </a:r>
          </a:p>
          <a:p>
            <a:pPr>
              <a:lnSpc>
                <a:spcPct val="14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Γενικευμένες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λεμφ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αγγεϊ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τιδ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α, κυτταρίτιδα κ</a:t>
            </a:r>
            <a:r>
              <a:rPr lang="el-G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λπ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40000"/>
              </a:lnSpc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(πα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ροχέτευση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αφα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ίρεση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4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Χορήγηση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ντι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βιοτικών</a:t>
            </a:r>
          </a:p>
          <a:p>
            <a:pPr>
              <a:lnSpc>
                <a:spcPct val="14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πιση των επιπλοκών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28673"/>
          <p:cNvSpPr>
            <a:spLocks noGrp="1"/>
          </p:cNvSpPr>
          <p:nvPr>
            <p:ph type="title"/>
          </p:nvPr>
        </p:nvSpPr>
        <p:spPr>
          <a:xfrm>
            <a:off x="1127448" y="116632"/>
            <a:ext cx="9331002" cy="648072"/>
          </a:xfrm>
          <a:ln/>
        </p:spPr>
        <p:txBody>
          <a:bodyPr anchor="ctr" anchorCtr="0">
            <a:normAutofit fontScale="90000"/>
          </a:bodyPr>
          <a:lstStyle/>
          <a:p>
            <a:r>
              <a:rPr sz="4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  <a:r>
              <a:rPr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8675" name="Text Placeholder 28674"/>
          <p:cNvSpPr>
            <a:spLocks noGrp="1"/>
          </p:cNvSpPr>
          <p:nvPr>
            <p:ph idx="1"/>
          </p:nvPr>
        </p:nvSpPr>
        <p:spPr>
          <a:xfrm>
            <a:off x="1127448" y="980729"/>
            <a:ext cx="9865096" cy="5877272"/>
          </a:xfrm>
          <a:ln/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οφυγή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της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κο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ποίησης των ιστών</a:t>
            </a: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Χρήση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άσηπ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τεχνικών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ελάττωση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εγχειρητικού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χρόνου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ομάκρυνση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νεκρωμάτων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ξένων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σωμάτων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Πλύση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αύματος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φυσιολογικό ορό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0,9%)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ή  </a:t>
            </a:r>
            <a:r>
              <a:rPr lang="en-US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Ringers lactate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λή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ιμάτωση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των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χειλέων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του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αύματος</a:t>
            </a: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τά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την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συρρ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αφή των ιστών αποφυγή σχηματισμού νεκρού χώρου </a:t>
            </a: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Συμ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πλησίαση των ιστών χωρίς τάση</a:t>
            </a:r>
          </a:p>
          <a:p>
            <a:pPr algn="just">
              <a:lnSpc>
                <a:spcPct val="110000"/>
              </a:lnSpc>
              <a:buClr>
                <a:schemeClr val="accent1"/>
              </a:buClr>
              <a:buFont typeface="Wingdings" panose="05000000000000000000" pitchFamily="2" charset="2"/>
              <a:buChar char="v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</a:t>
            </a:r>
            <a:r>
              <a:rPr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οκ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ατάσταση της αντίστασης του ξενιστή</a:t>
            </a:r>
            <a:endParaRPr sz="2400" dirty="0"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Placeholder 18434"/>
          <p:cNvSpPr>
            <a:spLocks noGrp="1"/>
          </p:cNvSpPr>
          <p:nvPr>
            <p:ph idx="1"/>
          </p:nvPr>
        </p:nvSpPr>
        <p:spPr>
          <a:xfrm>
            <a:off x="1415480" y="404664"/>
            <a:ext cx="9361040" cy="5996136"/>
          </a:xfrm>
          <a:ln/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Λοιμώξεις Δέρματος</a:t>
            </a:r>
          </a:p>
          <a:p>
            <a:pPr>
              <a:lnSpc>
                <a:spcPct val="90000"/>
              </a:lnSpc>
            </a:pP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Θυλ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ακίτιδα</a:t>
            </a:r>
          </a:p>
          <a:p>
            <a:pPr>
              <a:lnSpc>
                <a:spcPct val="9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Μολυσμ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ατικό κηρίο</a:t>
            </a:r>
          </a:p>
          <a:p>
            <a:pPr>
              <a:lnSpc>
                <a:spcPct val="9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Δοθιήν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ας</a:t>
            </a:r>
          </a:p>
          <a:p>
            <a:pPr>
              <a:lnSpc>
                <a:spcPct val="9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Ψευδάνθρ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ακας</a:t>
            </a:r>
          </a:p>
          <a:p>
            <a:pPr>
              <a:lnSpc>
                <a:spcPct val="90000"/>
              </a:lnSpc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Κυττα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ρίτιδ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>
              <a:lnSpc>
                <a:spcPct val="90000"/>
              </a:lnSpc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Λεμφαγγεϊ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ί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τιδ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</a:p>
          <a:p>
            <a:pPr>
              <a:lnSpc>
                <a:spcPct val="90000"/>
              </a:lnSpc>
            </a:pP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Άνθρ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ακας</a:t>
            </a:r>
          </a:p>
          <a:p>
            <a:pPr>
              <a:lnSpc>
                <a:spcPct val="90000"/>
              </a:lnSpc>
            </a:pP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Content Placeholder 56323" descr="Έρπης ζωστήρας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477768" y="640080"/>
            <a:ext cx="5236464" cy="5425440"/>
          </a:xfrm>
          <a:ln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Content Placeholder 54275" descr="Θηλακίτιδα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502152" y="1167384"/>
            <a:ext cx="5187696" cy="4370832"/>
          </a:xfrm>
          <a:ln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32771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Content Placeholder 46083" descr="Δοθιήνωση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514344" y="661416"/>
            <a:ext cx="5163312" cy="5382768"/>
          </a:xfrm>
          <a:ln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542" name="Content Placeholder 65541"/>
          <p:cNvGraphicFramePr>
            <a:graphicFrameLocks noGrp="1"/>
          </p:cNvGraphicFramePr>
          <p:nvPr>
            <p:ph sz="half" idx="1"/>
          </p:nvPr>
        </p:nvGraphicFramePr>
        <p:xfrm>
          <a:off x="4452144" y="3904456"/>
          <a:ext cx="587375" cy="23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86740" imgH="236855" progId="MSGraph.Chart.8">
                  <p:embed/>
                </p:oleObj>
              </mc:Choice>
              <mc:Fallback>
                <p:oleObj r:id="rId2" imgW="586740" imgH="236855" progId="MSGraph.Chart.8">
                  <p:embed/>
                  <p:pic>
                    <p:nvPicPr>
                      <p:cNvPr id="65542" name="Content Placeholder 65541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452144" y="3904456"/>
                        <a:ext cx="587375" cy="236538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5543" name="Content Placeholder 65542" descr="Ψευδάνθρακας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2424114" y="30164"/>
            <a:ext cx="7591425" cy="6827837"/>
          </a:xfrm>
          <a:ln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Content Placeholder 52227" descr="Μολυσματικό κηρίο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489960" y="679704"/>
            <a:ext cx="5212080" cy="5346192"/>
          </a:xfr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866249" y="1166191"/>
            <a:ext cx="9658875" cy="5158410"/>
          </a:xfrm>
        </p:spPr>
        <p:txBody>
          <a:bodyPr/>
          <a:lstStyle/>
          <a:p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είσοδος των παθογόνων μικροβίων </a:t>
            </a:r>
          </a:p>
          <a:p>
            <a:pPr>
              <a:buNone/>
            </a:pP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στον μεγαλοοργανισμό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και</a:t>
            </a:r>
          </a:p>
          <a:p>
            <a:pPr>
              <a:buNone/>
            </a:pP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απλή εναπόθεση μικροβίων πάνω στο δέρμα ή τους βλεννογόνους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χωρίς όμως να προκληθεί αρρώστια. </a:t>
            </a:r>
          </a:p>
          <a:p>
            <a:pPr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Λοίμωξη</a:t>
            </a:r>
          </a:p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</a:t>
            </a:r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νόσος που προκαλείται </a:t>
            </a:r>
          </a:p>
          <a:p>
            <a:pPr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εγκατάσταση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pPr>
              <a:buNone/>
            </a:pPr>
            <a:r>
              <a:rPr lang="el-G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τον πολλαπλασιασμό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των μικροβίων</a:t>
            </a:r>
          </a:p>
          <a:p>
            <a:pPr>
              <a:buNone/>
            </a:pP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στον οργανισμό</a:t>
            </a:r>
          </a:p>
          <a:p>
            <a:pPr>
              <a:buNone/>
            </a:pPr>
            <a:endParaRPr lang="el-GR" sz="32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l-GR" sz="3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1 - Τίτλος">
            <a:extLst>
              <a:ext uri="{FF2B5EF4-FFF2-40B4-BE49-F238E27FC236}">
                <a16:creationId xmlns:a16="http://schemas.microsoft.com/office/drawing/2014/main" id="{E226ABBB-930B-9B8A-4AF3-BDD68B04D72C}"/>
              </a:ext>
            </a:extLst>
          </p:cNvPr>
          <p:cNvSpPr txBox="1">
            <a:spLocks/>
          </p:cNvSpPr>
          <p:nvPr/>
        </p:nvSpPr>
        <p:spPr>
          <a:xfrm>
            <a:off x="795130" y="285752"/>
            <a:ext cx="9658875" cy="13310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4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Μόλυνση</a:t>
            </a:r>
          </a:p>
        </p:txBody>
      </p:sp>
    </p:spTree>
    <p:extLst>
      <p:ext uri="{BB962C8B-B14F-4D97-AF65-F5344CB8AC3E}">
        <p14:creationId xmlns:p14="http://schemas.microsoft.com/office/powerpoint/2010/main" val="2801589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Content Placeholder 39939" descr="Ακμή συρέουσα"/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3509772" y="675132"/>
            <a:ext cx="5172456" cy="5355336"/>
          </a:xfrm>
          <a:ln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15F4FF5-D29F-05B6-5765-8280B8943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1465" y="188640"/>
            <a:ext cx="9577063" cy="648072"/>
          </a:xfrm>
        </p:spPr>
        <p:txBody>
          <a:bodyPr/>
          <a:lstStyle/>
          <a:p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Τέτανος,1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5D9318-EFF1-2D86-FEFB-847F95A90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141" y="980729"/>
            <a:ext cx="10122387" cy="526767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Πολύ βαριά λοίμωξη, προκαλείται από την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εξωτοξίνη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κλωστηριδίου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του τετάνου, </a:t>
            </a:r>
            <a:r>
              <a:rPr lang="en-US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Clostridium tetani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Αφθονεί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είτε υπό τη βλαπτική μορφή είτε σαν σπόρος,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στο έδαφος και στον εντερικό σωλήνα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ανθρώπου και πολλών ζώων.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Προϋπόθεση για την εκδήλωση της νόσου =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Συνθήκες κακής αιμάτωσης και οξυγόνωσης </a:t>
            </a: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στην περιοχή του τραύματος, 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οπότε οι εισελθόντες σπόροι βλαστάνουν και παράγουν την </a:t>
            </a:r>
            <a:r>
              <a:rPr lang="el-GR" altLang="x-non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εξωτοξίνη</a:t>
            </a:r>
            <a:r>
              <a:rPr lang="el-GR" altLang="x-non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προκαλεί τη νόσο.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altLang="x-none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Συνθήκες που ευνοούν την βλάστηση των σπόρων = </a:t>
            </a:r>
            <a:r>
              <a:rPr lang="el-GR" altLang="x-none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νεκρωμένοι ιστοί, η είσοδος ξένων σωμάτων και οι συνυπάρχουσες </a:t>
            </a:r>
            <a:r>
              <a:rPr lang="el-GR" altLang="x-none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πυογόνες</a:t>
            </a:r>
            <a:r>
              <a:rPr lang="el-GR" altLang="x-none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λοιμώξεις</a:t>
            </a:r>
            <a:endParaRPr lang="en-US" altLang="x-none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12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74D7D3-F06B-A8BF-6702-74EC883B0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9" y="116632"/>
            <a:ext cx="9937103" cy="648072"/>
          </a:xfrm>
        </p:spPr>
        <p:txBody>
          <a:bodyPr/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Τέτανος, 2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8C2757B-7179-82FB-6013-38753780F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449" y="620688"/>
            <a:ext cx="9937103" cy="623731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Η νόσος εκδηλώνεται με την </a:t>
            </a:r>
            <a:r>
              <a:rPr lang="el-G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τετανοσπασμίνη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μεταφέρεται στα κύτταρα του ΚΝΣ, μέσω των περινευρίων, ή μέσω λεμφαγγείων ή μέσω μεγάλης κυκλοφορίας.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Δρώντας στις συνάψεις των κινητικών νευρώνων, τους ενεργοποιεί και προκαλούνται σπασμοί στους σκελετικούς μύες. Επίσης προκαλούνται συσπάσεις σε διάφορες μυϊκές ομάδες.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Χρόνος επώασης = 3 – 30 ημέρες, συνήθως  = 7 – 10 ημέρες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Κλινική εικόνα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α) Τοπικά σημεία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Αποβολή υγρού ως από ξέπλυμα κρέατος (ιχωρώδες υγρό)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Αιμωδίες και σπασμοί μυών πέριξ του τραύματος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Τραύμα επώδυνο στη ψηλάφηση και χωρίς έντονα σημεία φλεγμονής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5265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0ACE2F-5A2F-9994-099D-55389AB89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9" y="188640"/>
            <a:ext cx="9865095" cy="720080"/>
          </a:xfrm>
        </p:spPr>
        <p:txBody>
          <a:bodyPr>
            <a:normAutofit fontScale="90000"/>
          </a:bodyPr>
          <a:lstStyle/>
          <a:p>
            <a:r>
              <a:rPr lang="el-GR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Τέτανος, 3</a:t>
            </a:r>
            <a:br>
              <a:rPr lang="el-GR" sz="4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350503E-C336-B7D8-0A49-CAAB493B9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3453" y="1052736"/>
            <a:ext cx="9865095" cy="5472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β) Γενικά σημεία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Καταρχήν πόνος στο τραύμα, σύσπαση τοπικών μυών (τοπικός τέτανος). </a:t>
            </a: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Ακολουθεί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αδυναμία διάνοιξης του στόματος, λόγω σύσπασης των μασητήρων μυών (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τρισμός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οδόντων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</a:p>
          <a:p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πόνος με μυϊκή σύσπαση του αυχένα, ράχης, κοιλιάς.</a:t>
            </a:r>
          </a:p>
          <a:p>
            <a:pPr marL="0" indent="0"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Βαθμιαία εγκαθίσταται</a:t>
            </a:r>
          </a:p>
          <a:p>
            <a:pPr marL="0" indent="0"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αυχενική δυσκαμψία, </a:t>
            </a:r>
          </a:p>
          <a:p>
            <a:pPr marL="0" indent="0">
              <a:buNone/>
            </a:pP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δυσκαταποσία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σύσπαση μυών προσώπου (σαρδόνιος γέλωτας)</a:t>
            </a:r>
          </a:p>
          <a:p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0858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6FD4C4-6A32-427B-68E4-FBB114131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449" y="188640"/>
            <a:ext cx="9721079" cy="648072"/>
          </a:xfrm>
        </p:spPr>
        <p:txBody>
          <a:bodyPr/>
          <a:lstStyle/>
          <a:p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Τέτανος, 4</a:t>
            </a: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196875-8686-D032-1FA4-2A3C952CB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3473" y="836713"/>
            <a:ext cx="9721079" cy="583264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Παράλληλα μπορεί να υπάρχει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υψηλός πυρετός,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συγχυτικά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φαινόμενα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Τονικοί και 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κλωνικοί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σπασμοί (</a:t>
            </a:r>
            <a:r>
              <a:rPr lang="el-G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οπισθότονος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εκλύονται με ευκολία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εξωτερικά ερεθίσματα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είναι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επώδυνοι.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Τελευταίοι προσβάλλονται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αναπνευστικοί μύες, παρατεταμένες συσπάσεις των οποίων μπορεί να προκαλέσουν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παύση της αναπνοής,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ασφυξία και θάνατο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607795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Placeholder 13314"/>
          <p:cNvSpPr>
            <a:spLocks noGrp="1"/>
          </p:cNvSpPr>
          <p:nvPr>
            <p:ph idx="1"/>
          </p:nvPr>
        </p:nvSpPr>
        <p:spPr>
          <a:xfrm>
            <a:off x="1271465" y="188641"/>
            <a:ext cx="9649071" cy="6407423"/>
          </a:xfrm>
          <a:ln/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32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Όσο πιο γρήγορα εγκαθίστανται οι σπασμοί, τόσο βαρύτερη η πρόγνωση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Πρόληψη</a:t>
            </a: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επί </a:t>
            </a:r>
            <a:r>
              <a:rPr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r>
              <a:rPr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αυματισμού</a:t>
            </a: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Αντιτετ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ανικός ορός</a:t>
            </a: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Αντιτετ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ανικό εμβόλιο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Θεραπ</a:t>
            </a:r>
            <a:r>
              <a:rPr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</a:t>
            </a:r>
            <a:r>
              <a:rPr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Τετάνου</a:t>
            </a:r>
            <a:endParaRPr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Αντιμετώ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πιση σπασμών</a:t>
            </a:r>
          </a:p>
          <a:p>
            <a:pPr lvl="3">
              <a:lnSpc>
                <a:spcPct val="160000"/>
              </a:lnSpc>
              <a:spcBef>
                <a:spcPts val="0"/>
              </a:spcBef>
            </a:pPr>
            <a:r>
              <a:rPr sz="3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Σκοτεινό</a:t>
            </a:r>
            <a:r>
              <a:rPr sz="3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δωμάτιο</a:t>
            </a:r>
            <a:endParaRPr sz="3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lnSpc>
                <a:spcPct val="160000"/>
              </a:lnSpc>
              <a:spcBef>
                <a:spcPts val="0"/>
              </a:spcBef>
            </a:pPr>
            <a:r>
              <a:rPr sz="3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Ηρεμιστικά</a:t>
            </a:r>
            <a:r>
              <a:rPr sz="3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βαρβ</a:t>
            </a:r>
            <a:r>
              <a:rPr sz="3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ιτουρικά</a:t>
            </a:r>
            <a:endParaRPr sz="3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lnSpc>
                <a:spcPct val="160000"/>
              </a:lnSpc>
              <a:spcBef>
                <a:spcPts val="0"/>
              </a:spcBef>
            </a:pPr>
            <a:r>
              <a:rPr sz="3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</a:t>
            </a:r>
            <a:r>
              <a:rPr sz="3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απνευστήρας</a:t>
            </a: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Χειρουργικός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καθα</a:t>
            </a: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ρισμός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τρ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αύματος</a:t>
            </a: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Αντιβ</a:t>
            </a: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ίωση</a:t>
            </a:r>
            <a:endParaRPr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>
              <a:lnSpc>
                <a:spcPct val="160000"/>
              </a:lnSpc>
              <a:spcBef>
                <a:spcPts val="0"/>
              </a:spcBef>
            </a:pP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</a:t>
            </a:r>
            <a:r>
              <a:rPr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</a:t>
            </a:r>
            <a:r>
              <a:rPr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βαρική οξυγόνωση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3773" y="0"/>
            <a:ext cx="11340839" cy="518615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Γάγγραινα, 1</a:t>
            </a:r>
            <a:b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518615"/>
            <a:ext cx="12474053" cy="63393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Βαρειά φλεγμονή των μαλακών μορίων 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l-GR" sz="2400" u="sng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εκτεταμένη νέκρωση των ιστών και παραγωγή αερίων</a:t>
            </a:r>
            <a:r>
              <a:rPr lang="en-US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μφανίζεται συνήθως μετά από εγχειρίσεις ή εκτεταμένους τραυματισμούς των μαλακών μορίων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Ιδιαίτερα συχνή =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πολεμικές περιόδους του παρελθόντος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Αιτιολογικός παράγοντας =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C.perfigens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(80-90%),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C.novyi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C.septicum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αρκετές περιπτώσεις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 να συνυπάρχει ένα ή περισσότερα </a:t>
            </a:r>
            <a:r>
              <a:rPr lang="el-GR" sz="24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κλωστηρίδια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Πολύ συχνή η συνύπαρξη στην περιοχή του τραύματος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Gram-(+)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κόκκων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Gram (-)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εντερικών βακτηρίων.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Κλωστηρίδια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παράγουν μεγάλο αριθμό τοξινών που ευθύνονται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εξάπλωση της λοίμωξης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3056E28-A538-45B9-8D02-24235907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364" y="0"/>
            <a:ext cx="11805314" cy="382137"/>
          </a:xfrm>
        </p:spPr>
        <p:txBody>
          <a:bodyPr>
            <a:noAutofit/>
          </a:bodyPr>
          <a:lstStyle/>
          <a:p>
            <a:pPr algn="ctr"/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Γάγγραινα, 2</a:t>
            </a: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E23A35-FC1B-AD7B-3A47-7D7378A98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22" y="382137"/>
            <a:ext cx="12023678" cy="634620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Ιδεώδεις συνθήκες για ανάπτυξη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κλωστηριδίων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σε μολυσμένο τραύμα = 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α)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επικράτηση τοπικών συνθηκών κακής αιμάτωσης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&amp; </a:t>
            </a:r>
            <a:r>
              <a:rPr lang="el-GR" sz="2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οξυγόνωσης των ιστών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β)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εκτεταμένα τραύματα μυών,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γ)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ελάττωση τοπικής παροχής αίματος,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δ) </a:t>
            </a:r>
            <a:r>
              <a:rPr lang="el-GR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εκσεσημασμένη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παρατεταμένη πίεση των ιστών από επιδέσμους και νάρθηκες,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ε)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έντονο τοπικό οίδημα,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στ) </a:t>
            </a:r>
            <a:r>
              <a:rPr lang="el-GR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παρουσία ξένων σωμάτων 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περισσότερες από τις </a:t>
            </a:r>
            <a:r>
              <a:rPr lang="el-GR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εξωτοξίνες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που παράγονται έχουν </a:t>
            </a:r>
            <a:r>
              <a:rPr lang="el-GR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νεκρωτικές και αιμολυτικές ιδιότητες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νεκρωμένοι ιστοί στην περιοχή του τραύματος                                                               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βλάστηση σπόρων.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Οι παραγόμενοι μικροοργανισμοί χρησιμοποιούν, για την ανάπτυξη τους, </a:t>
            </a: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υδατάνθρακες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παραγωγή αερίων.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Παράγονται νεκρωτικές τοξίνες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επέκταση της λοίμωξης + κακή αιμάτωση των ιστών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Αποτέλεσμα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Είσοδος των τοξινών στην κυκλοφορία, πρόκληση βαριάς αιμολυτικής αναιμίας, βαριάς σηψαιμίας, σηπτικού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shock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l-GR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θάνατος</a:t>
            </a:r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49761ED9-8575-3074-9379-2BDDA3808FB6}"/>
              </a:ext>
            </a:extLst>
          </p:cNvPr>
          <p:cNvSpPr/>
          <p:nvPr/>
        </p:nvSpPr>
        <p:spPr>
          <a:xfrm>
            <a:off x="8850371" y="5017157"/>
            <a:ext cx="2347415" cy="3275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Βέλος: Δεξιό 5">
            <a:extLst>
              <a:ext uri="{FF2B5EF4-FFF2-40B4-BE49-F238E27FC236}">
                <a16:creationId xmlns:a16="http://schemas.microsoft.com/office/drawing/2014/main" id="{F8C21A67-D863-ECD7-92A7-B8AC94724FEF}"/>
              </a:ext>
            </a:extLst>
          </p:cNvPr>
          <p:cNvSpPr/>
          <p:nvPr/>
        </p:nvSpPr>
        <p:spPr>
          <a:xfrm>
            <a:off x="5663820" y="4176215"/>
            <a:ext cx="2525439" cy="32754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1559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13E5D2-D5AA-D173-63B7-314B68870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182" y="95534"/>
            <a:ext cx="11900847" cy="514067"/>
          </a:xfrm>
        </p:spPr>
        <p:txBody>
          <a:bodyPr>
            <a:normAutofit fontScale="90000"/>
          </a:bodyPr>
          <a:lstStyle/>
          <a:p>
            <a:pPr algn="ctr"/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Γάγγραινα, 3   </a:t>
            </a:r>
            <a:r>
              <a:rPr lang="el-G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(Κλινική εικόνα) </a:t>
            </a:r>
            <a:b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2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6A51550-4FAE-D284-43BF-95608723F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82" y="609602"/>
            <a:ext cx="11900847" cy="6152864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Απλή μόλυνση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Όχι ιδιαίτερες ενδείξεις τοπικής/γενικής λοίμωξης. Παράγεται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οροπυώδες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δύσοσμο εξίδρωμα.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Εφόσον οι παρακείμενοι ιστοί είναι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υγιείς :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συνίσταται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επιμελής χειρουργικός καθαρισμός του τραύματος,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 αφαίρεση όλων των νεκρωμένων ιστών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μόνη απαιτούμενη θεραπεία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Εάν δε γίνει επιμελής χειρουργικός καθαρισμός = η απλή μόλυνση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εξελίσσεται σε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λοίμωξη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Κλωστηριδιακή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κυτταρίτιδα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Διηθητική λοίμωξη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υποδορίων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ιστών,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τραυματισμό /επικράτηση συνθηκών έντονης ισχαιμίας. Η λοίμωξη επεκτείνεται κατά μήκος της περιτονίας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χωρίς διήθηση των μυών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Συνυπάρχει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έντονο οίδημα ολόκληρης της περιοχής 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κυανωτική χροιά του δέρματος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Κλωστηριδιακή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μυίτιδα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l-GR" sz="24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μυονέκρωση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Επώαση &lt; 3 ημέρες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Έντονο τοπικό οίδημα/ έξοδος οροπυώδους δύσοσμου καφέ υγρού + αέρια.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Θεραπεία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Επιμελής χειρουργικός καθαρισμός του τραύματος + ενδοφλέβιο αντιβιοτικό (Πενικιλίνη 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καταστροφή των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κλωστηριδίων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 ορισμένες περιπτώσεις = 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ωφέλιμη  η χρήση Ο2 υπό πίεση σε ειδικούς θαλάμους υπερβαρικής πίεσης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(αναστέλλεται η περαιτέρω ανάπτυξη </a:t>
            </a:r>
            <a:r>
              <a:rPr lang="el-G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κλωστηριδίων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F8B4B6CE-57F0-ACDF-A2FD-3CF5CC419076}"/>
              </a:ext>
            </a:extLst>
          </p:cNvPr>
          <p:cNvSpPr/>
          <p:nvPr/>
        </p:nvSpPr>
        <p:spPr>
          <a:xfrm>
            <a:off x="9990161" y="1815152"/>
            <a:ext cx="2019868" cy="42308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171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A30CBAB-E693-6154-66BC-9970856EB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3" y="0"/>
            <a:ext cx="11778018" cy="609601"/>
          </a:xfrm>
        </p:spPr>
        <p:txBody>
          <a:bodyPr/>
          <a:lstStyle/>
          <a:p>
            <a:pPr algn="ctr"/>
            <a:r>
              <a:rPr lang="el-GR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Γάγγραινα των άκρων</a:t>
            </a:r>
            <a:endParaRPr lang="el-G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7C623E-21EE-4CBF-2FB3-E4175E8F3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82" y="609601"/>
            <a:ext cx="11900849" cy="607780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Ξηρή γάγγραινα =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Τελική εξέλιξη αποφρακτικής αρτηριοπάθειας των κάτω άκρων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Διαλείπουσα χωλότητα,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Άλγος ανάπαυσης,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ωχρότητα, ψυχρότητα,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κυάνωση του μέλους, νέκρωση του άκρου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Υγρή γάγγραινα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Διαβητική αποφρακτική αρτηριοπάθεια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Ανάπτυξη </a:t>
            </a: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παθογόνων μικροοργανισμών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ευθύνονται για την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εγκατάσταση έντονης φλεγμονής που επεκτείνεται τοπικά και προκαλεί γενικές εκδηλώσεις</a:t>
            </a:r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A9916C72-9706-F02B-86E3-8C1D613A1099}"/>
              </a:ext>
            </a:extLst>
          </p:cNvPr>
          <p:cNvSpPr/>
          <p:nvPr/>
        </p:nvSpPr>
        <p:spPr>
          <a:xfrm>
            <a:off x="1910687" y="1444390"/>
            <a:ext cx="2702257" cy="450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Βέλος: Δεξιό 4">
            <a:extLst>
              <a:ext uri="{FF2B5EF4-FFF2-40B4-BE49-F238E27FC236}">
                <a16:creationId xmlns:a16="http://schemas.microsoft.com/office/drawing/2014/main" id="{074EA514-DA6A-EBF3-B653-693BFC49C947}"/>
              </a:ext>
            </a:extLst>
          </p:cNvPr>
          <p:cNvSpPr/>
          <p:nvPr/>
        </p:nvSpPr>
        <p:spPr>
          <a:xfrm>
            <a:off x="9146275" y="5006456"/>
            <a:ext cx="2702257" cy="450376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8286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Placeholder 3074"/>
          <p:cNvSpPr>
            <a:spLocks noGrp="1"/>
          </p:cNvSpPr>
          <p:nvPr>
            <p:ph idx="1"/>
          </p:nvPr>
        </p:nvSpPr>
        <p:spPr>
          <a:xfrm>
            <a:off x="1487488" y="1916114"/>
            <a:ext cx="9288462" cy="4687887"/>
          </a:xfrm>
          <a:ln/>
        </p:spPr>
        <p:txBody>
          <a:bodyPr>
            <a:normAutofit/>
          </a:bodyPr>
          <a:lstStyle/>
          <a:p>
            <a:pPr>
              <a:lnSpc>
                <a:spcPct val="140000"/>
              </a:lnSpc>
              <a:buNone/>
            </a:pPr>
            <a:r>
              <a:rPr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</a:t>
            </a:r>
            <a:r>
              <a:rPr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λοίμωξη</a:t>
            </a:r>
            <a:r>
              <a:rPr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που η βασική θεραπεία της, </a:t>
            </a:r>
            <a:r>
              <a:rPr sz="4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χειρουργική</a:t>
            </a:r>
            <a:r>
              <a:rPr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Περιλαμβ</a:t>
            </a:r>
            <a:r>
              <a:rPr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άνει</a:t>
            </a:r>
            <a:r>
              <a:rPr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σαν </a:t>
            </a:r>
            <a:r>
              <a:rPr lang="el-GR" sz="4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επιπλοκ</a:t>
            </a:r>
            <a:r>
              <a:rPr lang="el-GR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ή </a:t>
            </a:r>
            <a:r>
              <a:rPr sz="4000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τις</a:t>
            </a:r>
            <a:r>
              <a:rPr sz="40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λοιμώξεις του χειρουργικού τραύματος, </a:t>
            </a:r>
            <a:r>
              <a:rPr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καθώς και τις άλλες μετεγχειρητικές λοιμώξεις.</a:t>
            </a:r>
          </a:p>
        </p:txBody>
      </p:sp>
      <p:sp>
        <p:nvSpPr>
          <p:cNvPr id="3076" name="Rectangles 3075"/>
          <p:cNvSpPr/>
          <p:nvPr/>
        </p:nvSpPr>
        <p:spPr>
          <a:xfrm>
            <a:off x="2857500" y="685800"/>
            <a:ext cx="6262836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ea typeface="Impact" panose="020B0806030902050204" charset="0"/>
                <a:cs typeface="Times New Roman" panose="02020603050405020304" pitchFamily="18" charset="0"/>
              </a:rPr>
              <a:t>Χειρουργική Λοίμωξη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1443" descr="Ξηρά γάγγραινα">
            <a:extLst>
              <a:ext uri="{FF2B5EF4-FFF2-40B4-BE49-F238E27FC236}">
                <a16:creationId xmlns:a16="http://schemas.microsoft.com/office/drawing/2014/main" id="{7E4539BB-FD69-AB0B-4A37-F8D30A796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94" y="245660"/>
            <a:ext cx="11532358" cy="661234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748227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3491" descr="φλεβική γάγγραινα">
            <a:extLst>
              <a:ext uri="{FF2B5EF4-FFF2-40B4-BE49-F238E27FC236}">
                <a16:creationId xmlns:a16="http://schemas.microsoft.com/office/drawing/2014/main" id="{42EBD6EF-5396-E715-77A4-279E3344E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20" y="232012"/>
            <a:ext cx="11859905" cy="652363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451001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s 22532"/>
          <p:cNvSpPr/>
          <p:nvPr/>
        </p:nvSpPr>
        <p:spPr>
          <a:xfrm>
            <a:off x="3171825" y="247650"/>
            <a:ext cx="10287000" cy="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22535" name="Content Placeholder 22534"/>
          <p:cNvGraphicFramePr>
            <a:graphicFrameLocks noGrp="1"/>
          </p:cNvGraphicFramePr>
          <p:nvPr>
            <p:ph/>
          </p:nvPr>
        </p:nvGraphicFramePr>
        <p:xfrm>
          <a:off x="0" y="0"/>
          <a:ext cx="12191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958205" imgH="6644005" progId="ABCFlow">
                  <p:embed/>
                </p:oleObj>
              </mc:Choice>
              <mc:Fallback>
                <p:oleObj r:id="rId2" imgW="5958205" imgH="6644005" progId="ABCFlow">
                  <p:embed/>
                  <p:pic>
                    <p:nvPicPr>
                      <p:cNvPr id="22535" name="Content Placeholder 2253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1999" cy="6858000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981200" y="260648"/>
            <a:ext cx="8305800" cy="6048672"/>
          </a:xfrm>
        </p:spPr>
        <p:txBody>
          <a:bodyPr>
            <a:normAutofit fontScale="9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 και παραπομπές πηγών 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Χειρουργική Παθολογία (Μπονάτσος – Κακλαμάνος –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Γολεμάτης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Σύγχρονη Γενική Χειρουργική (Παπαδημητρίου)</a:t>
            </a: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Αντωνία Καλογιάννη. «Χειρουργική Νοσηλευτική Ι (Θ). Ενότητα 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Ύδωρ και Ηλεκτρολύτες». Έκδοση: 1.0. Αθήνα 2014. Διαθέσιμο από τη δικτυακή διεύθυνση: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ocp.teiath.gr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(e-class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ΤΕΙ Νοσηλευτικής Αθήνας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Αναφοράς</a:t>
            </a:r>
            <a:b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Copyright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Τεχνολογικό Εκπαιδευτικό Ίδρυμα Αθήνας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 2014.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Αντωνία Καλογιάννη. «Χειρουργική Νοσηλευτική Ι (Θ). Ενότητα 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Ενδοφλέβια Διαλύματα».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Έκδοση: 1.0. Αθήνα 2014. 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Διαθέσιμο από τη δικτυακή διεύθυνση: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ocp.teiath.gr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l-GR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 για την προσοχή σας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7914" y="735546"/>
            <a:ext cx="7364186" cy="857250"/>
          </a:xfrm>
        </p:spPr>
        <p:txBody>
          <a:bodyPr>
            <a:normAutofit/>
          </a:bodyPr>
          <a:lstStyle/>
          <a:p>
            <a:r>
              <a:rPr lang="el-GR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Σημείωμα Αδειοδότησης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4476" y="1908216"/>
            <a:ext cx="8122722" cy="108131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κ.λ.π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τα οποία εμπεριέχονται σε αυτό. Οι όροι χρήσης των έργων τρίτων επεξηγούνται στη διαφάνεια  «Επεξήγηση όρων χρήσης έργων τρίτων». </a:t>
            </a:r>
          </a:p>
          <a:p>
            <a:pPr marL="0" indent="0">
              <a:buNone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Τα έργα για τα οποία έχει ζητηθεί άδεια  αναφέρονται στο «Σημείωμα  Χρήσης Έργων Τρίτων».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04951" y="3320988"/>
            <a:ext cx="8256320" cy="2679762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http://creativecommons.org/licenses/by-nc-sa/4.0/ 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Ως </a:t>
            </a:r>
            <a:r>
              <a:rPr lang="el-GR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Μη Εμπορική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ορίζεται η χρήση: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endParaRPr lang="el-G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spcBef>
                <a:spcPts val="450"/>
              </a:spcBef>
              <a:buFont typeface="Arial" panose="020B0604020202020204" pitchFamily="34" charset="0"/>
              <a:buChar char="•"/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δεν προσπορίζει στο διανομέα του έργου και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έμμεσο οικονομικό όφελος (π.χ. διαφημίσεις) από την προβολή του έργου σε διαδικτυακό τόπο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450"/>
              </a:spcBef>
            </a:pP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 δικαιούχος μπορεί να παρέχει στον </a:t>
            </a:r>
            <a:r>
              <a:rPr lang="el-GR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αδειοδόχο</a:t>
            </a:r>
            <a:r>
              <a:rPr lang="el-GR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E26E36D-1058-C0C7-13E1-327DFB5D4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094" y="260649"/>
            <a:ext cx="11322424" cy="626469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Σήψη, ή Σηπτική λοίμωξη 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λοίμωξη που προκαλείται από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ανάπτυξη πυογόνων μικροβίων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Ενδογενής</a:t>
            </a:r>
            <a:r>
              <a:rPr lang="el-G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χαρακτηρίζεται η λοίμωξη που προκαλείται από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μικρόβια που ελέγχονται από τη φυσιολογική χλωρίδα του οργανισμού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Εξωγενής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χαρακτηρίζεται η λοίμωξη που προκαλείται από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μικρόβια που προέρχονται από το περιβάλλον του ασθενούς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l-GR" sz="2400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Ευκαιριακή</a:t>
            </a: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χαρακτηρίζεται η λοίμωξη που προκαλείται από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«ευκαιριακά παθογόνα» μικρόβια,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δηλαδή σαπροφυτικά μικρόβια που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ενώ υπό φυσιολογικές συνθήκες δεν προκαλούνε λοίμωξη</a:t>
            </a: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l-GR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400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δυνατόν σε συνθήκες χαμηλής άμυνας του οργανισμού να προκαλέσουν λοίμωξη</a:t>
            </a:r>
            <a:endParaRPr lang="en-US" sz="2400" i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62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68AD785-BFFC-FBEF-4FCE-039F7D69F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071" y="188641"/>
            <a:ext cx="11497235" cy="640871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Νοσοκομειακή λοίμωξη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λοίμωξη που εκδηλώνεται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σε ασθενείς μιας κλινικής/νοσοκομείου από μια κοινή πηγή λοίμωξης.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Στις νοσοκομειακές λοιμώξεις περιλαμβάνονται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οι λοιμώξεις σε ασθενείς &lt; 48</a:t>
            </a:r>
            <a:r>
              <a:rPr lang="en-US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από την εισαγωγή στο νοσοκομείο</a:t>
            </a:r>
            <a:endParaRPr lang="en-US" sz="2800" b="1" u="sng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Ιατρογενής</a:t>
            </a:r>
            <a:r>
              <a:rPr lang="el-GR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λοίμωξη που εμφανίζεται σε μεγάλο βαθμό εξαιτίας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ιατρικού χειρισμού ή ιατρικής αμέλειας (απόστημα μετά από ενδομυϊκή ένεση)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Μικροβιαιμία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χαρακτηρίζεται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είσοδος μικροβίων στην κυκλοφορία του αίματος.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Διακρίνεται σε πρωτοπαθή και δευτεροπαθή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Πρωτοπαθής: 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δεν ανιχνεύεται ταυτόχρονη η προηγούμενη εστία λοίμωξης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από τον μικροοργανισμό που προκαλεί την μικροβιαιμία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Δευτεροπαθής: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ανιχνεύεται ταυτόχρονη ή προηγούμενη εστία λοίμωξης από τον μικροοργανισμό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5440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2227EA-0604-5732-2B74-DA6808818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729" y="332657"/>
            <a:ext cx="11564471" cy="626469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Σηψαιμία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η διάχυτη λοίμωξη όπου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διάφορα παθογόνα μικρόβια &amp; οι παραγόμενες τοξίνες τους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βρίσκονται στο αίμα που κυκλοφορεί στους ιστούς και τα όργανα.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Οφείλεται στην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α)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απευθείας είσοδο παθογόνων μικροβίων στην κυκλοφορία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(πχ μετά από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φλεβοκέντηση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καθετηριασμό οργάνων ή κατά την παρεντερική χορήγηση διαφόρων διαλυμάτων)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β)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 στην κυκλοφορία μικροβίων και τοξινών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που προέρχονται από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σηπτική εστία σε κάποιον ιστό ή όργανο σώματος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(οξεία σκωληκοειδίτιδα, εμπύημα της χοληδόχου κύστης, υποδόριο απόστημα)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γ)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 στην κυκλοφορία μολυσμένης λέμφου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μετά από λεμφαγγειίτιδα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7402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B77885-CDB6-FEB7-A40C-1F178A733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41" y="260649"/>
            <a:ext cx="11308977" cy="604867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Πυαιμία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σηψαιμία από πυογόνους μικροοργανισμούς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 aureus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και τις τοξίνες τους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που μεταφέρονται με την κυκλοφορία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και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εγκαθίστανται σε διάφορα όργανα ή ιστούς του δέρματος,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 τελική συνέπεια </a:t>
            </a:r>
            <a:r>
              <a:rPr lang="el-GR" sz="28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ανάπτυξη πολλών τοπικών σηπτικών εστιών ή αποστημάτων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Τοξιναιμία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είναι η κυκλοφορία με το αίμα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τοξινών που παράγονται από διάφορα μικρόβια,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χωρίς όμως να είναι απαραίτητη και η παρουσία στην κυκλοφορία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των αντίστοιχων μικροβίων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l-GR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Συνήθως παρατηρείται στην διαδρομή λοιμώξεων με μικρόβια που παράγουν τοξίνες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(πχ λοίμωξη από </a:t>
            </a:r>
            <a:r>
              <a:rPr lang="el-G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κλωστηρίδιο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τετάνου, αεριογόνου γάγγραινας)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399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63AEB72-B55E-007F-8C18-CB300E259A2C}"/>
              </a:ext>
            </a:extLst>
          </p:cNvPr>
          <p:cNvSpPr txBox="1"/>
          <p:nvPr/>
        </p:nvSpPr>
        <p:spPr>
          <a:xfrm>
            <a:off x="484094" y="309282"/>
            <a:ext cx="11403106" cy="5185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Σηπτική καταπληξία / σηπτικό </a:t>
            </a:r>
            <a:r>
              <a:rPr lang="en-US" sz="2800" b="1" u="sng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shock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el-G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 επιπλοκή σηψαιμίας ή εντοπισμένου ενεργού λοίμωξης που δεν αντιμετωπίσθηκε έγκαιρα και αποτελεσματικά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(πχ με χειρουργική διάνοιξη, επαρκή παροχέτευση, παράλληλη χορήγηση αντιβιοτικών). Συνοδεύεται από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αιμοδυναμική αστάθεια,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ελαττωμένη αιμάτωση ιστών,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l-GR" sz="2800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ανεπάρκεια ιστών και οργάνων</a:t>
            </a:r>
          </a:p>
        </p:txBody>
      </p:sp>
    </p:spTree>
    <p:extLst>
      <p:ext uri="{BB962C8B-B14F-4D97-AF65-F5344CB8AC3E}">
        <p14:creationId xmlns:p14="http://schemas.microsoft.com/office/powerpoint/2010/main" val="286502058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105</TotalTime>
  <Words>2292</Words>
  <Application>Microsoft Office PowerPoint</Application>
  <PresentationFormat>Ευρεία οθόνη</PresentationFormat>
  <Paragraphs>293</Paragraphs>
  <Slides>46</Slides>
  <Notes>2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46</vt:i4>
      </vt:variant>
    </vt:vector>
  </HeadingPairs>
  <TitlesOfParts>
    <vt:vector size="55" baseType="lpstr">
      <vt:lpstr>Arial</vt:lpstr>
      <vt:lpstr>Calibri</vt:lpstr>
      <vt:lpstr>Century Gothic</vt:lpstr>
      <vt:lpstr>Times New Roman</vt:lpstr>
      <vt:lpstr>Wingdings</vt:lpstr>
      <vt:lpstr>Wingdings 3</vt:lpstr>
      <vt:lpstr>Θρόισμα</vt:lpstr>
      <vt:lpstr>Microsoft Graph Chart</vt:lpstr>
      <vt:lpstr>ABCFlow</vt:lpstr>
      <vt:lpstr>Χειρουργική Νοσηλευτική </vt:lpstr>
      <vt:lpstr>Χειρουργικές Λοιμώξεις, 1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Φλεγμονή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Κλινική εικόνα</vt:lpstr>
      <vt:lpstr>Εξετάσεις</vt:lpstr>
      <vt:lpstr>Παρουσίαση του PowerPoint</vt:lpstr>
      <vt:lpstr>Επιπλοκές</vt:lpstr>
      <vt:lpstr>Θεραπεία</vt:lpstr>
      <vt:lpstr>Πρόληψη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Τέτανος,1</vt:lpstr>
      <vt:lpstr>Τέτανος, 2</vt:lpstr>
      <vt:lpstr>Τέτανος, 3 </vt:lpstr>
      <vt:lpstr>Τέτανος, 4</vt:lpstr>
      <vt:lpstr>Παρουσίαση του PowerPoint</vt:lpstr>
      <vt:lpstr>Γάγγραινα, 1 </vt:lpstr>
      <vt:lpstr>Γάγγραινα, 2</vt:lpstr>
      <vt:lpstr>Γάγγραινα, 3   (Κλινική εικόνα)  </vt:lpstr>
      <vt:lpstr>Γάγγραινα των άκρων</vt:lpstr>
      <vt:lpstr>Παρουσίαση του PowerPoint</vt:lpstr>
      <vt:lpstr>Παρουσίαση του PowerPoint</vt:lpstr>
      <vt:lpstr>Παρουσίαση του PowerPoint</vt:lpstr>
      <vt:lpstr>βιβλιογραφία και παραπομπές πηγών     Χειρουργική Παθολογία (Μπονάτσος – Κακλαμάνος – Γολεμάτης)  Σύγχρονη Γενική Χειρουργική (Παπαδημητρίου)   Αντωνία Καλογιάννη. «Χειρουργική Νοσηλευτική Ι (Θ). Ενότητα 1: Ύδωρ και Ηλεκτρολύτες». Έκδοση: 1.0. Αθήνα 2014. Διαθέσιμο από τη δικτυακή διεύθυνση: ocp.teiath.gr.  (e-class ΤΕΙ Νοσηλευτικής Αθήνας)</vt:lpstr>
      <vt:lpstr>Σημείωμα Αναφοράς </vt:lpstr>
      <vt:lpstr>Ευχαριστώ για την προσοχή σας</vt:lpstr>
      <vt:lpstr>Σημείωμα Αδειοδότησης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Χειρουργική Ι, ΙΙ</dc:title>
  <dc:creator>maria koutentaki</dc:creator>
  <cp:lastModifiedBy>maria koutentaki</cp:lastModifiedBy>
  <cp:revision>9</cp:revision>
  <dcterms:created xsi:type="dcterms:W3CDTF">2022-05-25T22:53:30Z</dcterms:created>
  <dcterms:modified xsi:type="dcterms:W3CDTF">2025-03-22T17:56:36Z</dcterms:modified>
</cp:coreProperties>
</file>