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6" r:id="rId9"/>
    <p:sldId id="264" r:id="rId10"/>
    <p:sldId id="341" r:id="rId11"/>
    <p:sldId id="267" r:id="rId12"/>
    <p:sldId id="265" r:id="rId13"/>
    <p:sldId id="268" r:id="rId14"/>
    <p:sldId id="342" r:id="rId15"/>
    <p:sldId id="269" r:id="rId16"/>
    <p:sldId id="270" r:id="rId17"/>
    <p:sldId id="272" r:id="rId18"/>
    <p:sldId id="343" r:id="rId19"/>
    <p:sldId id="273" r:id="rId20"/>
    <p:sldId id="274" r:id="rId21"/>
    <p:sldId id="275" r:id="rId22"/>
    <p:sldId id="289" r:id="rId23"/>
    <p:sldId id="290" r:id="rId24"/>
    <p:sldId id="292" r:id="rId25"/>
    <p:sldId id="294" r:id="rId26"/>
    <p:sldId id="293" r:id="rId27"/>
    <p:sldId id="302" r:id="rId28"/>
    <p:sldId id="313" r:id="rId29"/>
    <p:sldId id="314" r:id="rId30"/>
    <p:sldId id="304" r:id="rId31"/>
    <p:sldId id="315" r:id="rId32"/>
    <p:sldId id="305" r:id="rId33"/>
    <p:sldId id="312" r:id="rId34"/>
    <p:sldId id="307" r:id="rId35"/>
    <p:sldId id="308" r:id="rId36"/>
    <p:sldId id="309" r:id="rId37"/>
    <p:sldId id="310" r:id="rId38"/>
    <p:sldId id="311" r:id="rId39"/>
    <p:sldId id="316" r:id="rId40"/>
    <p:sldId id="317" r:id="rId41"/>
    <p:sldId id="319" r:id="rId42"/>
    <p:sldId id="318" r:id="rId43"/>
    <p:sldId id="321" r:id="rId44"/>
    <p:sldId id="322" r:id="rId45"/>
    <p:sldId id="323" r:id="rId46"/>
    <p:sldId id="324" r:id="rId47"/>
    <p:sldId id="325" r:id="rId48"/>
    <p:sldId id="326" r:id="rId49"/>
    <p:sldId id="327" r:id="rId5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fld id="{2342CEA3-3058-4D43-AE35-B3DA76CB4003}" type="datetimeFigureOut">
              <a:rPr lang="el-GR" smtClean="0"/>
              <a:pPr/>
              <a:t>24/3/2025</a:t>
            </a:fld>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24/3/2025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24/3/2025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6" name="25 - Θέση ημερομηνίας"/>
          <p:cNvSpPr>
            <a:spLocks noGrp="1"/>
          </p:cNvSpPr>
          <p:nvPr>
            <p:ph type="dt" sz="half" idx="10"/>
          </p:nvPr>
        </p:nvSpPr>
        <p:spPr/>
        <p:txBody>
          <a:bodyPr rtlCol="0"/>
          <a:lstStyle/>
          <a:p>
            <a:fld id="{2342CEA3-3058-4D43-AE35-B3DA76CB4003}" type="datetimeFigureOut">
              <a:rPr lang="el-GR" smtClean="0"/>
              <a:pPr/>
              <a:t>24/3/2025</a:t>
            </a:fld>
            <a:endParaRPr lang="el-GR"/>
          </a:p>
        </p:txBody>
      </p:sp>
      <p:sp>
        <p:nvSpPr>
          <p:cNvPr id="27" name="26 - Θέση αριθμού διαφάνειας"/>
          <p:cNvSpPr>
            <a:spLocks noGrp="1"/>
          </p:cNvSpPr>
          <p:nvPr>
            <p:ph type="sldNum" sz="quarter" idx="11"/>
          </p:nvPr>
        </p:nvSpPr>
        <p:spPr/>
        <p:txBody>
          <a:bodyPr rtlCol="0"/>
          <a:lstStyle/>
          <a:p>
            <a:fld id="{D3F1D1C4-C2D9-4231-9FB2-B2D9D97AA41D}"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fld id="{2342CEA3-3058-4D43-AE35-B3DA76CB4003}" type="datetimeFigureOut">
              <a:rPr lang="el-GR" smtClean="0"/>
              <a:pPr/>
              <a:t>24/3/2025</a:t>
            </a:fld>
            <a:endParaRPr lang="el-GR"/>
          </a:p>
        </p:txBody>
      </p:sp>
      <p:sp>
        <p:nvSpPr>
          <p:cNvPr id="4" name="3 - Θέση υποσέλιδου"/>
          <p:cNvSpPr>
            <a:spLocks noGrp="1"/>
          </p:cNvSpPr>
          <p:nvPr>
            <p:ph type="ftr" sz="quarter" idx="11"/>
          </p:nvPr>
        </p:nvSpPr>
        <p:spPr>
          <a:xfrm>
            <a:off x="5257800" y="612648"/>
            <a:ext cx="1325880" cy="457200"/>
          </a:xfrm>
        </p:spPr>
        <p:txBody>
          <a:bodyPr/>
          <a:lstStyle/>
          <a:p>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24/3/2025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24/3/2025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24/3/2025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2342CEA3-3058-4D43-AE35-B3DA76CB4003}" type="datetimeFigureOut">
              <a:rPr lang="el-GR" smtClean="0"/>
              <a:pPr/>
              <a:t>24/3/2025</a:t>
            </a:fld>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1357299"/>
            <a:ext cx="7772400" cy="2243152"/>
          </a:xfrm>
        </p:spPr>
        <p:txBody>
          <a:bodyPr>
            <a:normAutofit fontScale="90000"/>
          </a:bodyPr>
          <a:lstStyle/>
          <a:p>
            <a:r>
              <a:rPr lang="el-GR" dirty="0"/>
              <a:t>ΝΟΣΗΛΕΥΤΙΚΕΣ ΠΑΡΕΜΒΑΣΕΙΣ ΣΕ ΑΣΘΕΝΕΙΣ ΜΕ ΠΡΟΒΛΗΜΑΤΑ</a:t>
            </a:r>
            <a:r>
              <a:rPr lang="en-US" dirty="0"/>
              <a:t> </a:t>
            </a:r>
            <a:r>
              <a:rPr lang="el-GR" dirty="0"/>
              <a:t>ΠΕΠΤΙΚΟΥ ΣΥΣΤΗΜΑΤΟΣ</a:t>
            </a:r>
          </a:p>
        </p:txBody>
      </p:sp>
      <p:sp>
        <p:nvSpPr>
          <p:cNvPr id="3" name="2 - Υπότιτλος"/>
          <p:cNvSpPr>
            <a:spLocks noGrp="1"/>
          </p:cNvSpPr>
          <p:nvPr>
            <p:ph type="subTitle" idx="1"/>
          </p:nvPr>
        </p:nvSpPr>
        <p:spPr/>
        <p:txBody>
          <a:bodyPr/>
          <a:lstStyle/>
          <a:p>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6EF7545B-5F5D-78F8-23CA-D4542FFAC941}"/>
              </a:ext>
            </a:extLst>
          </p:cNvPr>
          <p:cNvSpPr>
            <a:spLocks noGrp="1"/>
          </p:cNvSpPr>
          <p:nvPr>
            <p:ph type="title"/>
          </p:nvPr>
        </p:nvSpPr>
        <p:spPr>
          <a:xfrm>
            <a:off x="457200" y="548680"/>
            <a:ext cx="8229600" cy="624734"/>
          </a:xfrm>
        </p:spPr>
        <p:txBody>
          <a:bodyPr>
            <a:normAutofit/>
          </a:bodyPr>
          <a:lstStyle/>
          <a:p>
            <a:r>
              <a:rPr lang="el-GR" sz="2800" b="1" dirty="0"/>
              <a:t>ΕΝΔΥΜΑΣΙΑ ΑΣΘΕΝΗ ΓΙΑ ΚΟΛΟΝΟΣΚΟΠΗΣΗ</a:t>
            </a:r>
          </a:p>
        </p:txBody>
      </p:sp>
      <p:pic>
        <p:nvPicPr>
          <p:cNvPr id="5" name="Θέση περιεχομένου 4">
            <a:extLst>
              <a:ext uri="{FF2B5EF4-FFF2-40B4-BE49-F238E27FC236}">
                <a16:creationId xmlns="" xmlns:a16="http://schemas.microsoft.com/office/drawing/2014/main" id="{B08F5115-E7DE-4750-016A-FA67084C6603}"/>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268915" y="1700808"/>
            <a:ext cx="4324350" cy="4324350"/>
          </a:xfrm>
        </p:spPr>
      </p:pic>
      <p:pic>
        <p:nvPicPr>
          <p:cNvPr id="7" name="Εικόνα 6">
            <a:extLst>
              <a:ext uri="{FF2B5EF4-FFF2-40B4-BE49-F238E27FC236}">
                <a16:creationId xmlns="" xmlns:a16="http://schemas.microsoft.com/office/drawing/2014/main" id="{CCEFC0DC-09CD-4A97-2979-A3F78F0C4053}"/>
              </a:ext>
            </a:extLst>
          </p:cNvPr>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4083379" y="1683392"/>
            <a:ext cx="4581128" cy="4869160"/>
          </a:xfrm>
          <a:prstGeom prst="rect">
            <a:avLst/>
          </a:prstGeom>
        </p:spPr>
      </p:pic>
    </p:spTree>
    <p:extLst>
      <p:ext uri="{BB962C8B-B14F-4D97-AF65-F5344CB8AC3E}">
        <p14:creationId xmlns="" xmlns:p14="http://schemas.microsoft.com/office/powerpoint/2010/main" val="1270609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err="1"/>
              <a:t>Κολονοσκόπηση</a:t>
            </a:r>
            <a:r>
              <a:rPr lang="el-GR" b="1" dirty="0"/>
              <a:t>-</a:t>
            </a:r>
            <a:r>
              <a:rPr lang="el-GR" b="1" dirty="0" err="1"/>
              <a:t>Σιγμοειδοσκόπηση</a:t>
            </a:r>
            <a:r>
              <a:rPr lang="el-GR" b="1" dirty="0"/>
              <a:t>-Ορθοσκόπηση</a:t>
            </a:r>
            <a:endParaRPr lang="el-GR" dirty="0"/>
          </a:p>
        </p:txBody>
      </p:sp>
      <p:pic>
        <p:nvPicPr>
          <p:cNvPr id="2050" name="Picture 2" descr="C:\Users\apapakosta\Desktop\ΚΟΛΟΝΟΣΚΟΠΗΣΗ.png"/>
          <p:cNvPicPr>
            <a:picLocks noGrp="1" noChangeAspect="1" noChangeArrowheads="1"/>
          </p:cNvPicPr>
          <p:nvPr>
            <p:ph idx="1"/>
          </p:nvPr>
        </p:nvPicPr>
        <p:blipFill>
          <a:blip r:embed="rId2" cstate="print"/>
          <a:stretch>
            <a:fillRect/>
          </a:stretch>
        </p:blipFill>
        <p:spPr bwMode="auto">
          <a:xfrm>
            <a:off x="1869281" y="2249488"/>
            <a:ext cx="5405438" cy="432435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25470"/>
          </a:xfrm>
        </p:spPr>
        <p:txBody>
          <a:bodyPr>
            <a:normAutofit/>
          </a:bodyPr>
          <a:lstStyle/>
          <a:p>
            <a:r>
              <a:rPr lang="el-GR" b="1" dirty="0"/>
              <a:t>Β. Εξέταση γαστρικού υγρού</a:t>
            </a:r>
          </a:p>
        </p:txBody>
      </p:sp>
      <p:sp>
        <p:nvSpPr>
          <p:cNvPr id="3" name="2 - Θέση περιεχομένου"/>
          <p:cNvSpPr>
            <a:spLocks noGrp="1"/>
          </p:cNvSpPr>
          <p:nvPr>
            <p:ph idx="1"/>
          </p:nvPr>
        </p:nvSpPr>
        <p:spPr>
          <a:xfrm>
            <a:off x="457200" y="1071546"/>
            <a:ext cx="8229600" cy="5054617"/>
          </a:xfrm>
        </p:spPr>
        <p:txBody>
          <a:bodyPr>
            <a:normAutofit fontScale="85000" lnSpcReduction="20000"/>
          </a:bodyPr>
          <a:lstStyle/>
          <a:p>
            <a:pPr>
              <a:buNone/>
            </a:pPr>
            <a:r>
              <a:rPr lang="el-GR" dirty="0"/>
              <a:t>Γίνεται με την εισαγωγή </a:t>
            </a:r>
            <a:r>
              <a:rPr lang="el-GR" dirty="0" err="1"/>
              <a:t>ρινογαστρικού</a:t>
            </a:r>
            <a:r>
              <a:rPr lang="el-GR" dirty="0"/>
              <a:t> σωλήνα (</a:t>
            </a:r>
            <a:r>
              <a:rPr lang="en-US" dirty="0" err="1"/>
              <a:t>levin</a:t>
            </a:r>
            <a:r>
              <a:rPr lang="en-US" dirty="0"/>
              <a:t>) </a:t>
            </a:r>
            <a:r>
              <a:rPr lang="el-GR" dirty="0"/>
              <a:t>από τη μύτη στο στομάχι και την αναρρόφηση γαστρικού υγρού από το ελεύθερο άκρο του σωλήνα με σύριγγα που έχει μεγάλο </a:t>
            </a:r>
            <a:r>
              <a:rPr lang="el-GR" dirty="0" err="1"/>
              <a:t>μπεκ</a:t>
            </a:r>
            <a:r>
              <a:rPr lang="el-GR" dirty="0"/>
              <a:t>.</a:t>
            </a:r>
          </a:p>
          <a:p>
            <a:pPr>
              <a:buNone/>
            </a:pPr>
            <a:r>
              <a:rPr lang="el-GR" b="1" u="sng" dirty="0"/>
              <a:t>Νοσηλευτική φροντίδα:</a:t>
            </a:r>
          </a:p>
          <a:p>
            <a:r>
              <a:rPr lang="el-GR" dirty="0"/>
              <a:t>Ο ασθενής παραμένει νηστικός για 8 ώρες πριν</a:t>
            </a:r>
          </a:p>
          <a:p>
            <a:r>
              <a:rPr lang="el-GR" dirty="0"/>
              <a:t>Αν δεν φέρει  </a:t>
            </a:r>
            <a:r>
              <a:rPr lang="en-US" dirty="0" err="1"/>
              <a:t>levin</a:t>
            </a:r>
            <a:r>
              <a:rPr lang="el-GR" dirty="0"/>
              <a:t>, ακολουθείται η νοσηλευτική φροντίδα τοποθέτησης </a:t>
            </a:r>
            <a:r>
              <a:rPr lang="el-GR" dirty="0" err="1"/>
              <a:t>ρινογαστρικού</a:t>
            </a:r>
            <a:r>
              <a:rPr lang="el-GR" dirty="0"/>
              <a:t> σωλήνα. Αν όμως φέρει, γίνεται περιποίηση της ρινικής και στοματικής κοιλότητας</a:t>
            </a:r>
          </a:p>
          <a:p>
            <a:r>
              <a:rPr lang="el-GR" dirty="0"/>
              <a:t>Από το ελεύθερο άκρο του σωλήνα γίνεται αναρρόφηση γαστρικού υγρού 60-100 </a:t>
            </a:r>
            <a:r>
              <a:rPr lang="en-US" dirty="0"/>
              <a:t>ml, </a:t>
            </a:r>
            <a:r>
              <a:rPr lang="el-GR" dirty="0"/>
              <a:t>με τη σύριγγα  με το μεγάλο </a:t>
            </a:r>
            <a:r>
              <a:rPr lang="el-GR" dirty="0" err="1"/>
              <a:t>μπεκ</a:t>
            </a:r>
            <a:r>
              <a:rPr lang="el-GR" dirty="0"/>
              <a:t> και συλλέγεται σε ειδικό δοχείο.</a:t>
            </a:r>
          </a:p>
          <a:p>
            <a:r>
              <a:rPr lang="el-GR" dirty="0"/>
              <a:t>Το υγρό αποστέλλεται στο μικροβιολογικό εργαστήριο, με το δοχείο να αναγράφει στο πλάι τα πλήρη στοιχεία του ασθενή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857256"/>
          </a:xfrm>
        </p:spPr>
        <p:txBody>
          <a:bodyPr>
            <a:normAutofit fontScale="90000"/>
          </a:bodyPr>
          <a:lstStyle/>
          <a:p>
            <a:r>
              <a:rPr lang="el-GR" dirty="0"/>
              <a:t>Τοποθέτηση </a:t>
            </a:r>
            <a:r>
              <a:rPr lang="el-GR" dirty="0" err="1"/>
              <a:t>ρινογαστρικού</a:t>
            </a:r>
            <a:r>
              <a:rPr lang="el-GR" dirty="0"/>
              <a:t> σωλήνα</a:t>
            </a:r>
          </a:p>
        </p:txBody>
      </p:sp>
      <p:pic>
        <p:nvPicPr>
          <p:cNvPr id="3074" name="Picture 2" descr="C:\Users\apapakosta\Desktop\images.jpg"/>
          <p:cNvPicPr>
            <a:picLocks noGrp="1" noChangeAspect="1" noChangeArrowheads="1"/>
          </p:cNvPicPr>
          <p:nvPr>
            <p:ph idx="1"/>
          </p:nvPr>
        </p:nvPicPr>
        <p:blipFill>
          <a:blip r:embed="rId2" cstate="print"/>
          <a:srcRect/>
          <a:stretch>
            <a:fillRect/>
          </a:stretch>
        </p:blipFill>
        <p:spPr bwMode="auto">
          <a:xfrm>
            <a:off x="2000232" y="1571612"/>
            <a:ext cx="4429156" cy="5072098"/>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F48BD542-CA10-F73A-E2D8-9D29A4A4E768}"/>
              </a:ext>
            </a:extLst>
          </p:cNvPr>
          <p:cNvSpPr>
            <a:spLocks noGrp="1"/>
          </p:cNvSpPr>
          <p:nvPr>
            <p:ph type="title"/>
          </p:nvPr>
        </p:nvSpPr>
        <p:spPr>
          <a:xfrm>
            <a:off x="457200" y="620688"/>
            <a:ext cx="8229600" cy="864096"/>
          </a:xfrm>
        </p:spPr>
        <p:txBody>
          <a:bodyPr/>
          <a:lstStyle/>
          <a:p>
            <a:r>
              <a:rPr lang="el-GR" dirty="0"/>
              <a:t>ΣΥΡΙΓΓΑ ΜΕ ΜΕΓΑΛΟ ΜΠΕΚ</a:t>
            </a:r>
          </a:p>
        </p:txBody>
      </p:sp>
      <p:pic>
        <p:nvPicPr>
          <p:cNvPr id="5" name="Θέση περιεχομένου 4">
            <a:extLst>
              <a:ext uri="{FF2B5EF4-FFF2-40B4-BE49-F238E27FC236}">
                <a16:creationId xmlns="" xmlns:a16="http://schemas.microsoft.com/office/drawing/2014/main" id="{4A0C2DDE-6511-8DEC-E5B8-A8F8BE01549F}"/>
              </a:ext>
            </a:extLst>
          </p:cNvPr>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2473889" y="2249488"/>
            <a:ext cx="4196221" cy="4324350"/>
          </a:xfrm>
        </p:spPr>
      </p:pic>
    </p:spTree>
    <p:extLst>
      <p:ext uri="{BB962C8B-B14F-4D97-AF65-F5344CB8AC3E}">
        <p14:creationId xmlns="" xmlns:p14="http://schemas.microsoft.com/office/powerpoint/2010/main" val="1657630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a:t>Γ. Εξετάσεις κοπράνων</a:t>
            </a:r>
          </a:p>
        </p:txBody>
      </p:sp>
      <p:sp>
        <p:nvSpPr>
          <p:cNvPr id="3" name="2 - Θέση περιεχομένου"/>
          <p:cNvSpPr>
            <a:spLocks noGrp="1"/>
          </p:cNvSpPr>
          <p:nvPr>
            <p:ph idx="1"/>
          </p:nvPr>
        </p:nvSpPr>
        <p:spPr/>
        <p:txBody>
          <a:bodyPr/>
          <a:lstStyle/>
          <a:p>
            <a:r>
              <a:rPr lang="el-GR" dirty="0"/>
              <a:t>Μακροσκοπική εξέταση</a:t>
            </a:r>
          </a:p>
          <a:p>
            <a:r>
              <a:rPr lang="el-GR" dirty="0"/>
              <a:t>Μικροσκοπική εξέταση</a:t>
            </a:r>
          </a:p>
          <a:p>
            <a:r>
              <a:rPr lang="el-GR" dirty="0"/>
              <a:t>Βακτηριολογική εξέταση (απλή και καλλιέργεια)</a:t>
            </a:r>
          </a:p>
          <a:p>
            <a:r>
              <a:rPr lang="el-GR" dirty="0" err="1"/>
              <a:t>Παρασιτολογική</a:t>
            </a:r>
            <a:r>
              <a:rPr lang="el-GR" dirty="0"/>
              <a:t> εξέταση</a:t>
            </a:r>
          </a:p>
          <a:p>
            <a:r>
              <a:rPr lang="el-GR" dirty="0"/>
              <a:t>Χημική εξέταση για προσδιορισμό ολικού λίπους και αιμοσφαιρίνης (</a:t>
            </a:r>
            <a:r>
              <a:rPr lang="en-US" dirty="0"/>
              <a:t>Mayer </a:t>
            </a:r>
            <a:r>
              <a:rPr lang="el-GR" dirty="0"/>
              <a:t>κοπράνων)</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6908"/>
          </a:xfrm>
        </p:spPr>
        <p:txBody>
          <a:bodyPr>
            <a:normAutofit fontScale="90000"/>
          </a:bodyPr>
          <a:lstStyle/>
          <a:p>
            <a:r>
              <a:rPr lang="el-GR" b="1" dirty="0"/>
              <a:t>Δ. Ακτινολογικός έλεγχος πεπτικού</a:t>
            </a:r>
          </a:p>
        </p:txBody>
      </p:sp>
      <p:sp>
        <p:nvSpPr>
          <p:cNvPr id="3" name="2 - Θέση περιεχομένου"/>
          <p:cNvSpPr>
            <a:spLocks noGrp="1"/>
          </p:cNvSpPr>
          <p:nvPr>
            <p:ph idx="1"/>
          </p:nvPr>
        </p:nvSpPr>
        <p:spPr>
          <a:xfrm>
            <a:off x="457200" y="1071546"/>
            <a:ext cx="8229600" cy="5054617"/>
          </a:xfrm>
        </p:spPr>
        <p:txBody>
          <a:bodyPr>
            <a:normAutofit fontScale="62500" lnSpcReduction="20000"/>
          </a:bodyPr>
          <a:lstStyle/>
          <a:p>
            <a:pPr>
              <a:buFont typeface="Wingdings" pitchFamily="2" charset="2"/>
              <a:buChar char="Ø"/>
            </a:pPr>
            <a:r>
              <a:rPr lang="el-GR" b="1" dirty="0"/>
              <a:t>Απλή ακτινογραφία κοιλίας</a:t>
            </a:r>
          </a:p>
          <a:p>
            <a:pPr>
              <a:buFont typeface="Wingdings" pitchFamily="2" charset="2"/>
              <a:buChar char="Ø"/>
            </a:pPr>
            <a:r>
              <a:rPr lang="el-GR" b="1" dirty="0"/>
              <a:t>Διάβαση εντέρου (ή βαριούχος υποκλυσμός)</a:t>
            </a:r>
          </a:p>
          <a:p>
            <a:r>
              <a:rPr lang="el-GR" dirty="0"/>
              <a:t>Η </a:t>
            </a:r>
            <a:r>
              <a:rPr lang="el-GR" dirty="0" err="1"/>
              <a:t>ακτινοσκιερή</a:t>
            </a:r>
            <a:r>
              <a:rPr lang="el-GR" dirty="0"/>
              <a:t> ουσία (βάριο) δίνεται από το ορθό με υποκλυσμό για έλεγχο κυρίως του παχέος εντέρου.</a:t>
            </a:r>
          </a:p>
          <a:p>
            <a:r>
              <a:rPr lang="el-GR" dirty="0"/>
              <a:t>Λαμβάνονται ακτινογραφίες κατά τα στάδια πλήρωσης και κατά τα στάδια κένωσης του εντέρου με βάριο</a:t>
            </a:r>
          </a:p>
          <a:p>
            <a:r>
              <a:rPr lang="el-GR" dirty="0"/>
              <a:t>Απαιτείται πολύ καλό καθαρισμός του πεπτικού σωλήνα από την προηγούμενη μέρα, είτε μα λήψη καθαρτικών είτε με υψηλούς υποκλυσμούς</a:t>
            </a:r>
          </a:p>
          <a:p>
            <a:r>
              <a:rPr lang="el-GR" dirty="0"/>
              <a:t>Υδρική δίαιτα την προηγούμενη μέρα και νήστις το πρωί της εξέτασης</a:t>
            </a:r>
          </a:p>
          <a:p>
            <a:pPr>
              <a:buFont typeface="Wingdings" pitchFamily="2" charset="2"/>
              <a:buChar char="Ø"/>
            </a:pPr>
            <a:r>
              <a:rPr lang="el-GR" b="1" dirty="0"/>
              <a:t>Βαριούχο γεύμα (</a:t>
            </a:r>
            <a:r>
              <a:rPr lang="el-GR" b="1" dirty="0" err="1"/>
              <a:t>οισοφαγοσκόπηση</a:t>
            </a:r>
            <a:r>
              <a:rPr lang="el-GR" b="1" dirty="0"/>
              <a:t>)</a:t>
            </a:r>
          </a:p>
          <a:p>
            <a:r>
              <a:rPr lang="el-GR" dirty="0"/>
              <a:t>Ο ασθενής πρέπει να είναι νηστικός από την προηγούμενη μέρα</a:t>
            </a:r>
          </a:p>
          <a:p>
            <a:r>
              <a:rPr lang="el-GR" dirty="0"/>
              <a:t>Ο ασθενής , στο ακτινολογικό εργαστήριο, καταπίνει την </a:t>
            </a:r>
            <a:r>
              <a:rPr lang="el-GR" dirty="0" err="1"/>
              <a:t>ακτινοσκιερή</a:t>
            </a:r>
            <a:r>
              <a:rPr lang="el-GR" dirty="0"/>
              <a:t> ουσία (βάριο) και λαμβάνονται ακτινογραφίες για τον έλεγχο της φυσιολογικής ή μη πορείας της στον οισοφάγο, το στομάχι και το λεπτό έντερο</a:t>
            </a:r>
          </a:p>
          <a:p>
            <a:pPr>
              <a:buFont typeface="Wingdings" pitchFamily="2" charset="2"/>
              <a:buChar char="Ø"/>
            </a:pPr>
            <a:r>
              <a:rPr lang="el-GR" b="1" dirty="0"/>
              <a:t>Αξονική τομογραφία άνω-κάτω κοιλίας</a:t>
            </a:r>
          </a:p>
          <a:p>
            <a:r>
              <a:rPr lang="el-GR" dirty="0"/>
              <a:t>Ο ασθενής πρέπει να είναι νηστικός τουλάχιστον 2 ώρες πριν τη λήψη </a:t>
            </a:r>
            <a:r>
              <a:rPr lang="el-GR" dirty="0" err="1"/>
              <a:t>ακτινοσκιερής</a:t>
            </a:r>
            <a:r>
              <a:rPr lang="el-GR" dirty="0"/>
              <a:t> ουσίας (</a:t>
            </a:r>
            <a:r>
              <a:rPr lang="el-GR" dirty="0" err="1"/>
              <a:t>γαστρογραφίνη</a:t>
            </a:r>
            <a:r>
              <a:rPr lang="el-GR" dirty="0"/>
              <a:t>) από το στόμα.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39784"/>
          </a:xfrm>
        </p:spPr>
        <p:txBody>
          <a:bodyPr>
            <a:normAutofit fontScale="90000"/>
          </a:bodyPr>
          <a:lstStyle/>
          <a:p>
            <a:r>
              <a:rPr lang="el-GR" sz="3200" dirty="0"/>
              <a:t>ΒΑΡΙΟΥΧΟ ΓΕΥΜΑ – ΒΑΡΙΟΥΧΟΣ ΥΠΟΚΛΥΣΜΟΣ</a:t>
            </a:r>
          </a:p>
        </p:txBody>
      </p:sp>
      <p:pic>
        <p:nvPicPr>
          <p:cNvPr id="1026" name="Picture 2" descr="C:\Users\apapakosta\Desktop\index.jpg"/>
          <p:cNvPicPr>
            <a:picLocks noGrp="1" noChangeAspect="1" noChangeArrowheads="1"/>
          </p:cNvPicPr>
          <p:nvPr>
            <p:ph idx="1"/>
          </p:nvPr>
        </p:nvPicPr>
        <p:blipFill>
          <a:blip r:embed="rId2" cstate="print"/>
          <a:srcRect/>
          <a:stretch>
            <a:fillRect/>
          </a:stretch>
        </p:blipFill>
        <p:spPr bwMode="auto">
          <a:xfrm>
            <a:off x="642910" y="1428736"/>
            <a:ext cx="3786214" cy="3000396"/>
          </a:xfrm>
          <a:prstGeom prst="rect">
            <a:avLst/>
          </a:prstGeom>
          <a:noFill/>
        </p:spPr>
      </p:pic>
      <p:pic>
        <p:nvPicPr>
          <p:cNvPr id="1027" name="Picture 3" descr="C:\Users\apapakosta\Desktop\index.jpg"/>
          <p:cNvPicPr>
            <a:picLocks noChangeAspect="1" noChangeArrowheads="1"/>
          </p:cNvPicPr>
          <p:nvPr/>
        </p:nvPicPr>
        <p:blipFill>
          <a:blip r:embed="rId3" cstate="print"/>
          <a:srcRect/>
          <a:stretch>
            <a:fillRect/>
          </a:stretch>
        </p:blipFill>
        <p:spPr bwMode="auto">
          <a:xfrm>
            <a:off x="5000628" y="2571744"/>
            <a:ext cx="3714776" cy="3500462"/>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D8A6C002-B8EC-55DA-F91E-EBE9AA3C7BCE}"/>
              </a:ext>
            </a:extLst>
          </p:cNvPr>
          <p:cNvSpPr>
            <a:spLocks noGrp="1"/>
          </p:cNvSpPr>
          <p:nvPr>
            <p:ph type="title"/>
          </p:nvPr>
        </p:nvSpPr>
        <p:spPr>
          <a:xfrm>
            <a:off x="457200" y="857232"/>
            <a:ext cx="8229600" cy="714380"/>
          </a:xfrm>
        </p:spPr>
        <p:txBody>
          <a:bodyPr>
            <a:normAutofit/>
          </a:bodyPr>
          <a:lstStyle/>
          <a:p>
            <a:r>
              <a:rPr lang="el-GR" sz="2800" b="1" dirty="0"/>
              <a:t>ΣΕΤ ΒΑΡΙΟΥΧΟΥ ΥΠΟΚΛΥΣΜΟΥ</a:t>
            </a:r>
          </a:p>
        </p:txBody>
      </p:sp>
      <p:pic>
        <p:nvPicPr>
          <p:cNvPr id="1026" name="Picture 2" descr="C:\Users\apapakosta\Desktop\DRG\enteroclisma-syskeyi-ypoklismou-1misi-litro-500x500.jpg"/>
          <p:cNvPicPr>
            <a:picLocks noGrp="1" noChangeAspect="1" noChangeArrowheads="1"/>
          </p:cNvPicPr>
          <p:nvPr>
            <p:ph idx="1"/>
          </p:nvPr>
        </p:nvPicPr>
        <p:blipFill>
          <a:blip r:embed="rId2"/>
          <a:srcRect/>
          <a:stretch>
            <a:fillRect/>
          </a:stretch>
        </p:blipFill>
        <p:spPr bwMode="auto">
          <a:xfrm>
            <a:off x="1857356" y="1928802"/>
            <a:ext cx="4643470" cy="4429156"/>
          </a:xfrm>
          <a:prstGeom prst="rect">
            <a:avLst/>
          </a:prstGeom>
          <a:noFill/>
        </p:spPr>
      </p:pic>
    </p:spTree>
    <p:extLst>
      <p:ext uri="{BB962C8B-B14F-4D97-AF65-F5344CB8AC3E}">
        <p14:creationId xmlns="" xmlns:p14="http://schemas.microsoft.com/office/powerpoint/2010/main" val="1431107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6908"/>
          </a:xfrm>
        </p:spPr>
        <p:txBody>
          <a:bodyPr>
            <a:normAutofit fontScale="90000"/>
          </a:bodyPr>
          <a:lstStyle/>
          <a:p>
            <a:r>
              <a:rPr lang="el-GR" sz="2800" b="1" dirty="0"/>
              <a:t>ΔΙΑΤΑΡΑΧΕΣ ΑΠΕΚΚΡΙΤΙΚΗΣ ΛΕΙΤΟΥΡΓΙΑΣ ΕΝΤΕΡΟΥ</a:t>
            </a:r>
          </a:p>
        </p:txBody>
      </p:sp>
      <p:sp>
        <p:nvSpPr>
          <p:cNvPr id="3" name="2 - Θέση περιεχομένου"/>
          <p:cNvSpPr>
            <a:spLocks noGrp="1"/>
          </p:cNvSpPr>
          <p:nvPr>
            <p:ph idx="1"/>
          </p:nvPr>
        </p:nvSpPr>
        <p:spPr>
          <a:xfrm>
            <a:off x="457200" y="1000108"/>
            <a:ext cx="8229600" cy="5857892"/>
          </a:xfrm>
        </p:spPr>
        <p:txBody>
          <a:bodyPr>
            <a:normAutofit fontScale="70000" lnSpcReduction="20000"/>
          </a:bodyPr>
          <a:lstStyle/>
          <a:p>
            <a:pPr>
              <a:buFont typeface="Wingdings" pitchFamily="2" charset="2"/>
              <a:buChar char="Ø"/>
            </a:pPr>
            <a:r>
              <a:rPr lang="el-GR" b="1" dirty="0"/>
              <a:t>Δυσκοιλιότητα: </a:t>
            </a:r>
            <a:r>
              <a:rPr lang="el-GR" dirty="0"/>
              <a:t>είναι η κατάσταση κατά την οποία οι κενώσεις του εντέρου δεν ακολουθούν μια κανονικότητα στη συχνότητά τους, γίνονται με δυσκολία και σχετίζονται είτε με παθολογικές καταστάσεις, είτε με κακή διατροφή, έλλειψη υγρών, αλλαγή τρόπου ζωής</a:t>
            </a:r>
          </a:p>
          <a:p>
            <a:pPr>
              <a:buFont typeface="Wingdings" pitchFamily="2" charset="2"/>
              <a:buChar char="Ø"/>
            </a:pPr>
            <a:r>
              <a:rPr lang="el-GR" b="1" dirty="0"/>
              <a:t>Κοπρόλιθοι : </a:t>
            </a:r>
            <a:r>
              <a:rPr lang="el-GR" dirty="0"/>
              <a:t>είναι η συγκέντρωση κοπράνων στο ορθό και ο σχηματισμός τους σε σκληρή μάζα, που αδυνατεί να εξέλθει και εμποδίζει την αποβολή του φυσιολογικού περιεχομένου του εντέρου. Υπάρχει κίνδυνος ειλεού.</a:t>
            </a:r>
          </a:p>
          <a:p>
            <a:pPr>
              <a:buFont typeface="Wingdings" pitchFamily="2" charset="2"/>
              <a:buChar char="Ø"/>
            </a:pPr>
            <a:r>
              <a:rPr lang="el-GR" b="1" dirty="0"/>
              <a:t>Διάρροια : </a:t>
            </a:r>
            <a:r>
              <a:rPr lang="el-GR" dirty="0"/>
              <a:t>οι κενώσεις είναι υδαρείς, ασχημάτιστες και σε συχνά διαστήματα. Σχετίζονται με ψυχικές αντιδράσεις, κακή διατροφή και παθολογικά αίτια.</a:t>
            </a:r>
          </a:p>
          <a:p>
            <a:pPr>
              <a:buFont typeface="Wingdings" pitchFamily="2" charset="2"/>
              <a:buChar char="Ø"/>
            </a:pPr>
            <a:r>
              <a:rPr lang="el-GR" b="1" dirty="0"/>
              <a:t>Ακράτεια κοπράνων : </a:t>
            </a:r>
            <a:r>
              <a:rPr lang="el-GR" dirty="0"/>
              <a:t>είναι η αδυναμία των σφικτήρων του πρωκτού να ελέγξουν την αφόδευση</a:t>
            </a:r>
          </a:p>
          <a:p>
            <a:pPr>
              <a:buFont typeface="Wingdings" pitchFamily="2" charset="2"/>
              <a:buChar char="Ø"/>
            </a:pPr>
            <a:r>
              <a:rPr lang="el-GR" b="1" dirty="0"/>
              <a:t>Μετεωρισμός  κοιλίας: </a:t>
            </a:r>
            <a:r>
              <a:rPr lang="el-GR" dirty="0"/>
              <a:t>είναι η συγκέντρωση αερίων  στον εντερικό σωλήνα, που δεν μπορούν να απορροφηθούν ή να αποβληθούν. Παράγοντες που μπορεί να προκαλέσουν μετεωρισμό είναι φάρμακα, ερεθιστικές τροφές, δυσκοιλιότητα κ.ά.</a:t>
            </a:r>
          </a:p>
          <a:p>
            <a:pPr>
              <a:buFont typeface="Wingdings" pitchFamily="2" charset="2"/>
              <a:buChar char="Ø"/>
            </a:pPr>
            <a:r>
              <a:rPr lang="el-GR" b="1" dirty="0" err="1"/>
              <a:t>Στεατόρροια</a:t>
            </a:r>
            <a:r>
              <a:rPr lang="el-GR" b="1" dirty="0"/>
              <a:t>: </a:t>
            </a:r>
            <a:r>
              <a:rPr lang="el-GR" dirty="0"/>
              <a:t>είναι η αυξημένη παρουσία λίπους (πάνω από 5</a:t>
            </a:r>
            <a:r>
              <a:rPr lang="en-US" dirty="0" err="1"/>
              <a:t>gr</a:t>
            </a:r>
            <a:r>
              <a:rPr lang="en-US" dirty="0"/>
              <a:t>/</a:t>
            </a:r>
            <a:r>
              <a:rPr lang="el-GR" dirty="0"/>
              <a:t>24ωρο) στα κόπρανα, τα οποία έχουν αυξημένο όγκο, είναι πολτώδη, εξαιρετικά δύσοσμα, αφρώδη, φαιού (γκρι) χρώματος και επιπλέουν στο νερό.</a:t>
            </a:r>
            <a:endParaRPr lang="el-GR" b="1" dirty="0"/>
          </a:p>
          <a:p>
            <a:pPr>
              <a:buNone/>
            </a:pPr>
            <a:endParaRPr lang="el-GR"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857256"/>
          </a:xfrm>
        </p:spPr>
        <p:txBody>
          <a:bodyPr/>
          <a:lstStyle/>
          <a:p>
            <a:r>
              <a:rPr lang="el-GR" dirty="0"/>
              <a:t>ΠΕΠΤΙΚΟ ΣΥΣΤΗΜΑ</a:t>
            </a:r>
          </a:p>
        </p:txBody>
      </p:sp>
      <p:pic>
        <p:nvPicPr>
          <p:cNvPr id="4" name="3 - Θέση περιεχομένου" descr="εικ 2.1 Δομή του πεπτικού συστήματος"/>
          <p:cNvPicPr>
            <a:picLocks noGrp="1"/>
          </p:cNvPicPr>
          <p:nvPr>
            <p:ph idx="1"/>
          </p:nvPr>
        </p:nvPicPr>
        <p:blipFill>
          <a:blip r:embed="rId2" cstate="print"/>
          <a:srcRect/>
          <a:stretch>
            <a:fillRect/>
          </a:stretch>
        </p:blipFill>
        <p:spPr bwMode="auto">
          <a:xfrm>
            <a:off x="2214546" y="1214422"/>
            <a:ext cx="4929222" cy="5286412"/>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857232"/>
            <a:ext cx="8229600" cy="1000132"/>
          </a:xfrm>
        </p:spPr>
        <p:txBody>
          <a:bodyPr>
            <a:normAutofit fontScale="90000"/>
          </a:bodyPr>
          <a:lstStyle/>
          <a:p>
            <a:r>
              <a:rPr lang="el-GR" sz="3200" dirty="0"/>
              <a:t>ΝΟΣΗΛΕΥΤΙΚΗ ΦΡΟΝΤΙΔΑ ΑΣΘΕΝΩΝ ΜΕ ΔΙΑΤΑΡΑΧΕΣ ΤΟΥ ΑΝΩΤΕΡΟΥ ΠΕΠΤΙΚΟΥ ΣΥΣΤΗΜΑΤΟΣ</a:t>
            </a:r>
          </a:p>
        </p:txBody>
      </p:sp>
      <p:sp>
        <p:nvSpPr>
          <p:cNvPr id="3" name="2 - Θέση περιεχομένου"/>
          <p:cNvSpPr>
            <a:spLocks noGrp="1"/>
          </p:cNvSpPr>
          <p:nvPr>
            <p:ph idx="1"/>
          </p:nvPr>
        </p:nvSpPr>
        <p:spPr>
          <a:xfrm>
            <a:off x="457200" y="2214554"/>
            <a:ext cx="8229600" cy="3911609"/>
          </a:xfrm>
        </p:spPr>
        <p:txBody>
          <a:bodyPr/>
          <a:lstStyle/>
          <a:p>
            <a:r>
              <a:rPr lang="el-GR" dirty="0"/>
              <a:t>Στοματίτιδα</a:t>
            </a:r>
          </a:p>
          <a:p>
            <a:r>
              <a:rPr lang="el-GR" dirty="0" err="1"/>
              <a:t>Γαστροοισοφαγική</a:t>
            </a:r>
            <a:r>
              <a:rPr lang="el-GR" dirty="0"/>
              <a:t> Παλινδρόμηση</a:t>
            </a:r>
          </a:p>
          <a:p>
            <a:r>
              <a:rPr lang="el-GR" dirty="0"/>
              <a:t>Γαστρίτιδα</a:t>
            </a:r>
          </a:p>
          <a:p>
            <a:r>
              <a:rPr lang="el-GR" dirty="0"/>
              <a:t>Πεπτικό Έλκος</a:t>
            </a:r>
          </a:p>
          <a:p>
            <a:r>
              <a:rPr lang="el-GR" dirty="0"/>
              <a:t>Καρκίνος Οισοφάγου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6908"/>
          </a:xfrm>
        </p:spPr>
        <p:txBody>
          <a:bodyPr>
            <a:normAutofit/>
          </a:bodyPr>
          <a:lstStyle/>
          <a:p>
            <a:r>
              <a:rPr lang="el-GR" sz="3600" b="1" dirty="0"/>
              <a:t>ΣΤΟΜΑΤΙΤΙΔΑ</a:t>
            </a:r>
          </a:p>
        </p:txBody>
      </p:sp>
      <p:sp>
        <p:nvSpPr>
          <p:cNvPr id="3" name="2 - Θέση περιεχομένου"/>
          <p:cNvSpPr>
            <a:spLocks noGrp="1"/>
          </p:cNvSpPr>
          <p:nvPr>
            <p:ph idx="1"/>
          </p:nvPr>
        </p:nvSpPr>
        <p:spPr>
          <a:xfrm>
            <a:off x="457200" y="1000108"/>
            <a:ext cx="8229600" cy="5126055"/>
          </a:xfrm>
        </p:spPr>
        <p:txBody>
          <a:bodyPr>
            <a:normAutofit/>
          </a:bodyPr>
          <a:lstStyle/>
          <a:p>
            <a:pPr>
              <a:buFont typeface="Wingdings" pitchFamily="2" charset="2"/>
              <a:buChar char="Ø"/>
            </a:pPr>
            <a:r>
              <a:rPr lang="el-GR" dirty="0"/>
              <a:t>Αφθώδης στοματίτιδα (ιός του έρπητα)</a:t>
            </a:r>
          </a:p>
          <a:p>
            <a:pPr>
              <a:buFont typeface="Wingdings" pitchFamily="2" charset="2"/>
              <a:buChar char="Ø"/>
            </a:pPr>
            <a:r>
              <a:rPr lang="el-GR" dirty="0"/>
              <a:t>Ελκώδης στοματίτιδα (βακτήρια, λευχαιμία, λοιμώξεις, δηλητηριάσεις από μέταλλα)</a:t>
            </a:r>
          </a:p>
          <a:p>
            <a:pPr>
              <a:buFont typeface="Wingdings" pitchFamily="2" charset="2"/>
              <a:buChar char="Ø"/>
            </a:pPr>
            <a:r>
              <a:rPr lang="el-GR" dirty="0" err="1"/>
              <a:t>Συγχειλίτιδα</a:t>
            </a:r>
            <a:r>
              <a:rPr lang="el-GR" dirty="0"/>
              <a:t> (έλλειψη βιταμινών Α &amp; Β, σιδήρου</a:t>
            </a:r>
          </a:p>
          <a:p>
            <a:pPr>
              <a:buFont typeface="Wingdings" pitchFamily="2" charset="2"/>
              <a:buChar char="Ø"/>
            </a:pPr>
            <a:r>
              <a:rPr lang="el-GR" dirty="0"/>
              <a:t>Στοματίτιδα από </a:t>
            </a:r>
            <a:r>
              <a:rPr lang="el-GR" dirty="0" err="1"/>
              <a:t>μονιλίαση</a:t>
            </a:r>
            <a:r>
              <a:rPr lang="el-GR" dirty="0"/>
              <a:t> (υπερβολική χρήση αντιβιοτικών, που καταστρέφουν τη φυσιολογική χλωρίδα της στοματικής κοιλότητας</a:t>
            </a:r>
          </a:p>
          <a:p>
            <a:r>
              <a:rPr lang="el-GR" dirty="0"/>
              <a:t>Εκτός από τα τοπικά συμπτώματα, συνυπάρχουν και γενικά συμπτώματα, όπως πυρετός, κακουχία, πόνος και δυσοσμία στόματος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1000132"/>
          </a:xfrm>
        </p:spPr>
        <p:txBody>
          <a:bodyPr>
            <a:normAutofit fontScale="90000"/>
          </a:bodyPr>
          <a:lstStyle/>
          <a:p>
            <a:r>
              <a:rPr lang="el-GR" dirty="0"/>
              <a:t>Αφθώδης στοματίτιδα : συμπτώματα</a:t>
            </a:r>
          </a:p>
        </p:txBody>
      </p:sp>
      <p:sp>
        <p:nvSpPr>
          <p:cNvPr id="3" name="2 - Θέση περιεχομένου"/>
          <p:cNvSpPr>
            <a:spLocks noGrp="1"/>
          </p:cNvSpPr>
          <p:nvPr>
            <p:ph idx="1"/>
          </p:nvPr>
        </p:nvSpPr>
        <p:spPr>
          <a:xfrm>
            <a:off x="457200" y="1643050"/>
            <a:ext cx="8229600" cy="4483113"/>
          </a:xfrm>
        </p:spPr>
        <p:txBody>
          <a:bodyPr/>
          <a:lstStyle/>
          <a:p>
            <a:r>
              <a:rPr lang="el-GR" dirty="0"/>
              <a:t>Περιγεγραμμένες φλεγμονώδεις αλλοιώσεις (άφθες) </a:t>
            </a:r>
            <a:r>
              <a:rPr lang="el-GR" dirty="0" err="1"/>
              <a:t>κιτρινόλευκης</a:t>
            </a:r>
            <a:r>
              <a:rPr lang="el-GR" dirty="0"/>
              <a:t> όψης σε μέγεθος φακής με επίχρισμα, στο βλεννογόνο της στοματικής κοιλότητας</a:t>
            </a:r>
          </a:p>
        </p:txBody>
      </p:sp>
      <p:pic>
        <p:nvPicPr>
          <p:cNvPr id="4" name="Picture 2" descr="C:\Users\apapakosta\Desktop\index.jpg"/>
          <p:cNvPicPr>
            <a:picLocks noChangeAspect="1" noChangeArrowheads="1"/>
          </p:cNvPicPr>
          <p:nvPr/>
        </p:nvPicPr>
        <p:blipFill>
          <a:blip r:embed="rId2" cstate="print"/>
          <a:srcRect/>
          <a:stretch>
            <a:fillRect/>
          </a:stretch>
        </p:blipFill>
        <p:spPr bwMode="auto">
          <a:xfrm>
            <a:off x="785786" y="3500438"/>
            <a:ext cx="3000396" cy="2643206"/>
          </a:xfrm>
          <a:prstGeom prst="rect">
            <a:avLst/>
          </a:prstGeom>
          <a:noFill/>
        </p:spPr>
      </p:pic>
      <p:pic>
        <p:nvPicPr>
          <p:cNvPr id="5" name="Picture 3" descr="C:\Users\apapakosta\Desktop\index.jpg"/>
          <p:cNvPicPr>
            <a:picLocks noChangeAspect="1" noChangeArrowheads="1"/>
          </p:cNvPicPr>
          <p:nvPr/>
        </p:nvPicPr>
        <p:blipFill>
          <a:blip r:embed="rId3" cstate="print"/>
          <a:srcRect/>
          <a:stretch>
            <a:fillRect/>
          </a:stretch>
        </p:blipFill>
        <p:spPr bwMode="auto">
          <a:xfrm>
            <a:off x="5357818" y="3714752"/>
            <a:ext cx="3143272" cy="2643206"/>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1000132"/>
          </a:xfrm>
        </p:spPr>
        <p:txBody>
          <a:bodyPr>
            <a:normAutofit/>
          </a:bodyPr>
          <a:lstStyle/>
          <a:p>
            <a:r>
              <a:rPr lang="el-GR" dirty="0"/>
              <a:t>Ελκώδης στοματίτιδα: συμπτώματα</a:t>
            </a:r>
          </a:p>
        </p:txBody>
      </p:sp>
      <p:sp>
        <p:nvSpPr>
          <p:cNvPr id="3" name="2 - Θέση περιεχομένου"/>
          <p:cNvSpPr>
            <a:spLocks noGrp="1"/>
          </p:cNvSpPr>
          <p:nvPr>
            <p:ph idx="1"/>
          </p:nvPr>
        </p:nvSpPr>
        <p:spPr>
          <a:xfrm>
            <a:off x="457200" y="1571612"/>
            <a:ext cx="8229600" cy="5002924"/>
          </a:xfrm>
        </p:spPr>
        <p:txBody>
          <a:bodyPr/>
          <a:lstStyle/>
          <a:p>
            <a:r>
              <a:rPr lang="el-GR" dirty="0" err="1"/>
              <a:t>Ελκωτικές</a:t>
            </a:r>
            <a:r>
              <a:rPr lang="el-GR" dirty="0"/>
              <a:t> φλεγμονώδεις αλλοιώσεις στην περιοχή των ούλων και της γλώσσας</a:t>
            </a:r>
          </a:p>
          <a:p>
            <a:endParaRPr lang="el-GR" dirty="0"/>
          </a:p>
          <a:p>
            <a:endParaRPr lang="el-GR" dirty="0"/>
          </a:p>
          <a:p>
            <a:endParaRPr lang="el-GR" dirty="0"/>
          </a:p>
          <a:p>
            <a:pPr>
              <a:buNone/>
            </a:pPr>
            <a:endParaRPr lang="el-GR" dirty="0"/>
          </a:p>
        </p:txBody>
      </p:sp>
      <p:pic>
        <p:nvPicPr>
          <p:cNvPr id="9" name="Picture 3" descr="C:\Users\apapakosta\Desktop\index.jpg"/>
          <p:cNvPicPr>
            <a:picLocks noChangeAspect="1" noChangeArrowheads="1"/>
          </p:cNvPicPr>
          <p:nvPr/>
        </p:nvPicPr>
        <p:blipFill>
          <a:blip r:embed="rId2" cstate="print"/>
          <a:srcRect/>
          <a:stretch>
            <a:fillRect/>
          </a:stretch>
        </p:blipFill>
        <p:spPr bwMode="auto">
          <a:xfrm>
            <a:off x="1071538" y="2857496"/>
            <a:ext cx="4214842" cy="3071834"/>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t>Συγχειλίτιδα</a:t>
            </a:r>
            <a:r>
              <a:rPr lang="el-GR" dirty="0"/>
              <a:t> : συμπτώματα</a:t>
            </a:r>
          </a:p>
        </p:txBody>
      </p:sp>
      <p:sp>
        <p:nvSpPr>
          <p:cNvPr id="3" name="2 - Θέση περιεχομένου"/>
          <p:cNvSpPr>
            <a:spLocks noGrp="1"/>
          </p:cNvSpPr>
          <p:nvPr>
            <p:ph idx="1"/>
          </p:nvPr>
        </p:nvSpPr>
        <p:spPr/>
        <p:txBody>
          <a:bodyPr/>
          <a:lstStyle/>
          <a:p>
            <a:r>
              <a:rPr lang="el-GR" dirty="0"/>
              <a:t>Εμφάνιση ραγάδων στις γωνίες των χειλιών, ερυθρότητα </a:t>
            </a:r>
          </a:p>
          <a:p>
            <a:endParaRPr lang="el-GR" dirty="0"/>
          </a:p>
        </p:txBody>
      </p:sp>
      <p:pic>
        <p:nvPicPr>
          <p:cNvPr id="4" name="Picture 2" descr="C:\Users\apapakosta\Desktop\index1.jpg"/>
          <p:cNvPicPr>
            <a:picLocks noChangeAspect="1" noChangeArrowheads="1"/>
          </p:cNvPicPr>
          <p:nvPr/>
        </p:nvPicPr>
        <p:blipFill>
          <a:blip r:embed="rId2" cstate="print"/>
          <a:srcRect/>
          <a:stretch>
            <a:fillRect/>
          </a:stretch>
        </p:blipFill>
        <p:spPr bwMode="auto">
          <a:xfrm>
            <a:off x="2357422" y="3214686"/>
            <a:ext cx="3643338" cy="2276478"/>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68346"/>
          </a:xfrm>
        </p:spPr>
        <p:txBody>
          <a:bodyPr>
            <a:normAutofit/>
          </a:bodyPr>
          <a:lstStyle/>
          <a:p>
            <a:r>
              <a:rPr lang="el-GR" sz="3200" dirty="0"/>
              <a:t>ΝΟΣΗΛΕΥΤΙΚΗ ΦΡΟΝΤΙΔΑ</a:t>
            </a:r>
          </a:p>
        </p:txBody>
      </p:sp>
      <p:sp>
        <p:nvSpPr>
          <p:cNvPr id="3" name="2 - Θέση περιεχομένου"/>
          <p:cNvSpPr>
            <a:spLocks noGrp="1"/>
          </p:cNvSpPr>
          <p:nvPr>
            <p:ph idx="1"/>
          </p:nvPr>
        </p:nvSpPr>
        <p:spPr>
          <a:xfrm>
            <a:off x="457200" y="1285860"/>
            <a:ext cx="8229600" cy="4840303"/>
          </a:xfrm>
        </p:spPr>
        <p:txBody>
          <a:bodyPr>
            <a:normAutofit/>
          </a:bodyPr>
          <a:lstStyle/>
          <a:p>
            <a:r>
              <a:rPr lang="el-GR" dirty="0"/>
              <a:t>Περιποίηση, καθαριότητα και αντισηψία της στοματικής κοιλότητας τουλάχιστον δύο φορές ημερησίως, με πλύσεις και χρήση ειδικών διαλυμάτων</a:t>
            </a:r>
          </a:p>
          <a:p>
            <a:r>
              <a:rPr lang="el-GR" dirty="0"/>
              <a:t>Χορήγηση φαρμακευτικής αγωγής, σύμφωνα με τις ιατρικές οδηγίες (αντιπυρετικά, αντιβιοτικά, βιταμίνες)</a:t>
            </a:r>
          </a:p>
          <a:p>
            <a:r>
              <a:rPr lang="el-GR" dirty="0"/>
              <a:t>Γεύματα σε πολτώδη μορφή, σε χλιαρή θερμοκρασία και χωρίς ερεθιστικές ουσίες (καρυκεύματα, λεμόνι)</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1071570"/>
          </a:xfrm>
        </p:spPr>
        <p:txBody>
          <a:bodyPr>
            <a:normAutofit fontScale="90000"/>
          </a:bodyPr>
          <a:lstStyle/>
          <a:p>
            <a:r>
              <a:rPr lang="el-GR" dirty="0"/>
              <a:t>Στοματίτιδα από </a:t>
            </a:r>
            <a:r>
              <a:rPr lang="el-GR" dirty="0" err="1"/>
              <a:t>μονιλίαση</a:t>
            </a:r>
            <a:r>
              <a:rPr lang="el-GR" dirty="0"/>
              <a:t>: συμπτώματα</a:t>
            </a:r>
          </a:p>
        </p:txBody>
      </p:sp>
      <p:sp>
        <p:nvSpPr>
          <p:cNvPr id="3" name="2 - Θέση περιεχομένου"/>
          <p:cNvSpPr>
            <a:spLocks noGrp="1"/>
          </p:cNvSpPr>
          <p:nvPr>
            <p:ph idx="1"/>
          </p:nvPr>
        </p:nvSpPr>
        <p:spPr>
          <a:xfrm>
            <a:off x="457200" y="1714488"/>
            <a:ext cx="8229600" cy="4860048"/>
          </a:xfrm>
        </p:spPr>
        <p:txBody>
          <a:bodyPr/>
          <a:lstStyle/>
          <a:p>
            <a:r>
              <a:rPr lang="el-GR" dirty="0"/>
              <a:t>Ερυθρότητα του βλεννογόνου της στοματικής κοιλότητας</a:t>
            </a:r>
          </a:p>
        </p:txBody>
      </p:sp>
      <p:pic>
        <p:nvPicPr>
          <p:cNvPr id="4" name="Picture 4" descr="C:\Users\apapakosta\Desktop\index.jpg"/>
          <p:cNvPicPr>
            <a:picLocks noChangeAspect="1" noChangeArrowheads="1"/>
          </p:cNvPicPr>
          <p:nvPr/>
        </p:nvPicPr>
        <p:blipFill>
          <a:blip r:embed="rId2" cstate="print"/>
          <a:srcRect/>
          <a:stretch>
            <a:fillRect/>
          </a:stretch>
        </p:blipFill>
        <p:spPr bwMode="auto">
          <a:xfrm>
            <a:off x="2428860" y="3143248"/>
            <a:ext cx="4000528" cy="2786082"/>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20688"/>
            <a:ext cx="8229600" cy="792088"/>
          </a:xfrm>
        </p:spPr>
        <p:txBody>
          <a:bodyPr/>
          <a:lstStyle/>
          <a:p>
            <a:r>
              <a:rPr lang="el-GR" dirty="0"/>
              <a:t>ΚΑΡΚΙΝΟΣ ΕΝΤΕΡΟΥ</a:t>
            </a:r>
          </a:p>
        </p:txBody>
      </p:sp>
      <p:sp>
        <p:nvSpPr>
          <p:cNvPr id="3" name="2 - Θέση περιεχομένου"/>
          <p:cNvSpPr>
            <a:spLocks noGrp="1"/>
          </p:cNvSpPr>
          <p:nvPr>
            <p:ph idx="1"/>
          </p:nvPr>
        </p:nvSpPr>
        <p:spPr>
          <a:xfrm>
            <a:off x="457200" y="1268760"/>
            <a:ext cx="8229600" cy="5305776"/>
          </a:xfrm>
        </p:spPr>
        <p:txBody>
          <a:bodyPr/>
          <a:lstStyle/>
          <a:p>
            <a:r>
              <a:rPr lang="el-GR" dirty="0"/>
              <a:t>Τα πρωτοπαθή κακοήθη νεοπλάσματα του λεπτού εντέρου είναι σπάνια, ενώ του παχέος εντέρου είναι πολύ συχνά και κατέχουν την πρώτη θέση μεταξύ των πιο συχνών καρκίνων του πνεύμονα, του στομάχου και του μαστού.</a:t>
            </a:r>
          </a:p>
          <a:p>
            <a:r>
              <a:rPr lang="el-GR" dirty="0"/>
              <a:t>Έχει ιδιαίτερη σημασία η έγκαιρη διάγνωση και η πρόληψη μεταστάσεων, μέσα από ένα πρόγραμμα παρακολούθησης ανδρών και γυναικών ηλικίας πάνω από 45 ετών.</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1071570"/>
          </a:xfrm>
        </p:spPr>
        <p:txBody>
          <a:bodyPr>
            <a:normAutofit/>
          </a:bodyPr>
          <a:lstStyle/>
          <a:p>
            <a:r>
              <a:rPr lang="el-GR" dirty="0"/>
              <a:t>ΣΤΑΔΙΑ ΚΑΡΚΙΝΟΥ</a:t>
            </a:r>
          </a:p>
        </p:txBody>
      </p:sp>
      <p:pic>
        <p:nvPicPr>
          <p:cNvPr id="2050" name="Picture 2" descr="C:\Users\apapakosta\Desktop\4.jpg"/>
          <p:cNvPicPr>
            <a:picLocks noGrp="1" noChangeAspect="1" noChangeArrowheads="1"/>
          </p:cNvPicPr>
          <p:nvPr>
            <p:ph idx="1"/>
          </p:nvPr>
        </p:nvPicPr>
        <p:blipFill>
          <a:blip r:embed="rId2" cstate="print"/>
          <a:srcRect/>
          <a:stretch>
            <a:fillRect/>
          </a:stretch>
        </p:blipFill>
        <p:spPr bwMode="auto">
          <a:xfrm>
            <a:off x="571472" y="1785926"/>
            <a:ext cx="3643338" cy="2500330"/>
          </a:xfrm>
          <a:prstGeom prst="rect">
            <a:avLst/>
          </a:prstGeom>
          <a:noFill/>
        </p:spPr>
      </p:pic>
      <p:pic>
        <p:nvPicPr>
          <p:cNvPr id="2051" name="Picture 3" descr="C:\Users\apapakosta\Desktop\index5.jpg"/>
          <p:cNvPicPr>
            <a:picLocks noChangeAspect="1" noChangeArrowheads="1"/>
          </p:cNvPicPr>
          <p:nvPr/>
        </p:nvPicPr>
        <p:blipFill>
          <a:blip r:embed="rId3" cstate="print"/>
          <a:srcRect/>
          <a:stretch>
            <a:fillRect/>
          </a:stretch>
        </p:blipFill>
        <p:spPr bwMode="auto">
          <a:xfrm>
            <a:off x="4643438" y="3786190"/>
            <a:ext cx="3805246" cy="2119315"/>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857256"/>
          </a:xfrm>
        </p:spPr>
        <p:txBody>
          <a:bodyPr/>
          <a:lstStyle/>
          <a:p>
            <a:r>
              <a:rPr lang="el-GR" dirty="0"/>
              <a:t>ΠΑΡΑΓΟΝΤΕΣ ΚΙΝΔΥΝΟΥ</a:t>
            </a:r>
          </a:p>
        </p:txBody>
      </p:sp>
      <p:sp>
        <p:nvSpPr>
          <p:cNvPr id="3" name="2 - Θέση περιεχομένου"/>
          <p:cNvSpPr>
            <a:spLocks noGrp="1"/>
          </p:cNvSpPr>
          <p:nvPr>
            <p:ph idx="1"/>
          </p:nvPr>
        </p:nvSpPr>
        <p:spPr>
          <a:xfrm>
            <a:off x="457200" y="1643050"/>
            <a:ext cx="8229600" cy="4483113"/>
          </a:xfrm>
        </p:spPr>
        <p:txBody>
          <a:bodyPr>
            <a:normAutofit fontScale="92500" lnSpcReduction="10000"/>
          </a:bodyPr>
          <a:lstStyle/>
          <a:p>
            <a:pPr>
              <a:buNone/>
            </a:pPr>
            <a:r>
              <a:rPr lang="el-GR" dirty="0"/>
              <a:t>Ως παράγοντες κινδύνου θεωρούνται </a:t>
            </a:r>
          </a:p>
          <a:p>
            <a:pPr>
              <a:buFont typeface="Wingdings" pitchFamily="2" charset="2"/>
              <a:buChar char="Ø"/>
            </a:pPr>
            <a:r>
              <a:rPr lang="el-GR" dirty="0"/>
              <a:t>το θετικό οικογενειακό ιστορικό καρκίνου του </a:t>
            </a:r>
            <a:r>
              <a:rPr lang="el-GR" dirty="0" err="1"/>
              <a:t>παχέος</a:t>
            </a:r>
            <a:r>
              <a:rPr lang="el-GR" dirty="0"/>
              <a:t> εντέρου, </a:t>
            </a:r>
          </a:p>
          <a:p>
            <a:pPr>
              <a:buFont typeface="Wingdings" pitchFamily="2" charset="2"/>
              <a:buChar char="Ø"/>
            </a:pPr>
            <a:r>
              <a:rPr lang="el-GR" dirty="0"/>
              <a:t>οι πολύποδες εντέρου, </a:t>
            </a:r>
          </a:p>
          <a:p>
            <a:pPr>
              <a:buFont typeface="Wingdings" pitchFamily="2" charset="2"/>
              <a:buChar char="Ø"/>
            </a:pPr>
            <a:r>
              <a:rPr lang="el-GR" dirty="0"/>
              <a:t>οι φλεγμονώδεις νόσοι του εντέρου, όπως η ελκώδης κολίτιδα, </a:t>
            </a:r>
          </a:p>
          <a:p>
            <a:pPr>
              <a:buFont typeface="Wingdings" pitchFamily="2" charset="2"/>
              <a:buChar char="Ø"/>
            </a:pPr>
            <a:r>
              <a:rPr lang="el-GR" dirty="0"/>
              <a:t>η παχυσαρκία, </a:t>
            </a:r>
          </a:p>
          <a:p>
            <a:pPr>
              <a:buFont typeface="Wingdings" pitchFamily="2" charset="2"/>
              <a:buChar char="Ø"/>
            </a:pPr>
            <a:r>
              <a:rPr lang="el-GR" dirty="0"/>
              <a:t>το κάπνισμα, </a:t>
            </a:r>
          </a:p>
          <a:p>
            <a:pPr>
              <a:buFont typeface="Wingdings" pitchFamily="2" charset="2"/>
              <a:buChar char="Ø"/>
            </a:pPr>
            <a:r>
              <a:rPr lang="el-GR" dirty="0"/>
              <a:t>η έλλειψη φυσικής άσκησης, </a:t>
            </a:r>
          </a:p>
          <a:p>
            <a:pPr>
              <a:buFont typeface="Wingdings" pitchFamily="2" charset="2"/>
              <a:buChar char="Ø"/>
            </a:pPr>
            <a:r>
              <a:rPr lang="el-GR" dirty="0"/>
              <a:t>η διατροφή και </a:t>
            </a:r>
          </a:p>
          <a:p>
            <a:pPr>
              <a:buFont typeface="Wingdings" pitchFamily="2" charset="2"/>
              <a:buChar char="Ø"/>
            </a:pPr>
            <a:r>
              <a:rPr lang="el-GR" dirty="0"/>
              <a:t>η ηλικία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011222"/>
          </a:xfrm>
        </p:spPr>
        <p:txBody>
          <a:bodyPr>
            <a:normAutofit fontScale="90000"/>
          </a:bodyPr>
          <a:lstStyle/>
          <a:p>
            <a:r>
              <a:rPr lang="el-GR" dirty="0"/>
              <a:t>ΛΕΙΤΟΥΡΓΙΑ ΠΕΠΤΙΚΟΥ ΣΥΣΤΗΜΑΤΟΣ</a:t>
            </a:r>
          </a:p>
        </p:txBody>
      </p:sp>
      <p:sp>
        <p:nvSpPr>
          <p:cNvPr id="3" name="2 - Θέση περιεχομένου"/>
          <p:cNvSpPr>
            <a:spLocks noGrp="1"/>
          </p:cNvSpPr>
          <p:nvPr>
            <p:ph idx="1"/>
          </p:nvPr>
        </p:nvSpPr>
        <p:spPr>
          <a:xfrm>
            <a:off x="457200" y="1214422"/>
            <a:ext cx="8229600" cy="5072098"/>
          </a:xfrm>
        </p:spPr>
        <p:txBody>
          <a:bodyPr>
            <a:normAutofit fontScale="62500" lnSpcReduction="20000"/>
          </a:bodyPr>
          <a:lstStyle/>
          <a:p>
            <a:r>
              <a:rPr lang="el-GR" dirty="0"/>
              <a:t>Για να διατηρηθεί η ζωή, να εξασφαλιστούν δηλαδή οι δομές και οι λειτουργίες της, χρειάζεται ενέργεια. </a:t>
            </a:r>
          </a:p>
          <a:p>
            <a:r>
              <a:rPr lang="el-GR" dirty="0"/>
              <a:t>Ο άνθρωπος εξασφαλίζει την απαραίτητη γι' αυτόν ενέργεια με τη διάσπαση (οξείδωση) των θρεπτικών ουσιών που βρίσκονται στις τροφές. </a:t>
            </a:r>
          </a:p>
          <a:p>
            <a:r>
              <a:rPr lang="el-GR" dirty="0"/>
              <a:t>Οι θρεπτικές ουσίες που παρέχουν ενέργεια στον οργανισμό είναι οι υδατάνθρακες και τα λίπη και, σε ειδικές μόνο περιπτώσεις, οι πρωτεΐνες. </a:t>
            </a:r>
          </a:p>
          <a:p>
            <a:r>
              <a:rPr lang="el-GR" dirty="0"/>
              <a:t>Με την ευρύτερη έννοια βέβαια ως θρεπτικές ουσίες χαρακτηρίζονται και άλλες, που, παρά το ότι δεν παρέχουν ενέργεια, είναι απαραίτητες για την πραγματοποίηση διάφορων λειτουργιών του οργανισμού. </a:t>
            </a:r>
          </a:p>
          <a:p>
            <a:r>
              <a:rPr lang="el-GR" dirty="0"/>
              <a:t>Σ' αυτές περιλαμβάνονται το νερό, οι βιταμίνες και τα ανόργανα άλατα - ιόντα. </a:t>
            </a:r>
          </a:p>
          <a:p>
            <a:r>
              <a:rPr lang="el-GR" dirty="0"/>
              <a:t>Οι θρεπτικές ουσίες εισέρχονται στον οργανισμό μέσω του </a:t>
            </a:r>
            <a:r>
              <a:rPr lang="el-GR" b="1" dirty="0"/>
              <a:t>πεπτικού συστήματος,</a:t>
            </a:r>
            <a:r>
              <a:rPr lang="el-GR" dirty="0"/>
              <a:t> όπου και υφίστανται την απαραίτητη κατεργασία, ώστε να μπορούν να απορροφηθούν. </a:t>
            </a:r>
          </a:p>
          <a:p>
            <a:r>
              <a:rPr lang="el-GR" dirty="0"/>
              <a:t>Η κατεργασία αυτή λέγεται </a:t>
            </a:r>
            <a:r>
              <a:rPr lang="el-GR" b="1" dirty="0"/>
              <a:t>πέψη</a:t>
            </a:r>
            <a:r>
              <a:rPr lang="el-GR" dirty="0"/>
              <a:t>.</a:t>
            </a:r>
          </a:p>
          <a:p>
            <a:r>
              <a:rPr lang="el-GR" dirty="0"/>
              <a:t> Η απορρόφηση των προϊόντων της </a:t>
            </a:r>
            <a:r>
              <a:rPr lang="el-GR" b="1" dirty="0"/>
              <a:t>πέψης</a:t>
            </a:r>
            <a:r>
              <a:rPr lang="el-GR" dirty="0"/>
              <a:t> των θρεπτικών ουσιών, του νερού, των βιταμινών και των ανόργανων αλάτων επιτελείται επίσης στο πεπτικό σύστημα. </a:t>
            </a:r>
          </a:p>
          <a:p>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92696"/>
            <a:ext cx="8229600" cy="792088"/>
          </a:xfrm>
        </p:spPr>
        <p:txBody>
          <a:bodyPr/>
          <a:lstStyle/>
          <a:p>
            <a:r>
              <a:rPr lang="el-GR" dirty="0"/>
              <a:t>ΚΛΙΝΙΚΗ ΕΙΚΟΝΑ</a:t>
            </a:r>
          </a:p>
        </p:txBody>
      </p:sp>
      <p:sp>
        <p:nvSpPr>
          <p:cNvPr id="3" name="2 - Θέση περιεχομένου"/>
          <p:cNvSpPr>
            <a:spLocks noGrp="1"/>
          </p:cNvSpPr>
          <p:nvPr>
            <p:ph idx="1"/>
          </p:nvPr>
        </p:nvSpPr>
        <p:spPr>
          <a:xfrm>
            <a:off x="457200" y="1412776"/>
            <a:ext cx="8229600" cy="5161760"/>
          </a:xfrm>
        </p:spPr>
        <p:txBody>
          <a:bodyPr/>
          <a:lstStyle/>
          <a:p>
            <a:r>
              <a:rPr lang="el-GR" dirty="0"/>
              <a:t>•Αλλαγή των συνηθειών του εντέρου - διάρροια και δυσκοιλιότητα. </a:t>
            </a:r>
          </a:p>
          <a:p>
            <a:r>
              <a:rPr lang="el-GR" dirty="0"/>
              <a:t>•Πόνος - </a:t>
            </a:r>
            <a:r>
              <a:rPr lang="el-GR" dirty="0" err="1"/>
              <a:t>κολικοειδής</a:t>
            </a:r>
            <a:r>
              <a:rPr lang="el-GR" dirty="0"/>
              <a:t> και διάχυτος. </a:t>
            </a:r>
          </a:p>
          <a:p>
            <a:r>
              <a:rPr lang="el-GR" dirty="0"/>
              <a:t>•Αδυναμία και δύσπνοια λόγω αναιμίας.</a:t>
            </a:r>
          </a:p>
          <a:p>
            <a:r>
              <a:rPr lang="el-GR" dirty="0"/>
              <a:t> •Απώλεια βάρους και απουσία όρεξης. </a:t>
            </a:r>
          </a:p>
          <a:p>
            <a:r>
              <a:rPr lang="el-GR" dirty="0"/>
              <a:t>•Πρόσμιξη αίματος και βλέννας στα κόπρανα, με αίσθημα ατελούς κένωσης. </a:t>
            </a:r>
          </a:p>
          <a:p>
            <a:r>
              <a:rPr lang="el-GR" dirty="0"/>
              <a:t>•Ωχρότητα.</a:t>
            </a:r>
          </a:p>
          <a:p>
            <a:r>
              <a:rPr lang="el-GR" dirty="0"/>
              <a:t> •Κοιλιακή μάζα. </a:t>
            </a:r>
          </a:p>
          <a:p>
            <a:r>
              <a:rPr lang="el-GR" dirty="0"/>
              <a:t>•Μάζα στο ορθό, αίμα και βλέννα στο δάκτυλο, κατά τη δακτυλική εξέταση.</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ΔΙΑΓΝΩΣΗ</a:t>
            </a:r>
          </a:p>
        </p:txBody>
      </p:sp>
      <p:sp>
        <p:nvSpPr>
          <p:cNvPr id="3" name="2 - Θέση περιεχομένου"/>
          <p:cNvSpPr>
            <a:spLocks noGrp="1"/>
          </p:cNvSpPr>
          <p:nvPr>
            <p:ph idx="1"/>
          </p:nvPr>
        </p:nvSpPr>
        <p:spPr/>
        <p:txBody>
          <a:bodyPr/>
          <a:lstStyle/>
          <a:p>
            <a:r>
              <a:rPr lang="el-GR" dirty="0"/>
              <a:t>Η διάγνωση της νόσου γίνεται κυρίως με την </a:t>
            </a:r>
            <a:r>
              <a:rPr lang="el-GR" b="1" dirty="0" err="1"/>
              <a:t>κολονοσκόπηση</a:t>
            </a:r>
            <a:r>
              <a:rPr lang="el-GR" dirty="0"/>
              <a:t> ή με αξονική ή μαγνητική  τομογραφία </a:t>
            </a:r>
            <a:r>
              <a:rPr lang="el-GR" dirty="0" err="1"/>
              <a:t>παχέος</a:t>
            </a:r>
            <a:r>
              <a:rPr lang="el-GR" dirty="0"/>
              <a:t> εντέρου. </a:t>
            </a:r>
          </a:p>
          <a:p>
            <a:r>
              <a:rPr lang="el-GR" dirty="0"/>
              <a:t>Για την επιβεβαίωση της διάγνωσης απαιτείται βέβαια και θετική βιοψία ιστού. </a:t>
            </a:r>
          </a:p>
          <a:p>
            <a:r>
              <a:rPr lang="el-GR" dirty="0"/>
              <a:t>Για τη </a:t>
            </a:r>
            <a:r>
              <a:rPr lang="el-GR" dirty="0" err="1"/>
              <a:t>σταδιοποίηση</a:t>
            </a:r>
            <a:r>
              <a:rPr lang="el-GR" dirty="0"/>
              <a:t> της νόσου απαιτείται αξονική θώρακα και κοιλίας, για έλεγχο τυχόν μεταστάσεων.</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48680"/>
            <a:ext cx="8229600" cy="720080"/>
          </a:xfrm>
        </p:spPr>
        <p:txBody>
          <a:bodyPr/>
          <a:lstStyle/>
          <a:p>
            <a:r>
              <a:rPr lang="el-GR" dirty="0"/>
              <a:t>ΚΟΛΟΣΤΟΜΙΑ</a:t>
            </a:r>
          </a:p>
        </p:txBody>
      </p:sp>
      <p:sp>
        <p:nvSpPr>
          <p:cNvPr id="3" name="2 - Θέση περιεχομένου"/>
          <p:cNvSpPr>
            <a:spLocks noGrp="1"/>
          </p:cNvSpPr>
          <p:nvPr>
            <p:ph idx="1"/>
          </p:nvPr>
        </p:nvSpPr>
        <p:spPr>
          <a:xfrm>
            <a:off x="457200" y="1124744"/>
            <a:ext cx="8229600" cy="5400600"/>
          </a:xfrm>
        </p:spPr>
        <p:txBody>
          <a:bodyPr>
            <a:normAutofit fontScale="62500" lnSpcReduction="20000"/>
          </a:bodyPr>
          <a:lstStyle/>
          <a:p>
            <a:r>
              <a:rPr lang="el-GR" dirty="0"/>
              <a:t>Είναι τεχνητό στόμιο σε κάποιο σημείο του εντέρου το οποίον εξωτερικεύεται χειρουργικά δια του κοιλιακού τοιχώματος στο δέρμα. Με τον τρόπο αυτό διακόπτεται η προώθηση του περιεχομένου του εντέρου στον αυλό του εντέρου, το οποίο τελικά αποβάλλεται από το στόμιο. </a:t>
            </a:r>
          </a:p>
          <a:p>
            <a:r>
              <a:rPr lang="el-GR" dirty="0"/>
              <a:t>Αν το τεχνητό στόμιο (</a:t>
            </a:r>
            <a:r>
              <a:rPr lang="el-GR" dirty="0" err="1"/>
              <a:t>στομία</a:t>
            </a:r>
            <a:r>
              <a:rPr lang="el-GR" dirty="0"/>
              <a:t>) γίνει στο λεπτό έντερο, ονομάζεται </a:t>
            </a:r>
            <a:r>
              <a:rPr lang="el-GR" b="1" dirty="0" err="1"/>
              <a:t>ειλεοστομία</a:t>
            </a:r>
            <a:r>
              <a:rPr lang="el-GR" dirty="0"/>
              <a:t>. Αν γίνει στο παχύ έντερο, ονομάζεται </a:t>
            </a:r>
            <a:r>
              <a:rPr lang="el-GR" b="1" dirty="0"/>
              <a:t>κολοστομία</a:t>
            </a:r>
            <a:r>
              <a:rPr lang="el-GR" dirty="0"/>
              <a:t> και αντίστοιχα με το τμήμα του παχέος εντέρου: ανιούσα, </a:t>
            </a:r>
            <a:r>
              <a:rPr lang="el-GR" dirty="0" err="1"/>
              <a:t>εγκαρσιοστομία</a:t>
            </a:r>
            <a:r>
              <a:rPr lang="el-GR" dirty="0"/>
              <a:t>, κατιούσα, κολοστομία. </a:t>
            </a:r>
            <a:br>
              <a:rPr lang="el-GR" dirty="0"/>
            </a:br>
            <a:r>
              <a:rPr lang="el-GR" b="1" dirty="0"/>
              <a:t>Σκοπός</a:t>
            </a:r>
            <a:r>
              <a:rPr lang="el-GR" dirty="0"/>
              <a:t> της κολοστομίας είναι η αποβολή του περιεχομένου του εντέρου.</a:t>
            </a:r>
            <a:br>
              <a:rPr lang="el-GR" dirty="0"/>
            </a:br>
            <a:r>
              <a:rPr lang="el-GR" b="1" dirty="0"/>
              <a:t>Ενδείξεις-τύποι</a:t>
            </a:r>
            <a:r>
              <a:rPr lang="el-GR" dirty="0"/>
              <a:t>: ενδείκνυται σε κολίτιδα, καρκίνο του παχέος εντέρου. </a:t>
            </a:r>
          </a:p>
          <a:p>
            <a:r>
              <a:rPr lang="el-GR" dirty="0"/>
              <a:t>Η κολοστομία όπως και η </a:t>
            </a:r>
            <a:r>
              <a:rPr lang="el-GR" dirty="0" err="1"/>
              <a:t>ειλεοστομία</a:t>
            </a:r>
            <a:r>
              <a:rPr lang="el-GR" dirty="0"/>
              <a:t> δεν έχουν σφιγκτήρα όπως ο πρωκτός και επομένως η αποβολή των κοπράνων δεν ελέγχεται από τη θέληση του ατόμου. Για τον παραπάνω λόγο επιβάλλεται η συνεχής χρήση ειδικού πλαστικού σάκου και στις δύο περιπτώσεις.</a:t>
            </a:r>
          </a:p>
          <a:p>
            <a:r>
              <a:rPr lang="el-GR" dirty="0"/>
              <a:t>Η κολοστομία μπορεί να είναι προσωρινή ή μόνιμη.</a:t>
            </a:r>
          </a:p>
          <a:p>
            <a:pPr>
              <a:buFont typeface="Wingdings" pitchFamily="2" charset="2"/>
              <a:buChar char="Ø"/>
            </a:pPr>
            <a:r>
              <a:rPr lang="el-GR" dirty="0"/>
              <a:t> Π .χ σε καρκίνο του ορθού, είναι μόνιμη. </a:t>
            </a:r>
          </a:p>
          <a:p>
            <a:pPr>
              <a:buFont typeface="Wingdings" pitchFamily="2" charset="2"/>
              <a:buChar char="Ø"/>
            </a:pPr>
            <a:r>
              <a:rPr lang="el-GR" dirty="0"/>
              <a:t>Σε φλεγμονώδεις καταστάσεις του εντέρου μπορεί να γίνει προσωρινή για τη διευκόλυνση της επούλωσης του </a:t>
            </a:r>
            <a:r>
              <a:rPr lang="el-GR" dirty="0" err="1"/>
              <a:t>φλεγμαίνοντος</a:t>
            </a:r>
            <a:r>
              <a:rPr lang="el-GR" dirty="0"/>
              <a:t> τμήματος του εντέρου και μετά να γίνει σύγκλεισης του στομίου.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928694"/>
          </a:xfrm>
        </p:spPr>
        <p:txBody>
          <a:bodyPr/>
          <a:lstStyle/>
          <a:p>
            <a:r>
              <a:rPr lang="el-GR" dirty="0"/>
              <a:t>ΚΟΛΟΣΤΟΜΙΑ</a:t>
            </a:r>
          </a:p>
        </p:txBody>
      </p:sp>
      <p:pic>
        <p:nvPicPr>
          <p:cNvPr id="3074" name="Picture 2" descr="C:\Users\apapakosta\Desktop\index8.jpg"/>
          <p:cNvPicPr>
            <a:picLocks noGrp="1" noChangeAspect="1" noChangeArrowheads="1"/>
          </p:cNvPicPr>
          <p:nvPr>
            <p:ph idx="1"/>
          </p:nvPr>
        </p:nvPicPr>
        <p:blipFill>
          <a:blip r:embed="rId2" cstate="print"/>
          <a:srcRect/>
          <a:stretch>
            <a:fillRect/>
          </a:stretch>
        </p:blipFill>
        <p:spPr bwMode="auto">
          <a:xfrm>
            <a:off x="285720" y="1714488"/>
            <a:ext cx="3162301" cy="2071702"/>
          </a:xfrm>
          <a:prstGeom prst="rect">
            <a:avLst/>
          </a:prstGeom>
          <a:noFill/>
        </p:spPr>
      </p:pic>
      <p:pic>
        <p:nvPicPr>
          <p:cNvPr id="3075" name="Picture 3" descr="C:\Users\apapakosta\Desktop\index4.jpg"/>
          <p:cNvPicPr>
            <a:picLocks noChangeAspect="1" noChangeArrowheads="1"/>
          </p:cNvPicPr>
          <p:nvPr/>
        </p:nvPicPr>
        <p:blipFill>
          <a:blip r:embed="rId3" cstate="print"/>
          <a:srcRect/>
          <a:stretch>
            <a:fillRect/>
          </a:stretch>
        </p:blipFill>
        <p:spPr bwMode="auto">
          <a:xfrm>
            <a:off x="4000496" y="1857364"/>
            <a:ext cx="2214578" cy="2928941"/>
          </a:xfrm>
          <a:prstGeom prst="rect">
            <a:avLst/>
          </a:prstGeom>
          <a:noFill/>
        </p:spPr>
      </p:pic>
      <p:pic>
        <p:nvPicPr>
          <p:cNvPr id="3076" name="Picture 4" descr="C:\Users\apapakosta\Desktop\images.jpg"/>
          <p:cNvPicPr>
            <a:picLocks noChangeAspect="1" noChangeArrowheads="1"/>
          </p:cNvPicPr>
          <p:nvPr/>
        </p:nvPicPr>
        <p:blipFill>
          <a:blip r:embed="rId4" cstate="print"/>
          <a:srcRect/>
          <a:stretch>
            <a:fillRect/>
          </a:stretch>
        </p:blipFill>
        <p:spPr bwMode="auto">
          <a:xfrm>
            <a:off x="6643702" y="3429000"/>
            <a:ext cx="2019301" cy="2857503"/>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apapakosta\Desktop\index9.jpg"/>
          <p:cNvPicPr>
            <a:picLocks noGrp="1" noChangeAspect="1" noChangeArrowheads="1"/>
          </p:cNvPicPr>
          <p:nvPr>
            <p:ph idx="4294967295"/>
          </p:nvPr>
        </p:nvPicPr>
        <p:blipFill>
          <a:blip r:embed="rId2" cstate="print"/>
          <a:srcRect/>
          <a:stretch>
            <a:fillRect/>
          </a:stretch>
        </p:blipFill>
        <p:spPr bwMode="auto">
          <a:xfrm>
            <a:off x="0" y="714375"/>
            <a:ext cx="2619375" cy="1743075"/>
          </a:xfrm>
          <a:prstGeom prst="rect">
            <a:avLst/>
          </a:prstGeom>
          <a:noFill/>
        </p:spPr>
      </p:pic>
      <p:pic>
        <p:nvPicPr>
          <p:cNvPr id="6146" name="Picture 2" descr="C:\Users\apapakosta\Desktop\3.jpg"/>
          <p:cNvPicPr>
            <a:picLocks noChangeAspect="1" noChangeArrowheads="1"/>
          </p:cNvPicPr>
          <p:nvPr/>
        </p:nvPicPr>
        <p:blipFill>
          <a:blip r:embed="rId3" cstate="print"/>
          <a:srcRect/>
          <a:stretch>
            <a:fillRect/>
          </a:stretch>
        </p:blipFill>
        <p:spPr bwMode="auto">
          <a:xfrm>
            <a:off x="3286116" y="1357298"/>
            <a:ext cx="2286016" cy="3071834"/>
          </a:xfrm>
          <a:prstGeom prst="rect">
            <a:avLst/>
          </a:prstGeom>
          <a:noFill/>
        </p:spPr>
      </p:pic>
      <p:pic>
        <p:nvPicPr>
          <p:cNvPr id="6147" name="Picture 3" descr="C:\Users\apapakosta\Desktop\2.jpg"/>
          <p:cNvPicPr>
            <a:picLocks noChangeAspect="1" noChangeArrowheads="1"/>
          </p:cNvPicPr>
          <p:nvPr/>
        </p:nvPicPr>
        <p:blipFill>
          <a:blip r:embed="rId4" cstate="print"/>
          <a:srcRect/>
          <a:stretch>
            <a:fillRect/>
          </a:stretch>
        </p:blipFill>
        <p:spPr bwMode="auto">
          <a:xfrm>
            <a:off x="6000760" y="642918"/>
            <a:ext cx="2857520" cy="2386016"/>
          </a:xfrm>
          <a:prstGeom prst="rect">
            <a:avLst/>
          </a:prstGeom>
          <a:noFill/>
        </p:spPr>
      </p:pic>
      <p:pic>
        <p:nvPicPr>
          <p:cNvPr id="6148" name="Picture 4" descr="C:\Users\apapakosta\Desktop\1.jpg"/>
          <p:cNvPicPr>
            <a:picLocks noChangeAspect="1" noChangeArrowheads="1"/>
          </p:cNvPicPr>
          <p:nvPr/>
        </p:nvPicPr>
        <p:blipFill>
          <a:blip r:embed="rId5" cstate="print"/>
          <a:srcRect/>
          <a:stretch>
            <a:fillRect/>
          </a:stretch>
        </p:blipFill>
        <p:spPr bwMode="auto">
          <a:xfrm>
            <a:off x="714348" y="3214686"/>
            <a:ext cx="2233615" cy="2928958"/>
          </a:xfrm>
          <a:prstGeom prst="rect">
            <a:avLst/>
          </a:prstGeom>
          <a:noFill/>
        </p:spPr>
      </p:pic>
      <p:pic>
        <p:nvPicPr>
          <p:cNvPr id="6149" name="Picture 5" descr="C:\Users\apapakosta\Desktop\6.jpg"/>
          <p:cNvPicPr>
            <a:picLocks noChangeAspect="1" noChangeArrowheads="1"/>
          </p:cNvPicPr>
          <p:nvPr/>
        </p:nvPicPr>
        <p:blipFill>
          <a:blip r:embed="rId6" cstate="print"/>
          <a:srcRect/>
          <a:stretch>
            <a:fillRect/>
          </a:stretch>
        </p:blipFill>
        <p:spPr bwMode="auto">
          <a:xfrm>
            <a:off x="5929322" y="3500438"/>
            <a:ext cx="2571768" cy="3071834"/>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54032"/>
          </a:xfrm>
        </p:spPr>
        <p:txBody>
          <a:bodyPr>
            <a:normAutofit fontScale="90000"/>
          </a:bodyPr>
          <a:lstStyle/>
          <a:p>
            <a:r>
              <a:rPr lang="el-GR" dirty="0"/>
              <a:t>ΝΟΣΗΛΕΥΤΙΚΑ ΠΡΟΒΛΗΜΑΤΑ</a:t>
            </a:r>
          </a:p>
        </p:txBody>
      </p:sp>
      <p:sp>
        <p:nvSpPr>
          <p:cNvPr id="3" name="2 - Θέση περιεχομένου"/>
          <p:cNvSpPr>
            <a:spLocks noGrp="1"/>
          </p:cNvSpPr>
          <p:nvPr>
            <p:ph idx="1"/>
          </p:nvPr>
        </p:nvSpPr>
        <p:spPr>
          <a:xfrm>
            <a:off x="457200" y="857232"/>
            <a:ext cx="8229600" cy="5786478"/>
          </a:xfrm>
        </p:spPr>
        <p:txBody>
          <a:bodyPr>
            <a:normAutofit fontScale="47500" lnSpcReduction="20000"/>
          </a:bodyPr>
          <a:lstStyle/>
          <a:p>
            <a:r>
              <a:rPr lang="el-GR" sz="4200" dirty="0"/>
              <a:t>-</a:t>
            </a:r>
            <a:r>
              <a:rPr lang="el-GR" sz="4200" u="sng" dirty="0"/>
              <a:t>Τραύμα, μόλυνση</a:t>
            </a:r>
            <a:r>
              <a:rPr lang="el-GR" sz="4200" dirty="0"/>
              <a:t/>
            </a:r>
            <a:br>
              <a:rPr lang="el-GR" sz="4200" dirty="0"/>
            </a:br>
            <a:r>
              <a:rPr lang="el-GR" sz="4200" dirty="0"/>
              <a:t>Οι αιτίες είναι το εκτεταμένο τραύμα, η παρουσία μικροβίων και παροχετευτικών υγρών, η δυσκολία ελέγχου του τραύματος λόγω θέσεως, ο πόνος και το οίδημα.</a:t>
            </a:r>
            <a:br>
              <a:rPr lang="el-GR" sz="4200" dirty="0"/>
            </a:br>
            <a:r>
              <a:rPr lang="el-GR" sz="4200" dirty="0"/>
              <a:t>Κατά την νοσηλευτική αντιμετώπιση, παρακολουθούμε για πιθανή αιμορραγία, συστήνουμε πλύσεις σύμφωνα με ιατρική οδηγία, παρακολουθούμε χρώμα και την οσμή των υγρών, αλλάζουμε το </a:t>
            </a:r>
            <a:r>
              <a:rPr lang="el-GR" sz="4200" dirty="0" err="1"/>
              <a:t>επιδεσμικό</a:t>
            </a:r>
            <a:r>
              <a:rPr lang="el-GR" sz="4200" dirty="0"/>
              <a:t> υλικό, τηρούμε άσηπτη τεχνική στις αλλαγές και τέλος εξασφαλίζουμε άνετη θέση στον άρρωστο.</a:t>
            </a:r>
            <a:br>
              <a:rPr lang="el-GR" sz="4200" dirty="0"/>
            </a:br>
            <a:endParaRPr lang="el-GR" sz="4200" dirty="0"/>
          </a:p>
          <a:p>
            <a:r>
              <a:rPr lang="el-GR" sz="4200" u="sng" dirty="0"/>
              <a:t>-Κακοσμία</a:t>
            </a:r>
            <a:r>
              <a:rPr lang="el-GR" sz="4200" dirty="0"/>
              <a:t/>
            </a:r>
            <a:br>
              <a:rPr lang="el-GR" sz="4200" dirty="0"/>
            </a:br>
            <a:r>
              <a:rPr lang="el-GR" sz="4200" dirty="0"/>
              <a:t>Οι αιτίες είναι η αποβολή περιεχομένου του εντέρου και τα κάκοσμα αέρια από τη λήψη τροφών.</a:t>
            </a:r>
            <a:br>
              <a:rPr lang="el-GR" sz="4200" dirty="0"/>
            </a:br>
            <a:r>
              <a:rPr lang="el-GR" sz="4200" dirty="0"/>
              <a:t>Κατά τη νοσηλευτική αντιμετώπιση, χρησιμοποιούμε πάντοτε τους ειδικούς σάκους κολοστομίας με φίλτρο διαφυγής αερίων.</a:t>
            </a:r>
            <a:br>
              <a:rPr lang="el-GR" sz="4200" dirty="0"/>
            </a:br>
            <a:endParaRPr lang="el-GR" sz="4200" dirty="0"/>
          </a:p>
          <a:p>
            <a:r>
              <a:rPr lang="el-GR" sz="4200" dirty="0"/>
              <a:t>-</a:t>
            </a:r>
            <a:r>
              <a:rPr lang="el-GR" sz="4200" u="sng" dirty="0"/>
              <a:t>Δερματίτιδα</a:t>
            </a:r>
            <a:r>
              <a:rPr lang="el-GR" sz="4200" dirty="0"/>
              <a:t> γύρω από το στόμιο. Αντιμετωπίζεται με σωστή υγιεινή της περιοχής και ειδικές κρέμες .</a:t>
            </a:r>
            <a:br>
              <a:rPr lang="el-GR" sz="4200" dirty="0"/>
            </a:br>
            <a:endParaRPr lang="el-GR" sz="4200" dirty="0"/>
          </a:p>
          <a:p>
            <a:r>
              <a:rPr lang="el-GR" sz="4200" dirty="0"/>
              <a:t>-</a:t>
            </a:r>
            <a:r>
              <a:rPr lang="el-GR" sz="4200" u="sng" dirty="0"/>
              <a:t>Άγχος, ανησυχία</a:t>
            </a:r>
            <a:r>
              <a:rPr lang="el-GR" sz="4200" dirty="0"/>
              <a:t>. Αντιμετωπίζεται με σωστή εκπαίδευση, ενημέρωση, ενθάρρυνση και προσωπική ενδυνάμωση του ασθενή.</a:t>
            </a:r>
          </a:p>
          <a:p>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4290"/>
            <a:ext cx="8229600" cy="928694"/>
          </a:xfrm>
        </p:spPr>
        <p:txBody>
          <a:bodyPr/>
          <a:lstStyle/>
          <a:p>
            <a:r>
              <a:rPr lang="el-GR" dirty="0"/>
              <a:t>ΦΡΟΝΤΙΔΑ ΚΟΛΟΣΤΟΜΙΑΣ</a:t>
            </a:r>
          </a:p>
        </p:txBody>
      </p:sp>
      <p:sp>
        <p:nvSpPr>
          <p:cNvPr id="3" name="2 - Θέση περιεχομένου"/>
          <p:cNvSpPr>
            <a:spLocks noGrp="1"/>
          </p:cNvSpPr>
          <p:nvPr>
            <p:ph idx="1"/>
          </p:nvPr>
        </p:nvSpPr>
        <p:spPr>
          <a:xfrm>
            <a:off x="457200" y="1000108"/>
            <a:ext cx="8229600" cy="5500726"/>
          </a:xfrm>
        </p:spPr>
        <p:txBody>
          <a:bodyPr>
            <a:normAutofit fontScale="70000" lnSpcReduction="20000"/>
          </a:bodyPr>
          <a:lstStyle/>
          <a:p>
            <a:r>
              <a:rPr lang="el-GR" dirty="0"/>
              <a:t>-Ενημερώνουμε τον άρρωστο για τη νοσηλεία που πρόκειται να του γίνει και ζητάμε τη συνεργασία του.</a:t>
            </a:r>
            <a:br>
              <a:rPr lang="el-GR" dirty="0"/>
            </a:br>
            <a:endParaRPr lang="el-GR" dirty="0"/>
          </a:p>
          <a:p>
            <a:r>
              <a:rPr lang="el-GR" dirty="0"/>
              <a:t>-Τοποθετούμε παραβάν, αν δεν υπάρχουν κουρτίνες στο κρεβάτι του αρρώστου, για εξασφάλιση μοναχικότητας.</a:t>
            </a:r>
            <a:br>
              <a:rPr lang="el-GR" dirty="0"/>
            </a:br>
            <a:endParaRPr lang="el-GR" dirty="0"/>
          </a:p>
          <a:p>
            <a:r>
              <a:rPr lang="el-GR" dirty="0"/>
              <a:t>-Δίνουμε στον άρρωστο κατάλληλη και αναπαυτική θέση, ύπτια με μικρή κλίση προς το πλάγιο της κολοστομίας.</a:t>
            </a:r>
            <a:br>
              <a:rPr lang="el-GR" dirty="0"/>
            </a:br>
            <a:endParaRPr lang="el-GR" dirty="0"/>
          </a:p>
          <a:p>
            <a:r>
              <a:rPr lang="el-GR" dirty="0"/>
              <a:t>-Αναδιπλώνουμε τα κλινοσκεπάσματα.</a:t>
            </a:r>
            <a:br>
              <a:rPr lang="el-GR" dirty="0"/>
            </a:br>
            <a:endParaRPr lang="el-GR" dirty="0"/>
          </a:p>
          <a:p>
            <a:r>
              <a:rPr lang="el-GR" dirty="0"/>
              <a:t>-Τοποθετούμε ένα αδιάβροχο κοντά στην κολοστομία ανάλογα με τη θέση του αρρώστου.</a:t>
            </a:r>
            <a:br>
              <a:rPr lang="el-GR" dirty="0"/>
            </a:br>
            <a:endParaRPr lang="el-GR" dirty="0"/>
          </a:p>
          <a:p>
            <a:r>
              <a:rPr lang="el-GR" dirty="0"/>
              <a:t>-Ανοίγουμε τη χαρτοσακούλα στο κάτω μέρος του κρεβατιού για τη συλλογή των αχρήστων.</a:t>
            </a:r>
            <a:br>
              <a:rPr lang="el-GR" dirty="0"/>
            </a:br>
            <a:endParaRPr lang="el-GR" dirty="0"/>
          </a:p>
          <a:p>
            <a:r>
              <a:rPr lang="el-GR" dirty="0"/>
              <a:t>-Φοράμε τα γάντια για προληπτικούς λόγους.</a:t>
            </a:r>
            <a:br>
              <a:rPr lang="el-GR" dirty="0"/>
            </a:br>
            <a:endParaRPr lang="el-GR" dirty="0"/>
          </a:p>
          <a:p>
            <a:r>
              <a:rPr lang="el-GR" dirty="0"/>
              <a:t>-Χαλαρώνουμε τη ζώνη κολοστομίας αν χρησιμοποιεί ο άρρωστος, αποκολλούμε το σάκο και τον πετάμε.</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4290"/>
            <a:ext cx="8229600" cy="857256"/>
          </a:xfrm>
        </p:spPr>
        <p:txBody>
          <a:bodyPr/>
          <a:lstStyle/>
          <a:p>
            <a:r>
              <a:rPr lang="el-GR" dirty="0"/>
              <a:t>ΦΡΟΝΤΙΔΑ ΚΟΛΟΣΤΟΜΙΑΣ</a:t>
            </a:r>
          </a:p>
        </p:txBody>
      </p:sp>
      <p:sp>
        <p:nvSpPr>
          <p:cNvPr id="3" name="2 - Θέση περιεχομένου"/>
          <p:cNvSpPr>
            <a:spLocks noGrp="1"/>
          </p:cNvSpPr>
          <p:nvPr>
            <p:ph idx="1"/>
          </p:nvPr>
        </p:nvSpPr>
        <p:spPr>
          <a:xfrm>
            <a:off x="457200" y="928670"/>
            <a:ext cx="8229600" cy="5715040"/>
          </a:xfrm>
        </p:spPr>
        <p:txBody>
          <a:bodyPr>
            <a:normAutofit fontScale="62500" lnSpcReduction="20000"/>
          </a:bodyPr>
          <a:lstStyle/>
          <a:p>
            <a:r>
              <a:rPr lang="el-GR" dirty="0"/>
              <a:t>-Τοποθετούμε το νεφροειδές κάτω από το στόμιο αφού καλύψουμε με </a:t>
            </a:r>
            <a:r>
              <a:rPr lang="el-GR" dirty="0" err="1"/>
              <a:t>χαρτοβάμβακο</a:t>
            </a:r>
            <a:r>
              <a:rPr lang="el-GR" dirty="0"/>
              <a:t> την πλευρά που έρχεται σε επαφή με το σώμα του αρρώστου για να απορροφήσει τα υγρά.</a:t>
            </a:r>
            <a:br>
              <a:rPr lang="el-GR" dirty="0"/>
            </a:br>
            <a:endParaRPr lang="el-GR" dirty="0"/>
          </a:p>
          <a:p>
            <a:r>
              <a:rPr lang="el-GR" dirty="0"/>
              <a:t>-Ανοίγουμε το σετ.</a:t>
            </a:r>
            <a:br>
              <a:rPr lang="el-GR" dirty="0"/>
            </a:br>
            <a:endParaRPr lang="el-GR" dirty="0"/>
          </a:p>
          <a:p>
            <a:r>
              <a:rPr lang="el-GR" dirty="0"/>
              <a:t>-Καθαρίζουμε καλά την περιοχή του στομίου με φυσιολογικό ορό, χρησιμοποιώντας λαβίδα και </a:t>
            </a:r>
            <a:r>
              <a:rPr lang="el-GR" dirty="0" err="1"/>
              <a:t>τολύπιο</a:t>
            </a:r>
            <a:r>
              <a:rPr lang="el-GR" dirty="0"/>
              <a:t>.</a:t>
            </a:r>
            <a:br>
              <a:rPr lang="el-GR" dirty="0"/>
            </a:br>
            <a:endParaRPr lang="el-GR" dirty="0"/>
          </a:p>
          <a:p>
            <a:r>
              <a:rPr lang="el-GR" dirty="0"/>
              <a:t>-Σαπουνίζουμε καλά τη γύρω περιοχή του στομίου με χλιαρό νερό και σαπούνι, ξεπλύνουμε και στεγνώνουμε καλά.</a:t>
            </a:r>
            <a:br>
              <a:rPr lang="el-GR" dirty="0"/>
            </a:br>
            <a:endParaRPr lang="el-GR" dirty="0"/>
          </a:p>
          <a:p>
            <a:r>
              <a:rPr lang="el-GR" dirty="0"/>
              <a:t>-Ετοιμάζουμε το σάκο σύμφωνα με τον τύπο και τις ειδικές οδηγίες.</a:t>
            </a:r>
            <a:br>
              <a:rPr lang="el-GR" dirty="0"/>
            </a:br>
            <a:endParaRPr lang="el-GR" dirty="0"/>
          </a:p>
          <a:p>
            <a:r>
              <a:rPr lang="el-GR" dirty="0"/>
              <a:t>-Βάζουμε καλά το σάκο και βεβαιωνόμαστε ότι δεν υπάρχει πρόβλημα διαρροής γύρω από το στόμιο.</a:t>
            </a:r>
            <a:br>
              <a:rPr lang="el-GR" dirty="0"/>
            </a:br>
            <a:endParaRPr lang="el-GR" dirty="0"/>
          </a:p>
          <a:p>
            <a:r>
              <a:rPr lang="el-GR" dirty="0"/>
              <a:t>-Αφήνουμε τον άρρωστο καθαρό και σε αναπαυτική θέση.</a:t>
            </a:r>
            <a:br>
              <a:rPr lang="el-GR" dirty="0"/>
            </a:br>
            <a:endParaRPr lang="el-GR" dirty="0"/>
          </a:p>
          <a:p>
            <a:r>
              <a:rPr lang="el-GR" dirty="0"/>
              <a:t>-Συγκεντρώνουμε και απομακρύνουμε τα χρησιμοποιηθέντα αντικείμενα.</a:t>
            </a:r>
            <a:br>
              <a:rPr lang="el-GR" dirty="0"/>
            </a:br>
            <a:endParaRPr lang="el-GR" dirty="0"/>
          </a:p>
          <a:p>
            <a:r>
              <a:rPr lang="el-GR" dirty="0"/>
              <a:t>-Σημειώνουμε στο δελτίο νοσηλείας παρατηρήσεις, όπως αίματος, πύου, δερματίτιδα και στο θερμομετρικό διάγραμμα αν είχε κένωση.</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14290"/>
            <a:ext cx="8229600" cy="857256"/>
          </a:xfrm>
        </p:spPr>
        <p:txBody>
          <a:bodyPr/>
          <a:lstStyle/>
          <a:p>
            <a:r>
              <a:rPr lang="el-GR" dirty="0"/>
              <a:t>ΔΙΔΑΣΚΑΛΙΑ ΑΣΘΕΝΗ-ΟΙΚΟΓΕΝΕΙΑΣ</a:t>
            </a:r>
          </a:p>
        </p:txBody>
      </p:sp>
      <p:sp>
        <p:nvSpPr>
          <p:cNvPr id="3" name="2 - Θέση περιεχομένου"/>
          <p:cNvSpPr>
            <a:spLocks noGrp="1"/>
          </p:cNvSpPr>
          <p:nvPr>
            <p:ph idx="1"/>
          </p:nvPr>
        </p:nvSpPr>
        <p:spPr>
          <a:xfrm>
            <a:off x="457200" y="1142984"/>
            <a:ext cx="8229600" cy="5214974"/>
          </a:xfrm>
        </p:spPr>
        <p:txBody>
          <a:bodyPr>
            <a:normAutofit fontScale="70000" lnSpcReduction="20000"/>
          </a:bodyPr>
          <a:lstStyle/>
          <a:p>
            <a:pPr>
              <a:buNone/>
            </a:pPr>
            <a:r>
              <a:rPr lang="el-GR" dirty="0"/>
              <a:t>Διδάξτε στον άρρωστο ή σε μέλος της οικογένειας τα παρακάτω:</a:t>
            </a:r>
            <a:br>
              <a:rPr lang="el-GR" dirty="0"/>
            </a:br>
            <a:r>
              <a:rPr lang="el-GR" dirty="0"/>
              <a:t>-Τη </a:t>
            </a:r>
            <a:r>
              <a:rPr lang="el-GR" b="1" dirty="0"/>
              <a:t>φροντίδα της κολοστομίας</a:t>
            </a:r>
            <a:r>
              <a:rPr lang="el-GR" dirty="0"/>
              <a:t>. Δείξτε τον τρόπο φροντίδας, το κατάλληλο υλικό και τον τρόπο χρήσεώς του, όπως τη χρήση του σάκου σύμφωνα με τις ειδικές οδηγίες και ανάλογα με τον τύπο του καθώς και την πλύση της κολοστομίας.</a:t>
            </a:r>
            <a:br>
              <a:rPr lang="el-GR" dirty="0"/>
            </a:br>
            <a:r>
              <a:rPr lang="el-GR" dirty="0"/>
              <a:t>-Την </a:t>
            </a:r>
            <a:r>
              <a:rPr lang="el-GR" b="1" dirty="0"/>
              <a:t>πρόληψη κακοσμίας </a:t>
            </a:r>
            <a:r>
              <a:rPr lang="el-GR" dirty="0"/>
              <a:t>και τον έλεγχο των αερίων. Συστήστε να αποφεύγει τροφές που προκαλούν κάκοσμα αέρια, όπως κρεμμύδια, ορισμένα λαχανικά, ραδίκια, αγγούρια και φασόλια. Το γιαούρτι, ο χυμός μούρου και το αποβουτυρωμένο γάλα μειώνουν την οσμή των κοπράνων.</a:t>
            </a:r>
            <a:br>
              <a:rPr lang="el-GR" dirty="0"/>
            </a:br>
            <a:r>
              <a:rPr lang="el-GR" dirty="0"/>
              <a:t>-Τη </a:t>
            </a:r>
            <a:r>
              <a:rPr lang="el-GR" b="1" dirty="0"/>
              <a:t>δίαιτα</a:t>
            </a:r>
            <a:r>
              <a:rPr lang="el-GR" dirty="0"/>
              <a:t>. Ενημερώστε τον άρρωστο ότι πρέπει να αποφεύγει την πολυφαγία, τα μεγάλα γεύματα και να μασάει καλά την τροφή του. Η δίαιτα του να είναι πλήρης σε θρεπτικές ουσίες, ώστε να μην προκαλείτε διάρροια ή δυσκοιλιότητα. Να αποφεύγει τροφές με πολλές ίνες, σπόρους, καλαμπόκι, σέλινο, ξηρούς καρπούς, λαχανοσαλάτες σταφίδες, αποξηραμένα φρούτα και φαγητά.</a:t>
            </a:r>
            <a:br>
              <a:rPr lang="el-GR" dirty="0"/>
            </a:br>
            <a:r>
              <a:rPr lang="el-GR" dirty="0"/>
              <a:t>-</a:t>
            </a:r>
            <a:r>
              <a:rPr lang="el-GR" b="1" dirty="0"/>
              <a:t>Ενδυμασία – σπορ</a:t>
            </a:r>
            <a:r>
              <a:rPr lang="el-GR" dirty="0"/>
              <a:t>. Εξηγήστε στον άρρωστο ότι με το σάκο και την ζώνη που θα φορά δεν προκύπτει κανένα πρόβλημα ούτε και στα σπορ</a:t>
            </a:r>
          </a:p>
          <a:p>
            <a:pPr>
              <a:buNone/>
            </a:pPr>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14380"/>
          </a:xfrm>
        </p:spPr>
        <p:txBody>
          <a:bodyPr>
            <a:normAutofit/>
          </a:bodyPr>
          <a:lstStyle/>
          <a:p>
            <a:r>
              <a:rPr lang="el-GR" sz="3600" b="1" dirty="0"/>
              <a:t>ΕΙΛΕΟΣ</a:t>
            </a:r>
          </a:p>
        </p:txBody>
      </p:sp>
      <p:sp>
        <p:nvSpPr>
          <p:cNvPr id="3" name="2 - Θέση περιεχομένου"/>
          <p:cNvSpPr>
            <a:spLocks noGrp="1"/>
          </p:cNvSpPr>
          <p:nvPr>
            <p:ph idx="1"/>
          </p:nvPr>
        </p:nvSpPr>
        <p:spPr>
          <a:xfrm>
            <a:off x="457200" y="1285860"/>
            <a:ext cx="8229600" cy="5288676"/>
          </a:xfrm>
        </p:spPr>
        <p:txBody>
          <a:bodyPr>
            <a:normAutofit fontScale="70000" lnSpcReduction="20000"/>
          </a:bodyPr>
          <a:lstStyle/>
          <a:p>
            <a:r>
              <a:rPr lang="el-GR" dirty="0"/>
              <a:t>Η αναστολή της προώθησης του εντερικού περιεχομένου ονομάζεται ειλεός. Διακρίνεται σε αποφρακτικό και παραλυτικό ειλεό.</a:t>
            </a:r>
          </a:p>
          <a:p>
            <a:pPr lvl="1"/>
            <a:r>
              <a:rPr lang="el-GR" sz="2800" b="1" dirty="0">
                <a:solidFill>
                  <a:schemeClr val="tx1"/>
                </a:solidFill>
              </a:rPr>
              <a:t>Αποφρακτικός ειλεός: </a:t>
            </a:r>
            <a:r>
              <a:rPr lang="el-GR" sz="2800" dirty="0">
                <a:solidFill>
                  <a:schemeClr val="tx1"/>
                </a:solidFill>
              </a:rPr>
              <a:t>δημιουργείται λόγω απόφραξης, στένωσης ή περίσφιξης </a:t>
            </a:r>
            <a:r>
              <a:rPr lang="el-GR" sz="2900" dirty="0">
                <a:solidFill>
                  <a:schemeClr val="tx1"/>
                </a:solidFill>
              </a:rPr>
              <a:t>του αυλού του εντέρου. </a:t>
            </a:r>
          </a:p>
          <a:p>
            <a:pPr>
              <a:buNone/>
            </a:pPr>
            <a:r>
              <a:rPr lang="el-GR" dirty="0"/>
              <a:t>Τα αίτια χωρίζονται σε:</a:t>
            </a:r>
          </a:p>
          <a:p>
            <a:pPr lvl="0"/>
            <a:r>
              <a:rPr lang="el-GR" i="1" dirty="0" err="1"/>
              <a:t>Ενδοαυλικά</a:t>
            </a:r>
            <a:r>
              <a:rPr lang="el-GR" i="1" dirty="0"/>
              <a:t>: </a:t>
            </a:r>
            <a:r>
              <a:rPr lang="el-GR" dirty="0"/>
              <a:t>πολύποδες, ξένα σώματα, νεοπλάσματα, χολόλιθοι, </a:t>
            </a:r>
            <a:r>
              <a:rPr lang="el-GR" dirty="0" err="1"/>
              <a:t>κοπρόσταση</a:t>
            </a:r>
            <a:r>
              <a:rPr lang="el-GR" dirty="0"/>
              <a:t>, παράσιτα, </a:t>
            </a:r>
            <a:r>
              <a:rPr lang="el-GR" dirty="0" err="1"/>
              <a:t>φυτοπίλημα</a:t>
            </a:r>
            <a:r>
              <a:rPr lang="el-GR" dirty="0"/>
              <a:t>.</a:t>
            </a:r>
            <a:endParaRPr lang="el-GR" sz="3200" dirty="0"/>
          </a:p>
          <a:p>
            <a:pPr lvl="0"/>
            <a:r>
              <a:rPr lang="el-GR" i="1" dirty="0"/>
              <a:t>Τοιχωματικά: </a:t>
            </a:r>
            <a:r>
              <a:rPr lang="el-GR" dirty="0"/>
              <a:t>νόσος </a:t>
            </a:r>
            <a:r>
              <a:rPr lang="el-GR" dirty="0" err="1"/>
              <a:t>Crohn</a:t>
            </a:r>
            <a:r>
              <a:rPr lang="el-GR" dirty="0"/>
              <a:t>, συγγενείς ανωμαλίες, νεοπλάσματα.</a:t>
            </a:r>
            <a:endParaRPr lang="el-GR" sz="3200" dirty="0"/>
          </a:p>
          <a:p>
            <a:pPr lvl="0"/>
            <a:r>
              <a:rPr lang="el-GR" i="1" dirty="0" err="1"/>
              <a:t>Εξωαυλικά</a:t>
            </a:r>
            <a:r>
              <a:rPr lang="el-GR" i="1" dirty="0"/>
              <a:t>: </a:t>
            </a:r>
            <a:r>
              <a:rPr lang="el-GR" dirty="0" err="1"/>
              <a:t>περιεσφιγμένη</a:t>
            </a:r>
            <a:r>
              <a:rPr lang="el-GR" dirty="0"/>
              <a:t> κήλη, συστροφή εντέρου, συμφύσεις, </a:t>
            </a:r>
            <a:r>
              <a:rPr lang="el-GR" dirty="0" err="1"/>
              <a:t>ενδοκοιλιακοί</a:t>
            </a:r>
            <a:r>
              <a:rPr lang="el-GR" dirty="0"/>
              <a:t> όγκοι.</a:t>
            </a:r>
            <a:endParaRPr lang="el-GR" sz="3200" dirty="0"/>
          </a:p>
          <a:p>
            <a:r>
              <a:rPr lang="el-GR" u="sng" dirty="0"/>
              <a:t>Κλινική εικόνα:</a:t>
            </a:r>
            <a:endParaRPr lang="el-GR" dirty="0"/>
          </a:p>
          <a:p>
            <a:pPr lvl="1"/>
            <a:r>
              <a:rPr lang="el-GR" sz="2800" dirty="0">
                <a:solidFill>
                  <a:schemeClr val="tx1"/>
                </a:solidFill>
              </a:rPr>
              <a:t>Έντονος, συνεχής κοιλιακός πόνος, έλλειψη κενώσεων και αποβολής αερίων, έμετοι αρχικά τροφώδεις ή χολώδεις και στη συνέχεια δύσοσμοι με κοπρανώδη οσμή.</a:t>
            </a:r>
            <a:endParaRPr lang="el-GR" sz="3200" dirty="0">
              <a:solidFill>
                <a:schemeClr val="tx1"/>
              </a:solidFill>
            </a:endParaRPr>
          </a:p>
          <a:p>
            <a:pPr lvl="1"/>
            <a:r>
              <a:rPr lang="el-GR" sz="2800" dirty="0">
                <a:solidFill>
                  <a:schemeClr val="tx1"/>
                </a:solidFill>
              </a:rPr>
              <a:t>Πυρετός, ταχυκαρδία, πτώση ΑΠ, έντονος μετεωρισμός της κοιλιάς, ξηρή γλώσσα, βορβορυγμοί.</a:t>
            </a:r>
            <a:endParaRPr lang="el-GR" sz="3200" dirty="0">
              <a:solidFill>
                <a:schemeClr val="tx1"/>
              </a:solidFill>
            </a:endParaRPr>
          </a:p>
          <a:p>
            <a:r>
              <a:rPr lang="el-GR" dirty="0"/>
              <a:t>Η θεραπεία είναι χειρουργική.</a:t>
            </a:r>
          </a:p>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68346"/>
          </a:xfrm>
        </p:spPr>
        <p:txBody>
          <a:bodyPr>
            <a:normAutofit fontScale="90000"/>
          </a:bodyPr>
          <a:lstStyle/>
          <a:p>
            <a:r>
              <a:rPr lang="el-GR" dirty="0"/>
              <a:t>ΛΕΙΤΟΥΡΓΙΑ ΠΕΠΤΙΚΟΥ ΣΥΣΤΗΜΑΤΟΣ</a:t>
            </a:r>
          </a:p>
        </p:txBody>
      </p:sp>
      <p:sp>
        <p:nvSpPr>
          <p:cNvPr id="3" name="2 - Θέση περιεχομένου"/>
          <p:cNvSpPr>
            <a:spLocks noGrp="1"/>
          </p:cNvSpPr>
          <p:nvPr>
            <p:ph idx="1"/>
          </p:nvPr>
        </p:nvSpPr>
        <p:spPr>
          <a:xfrm>
            <a:off x="457200" y="1214422"/>
            <a:ext cx="8229600" cy="5286412"/>
          </a:xfrm>
        </p:spPr>
        <p:txBody>
          <a:bodyPr>
            <a:normAutofit fontScale="85000" lnSpcReduction="10000"/>
          </a:bodyPr>
          <a:lstStyle/>
          <a:p>
            <a:r>
              <a:rPr lang="el-GR" dirty="0"/>
              <a:t>Το </a:t>
            </a:r>
            <a:r>
              <a:rPr lang="el-GR" b="1" dirty="0"/>
              <a:t>πεπτικό σύστημα </a:t>
            </a:r>
            <a:r>
              <a:rPr lang="el-GR" dirty="0"/>
              <a:t>είναι το σύνολο των οργάνων που παίζουν ρόλο στην πρόσληψη και την επεξεργασία της τροφής και εν τέλει στην αποβολή των άχρηστων ουσιών από τον οργανισμό. </a:t>
            </a:r>
          </a:p>
          <a:p>
            <a:r>
              <a:rPr lang="el-GR" dirty="0"/>
              <a:t>Ταυτόχρονα συμβάλλει στην απορρόφηση των απαραίτητων θρεπτικών συστατικών για τον οργανισμό.</a:t>
            </a:r>
          </a:p>
          <a:p>
            <a:r>
              <a:rPr lang="el-GR" dirty="0"/>
              <a:t>Στο πεπτικό σύστημα ανήκουν και κάποιοι αδένες. Οι αδένες αυτοί διακρίνονται στους μικρούς αδένες, που βρίσκονται στο τοίχωμα του γαστρεντερικού και στους μεγάλους αδένες, που εκβάλλουν με τον εκφορητικό τους πόρο στον αυλό του. Με το υγρό που παράγουν γίνεται η χημική/</a:t>
            </a:r>
            <a:r>
              <a:rPr lang="el-GR" dirty="0" err="1"/>
              <a:t>ενζυμική</a:t>
            </a:r>
            <a:r>
              <a:rPr lang="el-GR" dirty="0"/>
              <a:t> πέψη της τροφής .</a:t>
            </a:r>
          </a:p>
          <a:p>
            <a:r>
              <a:rPr lang="el-GR" dirty="0"/>
              <a:t>Οι μεγάλοι αδένες του πεπτικού συστήματος είναι το </a:t>
            </a:r>
            <a:r>
              <a:rPr lang="el-GR" b="1" dirty="0"/>
              <a:t>ήπαρ</a:t>
            </a:r>
            <a:r>
              <a:rPr lang="el-GR" dirty="0"/>
              <a:t>, η </a:t>
            </a:r>
            <a:r>
              <a:rPr lang="el-GR" b="1" dirty="0"/>
              <a:t>χοληδόχος κύστη</a:t>
            </a:r>
            <a:r>
              <a:rPr lang="el-GR" dirty="0"/>
              <a:t>, το </a:t>
            </a:r>
            <a:r>
              <a:rPr lang="el-GR" b="1" dirty="0"/>
              <a:t>πάγκρεας</a:t>
            </a:r>
            <a:r>
              <a:rPr lang="el-GR" dirty="0"/>
              <a:t> και οι </a:t>
            </a:r>
            <a:r>
              <a:rPr lang="el-GR" b="1" dirty="0"/>
              <a:t>μείζονες σιελογόνοι αδένες.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642942"/>
          </a:xfrm>
        </p:spPr>
        <p:txBody>
          <a:bodyPr>
            <a:normAutofit fontScale="90000"/>
          </a:bodyPr>
          <a:lstStyle/>
          <a:p>
            <a:endParaRPr lang="el-GR" dirty="0"/>
          </a:p>
        </p:txBody>
      </p:sp>
      <p:sp>
        <p:nvSpPr>
          <p:cNvPr id="3" name="2 - Θέση περιεχομένου"/>
          <p:cNvSpPr>
            <a:spLocks noGrp="1"/>
          </p:cNvSpPr>
          <p:nvPr>
            <p:ph idx="1"/>
          </p:nvPr>
        </p:nvSpPr>
        <p:spPr>
          <a:xfrm>
            <a:off x="457200" y="1357298"/>
            <a:ext cx="8229600" cy="5217238"/>
          </a:xfrm>
        </p:spPr>
        <p:txBody>
          <a:bodyPr>
            <a:normAutofit fontScale="77500" lnSpcReduction="20000"/>
          </a:bodyPr>
          <a:lstStyle/>
          <a:p>
            <a:pPr lvl="1"/>
            <a:r>
              <a:rPr lang="el-GR" sz="2800" b="1" dirty="0">
                <a:solidFill>
                  <a:schemeClr val="tx1"/>
                </a:solidFill>
              </a:rPr>
              <a:t>Παραλυτικός ειλεός: </a:t>
            </a:r>
            <a:r>
              <a:rPr lang="el-GR" sz="2800" dirty="0">
                <a:solidFill>
                  <a:schemeClr val="tx1"/>
                </a:solidFill>
              </a:rPr>
              <a:t>δημιουργείται λόγω μείωσης ή εξαφάνισης της κινητικότητας του εντέρου. </a:t>
            </a:r>
          </a:p>
          <a:p>
            <a:pPr lvl="1">
              <a:buNone/>
            </a:pPr>
            <a:r>
              <a:rPr lang="el-GR" sz="2800" dirty="0">
                <a:solidFill>
                  <a:schemeClr val="tx1"/>
                </a:solidFill>
              </a:rPr>
              <a:t>Τα κυριότερα αίτια είναι:</a:t>
            </a:r>
            <a:endParaRPr lang="el-GR" sz="3200" dirty="0">
              <a:solidFill>
                <a:schemeClr val="tx1"/>
              </a:solidFill>
            </a:endParaRPr>
          </a:p>
          <a:p>
            <a:pPr lvl="0"/>
            <a:r>
              <a:rPr lang="el-GR" i="1" dirty="0" err="1"/>
              <a:t>Νευρογενή</a:t>
            </a:r>
            <a:r>
              <a:rPr lang="el-GR" i="1" dirty="0"/>
              <a:t>: </a:t>
            </a:r>
            <a:r>
              <a:rPr lang="el-GR" dirty="0"/>
              <a:t>κολικός, τραύμα.</a:t>
            </a:r>
            <a:endParaRPr lang="el-GR" sz="3200" dirty="0"/>
          </a:p>
          <a:p>
            <a:pPr lvl="0"/>
            <a:r>
              <a:rPr lang="el-GR" i="1" dirty="0"/>
              <a:t>Χημικά: </a:t>
            </a:r>
            <a:r>
              <a:rPr lang="el-GR" dirty="0"/>
              <a:t>περιτονίτιδα.</a:t>
            </a:r>
            <a:endParaRPr lang="el-GR" sz="3200" dirty="0"/>
          </a:p>
          <a:p>
            <a:pPr lvl="0"/>
            <a:r>
              <a:rPr lang="el-GR" i="1" dirty="0"/>
              <a:t>Μεταβολικά: </a:t>
            </a:r>
            <a:r>
              <a:rPr lang="el-GR" dirty="0" err="1"/>
              <a:t>ηλεκτροδιαλυτικές</a:t>
            </a:r>
            <a:r>
              <a:rPr lang="el-GR" dirty="0"/>
              <a:t> διαταραχές.</a:t>
            </a:r>
            <a:endParaRPr lang="el-GR" sz="3200" dirty="0"/>
          </a:p>
          <a:p>
            <a:pPr lvl="0"/>
            <a:r>
              <a:rPr lang="el-GR" i="1" dirty="0"/>
              <a:t>Μετεγχειρητικά: </a:t>
            </a:r>
            <a:r>
              <a:rPr lang="el-GR" dirty="0"/>
              <a:t>αναισθησία.</a:t>
            </a:r>
            <a:endParaRPr lang="el-GR" sz="3200" dirty="0"/>
          </a:p>
          <a:p>
            <a:pPr lvl="0"/>
            <a:r>
              <a:rPr lang="el-GR" i="1" dirty="0"/>
              <a:t>Φλεγμονές: </a:t>
            </a:r>
            <a:r>
              <a:rPr lang="el-GR" dirty="0" err="1"/>
              <a:t>ενδοκοιλιακές</a:t>
            </a:r>
            <a:r>
              <a:rPr lang="el-GR" dirty="0"/>
              <a:t>, </a:t>
            </a:r>
            <a:r>
              <a:rPr lang="el-GR" dirty="0" err="1"/>
              <a:t>οπισθοπεριτοναϊκές</a:t>
            </a:r>
            <a:r>
              <a:rPr lang="el-GR" dirty="0"/>
              <a:t>.</a:t>
            </a:r>
          </a:p>
          <a:p>
            <a:pPr>
              <a:buNone/>
            </a:pPr>
            <a:r>
              <a:rPr lang="el-GR" sz="3200" u="sng" dirty="0"/>
              <a:t>Κλινική εικόνα:</a:t>
            </a:r>
            <a:endParaRPr lang="el-GR" sz="3200" dirty="0"/>
          </a:p>
          <a:p>
            <a:r>
              <a:rPr lang="el-GR" sz="3200" dirty="0"/>
              <a:t>Είναι παρόμοια με του αποφρακτικού ειλεού, αλλά λείπει πόνος και η γενική κατάσταση του ασθενούς είναι, επίσης, βαριά. Στην ακτινογραφία κοιλίας, αποκαλύπτεται η παρουσία αερίων στο έντερο και </a:t>
            </a:r>
            <a:r>
              <a:rPr lang="el-GR" sz="3200" dirty="0" err="1"/>
              <a:t>υδραερικά</a:t>
            </a:r>
            <a:r>
              <a:rPr lang="el-GR" sz="3200" dirty="0"/>
              <a:t> επίπεδα.</a:t>
            </a:r>
          </a:p>
          <a:p>
            <a:r>
              <a:rPr lang="el-GR" sz="3200" dirty="0"/>
              <a:t>Η θεραπεία είναι συντηρητική και επί αποτυχίας χειρουργική.</a:t>
            </a:r>
          </a:p>
          <a:p>
            <a:pPr lvl="0"/>
            <a:endParaRPr lang="el-GR" sz="3200" dirty="0"/>
          </a:p>
          <a:p>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papakosta\Desktop\index.jpg"/>
          <p:cNvPicPr>
            <a:picLocks noChangeAspect="1" noChangeArrowheads="1"/>
          </p:cNvPicPr>
          <p:nvPr/>
        </p:nvPicPr>
        <p:blipFill>
          <a:blip r:embed="rId2"/>
          <a:srcRect/>
          <a:stretch>
            <a:fillRect/>
          </a:stretch>
        </p:blipFill>
        <p:spPr bwMode="auto">
          <a:xfrm>
            <a:off x="5214942" y="2786058"/>
            <a:ext cx="3286148" cy="3057533"/>
          </a:xfrm>
          <a:prstGeom prst="rect">
            <a:avLst/>
          </a:prstGeom>
          <a:noFill/>
        </p:spPr>
      </p:pic>
      <p:pic>
        <p:nvPicPr>
          <p:cNvPr id="1027" name="Picture 3" descr="C:\Users\apapakosta\Desktop\index1.jpg"/>
          <p:cNvPicPr>
            <a:picLocks noChangeAspect="1" noChangeArrowheads="1"/>
          </p:cNvPicPr>
          <p:nvPr/>
        </p:nvPicPr>
        <p:blipFill>
          <a:blip r:embed="rId3"/>
          <a:srcRect/>
          <a:stretch>
            <a:fillRect/>
          </a:stretch>
        </p:blipFill>
        <p:spPr bwMode="auto">
          <a:xfrm>
            <a:off x="1000100" y="1285860"/>
            <a:ext cx="3429024" cy="2643206"/>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571504"/>
          </a:xfrm>
        </p:spPr>
        <p:txBody>
          <a:bodyPr>
            <a:normAutofit fontScale="90000"/>
          </a:bodyPr>
          <a:lstStyle/>
          <a:p>
            <a:r>
              <a:rPr lang="el-GR" sz="3200" dirty="0"/>
              <a:t>ΝΟΣΗΛΕΥΤΙΚΗ ΦΡΟΝΤΙΔΑ</a:t>
            </a:r>
          </a:p>
        </p:txBody>
      </p:sp>
      <p:sp>
        <p:nvSpPr>
          <p:cNvPr id="3" name="2 - Θέση περιεχομένου"/>
          <p:cNvSpPr>
            <a:spLocks noGrp="1"/>
          </p:cNvSpPr>
          <p:nvPr>
            <p:ph idx="1"/>
          </p:nvPr>
        </p:nvSpPr>
        <p:spPr>
          <a:xfrm>
            <a:off x="457200" y="1000108"/>
            <a:ext cx="8229600" cy="5574428"/>
          </a:xfrm>
        </p:spPr>
        <p:txBody>
          <a:bodyPr>
            <a:normAutofit fontScale="77500" lnSpcReduction="20000"/>
          </a:bodyPr>
          <a:lstStyle/>
          <a:p>
            <a:pPr lvl="0"/>
            <a:r>
              <a:rPr lang="el-GR" dirty="0"/>
              <a:t>Λήψη και καταγραφή ζωτικών σημείων με ακρίβεια.</a:t>
            </a:r>
          </a:p>
          <a:p>
            <a:pPr lvl="0"/>
            <a:r>
              <a:rPr lang="el-GR" dirty="0"/>
              <a:t>Παρακολούθηση και προσδιορισμός του χαρακτήρα του πόνου. Είναι καλό ν’ αποφεύγονται τα αναλγητικά, επειδή καλύπτουν τον πόνο.</a:t>
            </a:r>
          </a:p>
          <a:p>
            <a:pPr lvl="0"/>
            <a:r>
              <a:rPr lang="el-GR" dirty="0"/>
              <a:t>Προετοιμασία υλικών για τοποθέτηση </a:t>
            </a:r>
            <a:r>
              <a:rPr lang="el-GR" dirty="0" err="1"/>
              <a:t>ρινογαστρικού</a:t>
            </a:r>
            <a:r>
              <a:rPr lang="el-GR" dirty="0"/>
              <a:t> σωλήνα. Διακοπή σίτισης από το στόμα.</a:t>
            </a:r>
          </a:p>
          <a:p>
            <a:pPr lvl="0"/>
            <a:r>
              <a:rPr lang="el-GR" dirty="0"/>
              <a:t>Παρακολούθηση της ενδοφλέβιας χορήγησης υγρών και ηλεκτρολυτών και εφαρμογή των ιατρικών οδηγιών ως προς τη λήψη φαρμακευτικής αγωγής.</a:t>
            </a:r>
          </a:p>
          <a:p>
            <a:pPr lvl="0"/>
            <a:r>
              <a:rPr lang="el-GR" dirty="0"/>
              <a:t>Περιποίηση της στοματικής κοιλότητας και διατήρηση της σωματικής καθαριότητας του αρρώστου.</a:t>
            </a:r>
          </a:p>
          <a:p>
            <a:pPr lvl="0"/>
            <a:r>
              <a:rPr lang="el-GR" dirty="0"/>
              <a:t>Στον παραλυτικό ειλεό, αν υπάρχει οδηγία για εκτέλεση υποκλυσμών, πρέπει να παρακολουθείται με προσοχή η ποσότητα του υγρού του υποκλυσμού που αποβάλλεται, γιατί λόγω αφυδάτωσης είναι δυνατό ν’ απορροφηθεί από το έντερο μέρος του υγρού που εισάγεται.</a:t>
            </a:r>
          </a:p>
          <a:p>
            <a:pPr lvl="0"/>
            <a:r>
              <a:rPr lang="el-GR" dirty="0"/>
              <a:t>Αν ο άρρωστος οδηγηθεί στο χειρουργείο, ακολουθείται η συνηθισμένη </a:t>
            </a:r>
            <a:r>
              <a:rPr lang="el-GR" dirty="0" err="1"/>
              <a:t>προεγχειρητική</a:t>
            </a:r>
            <a:r>
              <a:rPr lang="el-GR" dirty="0"/>
              <a:t> και μετεγχειρητική φροντίδα.</a:t>
            </a:r>
          </a:p>
          <a:p>
            <a:endParaRPr lang="el-G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857232"/>
            <a:ext cx="8229600" cy="928694"/>
          </a:xfrm>
        </p:spPr>
        <p:txBody>
          <a:bodyPr/>
          <a:lstStyle/>
          <a:p>
            <a:r>
              <a:rPr lang="el-GR" dirty="0"/>
              <a:t>ΧΟΛΟΛΙΘΙΑΣΗ</a:t>
            </a:r>
          </a:p>
        </p:txBody>
      </p:sp>
      <p:sp>
        <p:nvSpPr>
          <p:cNvPr id="3" name="2 - Θέση περιεχομένου"/>
          <p:cNvSpPr>
            <a:spLocks noGrp="1"/>
          </p:cNvSpPr>
          <p:nvPr>
            <p:ph idx="1"/>
          </p:nvPr>
        </p:nvSpPr>
        <p:spPr>
          <a:xfrm>
            <a:off x="457200" y="1643050"/>
            <a:ext cx="8229600" cy="4931486"/>
          </a:xfrm>
        </p:spPr>
        <p:txBody>
          <a:bodyPr/>
          <a:lstStyle/>
          <a:p>
            <a:r>
              <a:rPr lang="el-GR" b="1" dirty="0"/>
              <a:t>Χολολιθίαση</a:t>
            </a:r>
            <a:r>
              <a:rPr lang="el-GR" dirty="0"/>
              <a:t> είναι η παρουσία λίθων στον αυλό της χοληδόχου κύστης ή των </a:t>
            </a:r>
            <a:r>
              <a:rPr lang="el-GR" dirty="0" err="1"/>
              <a:t>εξωηπατικών</a:t>
            </a:r>
            <a:r>
              <a:rPr lang="el-GR" dirty="0"/>
              <a:t> χοληφόρων. </a:t>
            </a:r>
          </a:p>
          <a:p>
            <a:r>
              <a:rPr lang="el-GR" dirty="0"/>
              <a:t>Πρόκειται για συχνή πάθηση, αφού πάσχει το 10% του πληθυσμού, αν και αυτό ποικίλλει από χώρα σε χώρα (π.χ. Χιλή 30%, Ελλάδα 5-6%).</a:t>
            </a:r>
          </a:p>
          <a:p>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1000132"/>
          </a:xfrm>
        </p:spPr>
        <p:txBody>
          <a:bodyPr/>
          <a:lstStyle/>
          <a:p>
            <a:r>
              <a:rPr lang="el-GR" dirty="0"/>
              <a:t>ΧΟΛΟΛΙΘΙΑΣΗ</a:t>
            </a:r>
          </a:p>
        </p:txBody>
      </p:sp>
      <p:pic>
        <p:nvPicPr>
          <p:cNvPr id="4098" name="Picture 2" descr="C:\Users\apapakosta\Desktop\cholifora3-el.jpg"/>
          <p:cNvPicPr>
            <a:picLocks noGrp="1" noChangeAspect="1" noChangeArrowheads="1"/>
          </p:cNvPicPr>
          <p:nvPr>
            <p:ph idx="1"/>
          </p:nvPr>
        </p:nvPicPr>
        <p:blipFill>
          <a:blip r:embed="rId2"/>
          <a:stretch>
            <a:fillRect/>
          </a:stretch>
        </p:blipFill>
        <p:spPr bwMode="auto">
          <a:xfrm>
            <a:off x="1000100" y="1571613"/>
            <a:ext cx="6786609" cy="4473588"/>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1000132"/>
          </a:xfrm>
        </p:spPr>
        <p:txBody>
          <a:bodyPr/>
          <a:lstStyle/>
          <a:p>
            <a:r>
              <a:rPr lang="el-GR" dirty="0"/>
              <a:t>ΠΡΟΔΙΑΘΕΣΙΚΟΙ ΠΑΡΑΓΟΝΤΕΣ</a:t>
            </a:r>
          </a:p>
        </p:txBody>
      </p:sp>
      <p:sp>
        <p:nvSpPr>
          <p:cNvPr id="3" name="2 - Θέση περιεχομένου"/>
          <p:cNvSpPr>
            <a:spLocks noGrp="1"/>
          </p:cNvSpPr>
          <p:nvPr>
            <p:ph idx="1"/>
          </p:nvPr>
        </p:nvSpPr>
        <p:spPr>
          <a:xfrm>
            <a:off x="457200" y="1500174"/>
            <a:ext cx="8229600" cy="4714908"/>
          </a:xfrm>
        </p:spPr>
        <p:txBody>
          <a:bodyPr>
            <a:normAutofit fontScale="47500" lnSpcReduction="20000"/>
          </a:bodyPr>
          <a:lstStyle/>
          <a:p>
            <a:pPr>
              <a:buNone/>
            </a:pPr>
            <a:r>
              <a:rPr lang="el-GR" sz="3600" dirty="0"/>
              <a:t>Σημαντικότεροι </a:t>
            </a:r>
            <a:r>
              <a:rPr lang="el-GR" sz="3600" b="1" dirty="0" err="1"/>
              <a:t>προδιαθεσικοί</a:t>
            </a:r>
            <a:r>
              <a:rPr lang="el-GR" sz="3600" b="1" dirty="0"/>
              <a:t> παράγοντες</a:t>
            </a:r>
            <a:r>
              <a:rPr lang="el-GR" sz="3600" dirty="0"/>
              <a:t>  για χολολιθίαση, είναι: </a:t>
            </a:r>
          </a:p>
          <a:p>
            <a:pPr lvl="0"/>
            <a:r>
              <a:rPr lang="el-GR" sz="3600" dirty="0"/>
              <a:t>Η φυλή (π.χ. ινδιάνικη  φυλή </a:t>
            </a:r>
            <a:r>
              <a:rPr lang="el-GR" sz="3600" dirty="0" err="1"/>
              <a:t>Πίμα</a:t>
            </a:r>
            <a:r>
              <a:rPr lang="el-GR" sz="3600" dirty="0"/>
              <a:t>)</a:t>
            </a:r>
          </a:p>
          <a:p>
            <a:pPr lvl="0"/>
            <a:r>
              <a:rPr lang="el-GR" sz="3600" dirty="0"/>
              <a:t>Το οικογενειακό ιστορικό (συγγενείς με χολολιθίαση)</a:t>
            </a:r>
          </a:p>
          <a:p>
            <a:pPr lvl="0"/>
            <a:r>
              <a:rPr lang="el-GR" sz="3600" dirty="0"/>
              <a:t>Το γυναικείο φύλο</a:t>
            </a:r>
          </a:p>
          <a:p>
            <a:pPr lvl="0"/>
            <a:r>
              <a:rPr lang="el-GR" sz="3600" dirty="0"/>
              <a:t>Η ηλικία</a:t>
            </a:r>
          </a:p>
          <a:p>
            <a:pPr lvl="0"/>
            <a:r>
              <a:rPr lang="el-GR" sz="3600" dirty="0"/>
              <a:t>Η παχυσαρκία</a:t>
            </a:r>
          </a:p>
          <a:p>
            <a:pPr lvl="0"/>
            <a:r>
              <a:rPr lang="el-GR" sz="3600" dirty="0"/>
              <a:t>Η δίαιτα πλούσια σε θερμίδες, σάκχαρα, λίπη και χοληστερόλη </a:t>
            </a:r>
          </a:p>
          <a:p>
            <a:pPr lvl="0"/>
            <a:r>
              <a:rPr lang="el-GR" sz="3600" dirty="0"/>
              <a:t>Η ταχεία απώλεια βάρους (π.χ. μετά από </a:t>
            </a:r>
            <a:r>
              <a:rPr lang="el-GR" sz="3600" dirty="0" err="1"/>
              <a:t>χειρουργίο</a:t>
            </a:r>
            <a:r>
              <a:rPr lang="el-GR" sz="3600" dirty="0"/>
              <a:t> ή από αυστηρή δίαιτα)</a:t>
            </a:r>
          </a:p>
          <a:p>
            <a:pPr lvl="0"/>
            <a:r>
              <a:rPr lang="el-GR" sz="3600" dirty="0"/>
              <a:t>Φάρμακα (Κυρίως αντισυλληπτικά, </a:t>
            </a:r>
            <a:r>
              <a:rPr lang="el-GR" sz="3600" dirty="0" err="1"/>
              <a:t>αντιλιπιδαιμικά</a:t>
            </a:r>
            <a:r>
              <a:rPr lang="el-GR" sz="3600" dirty="0"/>
              <a:t>, </a:t>
            </a:r>
            <a:r>
              <a:rPr lang="el-GR" sz="3600" dirty="0" err="1"/>
              <a:t>σωματοστατίνες</a:t>
            </a:r>
            <a:r>
              <a:rPr lang="el-GR" sz="3600" dirty="0"/>
              <a:t>)</a:t>
            </a:r>
          </a:p>
          <a:p>
            <a:pPr lvl="0"/>
            <a:r>
              <a:rPr lang="el-GR" sz="3600" dirty="0"/>
              <a:t>Ασθένειες όπως  κυστική </a:t>
            </a:r>
            <a:r>
              <a:rPr lang="el-GR" sz="3600" dirty="0" err="1"/>
              <a:t>ίνωση</a:t>
            </a:r>
            <a:r>
              <a:rPr lang="el-GR" sz="3600" dirty="0"/>
              <a:t>, νόσος του </a:t>
            </a:r>
            <a:r>
              <a:rPr lang="en-US" sz="3600" dirty="0" err="1"/>
              <a:t>Crohn</a:t>
            </a:r>
            <a:r>
              <a:rPr lang="el-GR" sz="3600" dirty="0"/>
              <a:t>, ενδοκρινείς όγκοι παγκρέατος, κακώσεις σπονδυλικής στήλης</a:t>
            </a:r>
          </a:p>
          <a:p>
            <a:pPr lvl="0"/>
            <a:r>
              <a:rPr lang="el-GR" sz="3600" dirty="0"/>
              <a:t>Μεταβολικά νοσήματα (π.χ.</a:t>
            </a:r>
            <a:r>
              <a:rPr lang="en-US" sz="3600" dirty="0"/>
              <a:t> </a:t>
            </a:r>
            <a:r>
              <a:rPr lang="el-GR" sz="3600" dirty="0" err="1"/>
              <a:t>υπερλιπιδαιμίες</a:t>
            </a:r>
            <a:r>
              <a:rPr lang="el-GR" sz="3600" dirty="0"/>
              <a:t>, σακχαρώδης διαβήτης )</a:t>
            </a:r>
          </a:p>
          <a:p>
            <a:r>
              <a:rPr lang="el-GR" sz="3600" dirty="0"/>
              <a:t>Η επίδραση του γυναικείου φύλου και των αντισυλληπτικών εξηγείται από τη δράση των οιστρογόνων, τα οποία αυξάνουν τον κορεσμό της χολής σε χοληστερόλη και μειώνουν την κινητικότητα της χοληδόχου κύστης.</a:t>
            </a:r>
          </a:p>
          <a:p>
            <a:endParaRPr lang="el-G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857256"/>
          </a:xfrm>
        </p:spPr>
        <p:txBody>
          <a:bodyPr/>
          <a:lstStyle/>
          <a:p>
            <a:r>
              <a:rPr lang="el-GR" dirty="0"/>
              <a:t>ΣΥΜΠΤΩΜΑΤΑ</a:t>
            </a:r>
          </a:p>
        </p:txBody>
      </p:sp>
      <p:sp>
        <p:nvSpPr>
          <p:cNvPr id="3" name="2 - Θέση περιεχομένου"/>
          <p:cNvSpPr>
            <a:spLocks noGrp="1"/>
          </p:cNvSpPr>
          <p:nvPr>
            <p:ph idx="1"/>
          </p:nvPr>
        </p:nvSpPr>
        <p:spPr>
          <a:xfrm>
            <a:off x="457200" y="1571612"/>
            <a:ext cx="8229600" cy="5002924"/>
          </a:xfrm>
        </p:spPr>
        <p:txBody>
          <a:bodyPr>
            <a:normAutofit fontScale="77500" lnSpcReduction="20000"/>
          </a:bodyPr>
          <a:lstStyle/>
          <a:p>
            <a:pPr>
              <a:buNone/>
            </a:pPr>
            <a:r>
              <a:rPr lang="el-GR" dirty="0"/>
              <a:t>Υπολογίζεται ότι το 15% του γενικού πληθυσμού έχει χολολιθίαση. Περίπου 1 στα 4 από τα άτομα με χολολιθίαση θα εμφανίσουν </a:t>
            </a:r>
            <a:r>
              <a:rPr lang="el-GR" b="1" dirty="0"/>
              <a:t>συμπτώματα. </a:t>
            </a:r>
            <a:endParaRPr lang="el-GR" dirty="0"/>
          </a:p>
          <a:p>
            <a:r>
              <a:rPr lang="el-GR" dirty="0"/>
              <a:t>Το συνηθέστερο σύμπτωμα είναι ο </a:t>
            </a:r>
            <a:r>
              <a:rPr lang="el-GR" b="1" dirty="0"/>
              <a:t>κοιλιακός</a:t>
            </a:r>
            <a:r>
              <a:rPr lang="el-GR" dirty="0"/>
              <a:t> </a:t>
            </a:r>
            <a:r>
              <a:rPr lang="el-GR" b="1" dirty="0"/>
              <a:t>πόνος</a:t>
            </a:r>
            <a:r>
              <a:rPr lang="el-GR" dirty="0"/>
              <a:t>, γνωστός και ως </a:t>
            </a:r>
            <a:r>
              <a:rPr lang="el-GR" b="1" dirty="0"/>
              <a:t>κολικός χοληφόρων. </a:t>
            </a:r>
            <a:r>
              <a:rPr lang="el-GR" dirty="0"/>
              <a:t>Ο πόνος οφείλεται σε απόφραξη της χοληδόχου κύστης από χολόλιθους που προκαλεί συσπάσεις της κύστης. Ο όρος κολικός (πόνος κατά κύματα) έχει επικρατήσει με την έννοια ότι ο πόνος είναι περιοδικός και περνάει όταν λυθεί η απόφραξη.</a:t>
            </a:r>
          </a:p>
          <a:p>
            <a:r>
              <a:rPr lang="el-GR" dirty="0"/>
              <a:t>Είναι αισθητός στο άνω μέρος της κοιλιάς ή κάτω από τις κατώτερες πλευρές δεξιά. Τυπικά αντανακλά στην δεξιά ωμοπλάτη και εισβάλει μετά από γεύματα, κυρίως λιπαρά.</a:t>
            </a:r>
          </a:p>
          <a:p>
            <a:r>
              <a:rPr lang="el-GR" dirty="0"/>
              <a:t>Η ένταση του ποικίλει από </a:t>
            </a:r>
            <a:r>
              <a:rPr lang="el-GR" dirty="0" err="1"/>
              <a:t>δυσπεπτικά</a:t>
            </a:r>
            <a:r>
              <a:rPr lang="el-GR" dirty="0"/>
              <a:t> ενοχλήματα έως έντονος πόνος</a:t>
            </a:r>
          </a:p>
          <a:p>
            <a:r>
              <a:rPr lang="el-GR" dirty="0"/>
              <a:t>Διαρκεί μεταξύ λεπτών και αρκετών ωρών</a:t>
            </a:r>
          </a:p>
          <a:p>
            <a:r>
              <a:rPr lang="el-GR" dirty="0"/>
              <a:t>Μπορεί να συνοδεύεται από ναυτία και έμετο.</a:t>
            </a:r>
          </a:p>
          <a:p>
            <a:endParaRPr lang="el-G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928694"/>
          </a:xfrm>
        </p:spPr>
        <p:txBody>
          <a:bodyPr/>
          <a:lstStyle/>
          <a:p>
            <a:r>
              <a:rPr lang="el-GR" dirty="0"/>
              <a:t>ΕΠΙΠΛΟΚΕΣ</a:t>
            </a:r>
          </a:p>
        </p:txBody>
      </p:sp>
      <p:sp>
        <p:nvSpPr>
          <p:cNvPr id="3" name="2 - Θέση περιεχομένου"/>
          <p:cNvSpPr>
            <a:spLocks noGrp="1"/>
          </p:cNvSpPr>
          <p:nvPr>
            <p:ph idx="1"/>
          </p:nvPr>
        </p:nvSpPr>
        <p:spPr>
          <a:xfrm>
            <a:off x="457200" y="1571612"/>
            <a:ext cx="8229600" cy="5002924"/>
          </a:xfrm>
        </p:spPr>
        <p:txBody>
          <a:bodyPr>
            <a:normAutofit/>
          </a:bodyPr>
          <a:lstStyle/>
          <a:p>
            <a:pPr>
              <a:buNone/>
            </a:pPr>
            <a:r>
              <a:rPr lang="el-GR" dirty="0"/>
              <a:t>Πιθανές</a:t>
            </a:r>
            <a:r>
              <a:rPr lang="el-GR" b="1" dirty="0"/>
              <a:t> επιπλοκές</a:t>
            </a:r>
            <a:r>
              <a:rPr lang="el-GR" dirty="0"/>
              <a:t> τις χολολιθίασης αποτελούν:</a:t>
            </a:r>
          </a:p>
          <a:p>
            <a:pPr lvl="0"/>
            <a:r>
              <a:rPr lang="el-GR" dirty="0"/>
              <a:t>Χολοκυστίτιδα</a:t>
            </a:r>
          </a:p>
          <a:p>
            <a:pPr lvl="0"/>
            <a:r>
              <a:rPr lang="el-GR" dirty="0" err="1"/>
              <a:t>Χοληδοχολιθίαση</a:t>
            </a:r>
            <a:endParaRPr lang="el-GR" dirty="0"/>
          </a:p>
          <a:p>
            <a:pPr lvl="0"/>
            <a:r>
              <a:rPr lang="el-GR" dirty="0" err="1"/>
              <a:t>Χολαγγειίτιδα</a:t>
            </a:r>
            <a:endParaRPr lang="el-GR" dirty="0"/>
          </a:p>
          <a:p>
            <a:pPr lvl="0"/>
            <a:r>
              <a:rPr lang="el-GR" dirty="0"/>
              <a:t>Παγκρεατίτιδα</a:t>
            </a:r>
          </a:p>
          <a:p>
            <a:pPr lvl="0"/>
            <a:r>
              <a:rPr lang="el-GR" dirty="0"/>
              <a:t>καρκίνο χοληδόχου κύστης </a:t>
            </a:r>
          </a:p>
          <a:p>
            <a:pPr lvl="0"/>
            <a:r>
              <a:rPr lang="el-GR" dirty="0"/>
              <a:t>Ύδρωμα ή </a:t>
            </a:r>
            <a:r>
              <a:rPr lang="el-GR" dirty="0" err="1"/>
              <a:t>βλεννοκήλη</a:t>
            </a:r>
            <a:r>
              <a:rPr lang="el-GR" dirty="0"/>
              <a:t> της χοληδόχου κύστης </a:t>
            </a:r>
          </a:p>
          <a:p>
            <a:pPr lvl="0"/>
            <a:r>
              <a:rPr lang="el-GR" dirty="0"/>
              <a:t>Ρήξη χοληδόχου κύστη</a:t>
            </a:r>
          </a:p>
          <a:p>
            <a:endParaRPr lang="el-G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1000132"/>
          </a:xfrm>
        </p:spPr>
        <p:txBody>
          <a:bodyPr/>
          <a:lstStyle/>
          <a:p>
            <a:r>
              <a:rPr lang="el-GR" dirty="0"/>
              <a:t>ΘΕΡΑΠΕΙΑ</a:t>
            </a:r>
          </a:p>
        </p:txBody>
      </p:sp>
      <p:sp>
        <p:nvSpPr>
          <p:cNvPr id="3" name="2 - Θέση περιεχομένου"/>
          <p:cNvSpPr>
            <a:spLocks noGrp="1"/>
          </p:cNvSpPr>
          <p:nvPr>
            <p:ph idx="1"/>
          </p:nvPr>
        </p:nvSpPr>
        <p:spPr>
          <a:xfrm>
            <a:off x="457200" y="1571612"/>
            <a:ext cx="8229600" cy="5002924"/>
          </a:xfrm>
        </p:spPr>
        <p:txBody>
          <a:bodyPr>
            <a:normAutofit fontScale="85000" lnSpcReduction="20000"/>
          </a:bodyPr>
          <a:lstStyle/>
          <a:p>
            <a:pPr>
              <a:buNone/>
            </a:pPr>
            <a:r>
              <a:rPr lang="el-GR" dirty="0"/>
              <a:t>Η </a:t>
            </a:r>
            <a:r>
              <a:rPr lang="el-GR" b="1" dirty="0" err="1"/>
              <a:t>ασυμπτωματική</a:t>
            </a:r>
            <a:r>
              <a:rPr lang="el-GR" dirty="0"/>
              <a:t> χολολιθίαση που ανευρίσκεται τυχαία μπορεί να αντιμετωπισθεί </a:t>
            </a:r>
            <a:r>
              <a:rPr lang="el-GR" b="1" dirty="0"/>
              <a:t>συντηρητικά</a:t>
            </a:r>
            <a:r>
              <a:rPr lang="el-GR" dirty="0"/>
              <a:t> με μέτρα που ελαττώνουν τον κίνδυνο εμφάνισης συμπτωμάτων και επιπλοκών. Τέτοια μέτρα είναι:</a:t>
            </a:r>
          </a:p>
          <a:p>
            <a:r>
              <a:rPr lang="el-GR" dirty="0"/>
              <a:t>Η δίαιτα χωρίς λιπαρά και πλούσια σε φυτικές ίνες αν είναι εφικτό</a:t>
            </a:r>
          </a:p>
          <a:p>
            <a:r>
              <a:rPr lang="el-GR" dirty="0"/>
              <a:t>Η αποφυγή απότομης μείωσης/αύξησης σωματικού βάρους (</a:t>
            </a:r>
            <a:r>
              <a:rPr lang="el-GR" dirty="0" err="1"/>
              <a:t>yoyo</a:t>
            </a:r>
            <a:r>
              <a:rPr lang="el-GR" dirty="0"/>
              <a:t> </a:t>
            </a:r>
            <a:r>
              <a:rPr lang="el-GR" dirty="0" err="1"/>
              <a:t>effect</a:t>
            </a:r>
            <a:r>
              <a:rPr lang="el-GR" dirty="0"/>
              <a:t>)</a:t>
            </a:r>
          </a:p>
          <a:p>
            <a:r>
              <a:rPr lang="el-GR" dirty="0"/>
              <a:t>Η άσκηση</a:t>
            </a:r>
          </a:p>
          <a:p>
            <a:r>
              <a:rPr lang="el-GR" dirty="0"/>
              <a:t>Η αποφυγή υπερβολικής κατανάλωσης καφέ και αλκοόλ</a:t>
            </a:r>
          </a:p>
          <a:p>
            <a:pPr>
              <a:buNone/>
            </a:pPr>
            <a:r>
              <a:rPr lang="el-GR" dirty="0"/>
              <a:t>Η χειρουργική θεραπεία σε </a:t>
            </a:r>
            <a:r>
              <a:rPr lang="el-GR" dirty="0" err="1"/>
              <a:t>ασυμπτωματικούς</a:t>
            </a:r>
            <a:r>
              <a:rPr lang="el-GR" dirty="0"/>
              <a:t> ασθενείς με χολολιθίαση εξετάζεται σε περιπτώσεις που πρόκειται να υποβληθούν σε ανοιχτή επέμβαση για άλλους λόγους ώστε να αποφευχθεί η ανάγκη </a:t>
            </a:r>
            <a:r>
              <a:rPr lang="el-GR" dirty="0" err="1"/>
              <a:t>χολοκυστεκτομής</a:t>
            </a:r>
            <a:r>
              <a:rPr lang="el-GR" dirty="0"/>
              <a:t> στο μέλλον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85794"/>
            <a:ext cx="8229600" cy="1000132"/>
          </a:xfrm>
        </p:spPr>
        <p:txBody>
          <a:bodyPr/>
          <a:lstStyle/>
          <a:p>
            <a:r>
              <a:rPr lang="el-GR" dirty="0"/>
              <a:t>ΘΕΡΑΠΕΙΑ</a:t>
            </a:r>
          </a:p>
        </p:txBody>
      </p:sp>
      <p:sp>
        <p:nvSpPr>
          <p:cNvPr id="3" name="2 - Θέση περιεχομένου"/>
          <p:cNvSpPr>
            <a:spLocks noGrp="1"/>
          </p:cNvSpPr>
          <p:nvPr>
            <p:ph idx="1"/>
          </p:nvPr>
        </p:nvSpPr>
        <p:spPr>
          <a:xfrm>
            <a:off x="457200" y="1500174"/>
            <a:ext cx="8229600" cy="5074362"/>
          </a:xfrm>
        </p:spPr>
        <p:txBody>
          <a:bodyPr>
            <a:normAutofit fontScale="92500"/>
          </a:bodyPr>
          <a:lstStyle/>
          <a:p>
            <a:r>
              <a:rPr lang="el-GR" dirty="0"/>
              <a:t>Η θεραπεία της χολολιθίασης είναι</a:t>
            </a:r>
            <a:r>
              <a:rPr lang="el-GR" b="1" dirty="0"/>
              <a:t> χειρουργική.</a:t>
            </a:r>
            <a:endParaRPr lang="el-GR" dirty="0"/>
          </a:p>
          <a:p>
            <a:r>
              <a:rPr lang="el-GR" dirty="0"/>
              <a:t>Οι χολόλιθοι δεν αποβάλλονται από μόνοι τους. </a:t>
            </a:r>
          </a:p>
          <a:p>
            <a:r>
              <a:rPr lang="el-GR" dirty="0"/>
              <a:t>Η χειρουργική αφαίρεση της χοληδόχου κύστης είναι η πλέον κατάλληλη και ασφαλέστερη θεραπεία της </a:t>
            </a:r>
            <a:r>
              <a:rPr lang="el-GR" dirty="0" err="1"/>
              <a:t>χολοκυστίτιδος</a:t>
            </a:r>
            <a:r>
              <a:rPr lang="el-GR" dirty="0"/>
              <a:t>. Η </a:t>
            </a:r>
            <a:r>
              <a:rPr lang="el-GR" dirty="0" err="1"/>
              <a:t>χολοκυστεκτομή</a:t>
            </a:r>
            <a:r>
              <a:rPr lang="el-GR" dirty="0"/>
              <a:t> είναι μία από τις πιο διαδεδομένες χειρουργικές επεμβάσεις. Σήμερα, οι περισσότερες επεμβάσεις χολής γίνονται </a:t>
            </a:r>
            <a:r>
              <a:rPr lang="el-GR" dirty="0" err="1"/>
              <a:t>λαπαροσκοπικά</a:t>
            </a:r>
            <a:r>
              <a:rPr lang="el-GR" dirty="0"/>
              <a:t>. Ο ασθενής σαφώς έχει ελάχιστο μετεγχειρητικό πόνο και γρηγορότερη ανάρρωση απ’ ότι στην κλασσική χειρουργική. Οι περισσότεροι ασθενείς επιστρέφουν σπίτι μετά από μία ημέρα και στις κανονικές τους δραστηριότητες πολύ γρήγορα.</a:t>
            </a:r>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14380"/>
          </a:xfrm>
        </p:spPr>
        <p:txBody>
          <a:bodyPr>
            <a:normAutofit/>
          </a:bodyPr>
          <a:lstStyle/>
          <a:p>
            <a:r>
              <a:rPr lang="el-GR" dirty="0"/>
              <a:t>ΑΠΟΤΕΛΕΙΤΑΙ</a:t>
            </a:r>
          </a:p>
        </p:txBody>
      </p:sp>
      <p:sp>
        <p:nvSpPr>
          <p:cNvPr id="3" name="2 - Θέση περιεχομένου"/>
          <p:cNvSpPr>
            <a:spLocks noGrp="1"/>
          </p:cNvSpPr>
          <p:nvPr>
            <p:ph idx="1"/>
          </p:nvPr>
        </p:nvSpPr>
        <p:spPr>
          <a:xfrm>
            <a:off x="457200" y="1285860"/>
            <a:ext cx="8229600" cy="4840303"/>
          </a:xfrm>
        </p:spPr>
        <p:txBody>
          <a:bodyPr>
            <a:normAutofit fontScale="85000" lnSpcReduction="20000"/>
          </a:bodyPr>
          <a:lstStyle/>
          <a:p>
            <a:pPr>
              <a:buNone/>
            </a:pPr>
            <a:r>
              <a:rPr lang="el-GR" dirty="0"/>
              <a:t>Στο πεπτικό σύστημα περιλαμβάνονται:</a:t>
            </a:r>
          </a:p>
          <a:p>
            <a:r>
              <a:rPr lang="el-GR" dirty="0"/>
              <a:t>•το στόμα</a:t>
            </a:r>
          </a:p>
          <a:p>
            <a:r>
              <a:rPr lang="el-GR" dirty="0"/>
              <a:t>•ο φάρυγγας</a:t>
            </a:r>
          </a:p>
          <a:p>
            <a:r>
              <a:rPr lang="el-GR" dirty="0"/>
              <a:t>•ο οισοφάγος</a:t>
            </a:r>
          </a:p>
          <a:p>
            <a:r>
              <a:rPr lang="el-GR" dirty="0"/>
              <a:t>•ο στόμαχος</a:t>
            </a:r>
          </a:p>
          <a:p>
            <a:r>
              <a:rPr lang="el-GR" dirty="0"/>
              <a:t>•το λεπτό και</a:t>
            </a:r>
          </a:p>
          <a:p>
            <a:r>
              <a:rPr lang="el-GR" dirty="0"/>
              <a:t>•το παχύ έντερο </a:t>
            </a:r>
          </a:p>
          <a:p>
            <a:pPr>
              <a:buNone/>
            </a:pPr>
            <a:r>
              <a:rPr lang="el-GR" dirty="0"/>
              <a:t>και επικουρικά:</a:t>
            </a:r>
          </a:p>
          <a:p>
            <a:r>
              <a:rPr lang="el-GR" dirty="0"/>
              <a:t> •το ήπαρ και τα χοληφόρα</a:t>
            </a:r>
          </a:p>
          <a:p>
            <a:r>
              <a:rPr lang="el-GR" dirty="0"/>
              <a:t>•το πάγκρεας</a:t>
            </a:r>
          </a:p>
          <a:p>
            <a:r>
              <a:rPr lang="el-GR" dirty="0"/>
              <a:t>•οι μείζονες σιελογόνοι αδένες</a:t>
            </a:r>
          </a:p>
          <a:p>
            <a:pPr>
              <a:buNone/>
            </a:pPr>
            <a:r>
              <a:rPr lang="el-GR" dirty="0"/>
              <a:t>Στο πεπτικό σύστημα αναφέρεται και ο σπλήνας λόγω κοινής τοπογραφικής εντόπισης, ο οποίος ανήκει στα </a:t>
            </a:r>
            <a:r>
              <a:rPr lang="el-GR" dirty="0" err="1"/>
              <a:t>λεμφοκυττογόνα</a:t>
            </a:r>
            <a:r>
              <a:rPr lang="el-GR" dirty="0"/>
              <a:t> όργανα.</a:t>
            </a:r>
          </a:p>
          <a:p>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25470"/>
          </a:xfrm>
        </p:spPr>
        <p:txBody>
          <a:bodyPr>
            <a:normAutofit/>
          </a:bodyPr>
          <a:lstStyle/>
          <a:p>
            <a:r>
              <a:rPr lang="el-GR" dirty="0"/>
              <a:t>ΟΡΓΑΝΑ ΠΕΠΤΙΚΟΥ ΣΥΣΤΗΜΑΤΟΣ</a:t>
            </a:r>
          </a:p>
        </p:txBody>
      </p:sp>
      <p:pic>
        <p:nvPicPr>
          <p:cNvPr id="1026" name="Picture 2" descr="C:\Users\apapakosta\Desktop\digestive-system-unlabelled_med.jpg"/>
          <p:cNvPicPr>
            <a:picLocks noGrp="1" noChangeAspect="1" noChangeArrowheads="1"/>
          </p:cNvPicPr>
          <p:nvPr>
            <p:ph idx="1"/>
          </p:nvPr>
        </p:nvPicPr>
        <p:blipFill>
          <a:blip r:embed="rId2" cstate="print"/>
          <a:srcRect/>
          <a:stretch>
            <a:fillRect/>
          </a:stretch>
        </p:blipFill>
        <p:spPr bwMode="auto">
          <a:xfrm>
            <a:off x="1643042" y="857232"/>
            <a:ext cx="6000792" cy="571504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857256"/>
          </a:xfrm>
        </p:spPr>
        <p:txBody>
          <a:bodyPr>
            <a:normAutofit fontScale="90000"/>
          </a:bodyPr>
          <a:lstStyle/>
          <a:p>
            <a:r>
              <a:rPr lang="el-GR" sz="2700" b="1" dirty="0"/>
              <a:t>ΠΑΡΑΚΛΙΝΙΚΟΣ ΕΛΕΓΧΟΣ ΠΕΠΤΙΚΟΥ ΣΥΣΤΗΜΑΤΟΣ</a:t>
            </a:r>
            <a:r>
              <a:rPr lang="el-GR" sz="3600" b="1" dirty="0"/>
              <a:t/>
            </a:r>
            <a:br>
              <a:rPr lang="el-GR" sz="3600" b="1" dirty="0"/>
            </a:br>
            <a:r>
              <a:rPr lang="el-GR" sz="2700" b="1" dirty="0"/>
              <a:t>Α. Ενδοσκοπικός έλεγχος</a:t>
            </a:r>
          </a:p>
        </p:txBody>
      </p:sp>
      <p:sp>
        <p:nvSpPr>
          <p:cNvPr id="3" name="2 - Θέση περιεχομένου"/>
          <p:cNvSpPr>
            <a:spLocks noGrp="1"/>
          </p:cNvSpPr>
          <p:nvPr>
            <p:ph idx="1"/>
          </p:nvPr>
        </p:nvSpPr>
        <p:spPr>
          <a:xfrm>
            <a:off x="457200" y="1500174"/>
            <a:ext cx="8229600" cy="5000659"/>
          </a:xfrm>
        </p:spPr>
        <p:txBody>
          <a:bodyPr>
            <a:normAutofit fontScale="55000" lnSpcReduction="20000"/>
          </a:bodyPr>
          <a:lstStyle/>
          <a:p>
            <a:pPr>
              <a:buNone/>
            </a:pPr>
            <a:r>
              <a:rPr lang="el-GR" b="1" dirty="0"/>
              <a:t>ΝΟΣΗΛΕΥΤΙΚΗ ΦΡΟΝΤΙΔΑ</a:t>
            </a:r>
          </a:p>
          <a:p>
            <a:pPr>
              <a:buNone/>
            </a:pPr>
            <a:r>
              <a:rPr lang="el-GR" b="1" u="sng" dirty="0" err="1"/>
              <a:t>Οισοφαγοσκόπηση</a:t>
            </a:r>
            <a:r>
              <a:rPr lang="el-GR" b="1" u="sng" dirty="0"/>
              <a:t> – </a:t>
            </a:r>
            <a:r>
              <a:rPr lang="el-GR" b="1" u="sng" dirty="0" err="1"/>
              <a:t>Γαστροσκόπηση</a:t>
            </a:r>
            <a:endParaRPr lang="el-GR" b="1" u="sng" dirty="0"/>
          </a:p>
          <a:p>
            <a:pPr>
              <a:buFont typeface="Wingdings" pitchFamily="2" charset="2"/>
              <a:buChar char="Ø"/>
            </a:pPr>
            <a:r>
              <a:rPr lang="el-GR" b="1" dirty="0"/>
              <a:t>Πριν την εξέταση</a:t>
            </a:r>
          </a:p>
          <a:p>
            <a:r>
              <a:rPr lang="el-GR" dirty="0"/>
              <a:t>Ενημέρωση ασθενή(είδος εξέτασης, σκοπό, χώρο, διαδικασία)</a:t>
            </a:r>
          </a:p>
          <a:p>
            <a:r>
              <a:rPr lang="el-GR" dirty="0"/>
              <a:t>Νηστεία 8-10 ωρών</a:t>
            </a:r>
          </a:p>
          <a:p>
            <a:r>
              <a:rPr lang="el-GR" dirty="0"/>
              <a:t>Αφαίρεση ξένων οδοντοστοιχιών</a:t>
            </a:r>
          </a:p>
          <a:p>
            <a:r>
              <a:rPr lang="el-GR" dirty="0"/>
              <a:t>Κένωση ουροδόχου κύστης</a:t>
            </a:r>
          </a:p>
          <a:p>
            <a:r>
              <a:rPr lang="el-GR" dirty="0"/>
              <a:t>Χορήγηση ήπιων ηρεμιστικών, κατόπιν Ι.Ο., σε ασθενείς με άγχος</a:t>
            </a:r>
          </a:p>
          <a:p>
            <a:r>
              <a:rPr lang="el-GR" dirty="0"/>
              <a:t>Τοποθέτηση περιφερικής φλεβικής γραμμής</a:t>
            </a:r>
          </a:p>
          <a:p>
            <a:pPr>
              <a:buFont typeface="Wingdings" pitchFamily="2" charset="2"/>
              <a:buChar char="Ø"/>
            </a:pPr>
            <a:r>
              <a:rPr lang="el-GR" b="1" dirty="0"/>
              <a:t>Κατά την εξέταση</a:t>
            </a:r>
          </a:p>
          <a:p>
            <a:r>
              <a:rPr lang="el-GR" dirty="0"/>
              <a:t>Τοποθέτηση</a:t>
            </a:r>
            <a:r>
              <a:rPr lang="el-GR" b="1" dirty="0"/>
              <a:t> </a:t>
            </a:r>
            <a:r>
              <a:rPr lang="el-GR" dirty="0"/>
              <a:t>ασθενή σε </a:t>
            </a:r>
            <a:r>
              <a:rPr lang="el-GR" dirty="0" smtClean="0"/>
              <a:t>πλάγια αριστερή </a:t>
            </a:r>
            <a:r>
              <a:rPr lang="el-GR" dirty="0"/>
              <a:t>θέση</a:t>
            </a:r>
          </a:p>
          <a:p>
            <a:r>
              <a:rPr lang="el-GR" dirty="0"/>
              <a:t>Τοπική αναισθησία με ψεκασμό τοπικού </a:t>
            </a:r>
            <a:r>
              <a:rPr lang="el-GR" dirty="0" smtClean="0"/>
              <a:t>αναισθητικού στο </a:t>
            </a:r>
            <a:r>
              <a:rPr lang="el-GR" dirty="0" err="1" smtClean="0"/>
              <a:t>στοματοφάρυγγα</a:t>
            </a:r>
            <a:r>
              <a:rPr lang="el-GR" dirty="0" smtClean="0"/>
              <a:t>, </a:t>
            </a:r>
            <a:r>
              <a:rPr lang="el-GR" dirty="0"/>
              <a:t>με Ι.Ο.</a:t>
            </a:r>
          </a:p>
          <a:p>
            <a:r>
              <a:rPr lang="el-GR" dirty="0"/>
              <a:t>Χορήγηση </a:t>
            </a:r>
            <a:r>
              <a:rPr lang="en-US" dirty="0"/>
              <a:t>I.V.</a:t>
            </a:r>
            <a:r>
              <a:rPr lang="el-GR" dirty="0"/>
              <a:t> Ηρεμιστικών (αν χρειαστεί) με Ι.Ο.</a:t>
            </a:r>
          </a:p>
          <a:p>
            <a:r>
              <a:rPr lang="el-GR" dirty="0"/>
              <a:t>Φροντίδα για αποστολή εργαστηριακών εξετάσεων (βιοψίες,  τεστ για </a:t>
            </a:r>
            <a:r>
              <a:rPr lang="el-GR" dirty="0" err="1"/>
              <a:t>ελικοβακτηρίδιο</a:t>
            </a:r>
            <a:r>
              <a:rPr lang="el-GR" dirty="0"/>
              <a:t>)</a:t>
            </a:r>
          </a:p>
          <a:p>
            <a:pPr>
              <a:buFont typeface="Wingdings" pitchFamily="2" charset="2"/>
              <a:buChar char="Ø"/>
            </a:pPr>
            <a:r>
              <a:rPr lang="el-GR" b="1" dirty="0"/>
              <a:t>Μετά την εξέταση</a:t>
            </a:r>
          </a:p>
          <a:p>
            <a:r>
              <a:rPr lang="el-GR" dirty="0"/>
              <a:t>Αποφυγή λήψης τροφής για 1 ώρα</a:t>
            </a:r>
          </a:p>
          <a:p>
            <a:r>
              <a:rPr lang="el-GR" dirty="0"/>
              <a:t>Αποφυγή καπνίσματος, οδήγησης για 2 ώρες</a:t>
            </a:r>
          </a:p>
          <a:p>
            <a:r>
              <a:rPr lang="el-GR" dirty="0"/>
              <a:t>Παρακολούθηση για επιπλοκές (αιματέμεση, αιματηρή απόχρεμψη λόγω τραυματισμού) και ενημέρωση του γιατρού</a:t>
            </a:r>
          </a:p>
          <a:p>
            <a:r>
              <a:rPr lang="el-GR" dirty="0"/>
              <a:t>Λήψη ζωτικών σημείων</a:t>
            </a:r>
          </a:p>
          <a:p>
            <a:r>
              <a:rPr lang="el-GR" dirty="0"/>
              <a:t>Αφαίρεση </a:t>
            </a:r>
            <a:r>
              <a:rPr lang="el-GR" dirty="0" err="1"/>
              <a:t>φλεβοκαθετήρα</a:t>
            </a:r>
            <a:endParaRPr lang="el-GR" dirty="0"/>
          </a:p>
          <a:p>
            <a:pPr>
              <a:buNone/>
            </a:pP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u="sng" dirty="0" err="1"/>
              <a:t>Οισοφαγοσκόπηση</a:t>
            </a:r>
            <a:r>
              <a:rPr lang="el-GR" b="1" u="sng" dirty="0"/>
              <a:t> – </a:t>
            </a:r>
            <a:r>
              <a:rPr lang="el-GR" b="1" u="sng" dirty="0" err="1"/>
              <a:t>Γαστροσκόπηση</a:t>
            </a:r>
            <a:r>
              <a:rPr lang="el-GR" b="1" u="sng" dirty="0"/>
              <a:t/>
            </a:r>
            <a:br>
              <a:rPr lang="el-GR" b="1" u="sng" dirty="0"/>
            </a:br>
            <a:endParaRPr lang="el-GR" dirty="0"/>
          </a:p>
        </p:txBody>
      </p:sp>
      <p:pic>
        <p:nvPicPr>
          <p:cNvPr id="1026" name="Picture 2" descr="C:\Users\apapakosta\Desktop\gastro.jpg"/>
          <p:cNvPicPr>
            <a:picLocks noGrp="1" noChangeAspect="1" noChangeArrowheads="1"/>
          </p:cNvPicPr>
          <p:nvPr>
            <p:ph idx="1"/>
          </p:nvPr>
        </p:nvPicPr>
        <p:blipFill>
          <a:blip r:embed="rId2" cstate="print"/>
          <a:stretch>
            <a:fillRect/>
          </a:stretch>
        </p:blipFill>
        <p:spPr bwMode="auto">
          <a:xfrm>
            <a:off x="1000125" y="2735263"/>
            <a:ext cx="7143750" cy="33528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428604"/>
            <a:ext cx="8229600" cy="928694"/>
          </a:xfrm>
        </p:spPr>
        <p:txBody>
          <a:bodyPr>
            <a:noAutofit/>
          </a:bodyPr>
          <a:lstStyle/>
          <a:p>
            <a:r>
              <a:rPr lang="el-GR" sz="3200" b="1" dirty="0" err="1"/>
              <a:t>Κολονοσκόπηση</a:t>
            </a:r>
            <a:r>
              <a:rPr lang="el-GR" sz="3200" b="1" dirty="0"/>
              <a:t>-</a:t>
            </a:r>
            <a:r>
              <a:rPr lang="el-GR" sz="3200" b="1" dirty="0" err="1"/>
              <a:t>Σιγμοειδοσκόπηση</a:t>
            </a:r>
            <a:r>
              <a:rPr lang="el-GR" sz="3200" b="1" dirty="0"/>
              <a:t>-Ορθοσκόπηση</a:t>
            </a:r>
          </a:p>
        </p:txBody>
      </p:sp>
      <p:sp>
        <p:nvSpPr>
          <p:cNvPr id="3" name="2 - Θέση περιεχομένου"/>
          <p:cNvSpPr>
            <a:spLocks noGrp="1"/>
          </p:cNvSpPr>
          <p:nvPr>
            <p:ph idx="1"/>
          </p:nvPr>
        </p:nvSpPr>
        <p:spPr>
          <a:xfrm>
            <a:off x="457200" y="1357298"/>
            <a:ext cx="8229600" cy="5072097"/>
          </a:xfrm>
        </p:spPr>
        <p:txBody>
          <a:bodyPr>
            <a:normAutofit fontScale="55000" lnSpcReduction="20000"/>
          </a:bodyPr>
          <a:lstStyle/>
          <a:p>
            <a:pPr marL="109728" indent="0">
              <a:buNone/>
            </a:pPr>
            <a:r>
              <a:rPr lang="el-GR" b="1" dirty="0"/>
              <a:t>ΝΟΣΗΛΕΥΤΙΚΗ ΦΡΟΝΤΙΔΑ</a:t>
            </a:r>
          </a:p>
          <a:p>
            <a:pPr>
              <a:buFont typeface="Wingdings" pitchFamily="2" charset="2"/>
              <a:buChar char="Ø"/>
            </a:pPr>
            <a:r>
              <a:rPr lang="el-GR" b="1" dirty="0"/>
              <a:t>Πριν την εξέταση</a:t>
            </a:r>
          </a:p>
          <a:p>
            <a:r>
              <a:rPr lang="el-GR" dirty="0"/>
              <a:t>Ενημέρωση ασθενή(είδος εξέτασης, σκοπό, χώρο, διαδικασία)</a:t>
            </a:r>
          </a:p>
          <a:p>
            <a:r>
              <a:rPr lang="el-GR" dirty="0"/>
              <a:t>Νηστεία 8-10 ωρών</a:t>
            </a:r>
          </a:p>
          <a:p>
            <a:r>
              <a:rPr lang="el-GR" dirty="0"/>
              <a:t>Εκκένωση του πεπτικού σωλήνα, από την προηγούμενη μέρα, είτε με 2 υψηλούς </a:t>
            </a:r>
            <a:r>
              <a:rPr lang="el-GR" dirty="0" err="1"/>
              <a:t>υπολκυσμούς</a:t>
            </a:r>
            <a:r>
              <a:rPr lang="el-GR" dirty="0"/>
              <a:t> ή με λήψη καθαρτικών</a:t>
            </a:r>
          </a:p>
          <a:p>
            <a:r>
              <a:rPr lang="el-GR" dirty="0"/>
              <a:t>Χορήγηση ήπιων ηρεμιστικών, κατόπιν </a:t>
            </a:r>
            <a:r>
              <a:rPr lang="el-GR" dirty="0" err="1"/>
              <a:t>ι.ο</a:t>
            </a:r>
            <a:r>
              <a:rPr lang="el-GR" dirty="0"/>
              <a:t>., σε ασθενείς με άγχος</a:t>
            </a:r>
          </a:p>
          <a:p>
            <a:r>
              <a:rPr lang="el-GR" dirty="0"/>
              <a:t>Τοποθέτηση περιφερικής φλεβικής γραμμής</a:t>
            </a:r>
          </a:p>
          <a:p>
            <a:pPr>
              <a:buFont typeface="Wingdings" pitchFamily="2" charset="2"/>
              <a:buChar char="Ø"/>
            </a:pPr>
            <a:r>
              <a:rPr lang="el-GR" b="1" dirty="0"/>
              <a:t>Κατά την εξέταση</a:t>
            </a:r>
          </a:p>
          <a:p>
            <a:r>
              <a:rPr lang="el-GR" dirty="0"/>
              <a:t>Κατάλληλη ένδυση ασθενή</a:t>
            </a:r>
          </a:p>
          <a:p>
            <a:r>
              <a:rPr lang="el-GR" dirty="0"/>
              <a:t>Τοποθέτηση</a:t>
            </a:r>
            <a:r>
              <a:rPr lang="el-GR" b="1" dirty="0"/>
              <a:t> </a:t>
            </a:r>
            <a:r>
              <a:rPr lang="el-GR" dirty="0"/>
              <a:t>ασθενή σε πλάγια </a:t>
            </a:r>
            <a:r>
              <a:rPr lang="el-GR" dirty="0" smtClean="0"/>
              <a:t>αριστερή θέση</a:t>
            </a:r>
            <a:endParaRPr lang="el-GR" dirty="0"/>
          </a:p>
          <a:p>
            <a:r>
              <a:rPr lang="el-GR" dirty="0"/>
              <a:t>Χορήγηση </a:t>
            </a:r>
            <a:r>
              <a:rPr lang="en-US" dirty="0"/>
              <a:t>I.V.</a:t>
            </a:r>
            <a:r>
              <a:rPr lang="el-GR" dirty="0"/>
              <a:t> Ηρεμιστικών (αν χρειαστεί) με </a:t>
            </a:r>
            <a:r>
              <a:rPr lang="el-GR" dirty="0" err="1"/>
              <a:t>ι.ο</a:t>
            </a:r>
            <a:r>
              <a:rPr lang="el-GR" dirty="0"/>
              <a:t>.</a:t>
            </a:r>
          </a:p>
          <a:p>
            <a:r>
              <a:rPr lang="el-GR" dirty="0"/>
              <a:t>Φροντίδα για αποστολή εργαστηριακών εξετάσεων (βιοψίες)</a:t>
            </a:r>
          </a:p>
          <a:p>
            <a:pPr>
              <a:buFont typeface="Wingdings" pitchFamily="2" charset="2"/>
              <a:buChar char="Ø"/>
            </a:pPr>
            <a:r>
              <a:rPr lang="el-GR" b="1" dirty="0"/>
              <a:t>Μετά την εξέταση</a:t>
            </a:r>
          </a:p>
          <a:p>
            <a:r>
              <a:rPr lang="el-GR" dirty="0"/>
              <a:t>Συστήνεται ελαφρά δίαιτα μετά την </a:t>
            </a:r>
            <a:r>
              <a:rPr lang="el-GR" dirty="0" smtClean="0"/>
              <a:t>εξέταση</a:t>
            </a:r>
            <a:endParaRPr lang="el-GR" dirty="0"/>
          </a:p>
          <a:p>
            <a:r>
              <a:rPr lang="el-GR" dirty="0"/>
              <a:t>Ξεκούραση </a:t>
            </a:r>
          </a:p>
          <a:p>
            <a:r>
              <a:rPr lang="el-GR" dirty="0"/>
              <a:t>Αποφυγή οδήγησης για 2 ώρες</a:t>
            </a:r>
          </a:p>
          <a:p>
            <a:r>
              <a:rPr lang="el-GR" dirty="0"/>
              <a:t>Παρακολούθηση για επιπλοκές (αιμορραγία  λόγω τραυματισμού) και ενημέρωση του γιατρού</a:t>
            </a:r>
          </a:p>
          <a:p>
            <a:r>
              <a:rPr lang="el-GR" dirty="0"/>
              <a:t>Λήψη ζωτικών σημείων</a:t>
            </a:r>
          </a:p>
          <a:p>
            <a:r>
              <a:rPr lang="el-GR" dirty="0"/>
              <a:t>Αφαίρεση </a:t>
            </a:r>
            <a:r>
              <a:rPr lang="el-GR" dirty="0" err="1"/>
              <a:t>φλεβοκαθετήρα</a:t>
            </a:r>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1098</TotalTime>
  <Words>2390</Words>
  <Application>Microsoft Office PowerPoint</Application>
  <PresentationFormat>Προβολή στην οθόνη (4:3)</PresentationFormat>
  <Paragraphs>270</Paragraphs>
  <Slides>49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49</vt:i4>
      </vt:variant>
    </vt:vector>
  </HeadingPairs>
  <TitlesOfParts>
    <vt:vector size="50" baseType="lpstr">
      <vt:lpstr>Αστικό</vt:lpstr>
      <vt:lpstr>ΝΟΣΗΛΕΥΤΙΚΕΣ ΠΑΡΕΜΒΑΣΕΙΣ ΣΕ ΑΣΘΕΝΕΙΣ ΜΕ ΠΡΟΒΛΗΜΑΤΑ ΠΕΠΤΙΚΟΥ ΣΥΣΤΗΜΑΤΟΣ</vt:lpstr>
      <vt:lpstr>ΠΕΠΤΙΚΟ ΣΥΣΤΗΜΑ</vt:lpstr>
      <vt:lpstr>ΛΕΙΤΟΥΡΓΙΑ ΠΕΠΤΙΚΟΥ ΣΥΣΤΗΜΑΤΟΣ</vt:lpstr>
      <vt:lpstr>ΛΕΙΤΟΥΡΓΙΑ ΠΕΠΤΙΚΟΥ ΣΥΣΤΗΜΑΤΟΣ</vt:lpstr>
      <vt:lpstr>ΑΠΟΤΕΛΕΙΤΑΙ</vt:lpstr>
      <vt:lpstr>ΟΡΓΑΝΑ ΠΕΠΤΙΚΟΥ ΣΥΣΤΗΜΑΤΟΣ</vt:lpstr>
      <vt:lpstr>ΠΑΡΑΚΛΙΝΙΚΟΣ ΕΛΕΓΧΟΣ ΠΕΠΤΙΚΟΥ ΣΥΣΤΗΜΑΤΟΣ Α. Ενδοσκοπικός έλεγχος</vt:lpstr>
      <vt:lpstr>Οισοφαγοσκόπηση – Γαστροσκόπηση </vt:lpstr>
      <vt:lpstr>Κολονοσκόπηση-Σιγμοειδοσκόπηση-Ορθοσκόπηση</vt:lpstr>
      <vt:lpstr>ΕΝΔΥΜΑΣΙΑ ΑΣΘΕΝΗ ΓΙΑ ΚΟΛΟΝΟΣΚΟΠΗΣΗ</vt:lpstr>
      <vt:lpstr>Κολονοσκόπηση-Σιγμοειδοσκόπηση-Ορθοσκόπηση</vt:lpstr>
      <vt:lpstr>Β. Εξέταση γαστρικού υγρού</vt:lpstr>
      <vt:lpstr>Τοποθέτηση ρινογαστρικού σωλήνα</vt:lpstr>
      <vt:lpstr>ΣΥΡΙΓΓΑ ΜΕ ΜΕΓΑΛΟ ΜΠΕΚ</vt:lpstr>
      <vt:lpstr>Γ. Εξετάσεις κοπράνων</vt:lpstr>
      <vt:lpstr>Δ. Ακτινολογικός έλεγχος πεπτικού</vt:lpstr>
      <vt:lpstr>ΒΑΡΙΟΥΧΟ ΓΕΥΜΑ – ΒΑΡΙΟΥΧΟΣ ΥΠΟΚΛΥΣΜΟΣ</vt:lpstr>
      <vt:lpstr>ΣΕΤ ΒΑΡΙΟΥΧΟΥ ΥΠΟΚΛΥΣΜΟΥ</vt:lpstr>
      <vt:lpstr>ΔΙΑΤΑΡΑΧΕΣ ΑΠΕΚΚΡΙΤΙΚΗΣ ΛΕΙΤΟΥΡΓΙΑΣ ΕΝΤΕΡΟΥ</vt:lpstr>
      <vt:lpstr>ΝΟΣΗΛΕΥΤΙΚΗ ΦΡΟΝΤΙΔΑ ΑΣΘΕΝΩΝ ΜΕ ΔΙΑΤΑΡΑΧΕΣ ΤΟΥ ΑΝΩΤΕΡΟΥ ΠΕΠΤΙΚΟΥ ΣΥΣΤΗΜΑΤΟΣ</vt:lpstr>
      <vt:lpstr>ΣΤΟΜΑΤΙΤΙΔΑ</vt:lpstr>
      <vt:lpstr>Αφθώδης στοματίτιδα : συμπτώματα</vt:lpstr>
      <vt:lpstr>Ελκώδης στοματίτιδα: συμπτώματα</vt:lpstr>
      <vt:lpstr>Συγχειλίτιδα : συμπτώματα</vt:lpstr>
      <vt:lpstr>ΝΟΣΗΛΕΥΤΙΚΗ ΦΡΟΝΤΙΔΑ</vt:lpstr>
      <vt:lpstr>Στοματίτιδα από μονιλίαση: συμπτώματα</vt:lpstr>
      <vt:lpstr>ΚΑΡΚΙΝΟΣ ΕΝΤΕΡΟΥ</vt:lpstr>
      <vt:lpstr>ΣΤΑΔΙΑ ΚΑΡΚΙΝΟΥ</vt:lpstr>
      <vt:lpstr>ΠΑΡΑΓΟΝΤΕΣ ΚΙΝΔΥΝΟΥ</vt:lpstr>
      <vt:lpstr>ΚΛΙΝΙΚΗ ΕΙΚΟΝΑ</vt:lpstr>
      <vt:lpstr>ΔΙΑΓΝΩΣΗ</vt:lpstr>
      <vt:lpstr>ΚΟΛΟΣΤΟΜΙΑ</vt:lpstr>
      <vt:lpstr>ΚΟΛΟΣΤΟΜΙΑ</vt:lpstr>
      <vt:lpstr>Διαφάνεια 34</vt:lpstr>
      <vt:lpstr>ΝΟΣΗΛΕΥΤΙΚΑ ΠΡΟΒΛΗΜΑΤΑ</vt:lpstr>
      <vt:lpstr>ΦΡΟΝΤΙΔΑ ΚΟΛΟΣΤΟΜΙΑΣ</vt:lpstr>
      <vt:lpstr>ΦΡΟΝΤΙΔΑ ΚΟΛΟΣΤΟΜΙΑΣ</vt:lpstr>
      <vt:lpstr>ΔΙΔΑΣΚΑΛΙΑ ΑΣΘΕΝΗ-ΟΙΚΟΓΕΝΕΙΑΣ</vt:lpstr>
      <vt:lpstr>ΕΙΛΕΟΣ</vt:lpstr>
      <vt:lpstr>Διαφάνεια 40</vt:lpstr>
      <vt:lpstr>Διαφάνεια 41</vt:lpstr>
      <vt:lpstr>ΝΟΣΗΛΕΥΤΙΚΗ ΦΡΟΝΤΙΔΑ</vt:lpstr>
      <vt:lpstr>ΧΟΛΟΛΙΘΙΑΣΗ</vt:lpstr>
      <vt:lpstr>ΧΟΛΟΛΙΘΙΑΣΗ</vt:lpstr>
      <vt:lpstr>ΠΡΟΔΙΑΘΕΣΙΚΟΙ ΠΑΡΑΓΟΝΤΕΣ</vt:lpstr>
      <vt:lpstr>ΣΥΜΠΤΩΜΑΤΑ</vt:lpstr>
      <vt:lpstr>ΕΠΙΠΛΟΚΕΣ</vt:lpstr>
      <vt:lpstr>ΘΕΡΑΠΕΙΑ</vt:lpstr>
      <vt:lpstr>ΘΕΡΑΠΕΙΑ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ΝΟΣΗΛΕΥΤΙΚΕΣ ΠΑΡΕΜΒΑΣΕΙΣ ΣΕ ΑΣΘΕΝΕΙΣ ΜΕ ΠΡΟΒΛΗΜΑΤΑ ΠΕΠΤΙΚΟΥ ΣΥΣΤΗΜΑΤΟΣ</dc:title>
  <dc:creator>Athanasia Papakosta</dc:creator>
  <cp:lastModifiedBy>apapakosta</cp:lastModifiedBy>
  <cp:revision>109</cp:revision>
  <dcterms:created xsi:type="dcterms:W3CDTF">2024-03-27T08:12:45Z</dcterms:created>
  <dcterms:modified xsi:type="dcterms:W3CDTF">2025-03-24T08:40:01Z</dcterms:modified>
</cp:coreProperties>
</file>