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307" r:id="rId6"/>
    <p:sldId id="260" r:id="rId7"/>
    <p:sldId id="261" r:id="rId8"/>
    <p:sldId id="262" r:id="rId9"/>
    <p:sldId id="263" r:id="rId10"/>
    <p:sldId id="264" r:id="rId11"/>
    <p:sldId id="313" r:id="rId12"/>
    <p:sldId id="274" r:id="rId13"/>
    <p:sldId id="314" r:id="rId14"/>
    <p:sldId id="268" r:id="rId15"/>
    <p:sldId id="269" r:id="rId16"/>
    <p:sldId id="271" r:id="rId17"/>
    <p:sldId id="272" r:id="rId18"/>
    <p:sldId id="273" r:id="rId19"/>
    <p:sldId id="309" r:id="rId20"/>
    <p:sldId id="275" r:id="rId21"/>
    <p:sldId id="277" r:id="rId22"/>
    <p:sldId id="310" r:id="rId23"/>
    <p:sldId id="276" r:id="rId24"/>
    <p:sldId id="278" r:id="rId25"/>
    <p:sldId id="311" r:id="rId26"/>
    <p:sldId id="281" r:id="rId27"/>
    <p:sldId id="282" r:id="rId28"/>
    <p:sldId id="312" r:id="rId29"/>
    <p:sldId id="283" r:id="rId30"/>
    <p:sldId id="286" r:id="rId31"/>
    <p:sldId id="288" r:id="rId32"/>
    <p:sldId id="289" r:id="rId33"/>
    <p:sldId id="290" r:id="rId34"/>
    <p:sldId id="291" r:id="rId35"/>
    <p:sldId id="300" r:id="rId36"/>
    <p:sldId id="293" r:id="rId37"/>
    <p:sldId id="302" r:id="rId38"/>
    <p:sldId id="303" r:id="rId39"/>
    <p:sldId id="304" r:id="rId40"/>
    <p:sldId id="305" r:id="rId41"/>
    <p:sldId id="306" r:id="rId42"/>
    <p:sldId id="315" r:id="rId43"/>
    <p:sldId id="322" r:id="rId4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koutentaki" userId="8f83f0e2afaf9806" providerId="LiveId" clId="{325D0EA4-9B33-489B-8A0F-2E9844BFCDAD}"/>
    <pc:docChg chg="undo redo custSel addSld delSld modSld">
      <pc:chgData name="maria koutentaki" userId="8f83f0e2afaf9806" providerId="LiveId" clId="{325D0EA4-9B33-489B-8A0F-2E9844BFCDAD}" dt="2022-03-17T11:07:09.197" v="4229" actId="2696"/>
      <pc:docMkLst>
        <pc:docMk/>
      </pc:docMkLst>
      <pc:sldChg chg="addSp delSp modSp mod">
        <pc:chgData name="maria koutentaki" userId="8f83f0e2afaf9806" providerId="LiveId" clId="{325D0EA4-9B33-489B-8A0F-2E9844BFCDAD}" dt="2022-03-17T08:32:35.562" v="733" actId="207"/>
        <pc:sldMkLst>
          <pc:docMk/>
          <pc:sldMk cId="1691132169" sldId="276"/>
        </pc:sldMkLst>
        <pc:spChg chg="mod">
          <ac:chgData name="maria koutentaki" userId="8f83f0e2afaf9806" providerId="LiveId" clId="{325D0EA4-9B33-489B-8A0F-2E9844BFCDAD}" dt="2022-03-17T07:38:26.389" v="243" actId="20577"/>
          <ac:spMkLst>
            <pc:docMk/>
            <pc:sldMk cId="1691132169" sldId="276"/>
            <ac:spMk id="2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8:32:35.562" v="733" actId="207"/>
          <ac:spMkLst>
            <pc:docMk/>
            <pc:sldMk cId="1691132169" sldId="276"/>
            <ac:spMk id="3" creationId="{00000000-0000-0000-0000-000000000000}"/>
          </ac:spMkLst>
        </pc:spChg>
        <pc:spChg chg="add del">
          <ac:chgData name="maria koutentaki" userId="8f83f0e2afaf9806" providerId="LiveId" clId="{325D0EA4-9B33-489B-8A0F-2E9844BFCDAD}" dt="2022-03-17T07:38:39.341" v="245" actId="22"/>
          <ac:spMkLst>
            <pc:docMk/>
            <pc:sldMk cId="1691132169" sldId="276"/>
            <ac:spMk id="6" creationId="{C6C9158A-99E4-492C-A16A-F7AB8AF2989E}"/>
          </ac:spMkLst>
        </pc:spChg>
      </pc:sldChg>
      <pc:sldChg chg="addSp delSp modSp mod">
        <pc:chgData name="maria koutentaki" userId="8f83f0e2afaf9806" providerId="LiveId" clId="{325D0EA4-9B33-489B-8A0F-2E9844BFCDAD}" dt="2022-03-17T08:44:34.642" v="1324" actId="1076"/>
        <pc:sldMkLst>
          <pc:docMk/>
          <pc:sldMk cId="2891269067" sldId="278"/>
        </pc:sldMkLst>
        <pc:spChg chg="mod">
          <ac:chgData name="maria koutentaki" userId="8f83f0e2afaf9806" providerId="LiveId" clId="{325D0EA4-9B33-489B-8A0F-2E9844BFCDAD}" dt="2022-03-17T08:34:44.598" v="800" actId="207"/>
          <ac:spMkLst>
            <pc:docMk/>
            <pc:sldMk cId="2891269067" sldId="278"/>
            <ac:spMk id="2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8:44:20.106" v="1319" actId="27636"/>
          <ac:spMkLst>
            <pc:docMk/>
            <pc:sldMk cId="2891269067" sldId="278"/>
            <ac:spMk id="3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8:44:26.698" v="1320" actId="14100"/>
          <ac:spMkLst>
            <pc:docMk/>
            <pc:sldMk cId="2891269067" sldId="278"/>
            <ac:spMk id="5" creationId="{00000000-0000-0000-0000-000000000000}"/>
          </ac:spMkLst>
        </pc:spChg>
        <pc:spChg chg="add mod">
          <ac:chgData name="maria koutentaki" userId="8f83f0e2afaf9806" providerId="LiveId" clId="{325D0EA4-9B33-489B-8A0F-2E9844BFCDAD}" dt="2022-03-17T08:44:34.642" v="1324" actId="1076"/>
          <ac:spMkLst>
            <pc:docMk/>
            <pc:sldMk cId="2891269067" sldId="278"/>
            <ac:spMk id="6" creationId="{192142F6-AD3F-4CC9-B08B-6E99865AD9E7}"/>
          </ac:spMkLst>
        </pc:spChg>
        <pc:picChg chg="add del">
          <ac:chgData name="maria koutentaki" userId="8f83f0e2afaf9806" providerId="LiveId" clId="{325D0EA4-9B33-489B-8A0F-2E9844BFCDAD}" dt="2022-03-17T08:34:14.809" v="779" actId="22"/>
          <ac:picMkLst>
            <pc:docMk/>
            <pc:sldMk cId="2891269067" sldId="278"/>
            <ac:picMk id="8" creationId="{65FD733B-C3F3-4B8B-B6D9-AAA23A4DF0E5}"/>
          </ac:picMkLst>
        </pc:picChg>
      </pc:sldChg>
      <pc:sldChg chg="del">
        <pc:chgData name="maria koutentaki" userId="8f83f0e2afaf9806" providerId="LiveId" clId="{325D0EA4-9B33-489B-8A0F-2E9844BFCDAD}" dt="2022-03-17T08:44:57.086" v="1325" actId="2696"/>
        <pc:sldMkLst>
          <pc:docMk/>
          <pc:sldMk cId="2063640424" sldId="279"/>
        </pc:sldMkLst>
      </pc:sldChg>
      <pc:sldChg chg="del">
        <pc:chgData name="maria koutentaki" userId="8f83f0e2afaf9806" providerId="LiveId" clId="{325D0EA4-9B33-489B-8A0F-2E9844BFCDAD}" dt="2022-03-17T08:45:09.439" v="1326" actId="2696"/>
        <pc:sldMkLst>
          <pc:docMk/>
          <pc:sldMk cId="693770242" sldId="280"/>
        </pc:sldMkLst>
      </pc:sldChg>
      <pc:sldChg chg="addSp modSp mod">
        <pc:chgData name="maria koutentaki" userId="8f83f0e2afaf9806" providerId="LiveId" clId="{325D0EA4-9B33-489B-8A0F-2E9844BFCDAD}" dt="2022-03-17T08:56:01.599" v="2196" actId="1076"/>
        <pc:sldMkLst>
          <pc:docMk/>
          <pc:sldMk cId="358132194" sldId="281"/>
        </pc:sldMkLst>
        <pc:spChg chg="mod">
          <ac:chgData name="maria koutentaki" userId="8f83f0e2afaf9806" providerId="LiveId" clId="{325D0EA4-9B33-489B-8A0F-2E9844BFCDAD}" dt="2022-03-17T08:52:54.954" v="2002" actId="20577"/>
          <ac:spMkLst>
            <pc:docMk/>
            <pc:sldMk cId="358132194" sldId="281"/>
            <ac:spMk id="2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8:55:58.759" v="2195" actId="403"/>
          <ac:spMkLst>
            <pc:docMk/>
            <pc:sldMk cId="358132194" sldId="281"/>
            <ac:spMk id="3" creationId="{00000000-0000-0000-0000-000000000000}"/>
          </ac:spMkLst>
        </pc:spChg>
        <pc:spChg chg="add mod">
          <ac:chgData name="maria koutentaki" userId="8f83f0e2afaf9806" providerId="LiveId" clId="{325D0EA4-9B33-489B-8A0F-2E9844BFCDAD}" dt="2022-03-17T08:56:01.599" v="2196" actId="1076"/>
          <ac:spMkLst>
            <pc:docMk/>
            <pc:sldMk cId="358132194" sldId="281"/>
            <ac:spMk id="5" creationId="{DB2469BF-E3C6-4E77-819C-A8CDD2699745}"/>
          </ac:spMkLst>
        </pc:spChg>
      </pc:sldChg>
      <pc:sldChg chg="modSp mod">
        <pc:chgData name="maria koutentaki" userId="8f83f0e2afaf9806" providerId="LiveId" clId="{325D0EA4-9B33-489B-8A0F-2E9844BFCDAD}" dt="2022-03-17T09:24:43.881" v="3371" actId="20577"/>
        <pc:sldMkLst>
          <pc:docMk/>
          <pc:sldMk cId="1914379680" sldId="282"/>
        </pc:sldMkLst>
        <pc:spChg chg="mod">
          <ac:chgData name="maria koutentaki" userId="8f83f0e2afaf9806" providerId="LiveId" clId="{325D0EA4-9B33-489B-8A0F-2E9844BFCDAD}" dt="2022-03-17T09:24:43.881" v="3371" actId="20577"/>
          <ac:spMkLst>
            <pc:docMk/>
            <pc:sldMk cId="1914379680" sldId="282"/>
            <ac:spMk id="2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9:22:01.070" v="3274" actId="21"/>
          <ac:spMkLst>
            <pc:docMk/>
            <pc:sldMk cId="1914379680" sldId="282"/>
            <ac:spMk id="3" creationId="{00000000-0000-0000-0000-000000000000}"/>
          </ac:spMkLst>
        </pc:spChg>
      </pc:sldChg>
      <pc:sldChg chg="modSp mod">
        <pc:chgData name="maria koutentaki" userId="8f83f0e2afaf9806" providerId="LiveId" clId="{325D0EA4-9B33-489B-8A0F-2E9844BFCDAD}" dt="2022-03-17T09:19:03.501" v="3257" actId="20577"/>
        <pc:sldMkLst>
          <pc:docMk/>
          <pc:sldMk cId="2827934628" sldId="283"/>
        </pc:sldMkLst>
        <pc:spChg chg="mod">
          <ac:chgData name="maria koutentaki" userId="8f83f0e2afaf9806" providerId="LiveId" clId="{325D0EA4-9B33-489B-8A0F-2E9844BFCDAD}" dt="2022-03-17T09:07:05.764" v="2694" actId="207"/>
          <ac:spMkLst>
            <pc:docMk/>
            <pc:sldMk cId="2827934628" sldId="283"/>
            <ac:spMk id="2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9:19:03.501" v="3257" actId="20577"/>
          <ac:spMkLst>
            <pc:docMk/>
            <pc:sldMk cId="2827934628" sldId="283"/>
            <ac:spMk id="3" creationId="{00000000-0000-0000-0000-000000000000}"/>
          </ac:spMkLst>
        </pc:spChg>
      </pc:sldChg>
      <pc:sldChg chg="modSp del mod">
        <pc:chgData name="maria koutentaki" userId="8f83f0e2afaf9806" providerId="LiveId" clId="{325D0EA4-9B33-489B-8A0F-2E9844BFCDAD}" dt="2022-03-17T09:10:03.755" v="2812" actId="2696"/>
        <pc:sldMkLst>
          <pc:docMk/>
          <pc:sldMk cId="189243" sldId="284"/>
        </pc:sldMkLst>
        <pc:spChg chg="mod">
          <ac:chgData name="maria koutentaki" userId="8f83f0e2afaf9806" providerId="LiveId" clId="{325D0EA4-9B33-489B-8A0F-2E9844BFCDAD}" dt="2022-03-17T09:07:27.758" v="2709" actId="20577"/>
          <ac:spMkLst>
            <pc:docMk/>
            <pc:sldMk cId="189243" sldId="284"/>
            <ac:spMk id="2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9:09:41.750" v="2802" actId="21"/>
          <ac:spMkLst>
            <pc:docMk/>
            <pc:sldMk cId="189243" sldId="284"/>
            <ac:spMk id="3" creationId="{00000000-0000-0000-0000-000000000000}"/>
          </ac:spMkLst>
        </pc:spChg>
      </pc:sldChg>
      <pc:sldChg chg="modSp del mod">
        <pc:chgData name="maria koutentaki" userId="8f83f0e2afaf9806" providerId="LiveId" clId="{325D0EA4-9B33-489B-8A0F-2E9844BFCDAD}" dt="2022-03-17T09:29:47.507" v="3487" actId="2696"/>
        <pc:sldMkLst>
          <pc:docMk/>
          <pc:sldMk cId="2102106764" sldId="285"/>
        </pc:sldMkLst>
        <pc:spChg chg="mod">
          <ac:chgData name="maria koutentaki" userId="8f83f0e2afaf9806" providerId="LiveId" clId="{325D0EA4-9B33-489B-8A0F-2E9844BFCDAD}" dt="2022-03-17T09:29:34.662" v="3480" actId="21"/>
          <ac:spMkLst>
            <pc:docMk/>
            <pc:sldMk cId="2102106764" sldId="285"/>
            <ac:spMk id="2" creationId="{00000000-0000-0000-0000-000000000000}"/>
          </ac:spMkLst>
        </pc:spChg>
      </pc:sldChg>
      <pc:sldChg chg="modSp mod">
        <pc:chgData name="maria koutentaki" userId="8f83f0e2afaf9806" providerId="LiveId" clId="{325D0EA4-9B33-489B-8A0F-2E9844BFCDAD}" dt="2022-03-17T09:29:43.801" v="3486"/>
        <pc:sldMkLst>
          <pc:docMk/>
          <pc:sldMk cId="3530420008" sldId="286"/>
        </pc:sldMkLst>
        <pc:spChg chg="mod">
          <ac:chgData name="maria koutentaki" userId="8f83f0e2afaf9806" providerId="LiveId" clId="{325D0EA4-9B33-489B-8A0F-2E9844BFCDAD}" dt="2022-03-17T09:29:43.801" v="3486"/>
          <ac:spMkLst>
            <pc:docMk/>
            <pc:sldMk cId="3530420008" sldId="286"/>
            <ac:spMk id="2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9:29:13.379" v="3478" actId="20577"/>
          <ac:spMkLst>
            <pc:docMk/>
            <pc:sldMk cId="3530420008" sldId="286"/>
            <ac:spMk id="3" creationId="{00000000-0000-0000-0000-000000000000}"/>
          </ac:spMkLst>
        </pc:spChg>
      </pc:sldChg>
      <pc:sldChg chg="modSp del mod">
        <pc:chgData name="maria koutentaki" userId="8f83f0e2afaf9806" providerId="LiveId" clId="{325D0EA4-9B33-489B-8A0F-2E9844BFCDAD}" dt="2022-03-17T09:29:18.788" v="3479" actId="2696"/>
        <pc:sldMkLst>
          <pc:docMk/>
          <pc:sldMk cId="1567638124" sldId="287"/>
        </pc:sldMkLst>
        <pc:spChg chg="mod">
          <ac:chgData name="maria koutentaki" userId="8f83f0e2afaf9806" providerId="LiveId" clId="{325D0EA4-9B33-489B-8A0F-2E9844BFCDAD}" dt="2022-03-17T09:27:50.676" v="3422" actId="21"/>
          <ac:spMkLst>
            <pc:docMk/>
            <pc:sldMk cId="1567638124" sldId="287"/>
            <ac:spMk id="3" creationId="{00000000-0000-0000-0000-000000000000}"/>
          </ac:spMkLst>
        </pc:spChg>
      </pc:sldChg>
      <pc:sldChg chg="modSp mod">
        <pc:chgData name="maria koutentaki" userId="8f83f0e2afaf9806" providerId="LiveId" clId="{325D0EA4-9B33-489B-8A0F-2E9844BFCDAD}" dt="2022-03-17T09:33:36.029" v="3706" actId="27636"/>
        <pc:sldMkLst>
          <pc:docMk/>
          <pc:sldMk cId="3744162930" sldId="288"/>
        </pc:sldMkLst>
        <pc:spChg chg="mod">
          <ac:chgData name="maria koutentaki" userId="8f83f0e2afaf9806" providerId="LiveId" clId="{325D0EA4-9B33-489B-8A0F-2E9844BFCDAD}" dt="2022-03-17T09:33:36.029" v="3706" actId="27636"/>
          <ac:spMkLst>
            <pc:docMk/>
            <pc:sldMk cId="3744162930" sldId="288"/>
            <ac:spMk id="2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9:33:29.816" v="3704" actId="207"/>
          <ac:spMkLst>
            <pc:docMk/>
            <pc:sldMk cId="3744162930" sldId="288"/>
            <ac:spMk id="3" creationId="{00000000-0000-0000-0000-000000000000}"/>
          </ac:spMkLst>
        </pc:spChg>
      </pc:sldChg>
      <pc:sldChg chg="addSp modSp mod">
        <pc:chgData name="maria koutentaki" userId="8f83f0e2afaf9806" providerId="LiveId" clId="{325D0EA4-9B33-489B-8A0F-2E9844BFCDAD}" dt="2022-03-17T09:38:21.364" v="3947" actId="404"/>
        <pc:sldMkLst>
          <pc:docMk/>
          <pc:sldMk cId="1543518218" sldId="289"/>
        </pc:sldMkLst>
        <pc:spChg chg="mod">
          <ac:chgData name="maria koutentaki" userId="8f83f0e2afaf9806" providerId="LiveId" clId="{325D0EA4-9B33-489B-8A0F-2E9844BFCDAD}" dt="2022-03-17T09:38:21.364" v="3947" actId="404"/>
          <ac:spMkLst>
            <pc:docMk/>
            <pc:sldMk cId="1543518218" sldId="289"/>
            <ac:spMk id="2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9:36:37.570" v="3826" actId="207"/>
          <ac:spMkLst>
            <pc:docMk/>
            <pc:sldMk cId="1543518218" sldId="289"/>
            <ac:spMk id="3" creationId="{00000000-0000-0000-0000-000000000000}"/>
          </ac:spMkLst>
        </pc:spChg>
        <pc:spChg chg="add mod">
          <ac:chgData name="maria koutentaki" userId="8f83f0e2afaf9806" providerId="LiveId" clId="{325D0EA4-9B33-489B-8A0F-2E9844BFCDAD}" dt="2022-03-17T09:34:42.641" v="3724" actId="207"/>
          <ac:spMkLst>
            <pc:docMk/>
            <pc:sldMk cId="1543518218" sldId="289"/>
            <ac:spMk id="5" creationId="{47589E1C-6072-4B52-A80B-3636E3B3DD56}"/>
          </ac:spMkLst>
        </pc:spChg>
      </pc:sldChg>
      <pc:sldChg chg="modSp mod">
        <pc:chgData name="maria koutentaki" userId="8f83f0e2afaf9806" providerId="LiveId" clId="{325D0EA4-9B33-489B-8A0F-2E9844BFCDAD}" dt="2022-03-17T09:41:05.096" v="4091" actId="27636"/>
        <pc:sldMkLst>
          <pc:docMk/>
          <pc:sldMk cId="1372337166" sldId="290"/>
        </pc:sldMkLst>
        <pc:spChg chg="mod">
          <ac:chgData name="maria koutentaki" userId="8f83f0e2afaf9806" providerId="LiveId" clId="{325D0EA4-9B33-489B-8A0F-2E9844BFCDAD}" dt="2022-03-17T09:41:05.096" v="4091" actId="27636"/>
          <ac:spMkLst>
            <pc:docMk/>
            <pc:sldMk cId="1372337166" sldId="290"/>
            <ac:spMk id="3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9:38:36.806" v="3955" actId="20577"/>
          <ac:spMkLst>
            <pc:docMk/>
            <pc:sldMk cId="1372337166" sldId="290"/>
            <ac:spMk id="6" creationId="{00000000-0000-0000-0000-000000000000}"/>
          </ac:spMkLst>
        </pc:spChg>
      </pc:sldChg>
      <pc:sldChg chg="modSp add del mod">
        <pc:chgData name="maria koutentaki" userId="8f83f0e2afaf9806" providerId="LiveId" clId="{325D0EA4-9B33-489B-8A0F-2E9844BFCDAD}" dt="2022-03-17T09:43:20.167" v="4170" actId="115"/>
        <pc:sldMkLst>
          <pc:docMk/>
          <pc:sldMk cId="3879755798" sldId="291"/>
        </pc:sldMkLst>
        <pc:spChg chg="mod">
          <ac:chgData name="maria koutentaki" userId="8f83f0e2afaf9806" providerId="LiveId" clId="{325D0EA4-9B33-489B-8A0F-2E9844BFCDAD}" dt="2022-03-17T09:42:00.723" v="4101" actId="404"/>
          <ac:spMkLst>
            <pc:docMk/>
            <pc:sldMk cId="3879755798" sldId="291"/>
            <ac:spMk id="2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9:43:20.167" v="4170" actId="115"/>
          <ac:spMkLst>
            <pc:docMk/>
            <pc:sldMk cId="3879755798" sldId="291"/>
            <ac:spMk id="3" creationId="{00000000-0000-0000-0000-000000000000}"/>
          </ac:spMkLst>
        </pc:spChg>
      </pc:sldChg>
      <pc:sldChg chg="modSp del mod">
        <pc:chgData name="maria koutentaki" userId="8f83f0e2afaf9806" providerId="LiveId" clId="{325D0EA4-9B33-489B-8A0F-2E9844BFCDAD}" dt="2022-03-17T09:44:12.965" v="4184" actId="2696"/>
        <pc:sldMkLst>
          <pc:docMk/>
          <pc:sldMk cId="569784232" sldId="292"/>
        </pc:sldMkLst>
        <pc:spChg chg="mod">
          <ac:chgData name="maria koutentaki" userId="8f83f0e2afaf9806" providerId="LiveId" clId="{325D0EA4-9B33-489B-8A0F-2E9844BFCDAD}" dt="2022-03-17T09:43:46.653" v="4177" actId="207"/>
          <ac:spMkLst>
            <pc:docMk/>
            <pc:sldMk cId="569784232" sldId="292"/>
            <ac:spMk id="2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9:44:04.591" v="4183" actId="20577"/>
          <ac:spMkLst>
            <pc:docMk/>
            <pc:sldMk cId="569784232" sldId="292"/>
            <ac:spMk id="3" creationId="{00000000-0000-0000-0000-000000000000}"/>
          </ac:spMkLst>
        </pc:spChg>
      </pc:sldChg>
      <pc:sldChg chg="modSp mod">
        <pc:chgData name="maria koutentaki" userId="8f83f0e2afaf9806" providerId="LiveId" clId="{325D0EA4-9B33-489B-8A0F-2E9844BFCDAD}" dt="2022-03-17T09:46:57.192" v="4222" actId="20577"/>
        <pc:sldMkLst>
          <pc:docMk/>
          <pc:sldMk cId="3250113729" sldId="293"/>
        </pc:sldMkLst>
        <pc:spChg chg="mod">
          <ac:chgData name="maria koutentaki" userId="8f83f0e2afaf9806" providerId="LiveId" clId="{325D0EA4-9B33-489B-8A0F-2E9844BFCDAD}" dt="2022-03-17T09:44:31.060" v="4192" actId="14100"/>
          <ac:spMkLst>
            <pc:docMk/>
            <pc:sldMk cId="3250113729" sldId="293"/>
            <ac:spMk id="2" creationId="{00000000-0000-0000-0000-000000000000}"/>
          </ac:spMkLst>
        </pc:spChg>
        <pc:spChg chg="mod">
          <ac:chgData name="maria koutentaki" userId="8f83f0e2afaf9806" providerId="LiveId" clId="{325D0EA4-9B33-489B-8A0F-2E9844BFCDAD}" dt="2022-03-17T09:46:57.192" v="4222" actId="20577"/>
          <ac:spMkLst>
            <pc:docMk/>
            <pc:sldMk cId="3250113729" sldId="293"/>
            <ac:spMk id="3" creationId="{00000000-0000-0000-0000-000000000000}"/>
          </ac:spMkLst>
        </pc:spChg>
      </pc:sldChg>
      <pc:sldChg chg="del">
        <pc:chgData name="maria koutentaki" userId="8f83f0e2afaf9806" providerId="LiveId" clId="{325D0EA4-9B33-489B-8A0F-2E9844BFCDAD}" dt="2022-03-17T09:47:02.677" v="4223" actId="2696"/>
        <pc:sldMkLst>
          <pc:docMk/>
          <pc:sldMk cId="3386366708" sldId="294"/>
        </pc:sldMkLst>
      </pc:sldChg>
      <pc:sldChg chg="del">
        <pc:chgData name="maria koutentaki" userId="8f83f0e2afaf9806" providerId="LiveId" clId="{325D0EA4-9B33-489B-8A0F-2E9844BFCDAD}" dt="2022-03-17T09:47:05.328" v="4224" actId="2696"/>
        <pc:sldMkLst>
          <pc:docMk/>
          <pc:sldMk cId="1718765946" sldId="295"/>
        </pc:sldMkLst>
      </pc:sldChg>
      <pc:sldChg chg="del">
        <pc:chgData name="maria koutentaki" userId="8f83f0e2afaf9806" providerId="LiveId" clId="{325D0EA4-9B33-489B-8A0F-2E9844BFCDAD}" dt="2022-03-17T09:47:07.959" v="4225" actId="2696"/>
        <pc:sldMkLst>
          <pc:docMk/>
          <pc:sldMk cId="401156085" sldId="296"/>
        </pc:sldMkLst>
      </pc:sldChg>
      <pc:sldChg chg="del">
        <pc:chgData name="maria koutentaki" userId="8f83f0e2afaf9806" providerId="LiveId" clId="{325D0EA4-9B33-489B-8A0F-2E9844BFCDAD}" dt="2022-03-17T09:47:10.454" v="4226" actId="2696"/>
        <pc:sldMkLst>
          <pc:docMk/>
          <pc:sldMk cId="2989592838" sldId="297"/>
        </pc:sldMkLst>
      </pc:sldChg>
      <pc:sldChg chg="del">
        <pc:chgData name="maria koutentaki" userId="8f83f0e2afaf9806" providerId="LiveId" clId="{325D0EA4-9B33-489B-8A0F-2E9844BFCDAD}" dt="2022-03-17T09:47:13.193" v="4227" actId="2696"/>
        <pc:sldMkLst>
          <pc:docMk/>
          <pc:sldMk cId="1409079325" sldId="298"/>
        </pc:sldMkLst>
      </pc:sldChg>
      <pc:sldChg chg="del">
        <pc:chgData name="maria koutentaki" userId="8f83f0e2afaf9806" providerId="LiveId" clId="{325D0EA4-9B33-489B-8A0F-2E9844BFCDAD}" dt="2022-03-17T09:47:15.268" v="4228" actId="2696"/>
        <pc:sldMkLst>
          <pc:docMk/>
          <pc:sldMk cId="1011923542" sldId="299"/>
        </pc:sldMkLst>
      </pc:sldChg>
      <pc:sldChg chg="del">
        <pc:chgData name="maria koutentaki" userId="8f83f0e2afaf9806" providerId="LiveId" clId="{325D0EA4-9B33-489B-8A0F-2E9844BFCDAD}" dt="2022-03-17T11:07:09.197" v="4229" actId="2696"/>
        <pc:sldMkLst>
          <pc:docMk/>
          <pc:sldMk cId="2086791051" sldId="300"/>
        </pc:sldMkLst>
      </pc:sldChg>
      <pc:sldChg chg="modSp mod">
        <pc:chgData name="maria koutentaki" userId="8f83f0e2afaf9806" providerId="LiveId" clId="{325D0EA4-9B33-489B-8A0F-2E9844BFCDAD}" dt="2022-03-17T09:04:02.613" v="2509" actId="20577"/>
        <pc:sldMkLst>
          <pc:docMk/>
          <pc:sldMk cId="3873806742" sldId="309"/>
        </pc:sldMkLst>
        <pc:spChg chg="mod">
          <ac:chgData name="maria koutentaki" userId="8f83f0e2afaf9806" providerId="LiveId" clId="{325D0EA4-9B33-489B-8A0F-2E9844BFCDAD}" dt="2022-03-17T09:04:02.613" v="2509" actId="20577"/>
          <ac:spMkLst>
            <pc:docMk/>
            <pc:sldMk cId="3873806742" sldId="309"/>
            <ac:spMk id="3" creationId="{10B6D28C-D09C-4D24-85A4-751CA442F1A3}"/>
          </ac:spMkLst>
        </pc:spChg>
      </pc:sldChg>
      <pc:sldChg chg="addSp delSp modSp new del mod">
        <pc:chgData name="maria koutentaki" userId="8f83f0e2afaf9806" providerId="LiveId" clId="{325D0EA4-9B33-489B-8A0F-2E9844BFCDAD}" dt="2022-03-17T07:45:45.873" v="725" actId="2696"/>
        <pc:sldMkLst>
          <pc:docMk/>
          <pc:sldMk cId="2458496877" sldId="311"/>
        </pc:sldMkLst>
        <pc:spChg chg="mod">
          <ac:chgData name="maria koutentaki" userId="8f83f0e2afaf9806" providerId="LiveId" clId="{325D0EA4-9B33-489B-8A0F-2E9844BFCDAD}" dt="2022-03-17T07:39:06.878" v="261" actId="27636"/>
          <ac:spMkLst>
            <pc:docMk/>
            <pc:sldMk cId="2458496877" sldId="311"/>
            <ac:spMk id="2" creationId="{21C08BFC-769D-4AE6-AF5D-69B83EB3C69A}"/>
          </ac:spMkLst>
        </pc:spChg>
        <pc:spChg chg="mod">
          <ac:chgData name="maria koutentaki" userId="8f83f0e2afaf9806" providerId="LiveId" clId="{325D0EA4-9B33-489B-8A0F-2E9844BFCDAD}" dt="2022-03-17T07:45:06.789" v="679" actId="21"/>
          <ac:spMkLst>
            <pc:docMk/>
            <pc:sldMk cId="2458496877" sldId="311"/>
            <ac:spMk id="3" creationId="{BF2CA424-9155-4D32-A66C-75821CFF0CC1}"/>
          </ac:spMkLst>
        </pc:spChg>
        <pc:spChg chg="add del mod">
          <ac:chgData name="maria koutentaki" userId="8f83f0e2afaf9806" providerId="LiveId" clId="{325D0EA4-9B33-489B-8A0F-2E9844BFCDAD}" dt="2022-03-17T07:44:36.601" v="651"/>
          <ac:spMkLst>
            <pc:docMk/>
            <pc:sldMk cId="2458496877" sldId="311"/>
            <ac:spMk id="5" creationId="{21029649-6011-4412-A53F-9B209600C600}"/>
          </ac:spMkLst>
        </pc:spChg>
      </pc:sldChg>
      <pc:sldChg chg="modSp new mod">
        <pc:chgData name="maria koutentaki" userId="8f83f0e2afaf9806" providerId="LiveId" clId="{325D0EA4-9B33-489B-8A0F-2E9844BFCDAD}" dt="2022-03-17T09:11:09.526" v="2880" actId="207"/>
        <pc:sldMkLst>
          <pc:docMk/>
          <pc:sldMk cId="2491901057" sldId="311"/>
        </pc:sldMkLst>
        <pc:spChg chg="mod">
          <ac:chgData name="maria koutentaki" userId="8f83f0e2afaf9806" providerId="LiveId" clId="{325D0EA4-9B33-489B-8A0F-2E9844BFCDAD}" dt="2022-03-17T08:46:35.712" v="1392" actId="207"/>
          <ac:spMkLst>
            <pc:docMk/>
            <pc:sldMk cId="2491901057" sldId="311"/>
            <ac:spMk id="2" creationId="{927A06AB-FD85-4C22-B8C2-934F5BA4E9C8}"/>
          </ac:spMkLst>
        </pc:spChg>
        <pc:spChg chg="mod">
          <ac:chgData name="maria koutentaki" userId="8f83f0e2afaf9806" providerId="LiveId" clId="{325D0EA4-9B33-489B-8A0F-2E9844BFCDAD}" dt="2022-03-17T09:11:09.526" v="2880" actId="207"/>
          <ac:spMkLst>
            <pc:docMk/>
            <pc:sldMk cId="2491901057" sldId="311"/>
            <ac:spMk id="3" creationId="{C00F8EA8-C4E3-4BE1-B2B8-5C8453F21B63}"/>
          </ac:spMkLst>
        </pc:spChg>
      </pc:sldChg>
      <pc:sldChg chg="modSp new mod">
        <pc:chgData name="maria koutentaki" userId="8f83f0e2afaf9806" providerId="LiveId" clId="{325D0EA4-9B33-489B-8A0F-2E9844BFCDAD}" dt="2022-03-17T09:24:34.194" v="3368" actId="20577"/>
        <pc:sldMkLst>
          <pc:docMk/>
          <pc:sldMk cId="3428804949" sldId="312"/>
        </pc:sldMkLst>
        <pc:spChg chg="mod">
          <ac:chgData name="maria koutentaki" userId="8f83f0e2afaf9806" providerId="LiveId" clId="{325D0EA4-9B33-489B-8A0F-2E9844BFCDAD}" dt="2022-03-17T09:21:50.540" v="3273" actId="20577"/>
          <ac:spMkLst>
            <pc:docMk/>
            <pc:sldMk cId="3428804949" sldId="312"/>
            <ac:spMk id="2" creationId="{B1901EA0-6C6F-480A-862E-E51FCB29C3E7}"/>
          </ac:spMkLst>
        </pc:spChg>
        <pc:spChg chg="mod">
          <ac:chgData name="maria koutentaki" userId="8f83f0e2afaf9806" providerId="LiveId" clId="{325D0EA4-9B33-489B-8A0F-2E9844BFCDAD}" dt="2022-03-17T09:24:34.194" v="3368" actId="20577"/>
          <ac:spMkLst>
            <pc:docMk/>
            <pc:sldMk cId="3428804949" sldId="312"/>
            <ac:spMk id="3" creationId="{B3CB1DB7-9A26-4228-8D2D-C2ECB38D4DE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B5949-1940-4EE3-AD0C-2133FAD56988}" type="datetimeFigureOut">
              <a:rPr lang="el-GR" smtClean="0"/>
              <a:t>9/3/2025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85029-154E-4DDB-B3AF-9628A84D7745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85029-154E-4DDB-B3AF-9628A84D7745}" type="slidenum">
              <a:rPr lang="el-GR" smtClean="0"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40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79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9/3/2025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9/3/2025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9/3/2025</a:t>
            </a:fld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9/3/2025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9/3/2025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9/3/2025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ocp.teiath.gr/modules/document/document.php?course=STEF100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Χειρουργική </a:t>
            </a:r>
            <a:r>
              <a:rPr lang="en-US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οσηλευτική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83162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Β’ εξάμηνο</a:t>
            </a: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Σταύρος Θεολόγου, </a:t>
            </a:r>
          </a:p>
          <a:p>
            <a:pPr marL="36576" indent="0">
              <a:buNone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Νοσηλευτής στην Ανάνηψη </a:t>
            </a:r>
            <a:r>
              <a:rPr lang="el-GR" sz="2000" dirty="0" err="1">
                <a:latin typeface="Times New Roman" pitchFamily="18" charset="0"/>
                <a:cs typeface="Times New Roman" pitchFamily="18" charset="0"/>
              </a:rPr>
              <a:t>Καρδιοχειρουρ-γημένων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 Ασθενών</a:t>
            </a:r>
          </a:p>
          <a:p>
            <a:pPr marL="36576" indent="0">
              <a:buNone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ΓΝΑ «Ευαγγελισμός»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-315416"/>
            <a:ext cx="8820472" cy="1008112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την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της θρέψης, 1</a:t>
            </a:r>
            <a:endParaRPr lang="el-GR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692696"/>
            <a:ext cx="9036496" cy="56951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Θα εξετασθεί το ενδεχόμενο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1800"/>
              </a:spcBef>
              <a:buAutoNum type="arabicParenR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απώλειας βάρους,</a:t>
            </a:r>
          </a:p>
          <a:p>
            <a:pPr marL="457200" indent="-457200">
              <a:spcBef>
                <a:spcPts val="1800"/>
              </a:spcBef>
              <a:buAutoNum type="arabicParenR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αλκοολισμού, </a:t>
            </a:r>
          </a:p>
          <a:p>
            <a:pPr marL="457200" indent="-457200">
              <a:spcBef>
                <a:spcPts val="1800"/>
              </a:spcBef>
              <a:buAutoNum type="arabicParenR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ιδιαιτέρες διαιτητικές  συνήθειες λόγω πολιτιστικών/θρησκευτικών πεποιθήσεων</a:t>
            </a:r>
          </a:p>
          <a:p>
            <a:pPr marL="457200" indent="-457200">
              <a:spcBef>
                <a:spcPts val="1800"/>
              </a:spcBef>
              <a:buAutoNum type="arabicParenR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προηγούμενης πρόσφατης πολυήμερης ή μακροχρόνιας νοσηλείας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Θα γίνει μέτρηση του Σωματικού Βάρους :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εάν υπάρχει έλλειμμα βάρους &gt;20% του φυσιολογικού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⟹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10πλάσια πιθανότητα θνητότητας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 εκτίμηση της θρέψης μπορεί να γίνει και με εργαστηριακές εξετάσεις, πχ Λευκωματίνες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10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221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435280" cy="864096"/>
          </a:xfrm>
        </p:spPr>
        <p:txBody>
          <a:bodyPr>
            <a:normAutofit/>
          </a:bodyPr>
          <a:lstStyle/>
          <a:p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της θρέψης, 2  </a:t>
            </a:r>
            <a:r>
              <a:rPr lang="el-G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(Ανθρωπομετρικές Παράμετροι)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Προσδιορισμός σωματικού βάρους και ύψους και σύγκριση με το ιδανικό:</a:t>
            </a:r>
          </a:p>
          <a:p>
            <a:pPr marL="698500">
              <a:spcBef>
                <a:spcPts val="120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80-90% ήπια </a:t>
            </a: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υποθρεψία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98500">
              <a:spcBef>
                <a:spcPts val="120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70-80% μέτρια </a:t>
            </a: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υποθρεψία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98500">
              <a:spcBef>
                <a:spcPts val="120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70 % σοβαρή </a:t>
            </a: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υποθρεψία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Πάχος δερματικής πτυχής του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τρικεφάλου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βραχιονίου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55600" indent="0">
              <a:spcBef>
                <a:spcPts val="120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Προσδιορίζονται τα αποθέματα λίπους.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Περίμετρος της Μεσότητας του βραχίονα:</a:t>
            </a:r>
          </a:p>
          <a:p>
            <a:pPr marL="355600" indent="0">
              <a:spcBef>
                <a:spcPts val="120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Προσδιορίζεται  η σωματική πρωτεϊνική μάζα.</a:t>
            </a:r>
          </a:p>
        </p:txBody>
      </p:sp>
    </p:spTree>
    <p:extLst>
      <p:ext uri="{BB962C8B-B14F-4D97-AF65-F5344CB8AC3E}">
        <p14:creationId xmlns:p14="http://schemas.microsoft.com/office/powerpoint/2010/main" val="3835901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88640"/>
            <a:ext cx="8964488" cy="648072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Εργαστηριακός έλεγχος της θρέψης (</a:t>
            </a:r>
            <a:r>
              <a:rPr kumimoji="0" lang="el-GR" sz="2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Εκτίμηση της θρέψης, 3) 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32859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Βιοχημικός,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Λευκωματίνες,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Τρανσφερίνη,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Προλευκωματίνη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Ουρία ορού και ούρων.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Αιματολογικός/ ανοσοβιολογικός,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Λεμφοκύτταρα 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φτ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&gt;2000/mm3, μέτρια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υποθρεψία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&lt;1200,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Δερμοαντιδράσεις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καθυστερημένης υπερευαισθησίας.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Αιματοκρίτης (</a:t>
            </a:r>
            <a:r>
              <a:rPr lang="el-GR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</a:t>
            </a:r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64349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648072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Διαταραχές της θρέψης,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l-GR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Εκτίμηση της θρέψης, 4) 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0784" y="1124745"/>
            <a:ext cx="8569688" cy="5123662"/>
          </a:xfrm>
        </p:spPr>
        <p:txBody>
          <a:bodyPr>
            <a:normAutofit/>
          </a:bodyPr>
          <a:lstStyle/>
          <a:p>
            <a:r>
              <a:rPr lang="el-GR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Υποθρεψία</a:t>
            </a:r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Μικρή αντοχή στο χειρουργικό </a:t>
            </a:r>
            <a:r>
              <a:rPr lang="el-GR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stress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1"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Αυξημένος κίνδυνος για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>
              <a:buClr>
                <a:srgbClr val="004A82"/>
              </a:buClr>
              <a:buFont typeface="Wingdings" panose="05000000000000000000" pitchFamily="2" charset="2"/>
              <a:buChar char="ú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Τοπικές επιπλοκές:  λοίμωξη, διάσπαση, καθυστερημένη επούλωση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>
              <a:buClr>
                <a:srgbClr val="004A82"/>
              </a:buClr>
              <a:buFont typeface="Wingdings" panose="05000000000000000000" pitchFamily="2" charset="2"/>
              <a:buChar char="ú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Συστηματικές επιπλοκές: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ατελεκτασία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λοίμωξη αναπνευστικού, αιμορραγία (ρήξη αναστομώσεων)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Παχυσαρκία =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οπικές επιπλοκές (λοίμωξη, διάσπαση κλπ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Παρεμβάσεις =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Αιτιολογική αντιμετώπιση, Διόρθωση ελλειμμάτων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774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8600" y="70811"/>
            <a:ext cx="8458200" cy="765901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ανοσοβιολογικής ικανότητας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οργανισμού, 1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8600" y="1052736"/>
            <a:ext cx="8686800" cy="53766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Αλλεργική αντίδραση/ευαισθησία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προηγούμενη λήψη φαρμάκου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Αντίδραση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προηγούμενη μετάγγιση αίματος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Αντίδραση από χορήγηση ιωδιούχων σκιαγραφικών,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Επεισόδιο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βρογχικού άσθματος,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Ανεπάρκεια ανοσοποιητικού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</a:t>
            </a:r>
            <a:r>
              <a:rPr lang="el-GR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ανοσοκαταστολής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μετά από θεραπεία με κορτικοστεροειδή, ακτινοθεραπεία ή χημειοθεραπεία,   Ασθενείς με AIDS,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Μεταμοσχευμένοι,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Ηλικιωμένοι υποσιτισμένοι ασθενείς ( &gt;70 έτη 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 με πρόβλημα Θρέψης / υποσιτισμένοι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εάν υπάρχει έλλειμμα βάρους &gt;20% του φυσιολογικού </a:t>
            </a: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⟹</a:t>
            </a: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10πλάσια πιθανότητα θνητότητας)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0"/>
              </a:spcBef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14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205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929654" cy="549877"/>
          </a:xfrm>
        </p:spPr>
        <p:txBody>
          <a:bodyPr>
            <a:noAutofit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κινδύνου για μετεγχειρητικές λοιμώξεις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Αίτια καθυστερημένης επούλωσης χειρουργικού τραύματος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688632"/>
          </a:xfrm>
        </p:spPr>
        <p:txBody>
          <a:bodyPr>
            <a:normAutofit fontScale="92500" lnSpcReduction="10000"/>
          </a:bodyPr>
          <a:lstStyle/>
          <a:p>
            <a:pPr marL="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Χρόνια λήψη κορτικοστεροειδών</a:t>
            </a:r>
          </a:p>
          <a:p>
            <a:pPr marL="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σχημάτων χημειοθεραπείας (κυτταροστατικά φάρμακα)</a:t>
            </a:r>
          </a:p>
          <a:p>
            <a:pPr marL="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Λήψη ακτινοθεραπείας / ακτινοβολίας</a:t>
            </a:r>
          </a:p>
          <a:p>
            <a:pPr marL="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Χρόνια Νεφρική Νόσος / Νεφρική ανεπάρκεια,</a:t>
            </a:r>
          </a:p>
          <a:p>
            <a:pPr marL="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Αρρύθμιστος Σακχαρώδης Διαβήτης (δηλαδή χωρίς ιατρική παρακολούθηση/φαρμακευτική αγωγή)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Υπολευκωματιναιμία,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Οίδημα,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Αφυδάτωση,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Ανεπάρκεια Βιταμίνης C</a:t>
            </a:r>
          </a:p>
          <a:p>
            <a:pPr marL="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60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927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0269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αναπνευστικής λειτουργίας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96752"/>
            <a:ext cx="8579296" cy="5328592"/>
          </a:xfrm>
        </p:spPr>
        <p:txBody>
          <a:bodyPr>
            <a:normAutofit lnSpcReduction="10000"/>
          </a:bodyPr>
          <a:lstStyle/>
          <a:p>
            <a:pPr marL="36576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 με επιβαρυμένη αναπνευστική λειτουργία είναι επιρρεπείς σε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μετεγχειρητική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υποξία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ατελεκτασία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πνευμονία. </a:t>
            </a:r>
          </a:p>
          <a:p>
            <a:pPr marL="36576" indent="0">
              <a:spcBef>
                <a:spcPts val="180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Δηλαδή είναι οι ασθενείς με :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προϋπάρχουσας αναπνευστικής νόσου / ΧΑΠ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καπνίσματος 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παχυσαρκίας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Χειρ/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κη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επέμβαση σε άνω κοιλία / θώρακα 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Ηλικία  &gt; 70 έτη 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Χειρ/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κη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επέμβαση με διάρκεια &gt; 4 ώρες</a:t>
            </a:r>
          </a:p>
          <a:p>
            <a:pPr>
              <a:spcBef>
                <a:spcPts val="180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16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761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615205"/>
          </a:xfrm>
        </p:spPr>
        <p:txBody>
          <a:bodyPr>
            <a:noAutofit/>
          </a:bodyPr>
          <a:lstStyle/>
          <a:p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Προεγχ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κός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έλεγχος ασθενών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υποκείμενες παθήσεις αναπνευστικού</a:t>
            </a:r>
            <a:endParaRPr lang="el-GR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908720"/>
            <a:ext cx="8807896" cy="5832648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Α/α θώρακος, ΗΚΓ,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Λήψη αερίων αρτηριακού αίματος 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Σπιρομέτρηση  (πρέπει η FVC και η FEV1 να είναι &gt;50% και ο λόγος FEV1/FVC να είναι &gt; 0,5),</a:t>
            </a:r>
          </a:p>
          <a:p>
            <a:pPr marL="36576" indent="0">
              <a:spcBef>
                <a:spcPts val="2400"/>
              </a:spcBef>
              <a:buNone/>
            </a:pPr>
            <a:r>
              <a:rPr lang="el-GR" sz="3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Προετοιμασία ασθενών με υποκείμενες παθήσεις αναπνευστικού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Θεραπεία της υποκρυπτόμενης λοίμωξης των αεροφόρων οδών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Αποκατάσταση της Θρέψης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Αναπνευστική Φυσικοθεραπεία.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Διακοπή καπνίσματος (1 μήνα πριν ),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εισπνεόμενα βρογχοδιασταλτικών  (48 ώρες προ επέμβασης)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17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208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68952" cy="365125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καρδιαγγειακής λειτουργίας, 1</a:t>
            </a:r>
            <a:r>
              <a:rPr lang="el-GR" sz="20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692696"/>
            <a:ext cx="8735888" cy="5904656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καρδιαγγειακές νόσοι = αυξημένη θνητότητα (25-50% θανάτων σε επεμβάσεις Γενικής Χειρουργικής)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Νόσοι με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μεγάλο εγχειρητικό κίνδυνο 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Ισχαιμική καρδιοπάθεια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(με πρόσφατο ΟΕΜ/στηθάγχη &lt; 3 μήνες)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Συμφορητική καρδιακή ανεπάρκεια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Αρτηριακή Υπέρταση με καρδιακή / νεφρική ανεπάρκεια 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Σοβαρές αρρυθμίες 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Σοβαρές βαλβιδικές νόσοι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Περιφερική αγγειακή νόσος</a:t>
            </a:r>
          </a:p>
          <a:p>
            <a:pPr marL="0" indent="0">
              <a:spcBef>
                <a:spcPts val="1200"/>
              </a:spcBef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18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7344733D-C1FE-4806-B74C-467FA3AF7E1E}"/>
              </a:ext>
            </a:extLst>
          </p:cNvPr>
          <p:cNvSpPr/>
          <p:nvPr/>
        </p:nvSpPr>
        <p:spPr>
          <a:xfrm flipV="1">
            <a:off x="5076056" y="1772816"/>
            <a:ext cx="3305936" cy="144016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396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F89E181-C8B8-4545-8271-331E14645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504056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καρδιαγγειακής λειτουργίας, 2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0B6D28C-D09C-4D24-85A4-751CA442F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976664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Νόσοι με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ενδιάμεσο εγχειρητικό κίνδυνο</a:t>
            </a:r>
            <a:endParaRPr lang="el-G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Μέτριας βαρύτητας στηθάγχη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Παλαιό έμφραγμα μυοκαρδίου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Αντιρροπούμενη καρδιακή ανεπάρκεια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Σακχαρώδης Διαβήτης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indent="0"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Προετοιμασία / παρεμβάσεις στον ασθενή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φαρμακευτικής αγωγής για την υποκείμενη καρδιακή πάθηση,  ΗΚΓ,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υπονατριούχου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υποχοληστερινούχου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δίαιτας,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Ελεγχος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ισοζυγίου υγρών / έλεγχος για ενδεχόμενη χορήγηση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Ανάπαυση, χορήγηση αγωγής για εξασφάλιση επαρκούς ύπνου και μείωση του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stress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indent="0"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Βέλος: Δεξιό 3">
            <a:extLst>
              <a:ext uri="{FF2B5EF4-FFF2-40B4-BE49-F238E27FC236}">
                <a16:creationId xmlns:a16="http://schemas.microsoft.com/office/drawing/2014/main" id="{B861B51C-9467-43E8-B6A9-61ACDD81344B}"/>
              </a:ext>
            </a:extLst>
          </p:cNvPr>
          <p:cNvSpPr/>
          <p:nvPr/>
        </p:nvSpPr>
        <p:spPr>
          <a:xfrm flipV="1">
            <a:off x="5796136" y="3609021"/>
            <a:ext cx="2376264" cy="144015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380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Περιεγχειρητική αγωγή περιλαμβάνει…..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493776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Προεγχειρητική εκτίμηση και αγωγή </a:t>
            </a:r>
          </a:p>
          <a:p>
            <a:pPr marL="493776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Διεγχειρητική αγωγή </a:t>
            </a:r>
          </a:p>
          <a:p>
            <a:pPr marL="493776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Μετεγχειρητική εκτίμηση και αγωγή </a:t>
            </a:r>
          </a:p>
          <a:p>
            <a:pPr marL="493776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Μετεγχειρητικές επιπλοκές </a:t>
            </a:r>
          </a:p>
          <a:p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Αυξημένος κίνδυνος για θρομβοεμβολικό επεισόδιο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8076" y="932884"/>
            <a:ext cx="3242140" cy="3854451"/>
          </a:xfrm>
          <a:ln w="19050">
            <a:solidFill>
              <a:srgbClr val="004A82"/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ΤΡΙΑΔΑ VIRCΗOW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Φλεβική στάση - Ανωμαλίες στη ροή του αίματος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l-GR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Υπερπηκτικότητα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σχηματισμός θρόμβων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Βλάβη </a:t>
            </a:r>
            <a:r>
              <a:rPr lang="el-GR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ενδαγγειακού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ενδοθηλίου.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20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3563888" y="836712"/>
            <a:ext cx="5392036" cy="38534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Μτγχ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ακινησία – έλλειψη κινητοποίησης</a:t>
            </a:r>
          </a:p>
          <a:p>
            <a:pPr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προηγούμενου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θρομβοεμβολικού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επεισοδίου</a:t>
            </a:r>
          </a:p>
          <a:p>
            <a:pPr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Καρδιακή ανεπάρκεια,</a:t>
            </a:r>
          </a:p>
          <a:p>
            <a:pPr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Παχυσαρκία,</a:t>
            </a:r>
          </a:p>
          <a:p>
            <a:pPr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Κιρσοί κάτω άκρων,</a:t>
            </a:r>
          </a:p>
          <a:p>
            <a:pPr>
              <a:spcBef>
                <a:spcPts val="120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Ηλικία &gt;45 ετών,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Καρκίνος,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Αντισυλληπτικά,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395504" y="4787335"/>
            <a:ext cx="87484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Προφύλαξη για αποφυγή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θρομβοεμβολικού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επεισοδίου 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Πρώιμη κινητοποίηση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Εφαρμογή Ελαστικών καλτσών,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μικρομοριακής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ηπαρίνης,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273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0"/>
            <a:ext cx="7817296" cy="620688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νεφρικής λειτουργίας, 1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476672"/>
            <a:ext cx="9036496" cy="6310517"/>
          </a:xfrm>
        </p:spPr>
        <p:txBody>
          <a:bodyPr>
            <a:noAutofit/>
          </a:bodyPr>
          <a:lstStyle/>
          <a:p>
            <a:pPr marL="448056" lvl="1" indent="0"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Επιβαρυντικές καταστάσεις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λειτουργίας ουροποιητικού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Χρόνια Νεφρική Νόσος / Νεφρική ανεπάρκεια,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Οξεία νεφρίτιδα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Υπερτροφία του προστάτη.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Θεραπευτικές Παρεμβάσεις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Αιτιολογική αντιμετώπιση,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(δηλαδή θεραπευτική αντιμετώπιση της υποκείμενης νόσου)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Υποστηρικτική / συμπτωματική αντιμετώπιση,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αναγκαίων υγρών - ενυδάτωση,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διουρητικών φαρμάκων (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ντοπαμίνη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φουροσεμίδη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Εξωνεφρικές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μέθοδοι κάθαρσης (Μονάδα Τεχνητού Νεφρού, Συνεχής Θεραπεία Νεφρικής  Υποκατάστασης, Περιτοναϊκή Διύλιση)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Καθετηριασμός ουροδόχου κύστεως για έλεγχο παραγωγής ούρων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21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851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DCB48C-63BD-4B49-A6DE-89F3C2BA6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476672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νεφρικής λειτουργίας, 2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0A364E7-A857-4109-95A9-02037F1BF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548680"/>
            <a:ext cx="8856984" cy="6309320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Προεγχειρητικός έλεγχος = </a:t>
            </a:r>
          </a:p>
          <a:p>
            <a:pPr marL="36576" indent="0"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Ουρία και Κρεατινίνη Αίματος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Κάθαρση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Κρεατινίνης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ούρων για ύπαρξη πρωτεϊνών (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πρωτεϊνουρία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ούρων για ύπαρξη ερυθρών (αιματουρία)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ούρων για ύπαρξη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(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νατριουρία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για : </a:t>
            </a:r>
          </a:p>
          <a:p>
            <a:pPr marL="36576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Ικανότητα συμπύκνωσης ούρων / φυσιολογικής ποσότητας ούρων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391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892480" cy="365125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ηπατικής λειτουργίας, 1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620688"/>
            <a:ext cx="8663880" cy="612068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alt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Επιδεινωμένη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ηπατική λειτουργία </a:t>
            </a:r>
            <a:r>
              <a:rPr lang="el-GR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⟹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δυσχερής επούλωση χειρουργικού τραύματος και μεγάλη πιθανότητα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μτγχ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λοίμωξης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 με ιστορικό αλκοολισμού ή ασκίτη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πιθανή ηπατική δυσλειτουργία πάθηση</a:t>
            </a:r>
          </a:p>
          <a:p>
            <a:pPr marL="36576" indent="0">
              <a:spcBef>
                <a:spcPts val="180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Προεγχειρητικός έλεγχος και Παρεμβάσεις =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Λήψη ιστορικού, Κλινική εξέταση,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Βιοχημικός έλεγχος ήπατος (χολερυθρίνη,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SGOT, SGPT, ALP, LDH,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GT,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αμυλάση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αίματος/ούρων,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λιπάση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λευκωμάτων,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παραγόντων πήξης αίματος 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Απεικόνιση = α/α,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u/s, CT, ERCP, 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βιοψία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υπερθερμιδικής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δίαιτας,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ενδοφλέβιων διαλυμάτων και βιταμινών,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23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132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745288" cy="36004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αιματολογικής κατάστασης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620688"/>
            <a:ext cx="8735888" cy="3816424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επεισοδίων θρόμβωσης / αιμορραγικής διάθεσης </a:t>
            </a:r>
          </a:p>
          <a:p>
            <a:pPr marL="36576" indent="0">
              <a:spcBef>
                <a:spcPts val="180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επεισόδια αιμορραγικών εκδηλώσεων (παρατεταμένη αιμορραγία μετά από μικροτραυματισμούς και ρινορραγίες, εμφάνιση μώλωπα) 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Διερεύνηση για υποκείμενη ηπατική / νεφρική βλάβη,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Χρόνια λήψη αντιπηκτικής αγωγής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Παθολογικοί χρόνοι πήξης, χρόνοι προθρομβίνης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Παθολογικός αριθμός αιμοπεταλίων = &lt;50.000/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mm</a:t>
            </a:r>
            <a:r>
              <a:rPr lang="en-US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l-GR" sz="18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l-G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ή &gt;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400. 000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mm</a:t>
            </a:r>
            <a:r>
              <a:rPr lang="en-US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l-GR" sz="18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l-G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576" indent="0">
              <a:spcBef>
                <a:spcPts val="1800"/>
              </a:spcBef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24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4437112"/>
            <a:ext cx="8231832" cy="1815882"/>
          </a:xfrm>
          <a:prstGeom prst="rect">
            <a:avLst/>
          </a:prstGeom>
          <a:ln w="19050">
            <a:solidFill>
              <a:srgbClr val="004A82"/>
            </a:solidFill>
          </a:ln>
        </p:spPr>
        <p:txBody>
          <a:bodyPr wrap="square">
            <a:spAutoFit/>
          </a:bodyPr>
          <a:lstStyle/>
          <a:p>
            <a:pPr marL="457200" indent="-457200">
              <a:spcBef>
                <a:spcPts val="2400"/>
              </a:spcBef>
              <a:buFont typeface="+mj-lt"/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αιματολογικές διαταραχές ρυθμίζονται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προεγχειρητικά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indent="-457200">
              <a:spcBef>
                <a:spcPts val="2400"/>
              </a:spcBef>
              <a:buFont typeface="+mj-lt"/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Εξασφαλίζονται φιάλες αίματος στην Αιμοδοσία, </a:t>
            </a:r>
          </a:p>
          <a:p>
            <a:pPr marL="457200" indent="-457200">
              <a:spcBef>
                <a:spcPts val="2400"/>
              </a:spcBef>
              <a:buFont typeface="+mj-lt"/>
              <a:buAutoNum type="arabicPeriod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Διενέργεια προσδιορισμού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ομάδας  αίματος / διασταύρωσης</a:t>
            </a:r>
          </a:p>
        </p:txBody>
      </p:sp>
      <p:sp>
        <p:nvSpPr>
          <p:cNvPr id="6" name="Βέλος: Δεξιό 5">
            <a:extLst>
              <a:ext uri="{FF2B5EF4-FFF2-40B4-BE49-F238E27FC236}">
                <a16:creationId xmlns:a16="http://schemas.microsoft.com/office/drawing/2014/main" id="{192142F6-AD3F-4CC9-B08B-6E99865AD9E7}"/>
              </a:ext>
            </a:extLst>
          </p:cNvPr>
          <p:cNvSpPr/>
          <p:nvPr/>
        </p:nvSpPr>
        <p:spPr>
          <a:xfrm>
            <a:off x="257665" y="1024573"/>
            <a:ext cx="1319065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1269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7A06AB-FD85-4C22-B8C2-934F5BA4E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92088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πεπτικού συστήματος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00F8EA8-C4E3-4BE1-B2B8-5C8453F21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68863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 με υποκείμενη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διαφραγματοκήλη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γαστροοισοφαγική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παλινδρόμηση (ΓΟΠ),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προηγούμενη χορήγηση φαρμάκων (κορτιζόνη, αντιφλεγμονώδη),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μετεγχειρητιικό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stress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επιρρεπείς για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Εισρόφηση, Αιμορραγία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Παρεμβάσεις =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ρινογαστρικού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σωλήνα, χορήγηση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βλεννοπροστατευτικών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φαρμάκων,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υπακτικών – καθαρισμός εντέρου</a:t>
            </a:r>
          </a:p>
          <a:p>
            <a:pPr marL="36576" indent="0">
              <a:buNone/>
            </a:pP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indent="0">
              <a:buNone/>
            </a:pP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901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ενδοκρινικής λειτουργίας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692696"/>
            <a:ext cx="7745288" cy="543346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Δυσλειτουργία παραθυρεοειδών αδένων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Υπερθυρεοειδισμός,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Υποθυρεοειδισμός, 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Σακχαρώδης διαβήτης, 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Δυσλειτουργία παγκρέατος, 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Επινεφριδιακή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ανεπάρκεια, </a:t>
            </a:r>
          </a:p>
          <a:p>
            <a:pPr marL="36576" indent="0">
              <a:spcBef>
                <a:spcPts val="1800"/>
              </a:spcBef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indent="0">
              <a:spcBef>
                <a:spcPts val="180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αυξάνουν τον εγχειρητικό κίνδυνο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26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DB2469BF-E3C6-4E77-819C-A8CDD2699745}"/>
              </a:ext>
            </a:extLst>
          </p:cNvPr>
          <p:cNvSpPr/>
          <p:nvPr/>
        </p:nvSpPr>
        <p:spPr>
          <a:xfrm>
            <a:off x="1907704" y="4581128"/>
            <a:ext cx="3600400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1321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731837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νευρικής λειτουργίας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731837"/>
            <a:ext cx="8964488" cy="6055351"/>
          </a:xfrm>
        </p:spPr>
        <p:txBody>
          <a:bodyPr>
            <a:normAutofit/>
          </a:bodyPr>
          <a:lstStyle/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Είναι αναγκαία η εξέταση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πρόληψη αντιδράσεων στα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αναισθητικά και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αναλγητικά, </a:t>
            </a: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καθώς δυνητικά καταστέλλουν το κεντρικό νευρικό σύστημα, ΚΝΣ</a:t>
            </a:r>
            <a:endParaRPr lang="el-G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Είναι αναγκαία η εξέταση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ορίσει </a:t>
            </a: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ένα προεγχειρητικό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baseline (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βασική γραμμή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νευρολογικής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λειτουργίας του ασθενούς</a:t>
            </a: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το οποίο</a:t>
            </a: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συγκρίνεται η μετεγχειρητική νευρολογική κατάσταση του</a:t>
            </a:r>
          </a:p>
          <a:p>
            <a:pPr marL="36576" indent="0">
              <a:lnSpc>
                <a:spcPts val="2880"/>
              </a:lnSpc>
              <a:spcBef>
                <a:spcPts val="0"/>
              </a:spcBef>
              <a:buNone/>
            </a:pP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27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379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901EA0-6C6F-480A-862E-E51FCB29C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836712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ψυχικής λειτουργίας 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3CB1DB7-9A26-4228-8D2D-C2ECB38D4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904656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αναγκαία η εκτίμηση ψυχικής λειτουργίας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η διερεύνηση λήψης τυχόν ψυχιατρικής αγωγής </a:t>
            </a: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(αντικαταθλιπτικά /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αντιψυχωσικά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ηρεμιστικά)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Αντικαταθλιπτικά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αναστολείς ΜΑΟ </a:t>
            </a: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(αναστολείς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μονοαμινοξειδάσης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αυξάνουν τα υποτασικά αποτελέσματα των αναισθητικών)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Ηρεμιστικά :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Προκαλούν άγχος,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ένταση και επιληπτικές κρίσεις εάν διακοπούν απότομα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8049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0"/>
            <a:ext cx="8537376" cy="476672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Βασικός Εργαστηριακός έλεγχος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620688"/>
            <a:ext cx="8915400" cy="6166501"/>
          </a:xfrm>
        </p:spPr>
        <p:txBody>
          <a:bodyPr>
            <a:normAutofit/>
          </a:bodyPr>
          <a:lstStyle/>
          <a:p>
            <a:pPr>
              <a:lnSpc>
                <a:spcPts val="336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Γενική αίματος,</a:t>
            </a:r>
          </a:p>
          <a:p>
            <a:pPr>
              <a:lnSpc>
                <a:spcPts val="336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Πλήρης βιοχημικός έλεγχος / έλεγχος ηπατικής λειτουργίας / Ουρία-σάκχαρο ορού,</a:t>
            </a:r>
          </a:p>
          <a:p>
            <a:pPr>
              <a:lnSpc>
                <a:spcPts val="336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Ηλεκτρολύτες ορού,</a:t>
            </a:r>
          </a:p>
          <a:p>
            <a:pPr>
              <a:lnSpc>
                <a:spcPts val="336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Χρόνοι πήξεως αίματος (Χρόνος προθρομβίνης-χρόνος μερικής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θρομβοπλαστίνης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>
              <a:lnSpc>
                <a:spcPts val="336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Γενική ούρων</a:t>
            </a:r>
          </a:p>
          <a:p>
            <a:pPr marL="36576" indent="0">
              <a:lnSpc>
                <a:spcPts val="336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Βασικός Παρακλινικός έλεγχος</a:t>
            </a:r>
          </a:p>
          <a:p>
            <a:pPr>
              <a:lnSpc>
                <a:spcPts val="336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Α/α θώρακος,  </a:t>
            </a:r>
          </a:p>
          <a:p>
            <a:pPr>
              <a:lnSpc>
                <a:spcPts val="336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ΗΚΓ, </a:t>
            </a:r>
          </a:p>
          <a:p>
            <a:pPr>
              <a:lnSpc>
                <a:spcPts val="336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u/s, CT, MRI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(εάν χρειασθούνε)</a:t>
            </a:r>
          </a:p>
          <a:p>
            <a:pPr>
              <a:lnSpc>
                <a:spcPts val="336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σωματικού βάρους,</a:t>
            </a:r>
          </a:p>
          <a:p>
            <a:pPr marL="36576" indent="0">
              <a:spcBef>
                <a:spcPts val="0"/>
              </a:spcBef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indent="0">
              <a:lnSpc>
                <a:spcPct val="114000"/>
              </a:lnSpc>
              <a:spcBef>
                <a:spcPts val="2400"/>
              </a:spcBef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29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934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1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1) Προεγχειρητική εκτίμηση και αγωγή </a:t>
            </a:r>
            <a:br>
              <a:rPr lang="el-GR" sz="4800" dirty="0">
                <a:latin typeface="Times New Roman" pitchFamily="18" charset="0"/>
                <a:cs typeface="Times New Roman" pitchFamily="18" charset="0"/>
              </a:rPr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214422"/>
            <a:ext cx="8786874" cy="5500726"/>
          </a:xfrm>
        </p:spPr>
        <p:txBody>
          <a:bodyPr>
            <a:normAutofit/>
          </a:bodyPr>
          <a:lstStyle/>
          <a:p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Η επιτυχής έκβαση μιας χειρουργικής επεμβάσεως δεν εξαρτάται μόνο από </a:t>
            </a:r>
          </a:p>
          <a:p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την αναισθησία ή </a:t>
            </a:r>
          </a:p>
          <a:p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την επαρκή αντισηψία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αλλά </a:t>
            </a:r>
          </a:p>
          <a:p>
            <a:pPr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είναι </a:t>
            </a: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συνισταμένη πολλών παραγόντων :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493776" indent="-457200">
              <a:buFont typeface="+mj-lt"/>
              <a:buAutoNum type="arabicPeriod"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η φυσική κατάσταση του ασθενούς, </a:t>
            </a:r>
          </a:p>
          <a:p>
            <a:pPr marL="493776" indent="-457200">
              <a:buFont typeface="+mj-lt"/>
              <a:buAutoNum type="arabicPeriod"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η ορθή προεγχειρητική προετοιμασία ,</a:t>
            </a:r>
          </a:p>
          <a:p>
            <a:pPr marL="493776" indent="-457200">
              <a:buFont typeface="+mj-lt"/>
              <a:buAutoNum type="arabicPeriod"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η σωστή χειρουργική τεχνική και </a:t>
            </a:r>
          </a:p>
          <a:p>
            <a:pPr marL="493776" indent="-457200">
              <a:buFont typeface="+mj-lt"/>
              <a:buAutoNum type="arabicPeriod"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η κατάλληλη μετεγχειρητική αγωγή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35888" cy="615205"/>
          </a:xfrm>
        </p:spPr>
        <p:txBody>
          <a:bodyPr>
            <a:normAutofit fontScale="90000"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Προεγχειρητική ετοιμασία του ασθενή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908720"/>
            <a:ext cx="8735888" cy="5760640"/>
          </a:xfrm>
        </p:spPr>
        <p:txBody>
          <a:bodyPr>
            <a:normAutofit/>
          </a:bodyPr>
          <a:lstStyle/>
          <a:p>
            <a:pPr>
              <a:spcBef>
                <a:spcPts val="4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Ρύθμιση Δίαιτας, </a:t>
            </a:r>
          </a:p>
          <a:p>
            <a:pPr>
              <a:spcBef>
                <a:spcPts val="4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Διακοπή λήψης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στερεάς τροφής 12 ώρες προ χ/ου /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Διακοπή λήψης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υγρών 8 ώρες προ χ/ου,</a:t>
            </a:r>
          </a:p>
          <a:p>
            <a:pPr>
              <a:spcBef>
                <a:spcPts val="42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Προετοιμασία δέρματος και σώματος,</a:t>
            </a:r>
          </a:p>
          <a:p>
            <a:pPr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Προετοιμασία εντέρου,</a:t>
            </a:r>
          </a:p>
          <a:p>
            <a:pPr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Προαγωγή ανάπαυσης και ύπνου,</a:t>
            </a:r>
          </a:p>
          <a:p>
            <a:pPr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Ψυχολογική προετοιμασία/ εκπαίδευση ασθενή.</a:t>
            </a:r>
          </a:p>
          <a:p>
            <a:pPr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Προετοιμασία για αναισθησία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30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420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7924800" cy="692696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Προετοιμασία Δέρματος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692696"/>
            <a:ext cx="8663880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Λουτρό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παραμονή του χειρ/ου, χρήση αντισηπτικού.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Ιδιαίτερη προσοχή σε «κρύπτες μικροβίων» (ομφαλός, νύχια χεριών-ποδιών).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Ξύρισμα/αποτρίχωση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Αυστηρά μόνο 2 ώρες προ χειρ/ου.</a:t>
            </a:r>
          </a:p>
          <a:p>
            <a:pPr marL="448056" lvl="1" indent="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Σε μεγαλύτερο χρόνο = οι μικροοργανισμοί θα αναπτυχθούν πάλι 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εντός του τραυματισμένου επιθήλιου στο δέρμα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31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1629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8600" y="0"/>
            <a:ext cx="8458200" cy="836712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Προετοιμασία εντέρου, 1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836713"/>
            <a:ext cx="8807896" cy="5884762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επεμβάσεις στο έντερο, ορθό, πρωκτό </a:t>
            </a: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Επιδιώκεται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Πλήρης καθαρισμός του  παχέος εντέρου,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Μείωση του μικροβιακού πληθυσμού.</a:t>
            </a: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Πραγματοποιείται με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τροφών που δεν αφήνουν υπόλειμμα,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Μηχανικό ή χημικό καθαρισμό του εντέρου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(υποκλυσμοί ή ερεθιστικά καθαρτικά),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αντιβιοτικών </a:t>
            </a:r>
            <a:r>
              <a:rPr 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νεομυκίνη</a:t>
            </a:r>
            <a:r>
              <a:rPr 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 </a:t>
            </a:r>
            <a:r>
              <a:rPr lang="el-GR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γενταμυκίνη</a:t>
            </a:r>
            <a:r>
              <a:rPr 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τα αερόβια μικρόβια,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βάση </a:t>
            </a:r>
            <a:r>
              <a:rPr lang="el-GR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ερυθρομυκίνης</a:t>
            </a:r>
            <a:r>
              <a:rPr 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 </a:t>
            </a:r>
            <a:r>
              <a:rPr lang="el-GR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μετρονιδαζόλη</a:t>
            </a:r>
            <a:r>
              <a:rPr 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 </a:t>
            </a:r>
            <a:r>
              <a:rPr lang="el-GR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κλινταμυκίνη</a:t>
            </a:r>
            <a:r>
              <a:rPr 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τα αναερόβια μικρόβια).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32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47589E1C-6072-4B52-A80B-3636E3B3DD56}"/>
              </a:ext>
            </a:extLst>
          </p:cNvPr>
          <p:cNvSpPr/>
          <p:nvPr/>
        </p:nvSpPr>
        <p:spPr>
          <a:xfrm>
            <a:off x="6156176" y="836712"/>
            <a:ext cx="2232248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5182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90703" y="836712"/>
            <a:ext cx="8624697" cy="5768230"/>
          </a:xfrm>
        </p:spPr>
        <p:txBody>
          <a:bodyPr>
            <a:normAutofit fontScale="92500"/>
          </a:bodyPr>
          <a:lstStyle/>
          <a:p>
            <a:pPr marL="457200" indent="-457200">
              <a:spcBef>
                <a:spcPts val="3000"/>
              </a:spcBef>
              <a:buFont typeface="Wingdings" panose="05000000000000000000" pitchFamily="2" charset="2"/>
              <a:buChar char="Ø"/>
            </a:pP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κοιλιακές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επεμβάσεις 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(όπου δεν διανοίγεται το έντερο)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οι οποίες δύνανται να επιπλακούν με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παραλυτικό ειλεό.</a:t>
            </a: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Επιδιώκεται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μειωθεί το εντερικό περιεχόμενο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Πραγματοποιείται με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Χαμηλό υποκλυσμό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προηγούμενη ημέρα προ χειρ/ου  και </a:t>
            </a: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επανάληψη το πρωί της ημέρας χειρουργείου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33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290703" y="70851"/>
            <a:ext cx="8229600" cy="908720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Προετοιμασία εντέρου, 2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3371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0"/>
            <a:ext cx="8807896" cy="548680"/>
          </a:xfrm>
        </p:spPr>
        <p:txBody>
          <a:bodyPr>
            <a:noAutofit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Προεγχειρητική εκπαίδευση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692696"/>
            <a:ext cx="9036496" cy="6094493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Ασκήσεις  αναπνοής και βήχα / αναπνευστική φ/θ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Ασκήσεις κάτω άκρων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Γνωστικός έλεγχος,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Τρόποι διαχείρισης του άγχους,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Ενημέρωση και πληροφορίες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επέμβαση,</a:t>
            </a:r>
          </a:p>
          <a:p>
            <a:pPr marL="36576" indent="0">
              <a:spcBef>
                <a:spcPts val="240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την κατάσταση στην οποία θα βρίσκεται μετεγχειρητικά και </a:t>
            </a:r>
          </a:p>
          <a:p>
            <a:pPr marL="36576" indent="0">
              <a:spcBef>
                <a:spcPts val="240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τι θα πρέπει να προσέχει,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Προσαρμογή της εκπαίδευσης ανάλογα με το επίπεδο μόρφωσης του ασθενούς. 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34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755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0"/>
            <a:ext cx="7745288" cy="620688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Τρόποι διαχείρισης άγχους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604867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Ονειροπόληση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θετικές σκέψεις για το μέλλον,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Αγαπημένα πρόσωπα, ευχάριστες στιγμές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Μουσική της αρεσκείας του ασθενή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Απασχόληση της σκέψης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Διάβασμα,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εργοθεραπεία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Ασκήσεις αναπνοής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Ισορροπημένη διατροφή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Ύπνος-ανάπαυση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Ευχάριστο,  καθαρό περιβάλλον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Άνεση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35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7842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70811"/>
            <a:ext cx="9036496" cy="549877"/>
          </a:xfrm>
        </p:spPr>
        <p:txBody>
          <a:bodyPr>
            <a:noAutofit/>
          </a:bodyPr>
          <a:lstStyle/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Άμεσες προεγχειρητικές  νοσηλευτικές παρεμβάσεις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836712"/>
            <a:ext cx="8807896" cy="58326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στοιχείων ασθενούς,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ταυτότητα «βραχιόλι» με στοιχεία ασθενή.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Ζ.Σ,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εγχειρητικού πεδίου,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Επαλήθευση μη σίτισης του ασθενή,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Βοήθεια ένδυσης του ασθενή,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Αφαίρεση τιμαλφών, τεχνητών οδοντοστοιχιών και μελών, μεταλλικών αντικειμένων, αφαίρεση βερνικιού νυχιών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κ.λ.π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προαναισθητικών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φαρμάκων.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36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1137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916832"/>
            <a:ext cx="8229600" cy="1656184"/>
          </a:xfrm>
          <a:ln w="19050">
            <a:solidFill>
              <a:srgbClr val="004A82"/>
            </a:solidFill>
          </a:ln>
        </p:spPr>
        <p:txBody>
          <a:bodyPr>
            <a:no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Προεγχειρητική ετοιμασία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ειδικών κατηγοριών ασθενών</a:t>
            </a:r>
          </a:p>
        </p:txBody>
      </p:sp>
    </p:spTree>
    <p:extLst>
      <p:ext uri="{BB962C8B-B14F-4D97-AF65-F5344CB8AC3E}">
        <p14:creationId xmlns:p14="http://schemas.microsoft.com/office/powerpoint/2010/main" val="33863667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504056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Διαβητικός ασθενής, 1</a:t>
            </a:r>
            <a:endParaRPr lang="el-GR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8600" y="764704"/>
            <a:ext cx="8807896" cy="590465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Ινσουλινοθεραπευόμενοι ασθενείς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 ’αυτήν την κατηγορία υπάγονται:</a:t>
            </a:r>
          </a:p>
          <a:p>
            <a:pPr marL="448056" lvl="1" indent="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None/>
            </a:pPr>
            <a:r>
              <a:rPr 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Ασθενείς με διαβήτη τύπου Ι,</a:t>
            </a:r>
          </a:p>
          <a:p>
            <a:pPr marL="448056" lvl="1" indent="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None/>
            </a:pPr>
            <a:r>
              <a:rPr 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Ασθενείς με διαβήτη τύπου ΙΙ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δευτερογενή αστοχία στα αντιδιαβητικά δισκία (προσωρινή ανάγκη  ρύθμισης με  δισκία).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επεμβάσεις μέσης ή μεγάλης βαρύτητας θεωρείται ενδεδειγμένη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είσοδος του ασθενούς στο νοσοκομείο 2-3 ημέρες πριν την προγραμματισμένη επέμβαση.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ασθενείς με καλή ρύθμιση του διαβήτη δεν γίνονται ουσιαστικές μεταβολές στο σχήμα της χορηγούμενης  ινσουλίνης.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38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7659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20688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Διαβητικός ασθενής, 2</a:t>
            </a:r>
            <a:endParaRPr lang="el-G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764704"/>
            <a:ext cx="8807896" cy="583264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ασθενείς με μη καλή ρύθμιση του διαβήτη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Επιδιώκεται  να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γίνεται πρώτα μια σχετική ρύθμιση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κατόπιν να οδηγούνται στο χειρουργείο.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Ασθενείς στους οποίους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απαιτείται η βραδινή νηστεία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την προεγχειρητική ημέρα :</a:t>
            </a:r>
          </a:p>
          <a:p>
            <a:pPr marL="448056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ή χορηγείται η δόση της βραδινής υποδόριας ινσουλίνης και τοποθετείται σακχαρούχος ορός (</a:t>
            </a:r>
            <a:r>
              <a:rPr lang="en-US" sz="2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D/W 5%) </a:t>
            </a:r>
            <a:r>
              <a:rPr lang="el-GR" sz="2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χωρίς ινσουλίνη,</a:t>
            </a:r>
          </a:p>
          <a:p>
            <a:pPr marL="448056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ή τοποθετείται σακχαρούχος ορός (</a:t>
            </a:r>
            <a:r>
              <a:rPr lang="en-US" sz="2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D/W 5%) </a:t>
            </a:r>
            <a:r>
              <a:rPr lang="el-GR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8 έως 16 μονάδες ινσουλίνης ταχείας δράσεως </a:t>
            </a:r>
            <a:r>
              <a:rPr lang="el-GR" sz="2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παραλείπεται </a:t>
            </a:r>
            <a:r>
              <a:rPr lang="el-GR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δόση της ινσουλίνης μέσης δράσεως. </a:t>
            </a:r>
          </a:p>
          <a:p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39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56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501122" cy="1000132"/>
          </a:xfrm>
        </p:spPr>
        <p:txBody>
          <a:bodyPr>
            <a:normAutofit fontScale="90000"/>
          </a:bodyPr>
          <a:lstStyle/>
          <a:p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Προεγχειρητική εκτίμηση, </a:t>
            </a: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r>
              <a:rPr lang="el-GR" sz="27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Εκτίμηση γενικής κατάστασης του αρρώστου, 1</a:t>
            </a: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7972452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Η προεγχειρητική εκτίμηση  του χειρουργικού αρρώστου θα πρέπει να είναι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λεπτομερής και ακριβής,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έτσι ώστε να προσδιορισθεί επακριβώς 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η όλη γενική κατάσταση της υγείας του ασθενούς , 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 κίνδυνος μετά από μια χειρουργική επέμβαση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και 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η κατάλληλη προεγχειρητική προετοιμασία</a:t>
            </a:r>
            <a:endParaRPr lang="el-GR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2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4</a:t>
            </a:fld>
            <a:endParaRPr lang="el-GR" sz="2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2175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476672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Προετοιμασία διαβητικού ασθενή</a:t>
            </a:r>
            <a:endParaRPr lang="el-GR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81329"/>
          </a:xfrm>
        </p:spPr>
        <p:txBody>
          <a:bodyPr>
            <a:noAutofit/>
          </a:bodyPr>
          <a:lstStyle/>
          <a:p>
            <a:pPr marL="5207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γλυκόζη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ιδανικά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πρέπει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προεγχειρητικά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να είναι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150-200mg/dl.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Έλεγχος γλυκόζης αίματος το πρωί της επεμβάσεως.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Ασθενείς που ρυθμίζουν το σάκχαρο με  δίαιτα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παρακολούθηση του σακχάρου με τριχοειδικό αίμα.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8056" lvl="1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Ασθενείς με (καλή) ρύθμιση του σακχάρου με αντιδιαβητικά δισκία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παρακολούθηση του σακχάρου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με τριχοειδικό αίμα την προηγούμενη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διακοπή της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oral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λήψης των δισκίων την ημέρα  του χειρουργείου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γ) Ασθενείς με ρύθμιση σακχάρου με ινσουλίνη,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Διακοπή της καθημερινής  ινσουλίνης και τοποθέτηση ορού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D/W </a:t>
            </a:r>
            <a:r>
              <a:rPr lang="el-G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5% </a:t>
            </a:r>
            <a:endParaRPr lang="en-US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8056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5-10 </a:t>
            </a:r>
            <a:r>
              <a:rPr lang="en-US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</a:t>
            </a:r>
            <a:r>
              <a:rPr lang="el-G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κρυσταλλικής ινσουλίνης που μπορούν να αυξηθούν ανάλογα  με τη γλυκόζη αίματος. 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40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5928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-171400"/>
            <a:ext cx="8735888" cy="864096"/>
          </a:xfrm>
        </p:spPr>
        <p:txBody>
          <a:bodyPr>
            <a:noAutofit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 υπό αντιπηκτική αγωγή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332656"/>
            <a:ext cx="8974832" cy="652534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Ηπαρίνη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Διακοπή 6 τουλάχιστον ώρες πριν την επέμβαση,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χορήγησή της επαναλαμβάνεται 6 ώρες μετά, στο μισό της </a:t>
            </a:r>
            <a:r>
              <a:rPr lang="el-G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προεγχειρητικής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δόσης,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Αντίδοτο: </a:t>
            </a:r>
            <a:r>
              <a:rPr lang="el-G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θειϊκή</a:t>
            </a:r>
            <a:r>
              <a:rPr lang="el-G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πρωταμίνη</a:t>
            </a:r>
            <a:r>
              <a:rPr lang="el-G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Κουμαρινικά παράγωγα </a:t>
            </a:r>
            <a:r>
              <a:rPr lang="el-G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l-GR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introm</a:t>
            </a:r>
            <a:r>
              <a:rPr lang="el-G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Διακοπή 48 ώρες πριν την επέμβαση. Ο ασθενής οδηγείται στο χειρουργείο </a:t>
            </a:r>
            <a:r>
              <a:rPr lang="el-G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μόλις ο χρόνος προθρομβίνης επανέλθει στο φυσιολογικό.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επείγουσες χειρουργικές επεμβάσεις χορηγείται </a:t>
            </a:r>
            <a:r>
              <a:rPr lang="el-GR" sz="2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βιταμίνη Κ (αντίδοτο) ΙΜ  ή IV σε δόση 20mg/12ωρο και πρόσφατο πλάσμα.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Αντιαιμοπεταλιακά  </a:t>
            </a:r>
            <a:r>
              <a:rPr lang="el-G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(ασπιρίνη)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Διακοπή τουλάχιστον 7 ημέρες πριν το Χ/Ο,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Επείγουσες καταστάσεις : </a:t>
            </a:r>
            <a:r>
              <a:rPr lang="el-GR" sz="2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μετάγγιση αιμοπεταλίων.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41</a:t>
            </a:fld>
            <a:endParaRPr lang="el-G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0793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0"/>
            <a:ext cx="7673280" cy="620688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Ηλικιωμένοι ασθενείς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548680"/>
            <a:ext cx="8663880" cy="554461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Δεδομένη αναπν/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κή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καρδιακή, νεφρική και εγκεφαλική δυσλειτουργία,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Προετοιμασία- επιπλέον έλεγχος στους ηλικιωμένους ασθενείς,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Σπιρομέτρηση, Κρεατινίνη, κάθαρση κρεατινίνης,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U/S</a:t>
            </a:r>
            <a:r>
              <a:rPr lang="el-G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καρδιάς </a:t>
            </a:r>
            <a:r>
              <a:rPr lang="el-GR" sz="23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(προσδιορισμός κλάσματος εξωθήσεως),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Διακοπή καπνίσματος τουλάχιστον 6 εβδομάδες,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Αναβολή επεμβάσεως για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6 μήνες μετά από ΟΕΜ (κίνδυνος 6% μετά το 6μηνο),</a:t>
            </a:r>
          </a:p>
          <a:p>
            <a:pPr marL="698500" lvl="1" indent="-342900">
              <a:lnSpc>
                <a:spcPct val="150000"/>
              </a:lnSpc>
              <a:spcBef>
                <a:spcPts val="0"/>
              </a:spcBef>
              <a:buClr>
                <a:srgbClr val="004A82"/>
              </a:buClr>
              <a:buFont typeface="Courier New" panose="02070309020205020404" pitchFamily="49" charset="0"/>
              <a:buChar char="o"/>
            </a:pPr>
            <a:r>
              <a:rPr lang="el-GR" sz="23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Λήψη των καρδιολογικών φαρμάκων το πρωί της επέμβασης με λίγο νερό.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42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9235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8CA9DD-D6CE-4264-BD5B-13A85CC0C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76672"/>
            <a:ext cx="8208912" cy="5832648"/>
          </a:xfrm>
        </p:spPr>
        <p:txBody>
          <a:bodyPr>
            <a:normAutofit/>
          </a:bodyPr>
          <a:lstStyle/>
          <a:p>
            <a:r>
              <a:rPr lang="el-GR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 και παραπομπές πηγών </a:t>
            </a:r>
            <a:b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Παθολογία </a:t>
            </a: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(Μπονάτσος – Κακλαμάνος – </a:t>
            </a:r>
            <a:r>
              <a:rPr lang="el-GR" sz="2100" dirty="0" err="1">
                <a:latin typeface="Times New Roman" pitchFamily="18" charset="0"/>
                <a:cs typeface="Times New Roman" pitchFamily="18" charset="0"/>
              </a:rPr>
              <a:t>Γολεμάτης</a:t>
            </a:r>
            <a:r>
              <a:rPr lang="el-GR" sz="2100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el-GR" sz="2100" dirty="0">
                <a:latin typeface="Times New Roman" pitchFamily="18" charset="0"/>
                <a:cs typeface="Times New Roman" pitchFamily="18" charset="0"/>
              </a:rPr>
            </a:br>
            <a:br>
              <a:rPr lang="el-GR" sz="21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1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Σύγχρονη Γενική Χειρουργική </a:t>
            </a:r>
            <a:r>
              <a:rPr lang="el-GR" sz="2100" dirty="0">
                <a:latin typeface="Times New Roman" pitchFamily="18" charset="0"/>
                <a:cs typeface="Times New Roman" pitchFamily="18" charset="0"/>
              </a:rPr>
              <a:t>(Παπαδημητρίου)</a:t>
            </a:r>
            <a:br>
              <a:rPr lang="el-GR" sz="2100" dirty="0">
                <a:latin typeface="Times New Roman" pitchFamily="18" charset="0"/>
                <a:cs typeface="Times New Roman" pitchFamily="18" charset="0"/>
              </a:rPr>
            </a:br>
            <a:br>
              <a:rPr lang="el-GR" sz="2100" dirty="0">
                <a:latin typeface="Times New Roman" pitchFamily="18" charset="0"/>
                <a:cs typeface="Times New Roman" pitchFamily="18" charset="0"/>
              </a:rPr>
            </a:br>
            <a:r>
              <a:rPr lang="el-GR" sz="2100" dirty="0">
                <a:latin typeface="Times New Roman" pitchFamily="18" charset="0"/>
                <a:cs typeface="Times New Roman" pitchFamily="18" charset="0"/>
              </a:rPr>
              <a:t> Αντωνία Καλογιάννη. «Χειρουργική Νοσηλευτική Ι (Θ). </a:t>
            </a:r>
            <a:br>
              <a:rPr lang="en-US" sz="2100" dirty="0">
                <a:latin typeface="Times New Roman" pitchFamily="18" charset="0"/>
                <a:cs typeface="Times New Roman" pitchFamily="18" charset="0"/>
              </a:rPr>
            </a:br>
            <a:r>
              <a:rPr lang="el-GR" sz="2100" dirty="0">
                <a:latin typeface="Times New Roman" pitchFamily="18" charset="0"/>
                <a:cs typeface="Times New Roman" pitchFamily="18" charset="0"/>
              </a:rPr>
              <a:t>Ενότητα 1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100" dirty="0">
                <a:latin typeface="Times New Roman" pitchFamily="18" charset="0"/>
                <a:cs typeface="Times New Roman" pitchFamily="18" charset="0"/>
              </a:rPr>
              <a:t> Ύδωρ και Ηλεκτρολύτες». </a:t>
            </a:r>
            <a:br>
              <a:rPr lang="en-US" sz="2100">
                <a:latin typeface="Times New Roman" pitchFamily="18" charset="0"/>
                <a:cs typeface="Times New Roman" pitchFamily="18" charset="0"/>
              </a:rPr>
            </a:br>
            <a:r>
              <a:rPr lang="el-GR" sz="2100">
                <a:latin typeface="Times New Roman" pitchFamily="18" charset="0"/>
                <a:cs typeface="Times New Roman" pitchFamily="18" charset="0"/>
              </a:rPr>
              <a:t>Έκδοση</a:t>
            </a:r>
            <a:r>
              <a:rPr lang="el-GR" sz="2100" dirty="0">
                <a:latin typeface="Times New Roman" pitchFamily="18" charset="0"/>
                <a:cs typeface="Times New Roman" pitchFamily="18" charset="0"/>
              </a:rPr>
              <a:t>: 1.0. Αθήνα 2014. Διαθέσιμο από τη δικτυακή διεύθυνση: </a:t>
            </a:r>
            <a:r>
              <a:rPr lang="en-US" sz="2100" dirty="0">
                <a:latin typeface="Times New Roman" pitchFamily="18" charset="0"/>
                <a:cs typeface="Times New Roman" pitchFamily="18" charset="0"/>
                <a:hlinkClick r:id="rId2"/>
              </a:rPr>
              <a:t>ocp.teiath.gr</a:t>
            </a:r>
            <a:r>
              <a:rPr lang="el-GR" sz="2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(e-class </a:t>
            </a:r>
            <a:r>
              <a:rPr lang="el-GR" sz="2100" dirty="0">
                <a:latin typeface="Times New Roman" pitchFamily="18" charset="0"/>
                <a:cs typeface="Times New Roman" pitchFamily="18" charset="0"/>
              </a:rPr>
              <a:t>ΤΕΙ Νοσηλευτικής Αθήνας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2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669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0"/>
            <a:ext cx="8572560" cy="1417638"/>
          </a:xfrm>
        </p:spPr>
        <p:txBody>
          <a:bodyPr>
            <a:normAutofit/>
          </a:bodyPr>
          <a:lstStyle/>
          <a:p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Προεγχειρητική εκτίμηση, </a:t>
            </a:r>
            <a:br>
              <a:rPr lang="el-GR" sz="2400" dirty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Εκτίμηση γενικής κατάστασης του αρρώστου, 2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357298"/>
            <a:ext cx="8572560" cy="5168046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Ο αρχικός σκοπός της προεγχειρητικής εκτίμησης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είναι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 εντόπιση διαταραχών ή άλλων νοσημάτων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ώστε να αντιμετωπισθούν με τον καλύτερο δυνατό τρόπο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 β) Ο απώτερος σκοπός της προεγχειρητικής εκτίμησης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 είναι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η  μείωση του εγχειρητικού κινδύνου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και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η εξασφάλιση της  βέλτιστης μετεγχειρητικής πορείας του ασθενούς.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Αυτό επιτυγχάνεται με 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την εντόπιση υποκείμενων διαταραχών ή άλλων νοσημάτων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ώστε 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να αντιμετωπισθούν με τον καλύτερο δυνατό τρόπο προεγχειρητικά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να προετοιμασθεί ο ασθενής για την επέμβαση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700" dirty="0">
                <a:latin typeface="Times New Roman" pitchFamily="18" charset="0"/>
                <a:cs typeface="Times New Roman" pitchFamily="18" charset="0"/>
              </a:rPr>
              <a:t>Προεγχειρητική εκτίμηση, </a:t>
            </a:r>
            <a:br>
              <a:rPr lang="el-GR" sz="2700" dirty="0">
                <a:latin typeface="Times New Roman" pitchFamily="18" charset="0"/>
                <a:cs typeface="Times New Roman" pitchFamily="18" charset="0"/>
              </a:rPr>
            </a:br>
            <a:r>
              <a:rPr lang="el-GR" sz="27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Εκτίμηση γενικής κατάστασης του αρρώστου, 3</a:t>
            </a:r>
            <a:br>
              <a:rPr lang="el-GR" dirty="0"/>
            </a:br>
            <a:endParaRPr lang="el-GR" sz="3200" b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Ο </a:t>
            </a:r>
            <a:r>
              <a:rPr lang="el-GR" sz="20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εγχειρητικός κίνδυνος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εξαρτάται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 από </a:t>
            </a: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παράγοντες κινδύνου που εκπηγάζουν </a:t>
            </a: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από τον ασθενή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, πχ : </a:t>
            </a:r>
          </a:p>
          <a:p>
            <a:pPr marL="493776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Παρούσα νόσος,</a:t>
            </a:r>
          </a:p>
          <a:p>
            <a:pPr marL="493776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Γενική κατάσταση υγείας του</a:t>
            </a:r>
          </a:p>
          <a:p>
            <a:pPr marL="493776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Ηλικία</a:t>
            </a:r>
          </a:p>
          <a:p>
            <a:pPr marL="493776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Θρέψη</a:t>
            </a:r>
          </a:p>
          <a:p>
            <a:pPr marL="493776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Συνοδά / υποκείμενα νοσήματα.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360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7781956" cy="1643074"/>
          </a:xfrm>
        </p:spPr>
        <p:txBody>
          <a:bodyPr>
            <a:normAutofit fontScale="90000"/>
          </a:bodyPr>
          <a:lstStyle/>
          <a:p>
            <a:r>
              <a:rPr lang="el-GR" sz="3100" dirty="0">
                <a:latin typeface="Times New Roman" pitchFamily="18" charset="0"/>
                <a:cs typeface="Times New Roman" pitchFamily="18" charset="0"/>
              </a:rPr>
              <a:t>Προεγχειρητική εκτίμηση, </a:t>
            </a:r>
            <a:br>
              <a:rPr lang="el-GR" sz="3100" dirty="0">
                <a:latin typeface="Times New Roman" pitchFamily="18" charset="0"/>
                <a:cs typeface="Times New Roman" pitchFamily="18" charset="0"/>
              </a:rPr>
            </a:br>
            <a:r>
              <a:rPr lang="el-GR" sz="31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Εκτίμηση γενικής κατάστασης του αρρώστου, 4</a:t>
            </a:r>
            <a:br>
              <a:rPr lang="el-GR" dirty="0"/>
            </a:br>
            <a:br>
              <a:rPr lang="el-GR" dirty="0">
                <a:latin typeface="Times New Roman" pitchFamily="18" charset="0"/>
                <a:cs typeface="Times New Roman" pitchFamily="18" charset="0"/>
              </a:rPr>
            </a:br>
            <a:endParaRPr lang="el-GR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4282" y="1357298"/>
            <a:ext cx="8472518" cy="4806438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Ο </a:t>
            </a: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εγχειρητικός κίνδυνος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εξαρτάται επίσης από </a:t>
            </a:r>
            <a:endParaRPr lang="el-GR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παράγοντες κινδύνου που εκπηγάζουν 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την επέμβαση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493776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Είδος επέμβασης και επίπεδο χρονικής ανάγκης για τη διενέργεια της 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urgency) </a:t>
            </a:r>
            <a:endParaRPr lang="el-GR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93776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Αναισθητικός κίνδυνος</a:t>
            </a:r>
          </a:p>
          <a:p>
            <a:pPr marL="493776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Εμπειρία χειρουργού και βοηθών,</a:t>
            </a:r>
          </a:p>
          <a:p>
            <a:pPr marL="493776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Τα μέσα διεγχειρητικής και μετεγχειρητικής παρακολούθησης του ασθενούς που διαθέτει το νοσοκομείο.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7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61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Προεγχειρητική εκτίμηση, 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Εκτίμηση γενικής κατάστασης του αρρώστου, 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526586"/>
            <a:ext cx="3960440" cy="532859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Clr>
                <a:srgbClr val="004A82"/>
              </a:buClr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Θρέψη,</a:t>
            </a:r>
          </a:p>
          <a:p>
            <a:pPr>
              <a:spcBef>
                <a:spcPts val="1200"/>
              </a:spcBef>
              <a:buClr>
                <a:srgbClr val="004A82"/>
              </a:buClr>
            </a:pP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Υδατοηλεκτρολυτική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κατάσταση,</a:t>
            </a:r>
          </a:p>
          <a:p>
            <a:pPr>
              <a:spcBef>
                <a:spcPts val="1200"/>
              </a:spcBef>
              <a:buClr>
                <a:srgbClr val="004A82"/>
              </a:buClr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Αναπνευστική λειτουργία,</a:t>
            </a:r>
          </a:p>
          <a:p>
            <a:pPr>
              <a:spcBef>
                <a:spcPts val="1200"/>
              </a:spcBef>
              <a:buClr>
                <a:srgbClr val="004A82"/>
              </a:buClr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Καρδιαγγειακή λειτουργία,</a:t>
            </a:r>
          </a:p>
          <a:p>
            <a:pPr>
              <a:spcBef>
                <a:spcPts val="1200"/>
              </a:spcBef>
              <a:buClr>
                <a:srgbClr val="004A82"/>
              </a:buClr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Ηπατική και νεφρική λειτουργία,</a:t>
            </a:r>
          </a:p>
          <a:p>
            <a:pPr>
              <a:spcBef>
                <a:spcPts val="1200"/>
              </a:spcBef>
              <a:buClr>
                <a:srgbClr val="004A82"/>
              </a:buClr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Ενδοκρινική λειτουργία,</a:t>
            </a:r>
          </a:p>
          <a:p>
            <a:pPr>
              <a:buClr>
                <a:srgbClr val="004A82"/>
              </a:buClr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8</a:t>
            </a:fld>
            <a:endParaRPr lang="el-GR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0" y="1526586"/>
            <a:ext cx="374510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Clr>
                <a:srgbClr val="004A82"/>
              </a:buClr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Νευρική λειτουργία,</a:t>
            </a:r>
          </a:p>
          <a:p>
            <a:pPr marL="342900" indent="-342900">
              <a:spcBef>
                <a:spcPts val="1200"/>
              </a:spcBef>
              <a:buClr>
                <a:srgbClr val="004A82"/>
              </a:buClr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Αιματολογική λειτουργία,</a:t>
            </a:r>
          </a:p>
          <a:p>
            <a:pPr marL="342900" indent="-342900">
              <a:spcBef>
                <a:spcPts val="1200"/>
              </a:spcBef>
              <a:buClr>
                <a:srgbClr val="004A82"/>
              </a:buClr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Ανοσιακή λειτουργία,</a:t>
            </a:r>
          </a:p>
          <a:p>
            <a:pPr marL="342900" indent="-342900">
              <a:spcBef>
                <a:spcPts val="1200"/>
              </a:spcBef>
              <a:buClr>
                <a:srgbClr val="004A82"/>
              </a:buClr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Φάρμακα,</a:t>
            </a:r>
          </a:p>
          <a:p>
            <a:pPr marL="342900" indent="-342900">
              <a:spcBef>
                <a:spcPts val="1200"/>
              </a:spcBef>
              <a:buClr>
                <a:srgbClr val="004A82"/>
              </a:buClr>
              <a:buFont typeface="Arial" panose="020B0604020202020204" pitchFamily="34" charset="0"/>
              <a:buChar char="•"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Ηλικιακή κατάσταση. 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4283968" y="1526586"/>
            <a:ext cx="0" cy="4566710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4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673280" cy="543197"/>
          </a:xfrm>
        </p:spPr>
        <p:txBody>
          <a:bodyPr>
            <a:normAutofit fontScale="90000"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της θρέψης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052736"/>
            <a:ext cx="8496944" cy="507342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υγείας 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(απώλεια βάρους</a:t>
            </a:r>
            <a:r>
              <a:rPr lang="el-GR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φτώχεια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αλκοολισμός, ιδιαιτέρες διαιτητικές  συνήθειες, μακροχρόνια νοσηλεία κλπ)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Φυσική εξέταση κατά συστήματα Μέτρηση ΣΒ :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(έλλειμμα&gt;20%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⟹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10πλάσια πιθανότητα θνητότητας)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Ανθρωπομετρικές παράμετροι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Εργαστηριακός και Παρακλινικός έλεγχος</a:t>
            </a:r>
          </a:p>
          <a:p>
            <a:pPr>
              <a:spcBef>
                <a:spcPts val="4800"/>
              </a:spcBef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9</a:t>
            </a:fld>
            <a:endParaRPr lang="el-GR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84032"/>
      </p:ext>
    </p:extLst>
  </p:cSld>
  <p:clrMapOvr>
    <a:masterClrMapping/>
  </p:clrMapOvr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769</TotalTime>
  <Words>2577</Words>
  <Application>Microsoft Office PowerPoint</Application>
  <PresentationFormat>Προβολή στην οθόνη (4:3)</PresentationFormat>
  <Paragraphs>418</Paragraphs>
  <Slides>43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43</vt:i4>
      </vt:variant>
    </vt:vector>
  </HeadingPairs>
  <TitlesOfParts>
    <vt:vector size="51" baseType="lpstr">
      <vt:lpstr>Arial</vt:lpstr>
      <vt:lpstr>Calibri</vt:lpstr>
      <vt:lpstr>Courier New</vt:lpstr>
      <vt:lpstr>Franklin Gothic Book</vt:lpstr>
      <vt:lpstr>Times New Roman</vt:lpstr>
      <vt:lpstr>Wingdings</vt:lpstr>
      <vt:lpstr>Wingdings 2</vt:lpstr>
      <vt:lpstr>Τεχνικό</vt:lpstr>
      <vt:lpstr>Χειρουργική Nοσηλευτική</vt:lpstr>
      <vt:lpstr>H Περιεγχειρητική αγωγή περιλαμβάνει….. </vt:lpstr>
      <vt:lpstr>1) Προεγχειρητική εκτίμηση και αγωγή  </vt:lpstr>
      <vt:lpstr>Προεγχειρητική εκτίμηση,  Εκτίμηση γενικής κατάστασης του αρρώστου, 1 </vt:lpstr>
      <vt:lpstr>Προεγχειρητική εκτίμηση,  Εκτίμηση γενικής κατάστασης του αρρώστου, 2</vt:lpstr>
      <vt:lpstr>Προεγχειρητική εκτίμηση,  Εκτίμηση γενικής κατάστασης του αρρώστου, 3 </vt:lpstr>
      <vt:lpstr>Προεγχειρητική εκτίμηση,  Εκτίμηση γενικής κατάστασης του αρρώστου, 4  </vt:lpstr>
      <vt:lpstr>Προεγχειρητική εκτίμηση,  Εκτίμηση γενικής κατάστασης του αρρώστου, 5</vt:lpstr>
      <vt:lpstr>Εκτίμηση της θρέψης</vt:lpstr>
      <vt:lpstr> Κατά την εκτίμηση της θρέψης, 1</vt:lpstr>
      <vt:lpstr>Εκτίμηση της θρέψης, 2  (Ανθρωπομετρικές Παράμετροι)</vt:lpstr>
      <vt:lpstr>Εργαστηριακός έλεγχος της θρέψης (Εκτίμηση της θρέψης, 3) </vt:lpstr>
      <vt:lpstr>Διαταραχές της θρέψης, (Εκτίμηση της θρέψης, 4) </vt:lpstr>
      <vt:lpstr>Εκτίμηση ανοσοβιολογικής ικανότητας του οργανισμού, 1</vt:lpstr>
      <vt:lpstr>Παράγοντες κινδύνου για μετεγχειρητικές λοιμώξεις  &amp; Αίτια καθυστερημένης επούλωσης χειρουργικού τραύματος </vt:lpstr>
      <vt:lpstr>Εκτίμηση αναπνευστικής λειτουργίας</vt:lpstr>
      <vt:lpstr>  Προεγχ/κός έλεγχος ασθενών με υποκείμενες παθήσεις αναπνευστικού</vt:lpstr>
      <vt:lpstr>Εκτίμηση καρδιαγγειακής λειτουργίας, 1 </vt:lpstr>
      <vt:lpstr>Εκτίμηση καρδιαγγειακής λειτουργίας, 2</vt:lpstr>
      <vt:lpstr>Αυξημένος κίνδυνος για θρομβοεμβολικό επεισόδιο</vt:lpstr>
      <vt:lpstr>Εκτίμηση νεφρικής λειτουργίας, 1</vt:lpstr>
      <vt:lpstr>Εκτίμηση νεφρικής λειτουργίας, 2</vt:lpstr>
      <vt:lpstr>Εκτίμηση ηπατικής λειτουργίας, 1</vt:lpstr>
      <vt:lpstr>Εκτίμηση αιματολογικής κατάστασης</vt:lpstr>
      <vt:lpstr>Εκτίμηση πεπτικού συστήματος </vt:lpstr>
      <vt:lpstr>Εκτίμηση ενδοκρινικής λειτουργίας </vt:lpstr>
      <vt:lpstr>Εκτίμηση νευρικής λειτουργίας </vt:lpstr>
      <vt:lpstr>Εκτίμηση ψυχικής λειτουργίας </vt:lpstr>
      <vt:lpstr>Βασικός Εργαστηριακός έλεγχος</vt:lpstr>
      <vt:lpstr>Προεγχειρητική ετοιμασία του ασθενή</vt:lpstr>
      <vt:lpstr>Προετοιμασία Δέρματος</vt:lpstr>
      <vt:lpstr>Προετοιμασία εντέρου, 1</vt:lpstr>
      <vt:lpstr>Προετοιμασία εντέρου, 2</vt:lpstr>
      <vt:lpstr>Προεγχειρητική εκπαίδευση</vt:lpstr>
      <vt:lpstr>Τρόποι διαχείρισης άγχους</vt:lpstr>
      <vt:lpstr>Άμεσες προεγχειρητικές  νοσηλευτικές παρεμβάσεις</vt:lpstr>
      <vt:lpstr>Προεγχειρητική ετοιμασία ειδικών κατηγοριών ασθενών</vt:lpstr>
      <vt:lpstr>Διαβητικός ασθενής, 1</vt:lpstr>
      <vt:lpstr>Διαβητικός ασθενής, 2</vt:lpstr>
      <vt:lpstr>Προετοιμασία διαβητικού ασθενή</vt:lpstr>
      <vt:lpstr>Ασθενείς υπό αντιπηκτική αγωγή</vt:lpstr>
      <vt:lpstr>Ηλικιωμένοι ασθενείς</vt:lpstr>
      <vt:lpstr>βιβλιογραφία και παραπομπές πηγών     Χειρουργική Παθολογία (Μπονάτσος – Κακλαμάνος – Γολεμάτης)  Σύγχρονη Γενική Χειρουργική (Παπαδημητρίου)   Αντωνία Καλογιάννη. «Χειρουργική Νοσηλευτική Ι (Θ).  Ενότητα 1: Ύδωρ και Ηλεκτρολύτες».  Έκδοση: 1.0. Αθήνα 2014. Διαθέσιμο από τη δικτυακή διεύθυνση: ocp.teiath.gr.  (e-class ΤΕΙ Νοσηλευτικής Αθήνας)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΄Χειρουργική Ι, ΙΙ</dc:title>
  <dc:creator>E.  Kampisiouli</dc:creator>
  <cp:lastModifiedBy>maria koutentaki</cp:lastModifiedBy>
  <cp:revision>42</cp:revision>
  <dcterms:created xsi:type="dcterms:W3CDTF">2022-03-15T11:14:56Z</dcterms:created>
  <dcterms:modified xsi:type="dcterms:W3CDTF">2025-03-09T21:59:45Z</dcterms:modified>
</cp:coreProperties>
</file>