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92" r:id="rId3"/>
    <p:sldId id="293" r:id="rId4"/>
    <p:sldId id="294" r:id="rId5"/>
    <p:sldId id="295" r:id="rId6"/>
    <p:sldId id="296" r:id="rId7"/>
    <p:sldId id="297" r:id="rId8"/>
    <p:sldId id="298" r:id="rId9"/>
    <p:sldId id="299" r:id="rId10"/>
    <p:sldId id="300" r:id="rId11"/>
    <p:sldId id="301" r:id="rId12"/>
    <p:sldId id="302" r:id="rId13"/>
    <p:sldId id="317" r:id="rId14"/>
    <p:sldId id="318" r:id="rId15"/>
    <p:sldId id="319" r:id="rId16"/>
    <p:sldId id="320" r:id="rId17"/>
    <p:sldId id="321" r:id="rId18"/>
    <p:sldId id="303" r:id="rId19"/>
    <p:sldId id="304" r:id="rId20"/>
    <p:sldId id="305" r:id="rId21"/>
    <p:sldId id="306" r:id="rId22"/>
    <p:sldId id="307" r:id="rId23"/>
    <p:sldId id="308" r:id="rId24"/>
    <p:sldId id="310" r:id="rId25"/>
    <p:sldId id="311" r:id="rId26"/>
    <p:sldId id="312" r:id="rId27"/>
    <p:sldId id="313" r:id="rId28"/>
    <p:sldId id="314" r:id="rId29"/>
    <p:sldId id="315" r:id="rId30"/>
    <p:sldId id="316" r:id="rId31"/>
    <p:sldId id="322" r:id="rId32"/>
    <p:sldId id="323" r:id="rId33"/>
    <p:sldId id="324" r:id="rId34"/>
    <p:sldId id="325" r:id="rId3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146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860AA94-AD9B-4C6D-B4C2-D748726F829D}" type="datetimeFigureOut">
              <a:rPr lang="el-GR" smtClean="0"/>
              <a:pPr/>
              <a:t>6/3/2025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BBEED9-6157-4C12-9C37-6E4B2A754C8C}"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fld id="{2342CEA3-3058-4D43-AE35-B3DA76CB4003}" type="datetimeFigureOut">
              <a:rPr lang="el-GR" smtClean="0"/>
              <a:pPr/>
              <a:t>6/3/2025</a:t>
            </a:fld>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6/3/2025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6/3/2025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6/3/2025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6/3/2025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6/3/2025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6" name="25 - Θέση ημερομηνίας"/>
          <p:cNvSpPr>
            <a:spLocks noGrp="1"/>
          </p:cNvSpPr>
          <p:nvPr>
            <p:ph type="dt" sz="half" idx="10"/>
          </p:nvPr>
        </p:nvSpPr>
        <p:spPr/>
        <p:txBody>
          <a:bodyPr rtlCol="0"/>
          <a:lstStyle/>
          <a:p>
            <a:fld id="{2342CEA3-3058-4D43-AE35-B3DA76CB4003}" type="datetimeFigureOut">
              <a:rPr lang="el-GR" smtClean="0"/>
              <a:pPr/>
              <a:t>6/3/2025</a:t>
            </a:fld>
            <a:endParaRPr lang="el-GR"/>
          </a:p>
        </p:txBody>
      </p:sp>
      <p:sp>
        <p:nvSpPr>
          <p:cNvPr id="27" name="26 - Θέση αριθμού διαφάνειας"/>
          <p:cNvSpPr>
            <a:spLocks noGrp="1"/>
          </p:cNvSpPr>
          <p:nvPr>
            <p:ph type="sldNum" sz="quarter" idx="11"/>
          </p:nvPr>
        </p:nvSpPr>
        <p:spPr/>
        <p:txBody>
          <a:bodyPr rtlCol="0"/>
          <a:lstStyle/>
          <a:p>
            <a:fld id="{D3F1D1C4-C2D9-4231-9FB2-B2D9D97AA41D}"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fld id="{2342CEA3-3058-4D43-AE35-B3DA76CB4003}" type="datetimeFigureOut">
              <a:rPr lang="el-GR" smtClean="0"/>
              <a:pPr/>
              <a:t>6/3/2025</a:t>
            </a:fld>
            <a:endParaRPr lang="el-GR"/>
          </a:p>
        </p:txBody>
      </p:sp>
      <p:sp>
        <p:nvSpPr>
          <p:cNvPr id="4" name="3 - Θέση υποσέλιδου"/>
          <p:cNvSpPr>
            <a:spLocks noGrp="1"/>
          </p:cNvSpPr>
          <p:nvPr>
            <p:ph type="ftr" sz="quarter" idx="11"/>
          </p:nvPr>
        </p:nvSpPr>
        <p:spPr>
          <a:xfrm>
            <a:off x="5257800" y="612648"/>
            <a:ext cx="1325880" cy="457200"/>
          </a:xfrm>
        </p:spPr>
        <p:txBody>
          <a:bodyPr/>
          <a:lstStyle/>
          <a:p>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6/3/2025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6/3/2025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6/3/2025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2342CEA3-3058-4D43-AE35-B3DA76CB4003}" type="datetimeFigureOut">
              <a:rPr lang="el-GR" smtClean="0"/>
              <a:pPr/>
              <a:t>6/3/2025</a:t>
            </a:fld>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a:t>ΝΟΣΗΛΕΥΤΙΚΟ ΙΣΤΟΡΙΚΟ – ΦΥΣΙΚΗ ΕΞΕΤΑΣΗ</a:t>
            </a:r>
          </a:p>
        </p:txBody>
      </p:sp>
      <p:sp>
        <p:nvSpPr>
          <p:cNvPr id="3" name="2 - Υπότιτλος"/>
          <p:cNvSpPr>
            <a:spLocks noGrp="1"/>
          </p:cNvSpPr>
          <p:nvPr>
            <p:ph type="subTitle" idx="1"/>
          </p:nvPr>
        </p:nvSpPr>
        <p:spPr/>
        <p:txBody>
          <a:bodyPr/>
          <a:lstStyle/>
          <a:p>
            <a:endParaRPr lang="el-G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714380"/>
          </a:xfrm>
        </p:spPr>
        <p:txBody>
          <a:bodyPr>
            <a:normAutofit/>
          </a:bodyPr>
          <a:lstStyle/>
          <a:p>
            <a:r>
              <a:rPr lang="el-GR" sz="3200" b="1" dirty="0"/>
              <a:t>6)ΤΡΟΠΟΣ ΖΩΗΣ</a:t>
            </a:r>
          </a:p>
        </p:txBody>
      </p:sp>
      <p:sp>
        <p:nvSpPr>
          <p:cNvPr id="3" name="2 - Θέση περιεχομένου"/>
          <p:cNvSpPr>
            <a:spLocks noGrp="1"/>
          </p:cNvSpPr>
          <p:nvPr>
            <p:ph idx="1"/>
          </p:nvPr>
        </p:nvSpPr>
        <p:spPr>
          <a:xfrm>
            <a:off x="457200" y="1285860"/>
            <a:ext cx="8229600" cy="4840303"/>
          </a:xfrm>
        </p:spPr>
        <p:txBody>
          <a:bodyPr>
            <a:normAutofit fontScale="92500" lnSpcReduction="10000"/>
          </a:bodyPr>
          <a:lstStyle/>
          <a:p>
            <a:r>
              <a:rPr lang="el-GR" dirty="0"/>
              <a:t>Προσωπικές συνήθειες. </a:t>
            </a:r>
          </a:p>
          <a:p>
            <a:r>
              <a:rPr lang="el-GR" dirty="0"/>
              <a:t>Διατροφή. </a:t>
            </a:r>
          </a:p>
          <a:p>
            <a:r>
              <a:rPr lang="el-GR" dirty="0"/>
              <a:t>Συμπεριφορά ύπνου, ξεκούρασης.</a:t>
            </a:r>
          </a:p>
          <a:p>
            <a:r>
              <a:rPr lang="el-GR" dirty="0"/>
              <a:t>Οι καθημερινές σωματικές δραστηριότητες και οι δυσκολίες που το άτομο αντιμετωπίζει στην μετακίνηση, τις αγορές, την οικοκυρική, το πλύσιμο ρούχων ή πιάτων, την κατανάλωση τροφίμων, τη χρήση του τηλεφώνου, τους πόρους χρηματοδότησης, την αγορά και τη λήψη φαρμάκων.</a:t>
            </a:r>
          </a:p>
          <a:p>
            <a:r>
              <a:rPr lang="el-GR" dirty="0"/>
              <a:t>Η διασκέδαση , τα χόμπι, τα άλλα ενδιαφέροντα και οι διακοπές.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857256"/>
          </a:xfrm>
        </p:spPr>
        <p:txBody>
          <a:bodyPr>
            <a:normAutofit/>
          </a:bodyPr>
          <a:lstStyle/>
          <a:p>
            <a:r>
              <a:rPr lang="el-GR" sz="3200" b="1" dirty="0"/>
              <a:t>7)ΚΟΙΝΩΝΙΚΕΣ ΠΛΗΡΟΦΟΡΙΕΣ</a:t>
            </a:r>
          </a:p>
        </p:txBody>
      </p:sp>
      <p:sp>
        <p:nvSpPr>
          <p:cNvPr id="3" name="2 - Θέση περιεχομένου"/>
          <p:cNvSpPr>
            <a:spLocks noGrp="1"/>
          </p:cNvSpPr>
          <p:nvPr>
            <p:ph idx="1"/>
          </p:nvPr>
        </p:nvSpPr>
        <p:spPr>
          <a:xfrm>
            <a:off x="457200" y="1928802"/>
            <a:ext cx="8229600" cy="4197361"/>
          </a:xfrm>
        </p:spPr>
        <p:txBody>
          <a:bodyPr/>
          <a:lstStyle/>
          <a:p>
            <a:r>
              <a:rPr lang="el-GR" dirty="0"/>
              <a:t>Οι οικογενειακές σχέσεις, οι φιλίες. </a:t>
            </a:r>
          </a:p>
          <a:p>
            <a:r>
              <a:rPr lang="el-GR" dirty="0"/>
              <a:t>Ιστορικό εκπαίδευσης. </a:t>
            </a:r>
          </a:p>
          <a:p>
            <a:r>
              <a:rPr lang="el-GR" dirty="0"/>
              <a:t>Ιστορικό επαγγέλματος. </a:t>
            </a:r>
          </a:p>
          <a:p>
            <a:r>
              <a:rPr lang="el-GR" dirty="0"/>
              <a:t>Οικιακές συνθήκες κ.ά.</a:t>
            </a:r>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85818"/>
          </a:xfrm>
        </p:spPr>
        <p:txBody>
          <a:bodyPr>
            <a:normAutofit/>
          </a:bodyPr>
          <a:lstStyle/>
          <a:p>
            <a:r>
              <a:rPr lang="el-GR" sz="3200" b="1" dirty="0"/>
              <a:t>8)ΕΞΕΤΑΣΗ ΚΑΤΑ ΣΥΣΤΗΜΑΤΑ</a:t>
            </a:r>
          </a:p>
        </p:txBody>
      </p:sp>
      <p:sp>
        <p:nvSpPr>
          <p:cNvPr id="3" name="2 - Θέση περιεχομένου"/>
          <p:cNvSpPr>
            <a:spLocks noGrp="1"/>
          </p:cNvSpPr>
          <p:nvPr>
            <p:ph idx="1"/>
          </p:nvPr>
        </p:nvSpPr>
        <p:spPr>
          <a:xfrm>
            <a:off x="457200" y="1428736"/>
            <a:ext cx="8229600" cy="4929222"/>
          </a:xfrm>
        </p:spPr>
        <p:txBody>
          <a:bodyPr>
            <a:normAutofit fontScale="92500" lnSpcReduction="10000"/>
          </a:bodyPr>
          <a:lstStyle/>
          <a:p>
            <a:pPr lvl="0">
              <a:buNone/>
            </a:pPr>
            <a:r>
              <a:rPr lang="el-GR" b="1" u="sng" dirty="0"/>
              <a:t>ΑΙΣΘΗΤΗΡΙΑ ΟΡΓΑΝΑ</a:t>
            </a:r>
            <a:endParaRPr lang="el-GR" u="sng" dirty="0"/>
          </a:p>
          <a:p>
            <a:r>
              <a:rPr lang="el-GR" dirty="0"/>
              <a:t>Ομιλία: περιγράφεται αν υπάρχει δυσκολία ή όχι στην ομιλία ή ακόμη και αν ο ασθενής μιλάει κάποια ξένη γλώσσα</a:t>
            </a:r>
          </a:p>
          <a:p>
            <a:r>
              <a:rPr lang="el-GR" dirty="0"/>
              <a:t>Ακοή: αναφέρονται τυχόν προβλήματα στην ακοή (βαρηκοΐα, κώφωση)</a:t>
            </a:r>
          </a:p>
          <a:p>
            <a:r>
              <a:rPr lang="el-GR" dirty="0"/>
              <a:t>Όραση: περιγράφεται η ικανότητα όρασης (αν χρησιμοποιεί γυαλιά, αν είναι τυφλός, κτλ)</a:t>
            </a:r>
          </a:p>
          <a:p>
            <a:pPr lvl="0">
              <a:buNone/>
            </a:pPr>
            <a:r>
              <a:rPr lang="el-GR" b="1" u="sng" dirty="0"/>
              <a:t>ΔΕΡΜΑ</a:t>
            </a:r>
            <a:endParaRPr lang="el-GR" u="sng" dirty="0"/>
          </a:p>
          <a:p>
            <a:r>
              <a:rPr lang="el-GR" dirty="0"/>
              <a:t>Περιγράφεται το χρώμα του δέρματος (φυσιολογικό, ωχρό, </a:t>
            </a:r>
            <a:r>
              <a:rPr lang="el-GR" dirty="0" err="1"/>
              <a:t>κυανωτικό</a:t>
            </a:r>
            <a:r>
              <a:rPr lang="el-GR" dirty="0"/>
              <a:t>, κτλ), αν φέρει εκδορές, κατακλίσεις εξανθήματα ή άλλο.</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85818"/>
          </a:xfrm>
        </p:spPr>
        <p:txBody>
          <a:bodyPr>
            <a:normAutofit/>
          </a:bodyPr>
          <a:lstStyle/>
          <a:p>
            <a:r>
              <a:rPr lang="el-GR" sz="3200" b="1" dirty="0"/>
              <a:t>ΕΞΕΤΑΣΗ ΚΑΤΑ ΣΥΣΤΗΜΑΤΑ</a:t>
            </a:r>
          </a:p>
        </p:txBody>
      </p:sp>
      <p:sp>
        <p:nvSpPr>
          <p:cNvPr id="3" name="2 - Θέση περιεχομένου"/>
          <p:cNvSpPr>
            <a:spLocks noGrp="1"/>
          </p:cNvSpPr>
          <p:nvPr>
            <p:ph idx="1"/>
          </p:nvPr>
        </p:nvSpPr>
        <p:spPr>
          <a:xfrm>
            <a:off x="457200" y="1643050"/>
            <a:ext cx="8229600" cy="4786345"/>
          </a:xfrm>
        </p:spPr>
        <p:txBody>
          <a:bodyPr/>
          <a:lstStyle/>
          <a:p>
            <a:pPr lvl="0">
              <a:buNone/>
            </a:pPr>
            <a:r>
              <a:rPr lang="el-GR" b="1" u="sng" dirty="0"/>
              <a:t>ΑΝΑΠΝΕΥΣΤΙΚΟ</a:t>
            </a:r>
            <a:endParaRPr lang="el-GR" u="sng" dirty="0"/>
          </a:p>
          <a:p>
            <a:r>
              <a:rPr lang="el-GR" dirty="0"/>
              <a:t>Περιγράφονται τυχόν προβλήματα στην αναπνοή, όπως δύσπνοια, πόνος, βήχας κ.ά.</a:t>
            </a:r>
          </a:p>
          <a:p>
            <a:pPr lvl="0">
              <a:buNone/>
            </a:pPr>
            <a:r>
              <a:rPr lang="el-GR" b="1" u="sng" dirty="0"/>
              <a:t>ΚΥΚΛΟΦΟΡΙΚΟ</a:t>
            </a:r>
            <a:endParaRPr lang="el-GR" u="sng" dirty="0"/>
          </a:p>
          <a:p>
            <a:r>
              <a:rPr lang="el-GR" dirty="0"/>
              <a:t>Αναφέρονται προβλήματα του κυκλοφορικού, όπως αρρυθμίες, υπέρταση, αίσθημα παλμών, οιδήματα, αναιμία.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14380"/>
          </a:xfrm>
        </p:spPr>
        <p:txBody>
          <a:bodyPr>
            <a:normAutofit/>
          </a:bodyPr>
          <a:lstStyle/>
          <a:p>
            <a:r>
              <a:rPr lang="el-GR" sz="3200" b="1" dirty="0"/>
              <a:t>ΕΞΕΤΑΣΗ ΚΑΤΑ ΣΥΣΤΗΜΑΤΑ</a:t>
            </a:r>
            <a:endParaRPr lang="el-GR" sz="3200" dirty="0"/>
          </a:p>
        </p:txBody>
      </p:sp>
      <p:sp>
        <p:nvSpPr>
          <p:cNvPr id="3" name="2 - Θέση περιεχομένου"/>
          <p:cNvSpPr>
            <a:spLocks noGrp="1"/>
          </p:cNvSpPr>
          <p:nvPr>
            <p:ph idx="1"/>
          </p:nvPr>
        </p:nvSpPr>
        <p:spPr>
          <a:xfrm>
            <a:off x="457200" y="1357298"/>
            <a:ext cx="8229600" cy="5072098"/>
          </a:xfrm>
        </p:spPr>
        <p:txBody>
          <a:bodyPr>
            <a:normAutofit fontScale="92500" lnSpcReduction="20000"/>
          </a:bodyPr>
          <a:lstStyle/>
          <a:p>
            <a:pPr lvl="0">
              <a:buNone/>
            </a:pPr>
            <a:r>
              <a:rPr lang="el-GR" b="1" u="sng" dirty="0"/>
              <a:t>ΠΕΠΤΙΚΟ</a:t>
            </a:r>
            <a:endParaRPr lang="el-GR" u="sng" dirty="0"/>
          </a:p>
          <a:p>
            <a:r>
              <a:rPr lang="el-GR" dirty="0"/>
              <a:t>Αναφέρεται αν η δίαιτα είναι ελεύθερη ή ειδική και το είδος της. Επίσης αν η όρεξη είναι καλή ή αν υπάρχουν δυσκολίες και ποιες. Αν υπάρχουν διαταραχές πεπτικού όπως ναυτία, έμετοι ή δυσπεψία και αν υπάρχει ξένη οδοντοστοιχία. Περιγράφεται επίσης αν οι κενώσεις είναι φυσιολογικές ή αν υπάρχει δυσκοιλιότητα, διάρροιες, αιμορροΐδες ή κολοστομία.</a:t>
            </a:r>
          </a:p>
          <a:p>
            <a:pPr lvl="0">
              <a:buNone/>
            </a:pPr>
            <a:r>
              <a:rPr lang="el-GR" b="1" u="sng" dirty="0"/>
              <a:t>ΟΥΡΟΠΟΙΗΤΙΚΟ</a:t>
            </a:r>
            <a:endParaRPr lang="el-GR" u="sng" dirty="0"/>
          </a:p>
          <a:p>
            <a:r>
              <a:rPr lang="el-GR" dirty="0"/>
              <a:t>Αναφέρονται προβλήματα όπως συχνουρία, αιματουρία, </a:t>
            </a:r>
            <a:r>
              <a:rPr lang="el-GR" dirty="0" err="1"/>
              <a:t>νυχτουρία</a:t>
            </a:r>
            <a:r>
              <a:rPr lang="el-GR" dirty="0"/>
              <a:t>, ολιγουρία, υπερτροφία του προστάτη, αν φέρει καθετήρα κύστεως και αν ναι το είδος του και το νούμερο.</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642942"/>
          </a:xfrm>
        </p:spPr>
        <p:txBody>
          <a:bodyPr>
            <a:normAutofit/>
          </a:bodyPr>
          <a:lstStyle/>
          <a:p>
            <a:r>
              <a:rPr lang="el-GR" sz="3200" b="1" dirty="0"/>
              <a:t>ΕΞΕΤΑΣΗ ΚΑΤΑ ΣΥΣΤΗΜΑΤΑ</a:t>
            </a:r>
            <a:endParaRPr lang="el-GR" sz="3200" dirty="0"/>
          </a:p>
        </p:txBody>
      </p:sp>
      <p:sp>
        <p:nvSpPr>
          <p:cNvPr id="3" name="2 - Θέση περιεχομένου"/>
          <p:cNvSpPr>
            <a:spLocks noGrp="1"/>
          </p:cNvSpPr>
          <p:nvPr>
            <p:ph idx="1"/>
          </p:nvPr>
        </p:nvSpPr>
        <p:spPr>
          <a:xfrm>
            <a:off x="457200" y="1285860"/>
            <a:ext cx="8229600" cy="4840303"/>
          </a:xfrm>
        </p:spPr>
        <p:txBody>
          <a:bodyPr>
            <a:normAutofit/>
          </a:bodyPr>
          <a:lstStyle/>
          <a:p>
            <a:pPr lvl="0">
              <a:buNone/>
            </a:pPr>
            <a:r>
              <a:rPr lang="el-GR" b="1" u="sng" dirty="0"/>
              <a:t>ΜΥΟΣΚΕΛΕΤΙΚΟ</a:t>
            </a:r>
            <a:endParaRPr lang="el-GR" u="sng" dirty="0"/>
          </a:p>
          <a:p>
            <a:r>
              <a:rPr lang="el-GR" dirty="0"/>
              <a:t>Αναφέρεται αν αυτοεξυπηρετείται ο ασθενής ή αν χρειάζεται βοήθεια και σε ποιον τομέα, αν χρησιμοποιεί βοηθήματα για τη βάδισή του και ποια και αν πάσχει από κάποιο νόσημα του </a:t>
            </a:r>
            <a:r>
              <a:rPr lang="el-GR" dirty="0" err="1"/>
              <a:t>μυοσκελετικού</a:t>
            </a:r>
            <a:r>
              <a:rPr lang="el-GR" dirty="0"/>
              <a:t>, όπως αρθρίτιδα, κάταγμα ή άλλο.</a:t>
            </a:r>
          </a:p>
          <a:p>
            <a:pPr lvl="0">
              <a:buNone/>
            </a:pPr>
            <a:r>
              <a:rPr lang="el-GR" b="1" u="sng" dirty="0"/>
              <a:t>ΕΝΔΟΚΡΙΝΙΚΟ</a:t>
            </a:r>
            <a:endParaRPr lang="el-GR" u="sng" dirty="0"/>
          </a:p>
          <a:p>
            <a:r>
              <a:rPr lang="el-GR" dirty="0"/>
              <a:t>Καταγράφονται σύνδρομα, όπως Σακχαρώδης Διαβήτης, υπό/</a:t>
            </a:r>
            <a:r>
              <a:rPr lang="el-GR" dirty="0" err="1"/>
              <a:t>υπέρθυρεοειδισμός</a:t>
            </a:r>
            <a:r>
              <a:rPr lang="el-GR" dirty="0"/>
              <a:t>, κτλ</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642942"/>
          </a:xfrm>
        </p:spPr>
        <p:txBody>
          <a:bodyPr>
            <a:normAutofit/>
          </a:bodyPr>
          <a:lstStyle/>
          <a:p>
            <a:r>
              <a:rPr lang="el-GR" sz="3200" b="1" dirty="0"/>
              <a:t>ΕΞΕΤΑΣΗ ΚΑΤΑ ΣΥΣΤΗΜΑΤΑ</a:t>
            </a:r>
            <a:endParaRPr lang="el-GR" sz="3200" dirty="0"/>
          </a:p>
        </p:txBody>
      </p:sp>
      <p:sp>
        <p:nvSpPr>
          <p:cNvPr id="3" name="2 - Θέση περιεχομένου"/>
          <p:cNvSpPr>
            <a:spLocks noGrp="1"/>
          </p:cNvSpPr>
          <p:nvPr>
            <p:ph idx="1"/>
          </p:nvPr>
        </p:nvSpPr>
        <p:spPr>
          <a:xfrm>
            <a:off x="457200" y="1214422"/>
            <a:ext cx="8229600" cy="5072098"/>
          </a:xfrm>
        </p:spPr>
        <p:txBody>
          <a:bodyPr>
            <a:normAutofit fontScale="92500" lnSpcReduction="20000"/>
          </a:bodyPr>
          <a:lstStyle/>
          <a:p>
            <a:pPr lvl="0">
              <a:buNone/>
            </a:pPr>
            <a:r>
              <a:rPr lang="el-GR" b="1" u="sng" dirty="0"/>
              <a:t>ΨΥΧΙΚΗ/ΔΙΑΝΟΗΤΙΚΗ ΚΑΤΑΣΤΑΣΗ</a:t>
            </a:r>
            <a:endParaRPr lang="el-GR" u="sng" dirty="0"/>
          </a:p>
          <a:p>
            <a:r>
              <a:rPr lang="el-GR" dirty="0"/>
              <a:t>Περιλαμβάνει πληροφορίες για την ψυχολογική κατάσταση του ασθενή, όπως για παράδειγμα αν είναι ανήσυχος, φοβισμένος ή αισιόδοξος, καθώς και με ποιο τρόπο επικοινωνεί.</a:t>
            </a:r>
          </a:p>
          <a:p>
            <a:pPr lvl="0">
              <a:buNone/>
            </a:pPr>
            <a:r>
              <a:rPr lang="el-GR" b="1" u="sng" dirty="0"/>
              <a:t>ΝΕΥΡΙΚΟ</a:t>
            </a:r>
            <a:endParaRPr lang="el-GR" u="sng" dirty="0"/>
          </a:p>
          <a:p>
            <a:r>
              <a:rPr lang="el-GR" dirty="0"/>
              <a:t>Καταγράφονται τα νευρολογικά προβλήματα, όπως ημιπληγία, παραπληγία, κεφαλαλγία, τρόμος, κ.ά., καθώς επίσης και το επίπεδο συνείδησης και επικοινωνίας. Αν ο ασθενής βρίσκεται σε κωματώδη ή </a:t>
            </a:r>
            <a:r>
              <a:rPr lang="el-GR" dirty="0" err="1"/>
              <a:t>ημικωματώδη</a:t>
            </a:r>
            <a:r>
              <a:rPr lang="el-GR" dirty="0"/>
              <a:t> κατάσταση, τότε αξιολογείται και καταγράφεται το </a:t>
            </a:r>
            <a:r>
              <a:rPr lang="en-US" dirty="0"/>
              <a:t>score </a:t>
            </a:r>
            <a:r>
              <a:rPr lang="el-GR" dirty="0"/>
              <a:t>της κλίμακας Γλασκώβης, που βαθμολογεί αναλόγως τις διάφορες αντιδράσεις του ασθενή στα ερεθίσματα.</a:t>
            </a:r>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785818"/>
          </a:xfrm>
        </p:spPr>
        <p:txBody>
          <a:bodyPr>
            <a:normAutofit/>
          </a:bodyPr>
          <a:lstStyle/>
          <a:p>
            <a:r>
              <a:rPr lang="el-GR" sz="3200" b="1" dirty="0"/>
              <a:t>9)ΚΛΕΙΣΙΜΟ ΝΟΣΗΛΕΥΤΙΚΟΥ ΙΣΤΟΡΙΚΟΥ</a:t>
            </a:r>
          </a:p>
        </p:txBody>
      </p:sp>
      <p:sp>
        <p:nvSpPr>
          <p:cNvPr id="3" name="2 - Θέση περιεχομένου"/>
          <p:cNvSpPr>
            <a:spLocks noGrp="1"/>
          </p:cNvSpPr>
          <p:nvPr>
            <p:ph idx="1"/>
          </p:nvPr>
        </p:nvSpPr>
        <p:spPr>
          <a:xfrm>
            <a:off x="457200" y="1643050"/>
            <a:ext cx="8229600" cy="4931486"/>
          </a:xfrm>
        </p:spPr>
        <p:txBody>
          <a:bodyPr>
            <a:normAutofit/>
          </a:bodyPr>
          <a:lstStyle/>
          <a:p>
            <a:pPr>
              <a:buFont typeface="Wingdings" pitchFamily="2" charset="2"/>
              <a:buChar char="Ø"/>
            </a:pPr>
            <a:r>
              <a:rPr lang="el-GR" sz="2800" u="sng" dirty="0"/>
              <a:t>ΠΡΟΗΓΟΥΜΕΝΗ ΦΑΡΜΑΚΕΥΤΙΚΗ ΑΓΩΓΗ</a:t>
            </a:r>
          </a:p>
          <a:p>
            <a:pPr>
              <a:buNone/>
            </a:pPr>
            <a:r>
              <a:rPr lang="el-GR" sz="2800" dirty="0"/>
              <a:t>Αναφέρονται όλα τα φάρμακα που έπαιρνε ο ασθενής, μέχρι την εισαγωγή του στο νοσοκομείο, καθώς και η οδός χορήγησής του, οι ώρες λήψης και πότε ήταν η τελευταία λήψη.</a:t>
            </a:r>
          </a:p>
          <a:p>
            <a:pPr>
              <a:buFont typeface="Wingdings" pitchFamily="2" charset="2"/>
              <a:buChar char="Ø"/>
            </a:pPr>
            <a:r>
              <a:rPr lang="el-GR" sz="2800" u="sng" dirty="0"/>
              <a:t>ΥΠΟΓΡΦΗ ΝΟΣΗΛΕΥΤΗ</a:t>
            </a:r>
          </a:p>
          <a:p>
            <a:pPr>
              <a:buNone/>
            </a:pPr>
            <a:r>
              <a:rPr lang="el-GR" sz="2800" dirty="0"/>
              <a:t>Είναι πολύ σημαντικό ο νοσηλευτής που λαμβάνει το νοσηλευτικό ιστορικό να υπογράφει για όλες τις πληροφορίες που έχει συλλέξει.</a:t>
            </a:r>
          </a:p>
          <a:p>
            <a:pPr>
              <a:buNone/>
            </a:pPr>
            <a:endParaRPr lang="el-GR" sz="2800" u="sng" dirty="0"/>
          </a:p>
          <a:p>
            <a:pPr>
              <a:buNone/>
            </a:pPr>
            <a:endParaRPr lang="el-GR" sz="2800" u="sng"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857232"/>
            <a:ext cx="8229600" cy="857256"/>
          </a:xfrm>
        </p:spPr>
        <p:txBody>
          <a:bodyPr>
            <a:normAutofit/>
          </a:bodyPr>
          <a:lstStyle/>
          <a:p>
            <a:r>
              <a:rPr lang="el-GR" sz="3200" b="1" dirty="0"/>
              <a:t>ΜΕΘΟΔΟΙ ΠΡΟΣΕΓΓΙΣΗΣ</a:t>
            </a:r>
          </a:p>
        </p:txBody>
      </p:sp>
      <p:sp>
        <p:nvSpPr>
          <p:cNvPr id="3" name="2 - Θέση περιεχομένου"/>
          <p:cNvSpPr>
            <a:spLocks noGrp="1"/>
          </p:cNvSpPr>
          <p:nvPr>
            <p:ph idx="1"/>
          </p:nvPr>
        </p:nvSpPr>
        <p:spPr/>
        <p:txBody>
          <a:bodyPr/>
          <a:lstStyle/>
          <a:p>
            <a:pPr marL="0" indent="0">
              <a:buNone/>
            </a:pPr>
            <a:r>
              <a:rPr lang="el-GR" dirty="0"/>
              <a:t>Υπάρχουν δυο μέθοδοι προσέγγισης στην συνέντευξη: </a:t>
            </a:r>
          </a:p>
          <a:p>
            <a:r>
              <a:rPr lang="el-GR" dirty="0"/>
              <a:t>η κατευθυνόμενη (άμεση)</a:t>
            </a:r>
          </a:p>
          <a:p>
            <a:r>
              <a:rPr lang="el-GR" dirty="0"/>
              <a:t> και η μη κατευθυνόμενη ( έμμεση)</a:t>
            </a:r>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642942"/>
          </a:xfrm>
        </p:spPr>
        <p:txBody>
          <a:bodyPr>
            <a:normAutofit/>
          </a:bodyPr>
          <a:lstStyle/>
          <a:p>
            <a:r>
              <a:rPr lang="el-GR" altLang="el-GR" sz="3200" b="1" dirty="0"/>
              <a:t>ΚΑΤΕΥΘΥΝΟΜΕΝΗ ΣΥΝΕΝΤΕΥΞΗ </a:t>
            </a:r>
            <a:endParaRPr lang="el-GR" sz="3200" b="1" dirty="0"/>
          </a:p>
        </p:txBody>
      </p:sp>
      <p:sp>
        <p:nvSpPr>
          <p:cNvPr id="3" name="2 - Θέση περιεχομένου"/>
          <p:cNvSpPr>
            <a:spLocks noGrp="1"/>
          </p:cNvSpPr>
          <p:nvPr>
            <p:ph idx="1"/>
          </p:nvPr>
        </p:nvSpPr>
        <p:spPr>
          <a:xfrm>
            <a:off x="457200" y="1500174"/>
            <a:ext cx="8229600" cy="4857784"/>
          </a:xfrm>
        </p:spPr>
        <p:txBody>
          <a:bodyPr>
            <a:normAutofit fontScale="92500" lnSpcReduction="10000"/>
          </a:bodyPr>
          <a:lstStyle/>
          <a:p>
            <a:r>
              <a:rPr lang="el-GR" dirty="0"/>
              <a:t>Η κατευθυνόμενη συνέντευξη είναι υψηλά  δομημένη και αποσπά συγκεκριμένες πληροφορίες. </a:t>
            </a:r>
          </a:p>
          <a:p>
            <a:r>
              <a:rPr lang="el-GR" dirty="0"/>
              <a:t>Ο νοσηλευτής αναφέρει τον σκοπό της συνέντευξης και κατευθύνει την συνέντευξη, τουλάχιστον στην αρχή. </a:t>
            </a:r>
          </a:p>
          <a:p>
            <a:r>
              <a:rPr lang="el-GR" dirty="0"/>
              <a:t>Ο ασθενής ανταποκρίνεται στις ερωτήσεις, αλλά έχει περιορισμένη δυνατότητα να κάνει ερωτήσεις ο ίδιος ή να συζητάει τις ανησυχίες του.  </a:t>
            </a:r>
          </a:p>
          <a:p>
            <a:r>
              <a:rPr lang="el-GR" dirty="0"/>
              <a:t>Οι νοσηλευτές  συχνά χρησιμοποιούν την κατευθυνόμενη συνέντευξη για να μαζέψουν πληροφορίες και να δώσουν πληροφορίες όταν ο χρόνος είναι περιορισμένος π.χ. σε μια επείγουσα κατάσταση.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14380"/>
          </a:xfrm>
        </p:spPr>
        <p:txBody>
          <a:bodyPr>
            <a:normAutofit/>
          </a:bodyPr>
          <a:lstStyle/>
          <a:p>
            <a:r>
              <a:rPr lang="el-GR" sz="3200" b="1" dirty="0"/>
              <a:t>ΠΗΓΕΣ ΠΛΗΡΟΦΟΡΙΩΝ ΓΙΑ ΤΟΝ ΑΣΘΕΝΗ</a:t>
            </a:r>
          </a:p>
        </p:txBody>
      </p:sp>
      <p:sp>
        <p:nvSpPr>
          <p:cNvPr id="3" name="2 - Θέση περιεχομένου"/>
          <p:cNvSpPr>
            <a:spLocks noGrp="1"/>
          </p:cNvSpPr>
          <p:nvPr>
            <p:ph idx="1"/>
          </p:nvPr>
        </p:nvSpPr>
        <p:spPr>
          <a:xfrm>
            <a:off x="457200" y="1500174"/>
            <a:ext cx="8229600" cy="4625989"/>
          </a:xfrm>
        </p:spPr>
        <p:txBody>
          <a:bodyPr/>
          <a:lstStyle/>
          <a:p>
            <a:pPr>
              <a:buNone/>
            </a:pPr>
            <a:r>
              <a:rPr lang="el-GR" dirty="0"/>
              <a:t>Οι κυριότερες πηγές πληροφόρησης, σχετικά με την κατάσταση του ασθενή, είναι:</a:t>
            </a:r>
          </a:p>
          <a:p>
            <a:r>
              <a:rPr lang="el-GR" dirty="0"/>
              <a:t>το νοσηλευτικό ιστορικό υγείας , </a:t>
            </a:r>
          </a:p>
          <a:p>
            <a:r>
              <a:rPr lang="el-GR" dirty="0"/>
              <a:t>το ιατρικό ιστορικό, </a:t>
            </a:r>
          </a:p>
          <a:p>
            <a:r>
              <a:rPr lang="el-GR" dirty="0"/>
              <a:t>η φυσική εξέταση και</a:t>
            </a:r>
          </a:p>
          <a:p>
            <a:r>
              <a:rPr lang="el-GR" dirty="0"/>
              <a:t>τα αποτελέσματα των εργαστηριακών και διαγνωστικών εξετάσεων κλπ.</a:t>
            </a:r>
          </a:p>
          <a:p>
            <a:pPr>
              <a:buNone/>
            </a:pP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857232"/>
            <a:ext cx="8229600" cy="714380"/>
          </a:xfrm>
        </p:spPr>
        <p:txBody>
          <a:bodyPr>
            <a:normAutofit/>
          </a:bodyPr>
          <a:lstStyle/>
          <a:p>
            <a:r>
              <a:rPr lang="el-GR" altLang="el-GR" sz="3200" b="1" dirty="0"/>
              <a:t>ΜΗ ΚΑΤΕΥΘΥΝΟΜΕΝΗ ΣΥΝΕΝΤΕΥΞΗ </a:t>
            </a:r>
            <a:endParaRPr lang="el-GR" sz="3200" b="1" dirty="0"/>
          </a:p>
        </p:txBody>
      </p:sp>
      <p:sp>
        <p:nvSpPr>
          <p:cNvPr id="3" name="2 - Θέση περιεχομένου"/>
          <p:cNvSpPr>
            <a:spLocks noGrp="1"/>
          </p:cNvSpPr>
          <p:nvPr>
            <p:ph idx="1"/>
          </p:nvPr>
        </p:nvSpPr>
        <p:spPr>
          <a:xfrm>
            <a:off x="457200" y="2071678"/>
            <a:ext cx="8229600" cy="4054485"/>
          </a:xfrm>
        </p:spPr>
        <p:txBody>
          <a:bodyPr/>
          <a:lstStyle/>
          <a:p>
            <a:r>
              <a:rPr lang="el-GR" dirty="0"/>
              <a:t>Σε αντίθεση, κατά την διάρκεια μιας μη κατευθυνόμενης συνέντευξης ο νοσηλευτής επιτρέπει στον ασθενή να ελέγχει το σκοπό, το θέμα της συνομιλίας και τον ρυθμό της. </a:t>
            </a:r>
          </a:p>
          <a:p>
            <a:pPr>
              <a:buNone/>
            </a:pP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000108"/>
            <a:ext cx="8229600" cy="857256"/>
          </a:xfrm>
        </p:spPr>
        <p:txBody>
          <a:bodyPr>
            <a:normAutofit/>
          </a:bodyPr>
          <a:lstStyle/>
          <a:p>
            <a:r>
              <a:rPr lang="el-GR" sz="3200" b="1" dirty="0"/>
              <a:t>ΤΥΠΟΙ ΕΡΩΤΗΣΕΩΝ</a:t>
            </a:r>
          </a:p>
        </p:txBody>
      </p:sp>
      <p:sp>
        <p:nvSpPr>
          <p:cNvPr id="3" name="2 - Θέση περιεχομένου"/>
          <p:cNvSpPr>
            <a:spLocks noGrp="1"/>
          </p:cNvSpPr>
          <p:nvPr>
            <p:ph idx="1"/>
          </p:nvPr>
        </p:nvSpPr>
        <p:spPr/>
        <p:txBody>
          <a:bodyPr/>
          <a:lstStyle/>
          <a:p>
            <a:pPr marL="0" indent="0">
              <a:buNone/>
            </a:pPr>
            <a:r>
              <a:rPr lang="el-GR" dirty="0"/>
              <a:t>Οι ερωτήσεις  συχνά ταξινομούνται σε:</a:t>
            </a:r>
          </a:p>
          <a:p>
            <a:r>
              <a:rPr lang="el-GR" dirty="0"/>
              <a:t> κλειστές ή  ανοιχτές. </a:t>
            </a:r>
          </a:p>
          <a:p>
            <a:r>
              <a:rPr lang="el-GR" dirty="0"/>
              <a:t> σε ουδέτερες. </a:t>
            </a:r>
          </a:p>
          <a:p>
            <a:r>
              <a:rPr lang="el-GR" dirty="0"/>
              <a:t>και σε κατευθυντήριες.  </a:t>
            </a:r>
          </a:p>
          <a:p>
            <a:pPr>
              <a:buNone/>
            </a:pP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714380"/>
          </a:xfrm>
        </p:spPr>
        <p:txBody>
          <a:bodyPr>
            <a:normAutofit/>
          </a:bodyPr>
          <a:lstStyle/>
          <a:p>
            <a:r>
              <a:rPr lang="el-GR" sz="3200" b="1" dirty="0"/>
              <a:t>ΚΛΕΙΣΤΕΣ ΕΡΩΤΗΣΕΙΣ</a:t>
            </a:r>
          </a:p>
        </p:txBody>
      </p:sp>
      <p:sp>
        <p:nvSpPr>
          <p:cNvPr id="3" name="2 - Θέση περιεχομένου"/>
          <p:cNvSpPr>
            <a:spLocks noGrp="1"/>
          </p:cNvSpPr>
          <p:nvPr>
            <p:ph idx="1"/>
          </p:nvPr>
        </p:nvSpPr>
        <p:spPr>
          <a:xfrm>
            <a:off x="457200" y="1285860"/>
            <a:ext cx="8229600" cy="5143536"/>
          </a:xfrm>
        </p:spPr>
        <p:txBody>
          <a:bodyPr>
            <a:normAutofit fontScale="92500" lnSpcReduction="10000"/>
          </a:bodyPr>
          <a:lstStyle/>
          <a:p>
            <a:r>
              <a:rPr lang="el-GR" dirty="0"/>
              <a:t>Οι </a:t>
            </a:r>
            <a:r>
              <a:rPr lang="el-GR" b="1" dirty="0"/>
              <a:t>κλειστές ερωτήσεις </a:t>
            </a:r>
            <a:r>
              <a:rPr lang="el-GR" dirty="0"/>
              <a:t>(</a:t>
            </a:r>
            <a:r>
              <a:rPr lang="el-GR" dirty="0" err="1"/>
              <a:t>closed</a:t>
            </a:r>
            <a:r>
              <a:rPr lang="el-GR" dirty="0"/>
              <a:t>) χρησιμοποιούνται σε  μια άμεση συνέντευξη.</a:t>
            </a:r>
          </a:p>
          <a:p>
            <a:r>
              <a:rPr lang="el-GR" dirty="0"/>
              <a:t> είναι περιοριστικές.</a:t>
            </a:r>
          </a:p>
          <a:p>
            <a:r>
              <a:rPr lang="el-GR" dirty="0"/>
              <a:t> απαιτούν μόνο ¨ναι¨ ή ¨όχι¨ ή σύντομες πραγματικές απαντήσεις δίνοντας συγκεκριμένες πληροφορίες. </a:t>
            </a:r>
          </a:p>
          <a:p>
            <a:r>
              <a:rPr lang="el-GR" dirty="0"/>
              <a:t>Συχνά αρχίζουν με ¨πότε¨, ¨που ¨ , ¨ ποιος¨, τι’’. </a:t>
            </a:r>
          </a:p>
          <a:p>
            <a:r>
              <a:rPr lang="el-GR" dirty="0"/>
              <a:t>Παραδείγματα κλειστών ερωτήσεων είναι ‘’τι φάρμακα πήρες;’’ ‘’πονάς τώρα;’’ ‘’δείξε μου που είναι;’’ ‘’πόσον χρονών είσαι;’’ ‘’πότε έπεσες;’’</a:t>
            </a:r>
          </a:p>
          <a:p>
            <a:r>
              <a:rPr lang="el-GR" dirty="0"/>
              <a:t> Το πολύ αγχωμένο άτομο και το άτομο που έχει δυσκολία στο να επικοινωνεί θα βρει τις κλειστές ερωτήσεις ευκολότερες για να τις απαντήσει .</a:t>
            </a:r>
          </a:p>
          <a:p>
            <a:pPr>
              <a:buNone/>
            </a:pP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857256"/>
          </a:xfrm>
        </p:spPr>
        <p:txBody>
          <a:bodyPr>
            <a:normAutofit/>
          </a:bodyPr>
          <a:lstStyle/>
          <a:p>
            <a:r>
              <a:rPr lang="el-GR" sz="3200" b="1" dirty="0"/>
              <a:t>ΑΝΟΙΧΤΕΣ ΕΡΩΤΗΣΕΙΣ</a:t>
            </a:r>
          </a:p>
        </p:txBody>
      </p:sp>
      <p:sp>
        <p:nvSpPr>
          <p:cNvPr id="3" name="2 - Θέση περιεχομένου"/>
          <p:cNvSpPr>
            <a:spLocks noGrp="1"/>
          </p:cNvSpPr>
          <p:nvPr>
            <p:ph idx="1"/>
          </p:nvPr>
        </p:nvSpPr>
        <p:spPr>
          <a:xfrm>
            <a:off x="457200" y="1357298"/>
            <a:ext cx="8229600" cy="5000660"/>
          </a:xfrm>
        </p:spPr>
        <p:txBody>
          <a:bodyPr>
            <a:normAutofit fontScale="92500"/>
          </a:bodyPr>
          <a:lstStyle/>
          <a:p>
            <a:r>
              <a:rPr lang="el-GR" dirty="0"/>
              <a:t>Οι </a:t>
            </a:r>
            <a:r>
              <a:rPr lang="el-GR" b="1" dirty="0"/>
              <a:t>ανοιχτές ερωτήσεις </a:t>
            </a:r>
            <a:r>
              <a:rPr lang="el-GR" dirty="0"/>
              <a:t>(</a:t>
            </a:r>
            <a:r>
              <a:rPr lang="el-GR" dirty="0" err="1"/>
              <a:t>open</a:t>
            </a:r>
            <a:r>
              <a:rPr lang="el-GR" dirty="0"/>
              <a:t> – </a:t>
            </a:r>
            <a:r>
              <a:rPr lang="el-GR" dirty="0" err="1"/>
              <a:t>ended</a:t>
            </a:r>
            <a:r>
              <a:rPr lang="el-GR" dirty="0"/>
              <a:t>)  έχουν σχέση με την έμμεση συνέντευξη και προσκαλούν τους ασθενής να ανακαλύψουν, να εξερευνήσουν, να επεξεργαστούν, να ξεκαθαρίσουν, να διευκρινίσουν  και να αποτυπώσουν  τις σκέψεις τους, τις απόψεις τους  και τα αισθήματα τους. </a:t>
            </a:r>
          </a:p>
          <a:p>
            <a:r>
              <a:rPr lang="el-GR" dirty="0"/>
              <a:t>Μια ανοιχτή ερώτηση καθορίζει μόνο το γενικό θέμα που θα συζητηθεί και προκαλεί απαντήσεις με τη χρήση περισσότερων από μία ή δύο λέξεων.</a:t>
            </a:r>
          </a:p>
          <a:p>
            <a:r>
              <a:rPr lang="el-GR" dirty="0"/>
              <a:t> Τέτοιες ερωτήσεις δίνουν στους ασθενείς την ελευθερία να κοινοποιούν  μόνο τις πληροφορίες τις οποίες είναι αυτοί έτοιμοι να αποκαλύψουν. </a:t>
            </a:r>
          </a:p>
          <a:p>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714380"/>
          </a:xfrm>
        </p:spPr>
        <p:txBody>
          <a:bodyPr>
            <a:normAutofit/>
          </a:bodyPr>
          <a:lstStyle/>
          <a:p>
            <a:r>
              <a:rPr lang="el-GR" sz="3200" b="1" dirty="0"/>
              <a:t>ΟΥΔΕΤΕΡΕΣ ΕΡΩΤΗΣΕΙΣ</a:t>
            </a:r>
          </a:p>
        </p:txBody>
      </p:sp>
      <p:sp>
        <p:nvSpPr>
          <p:cNvPr id="3" name="2 - Θέση περιεχομένου"/>
          <p:cNvSpPr>
            <a:spLocks noGrp="1"/>
          </p:cNvSpPr>
          <p:nvPr>
            <p:ph idx="1"/>
          </p:nvPr>
        </p:nvSpPr>
        <p:spPr>
          <a:xfrm>
            <a:off x="457200" y="1643050"/>
            <a:ext cx="8229600" cy="4483113"/>
          </a:xfrm>
        </p:spPr>
        <p:txBody>
          <a:bodyPr/>
          <a:lstStyle/>
          <a:p>
            <a:r>
              <a:rPr lang="el-GR" dirty="0"/>
              <a:t>Μια ουδέτερη ερώτηση είναι η ερώτηση που ο ασθενής μπορεί να απαντήσει χωρίς οδηγίες ή πίεση  από το νοσηλευτή και χρησιμοποιείται σε έμμεσες συνεντεύξεις.</a:t>
            </a:r>
          </a:p>
          <a:p>
            <a:r>
              <a:rPr lang="el-GR" dirty="0"/>
              <a:t> Παραδείγματα είναι ‘’Πως αισθάνεστε γι’ αυτό;‘’ ‘’Γιατί νομίζετε ότι κάνατε τη χειρουργική επέμβαση ;’’ </a:t>
            </a:r>
          </a:p>
          <a:p>
            <a:pPr>
              <a:buNone/>
            </a:pPr>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642942"/>
          </a:xfrm>
        </p:spPr>
        <p:txBody>
          <a:bodyPr>
            <a:normAutofit/>
          </a:bodyPr>
          <a:lstStyle/>
          <a:p>
            <a:r>
              <a:rPr lang="el-GR" sz="3200" b="1" dirty="0"/>
              <a:t>ΚΑΤΕΥΘΥΝΤΗΡΙΕΣ ΕΡΩΤΗΣΕΙΣ</a:t>
            </a:r>
          </a:p>
        </p:txBody>
      </p:sp>
      <p:sp>
        <p:nvSpPr>
          <p:cNvPr id="3" name="2 - Θέση περιεχομένου"/>
          <p:cNvSpPr>
            <a:spLocks noGrp="1"/>
          </p:cNvSpPr>
          <p:nvPr>
            <p:ph idx="1"/>
          </p:nvPr>
        </p:nvSpPr>
        <p:spPr>
          <a:xfrm>
            <a:off x="457200" y="1428736"/>
            <a:ext cx="8229600" cy="4857784"/>
          </a:xfrm>
        </p:spPr>
        <p:txBody>
          <a:bodyPr>
            <a:normAutofit fontScale="85000" lnSpcReduction="10000"/>
          </a:bodyPr>
          <a:lstStyle/>
          <a:p>
            <a:r>
              <a:rPr lang="el-GR" dirty="0"/>
              <a:t>Μια </a:t>
            </a:r>
            <a:r>
              <a:rPr lang="el-GR" b="1" dirty="0"/>
              <a:t>κατευθυντήρια ερώτηση </a:t>
            </a:r>
            <a:r>
              <a:rPr lang="el-GR" dirty="0"/>
              <a:t>σε αντίθεση είναι συνήθως κλειστή.</a:t>
            </a:r>
          </a:p>
          <a:p>
            <a:r>
              <a:rPr lang="el-GR" dirty="0"/>
              <a:t>Χρησιμοποιείται σε άμεσες συνεντεύξεις και κατευθύνει την απάντηση του ασθενή. </a:t>
            </a:r>
          </a:p>
          <a:p>
            <a:r>
              <a:rPr lang="el-GR" dirty="0"/>
              <a:t>Παραδείγματα είναι ‘’Είστε αγχωμένος για την εγχείρηση αύριο, δεν είστε;’’ ‘’Θα πάρετε το φάρμακο σας, δεν θα το πάρετε;’’.</a:t>
            </a:r>
          </a:p>
          <a:p>
            <a:r>
              <a:rPr lang="el-GR" dirty="0"/>
              <a:t> Η κατευθυντήρια ερώτηση δίνει στον ασθενή μικρότερη δυνατότητα να αποφασίσει εάν η απάντηση είναι αληθινή ή όχι. </a:t>
            </a:r>
          </a:p>
          <a:p>
            <a:r>
              <a:rPr lang="el-GR" dirty="0"/>
              <a:t>Οι κατευθυντήριες ερωτήσεις δημιουργούν πρόβλημα εάν ο ασθενής στην προσπάθεια του να ευχαριστήσει το νοσηλευτή , δώσει ανακριβείς απαντήσεις. Αυτό μπορεί να οδηγήσει σε ανακριβή στοιχεία.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642942"/>
          </a:xfrm>
        </p:spPr>
        <p:txBody>
          <a:bodyPr>
            <a:normAutofit/>
          </a:bodyPr>
          <a:lstStyle/>
          <a:p>
            <a:r>
              <a:rPr lang="el-GR" altLang="el-GR" sz="3200" b="1" dirty="0"/>
              <a:t>ΑΝΟΙΧΤΕΣ ΕΡΩΤΗΣΕΙΣ - ΠΛΕΟΝΕΚΤΗΜΑΤΑ</a:t>
            </a:r>
            <a:endParaRPr lang="el-GR" sz="3200" b="1" dirty="0"/>
          </a:p>
        </p:txBody>
      </p:sp>
      <p:sp>
        <p:nvSpPr>
          <p:cNvPr id="3" name="2 - Θέση περιεχομένου"/>
          <p:cNvSpPr>
            <a:spLocks noGrp="1"/>
          </p:cNvSpPr>
          <p:nvPr>
            <p:ph idx="1"/>
          </p:nvPr>
        </p:nvSpPr>
        <p:spPr>
          <a:xfrm>
            <a:off x="457200" y="1428736"/>
            <a:ext cx="8229600" cy="5143536"/>
          </a:xfrm>
        </p:spPr>
        <p:txBody>
          <a:bodyPr>
            <a:normAutofit fontScale="85000" lnSpcReduction="10000"/>
          </a:bodyPr>
          <a:lstStyle/>
          <a:p>
            <a:pPr marL="457200" indent="-457200">
              <a:buFont typeface="+mj-lt"/>
              <a:buAutoNum type="arabicPeriod"/>
            </a:pPr>
            <a:r>
              <a:rPr lang="el-GR" dirty="0"/>
              <a:t>Επιτρέπουν τον ασθενή να  συζητάει.</a:t>
            </a:r>
          </a:p>
          <a:p>
            <a:pPr marL="457200" indent="-457200">
              <a:buFont typeface="+mj-lt"/>
              <a:buAutoNum type="arabicPeriod"/>
            </a:pPr>
            <a:r>
              <a:rPr lang="el-GR" dirty="0"/>
              <a:t>Ο εξεταστής είναι ικανός να ακούσει και να παρατηρεί.</a:t>
            </a:r>
          </a:p>
          <a:p>
            <a:pPr marL="457200" indent="-457200">
              <a:buFont typeface="+mj-lt"/>
              <a:buAutoNum type="arabicPeriod"/>
            </a:pPr>
            <a:r>
              <a:rPr lang="el-GR" dirty="0"/>
              <a:t>Είναι εύκολες να απαντηθούν και δεν είναι απειλητικές.</a:t>
            </a:r>
          </a:p>
          <a:p>
            <a:pPr marL="457200" indent="-457200">
              <a:buFont typeface="+mj-lt"/>
              <a:buAutoNum type="arabicPeriod"/>
            </a:pPr>
            <a:r>
              <a:rPr lang="el-GR" dirty="0"/>
              <a:t>Αποκαλύπτουν τι νομίζει  ο ασθενής ότι είναι σημαντικό.</a:t>
            </a:r>
          </a:p>
          <a:p>
            <a:pPr marL="457200" indent="-457200">
              <a:buFont typeface="+mj-lt"/>
              <a:buAutoNum type="arabicPeriod"/>
            </a:pPr>
            <a:r>
              <a:rPr lang="el-GR" dirty="0"/>
              <a:t>Ίσως αποκαλύψουν  έλλειψη πληροφοριών του ασθενή, παρερμηνεία λέξεων, προκαταλήψεις ή στερεότυπα.</a:t>
            </a:r>
          </a:p>
          <a:p>
            <a:pPr marL="457200" indent="-457200">
              <a:buFont typeface="+mj-lt"/>
              <a:buAutoNum type="arabicPeriod"/>
            </a:pPr>
            <a:r>
              <a:rPr lang="el-GR" dirty="0"/>
              <a:t>Μπορούν να παρέχουν πληροφορίες τις οποίες ο εξεταστής ίσως δεν έχει ρωτήσει να μάθει.</a:t>
            </a:r>
          </a:p>
          <a:p>
            <a:pPr marL="457200" indent="-457200">
              <a:buFont typeface="+mj-lt"/>
              <a:buAutoNum type="arabicPeriod"/>
            </a:pPr>
            <a:r>
              <a:rPr lang="el-GR" dirty="0"/>
              <a:t>Μπορούν να αποκαλύψουν τα συναισθήματα του ασθενή για το συγκεκριμένο θέμα.</a:t>
            </a:r>
          </a:p>
          <a:p>
            <a:pPr marL="457200" indent="-457200">
              <a:buFont typeface="+mj-lt"/>
              <a:buAutoNum type="arabicPeriod"/>
            </a:pPr>
            <a:r>
              <a:rPr lang="el-GR" dirty="0"/>
              <a:t>Μπορούν να προάγουν το  ενδιαφέρον και την εμπιστοσύνη εξαιτίας της ελευθερίας που παρέχουν.</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857256"/>
          </a:xfrm>
        </p:spPr>
        <p:txBody>
          <a:bodyPr>
            <a:normAutofit/>
          </a:bodyPr>
          <a:lstStyle/>
          <a:p>
            <a:r>
              <a:rPr lang="el-GR" altLang="el-GR" sz="3200" b="1" dirty="0"/>
              <a:t>ΑΝΟΙΧΤΕΣ ΕΡΩΤΗΣΕΙΣ - ΜΕΙΟΝΕΚΤΗΜΑΤΑ</a:t>
            </a:r>
            <a:endParaRPr lang="el-GR" sz="3200" b="1" dirty="0"/>
          </a:p>
        </p:txBody>
      </p:sp>
      <p:sp>
        <p:nvSpPr>
          <p:cNvPr id="3" name="2 - Θέση περιεχομένου"/>
          <p:cNvSpPr>
            <a:spLocks noGrp="1"/>
          </p:cNvSpPr>
          <p:nvPr>
            <p:ph idx="1"/>
          </p:nvPr>
        </p:nvSpPr>
        <p:spPr>
          <a:xfrm>
            <a:off x="457200" y="1357298"/>
            <a:ext cx="8229600" cy="5072098"/>
          </a:xfrm>
        </p:spPr>
        <p:txBody>
          <a:bodyPr>
            <a:normAutofit fontScale="92500" lnSpcReduction="10000"/>
          </a:bodyPr>
          <a:lstStyle/>
          <a:p>
            <a:pPr marL="457200" indent="-457200">
              <a:buFont typeface="+mj-lt"/>
              <a:buAutoNum type="arabicPeriod"/>
            </a:pPr>
            <a:r>
              <a:rPr lang="el-GR" dirty="0"/>
              <a:t>Απαιτούν περισσότερο χρόνο.</a:t>
            </a:r>
          </a:p>
          <a:p>
            <a:pPr marL="457200" indent="-457200">
              <a:buFont typeface="+mj-lt"/>
              <a:buAutoNum type="arabicPeriod"/>
            </a:pPr>
            <a:r>
              <a:rPr lang="el-GR" dirty="0"/>
              <a:t>Μόνο σύντομες απαντήσεις μπορούν να δοθούν.</a:t>
            </a:r>
          </a:p>
          <a:p>
            <a:pPr marL="457200" indent="-457200">
              <a:buFont typeface="+mj-lt"/>
              <a:buAutoNum type="arabicPeriod"/>
            </a:pPr>
            <a:r>
              <a:rPr lang="el-GR" dirty="0"/>
              <a:t>Πολύτιμες πληροφορίες μπορεί να μην έρθουν στην επιφάνεια.</a:t>
            </a:r>
          </a:p>
          <a:p>
            <a:pPr marL="457200" indent="-457200">
              <a:buFont typeface="+mj-lt"/>
              <a:buAutoNum type="arabicPeriod"/>
            </a:pPr>
            <a:r>
              <a:rPr lang="el-GR" dirty="0"/>
              <a:t>Συχνά αποσπούν περισσότερες πληροφορίες από ότι είναι απαραίτητο.</a:t>
            </a:r>
          </a:p>
          <a:p>
            <a:pPr marL="457200" indent="-457200">
              <a:buFont typeface="+mj-lt"/>
              <a:buAutoNum type="arabicPeriod"/>
            </a:pPr>
            <a:r>
              <a:rPr lang="el-GR" dirty="0"/>
              <a:t>Οι απαντήσεις είναι δύσκολο να τεκμηριωθούν και απαιτούν ικανότητα στην καταγραφή τους.</a:t>
            </a:r>
          </a:p>
          <a:p>
            <a:pPr marL="457200" indent="-457200">
              <a:buFont typeface="+mj-lt"/>
              <a:buAutoNum type="arabicPeriod"/>
            </a:pPr>
            <a:r>
              <a:rPr lang="el-GR" dirty="0"/>
              <a:t>Ο εξεταστής απαιτείται να έχει ικανότητα να ελέγχει τη χρονική διάρκεια και την πορεία της συνέντευξης.</a:t>
            </a:r>
          </a:p>
          <a:p>
            <a:pPr marL="457200" indent="-457200">
              <a:buFont typeface="+mj-lt"/>
              <a:buAutoNum type="arabicPeriod"/>
            </a:pPr>
            <a:r>
              <a:rPr lang="el-GR" dirty="0"/>
              <a:t>Οι απαντήσεις απαιτούν ψυχολογική διορατικότητα και ευαισθησία από τον εξεταστή. </a:t>
            </a:r>
          </a:p>
          <a:p>
            <a:pPr>
              <a:buNone/>
            </a:pP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714380"/>
          </a:xfrm>
        </p:spPr>
        <p:txBody>
          <a:bodyPr>
            <a:normAutofit/>
          </a:bodyPr>
          <a:lstStyle/>
          <a:p>
            <a:r>
              <a:rPr lang="el-GR" altLang="el-GR" sz="3200" b="1" dirty="0"/>
              <a:t>ΚΛΕΙΣΤΕΣ ΕΡΩΤΗΣΕΙΣ - ΠΛΕΟΝΕΚΤΗΜΑΤΑ</a:t>
            </a:r>
            <a:endParaRPr lang="el-GR" sz="3200" b="1" dirty="0"/>
          </a:p>
        </p:txBody>
      </p:sp>
      <p:sp>
        <p:nvSpPr>
          <p:cNvPr id="3" name="2 - Θέση περιεχομένου"/>
          <p:cNvSpPr>
            <a:spLocks noGrp="1"/>
          </p:cNvSpPr>
          <p:nvPr>
            <p:ph idx="1"/>
          </p:nvPr>
        </p:nvSpPr>
        <p:spPr>
          <a:xfrm>
            <a:off x="457200" y="1285860"/>
            <a:ext cx="8229600" cy="5143536"/>
          </a:xfrm>
        </p:spPr>
        <p:txBody>
          <a:bodyPr>
            <a:normAutofit lnSpcReduction="10000"/>
          </a:bodyPr>
          <a:lstStyle/>
          <a:p>
            <a:pPr marL="457200" indent="-457200">
              <a:buFont typeface="+mj-lt"/>
              <a:buAutoNum type="arabicPeriod"/>
            </a:pPr>
            <a:r>
              <a:rPr lang="el-GR" dirty="0"/>
              <a:t>Ερωτήσεις και απαντήσεις μπορούν να ελεγχθούν ποιο αποτελεσματικά.</a:t>
            </a:r>
          </a:p>
          <a:p>
            <a:pPr marL="457200" indent="-457200">
              <a:buFont typeface="+mj-lt"/>
              <a:buAutoNum type="arabicPeriod"/>
            </a:pPr>
            <a:r>
              <a:rPr lang="el-GR" dirty="0"/>
              <a:t>Απαιτούν λιγότερη προσπάθεια από τον ασθενή (εξεταζόμενο).</a:t>
            </a:r>
          </a:p>
          <a:p>
            <a:pPr marL="457200" indent="-457200">
              <a:buFont typeface="+mj-lt"/>
              <a:buAutoNum type="arabicPeriod"/>
            </a:pPr>
            <a:r>
              <a:rPr lang="el-GR" dirty="0"/>
              <a:t>Μπορεί να είναι λιγότερο απειλητικές, αφού δεν απαιτούν εξηγήσεις ή δικαιολογίες.</a:t>
            </a:r>
          </a:p>
          <a:p>
            <a:pPr marL="457200" indent="-457200">
              <a:buFont typeface="+mj-lt"/>
              <a:buAutoNum type="arabicPeriod"/>
            </a:pPr>
            <a:r>
              <a:rPr lang="el-GR" dirty="0"/>
              <a:t>Διαρκούν λιγότερο χρόνο.</a:t>
            </a:r>
          </a:p>
          <a:p>
            <a:pPr marL="457200" indent="-457200">
              <a:buFont typeface="+mj-lt"/>
              <a:buAutoNum type="arabicPeriod"/>
            </a:pPr>
            <a:r>
              <a:rPr lang="el-GR" dirty="0"/>
              <a:t>Πληροφορίες μπορεί να ζητηθούν συντομότερα από ότι εάν προσφέρονταν εθελοντικά.</a:t>
            </a:r>
          </a:p>
          <a:p>
            <a:pPr marL="457200" indent="-457200">
              <a:buFont typeface="+mj-lt"/>
              <a:buAutoNum type="arabicPeriod"/>
            </a:pPr>
            <a:r>
              <a:rPr lang="el-GR" dirty="0"/>
              <a:t>Οι απαντήσεις εύκολα καταγράφονται.</a:t>
            </a:r>
          </a:p>
          <a:p>
            <a:pPr marL="457200" indent="-457200">
              <a:buFont typeface="+mj-lt"/>
              <a:buAutoNum type="arabicPeriod"/>
            </a:pPr>
            <a:r>
              <a:rPr lang="el-GR" dirty="0"/>
              <a:t>Οι ερωτήσεις είναι εύκολο να χρησιμοποιηθούν και  από έναν μη έμπειρο εξεταστή.</a:t>
            </a:r>
          </a:p>
          <a:p>
            <a:pPr>
              <a:buNone/>
            </a:pPr>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642942"/>
          </a:xfrm>
        </p:spPr>
        <p:txBody>
          <a:bodyPr>
            <a:normAutofit/>
          </a:bodyPr>
          <a:lstStyle/>
          <a:p>
            <a:r>
              <a:rPr lang="el-GR" altLang="el-GR" sz="3200" b="1" dirty="0"/>
              <a:t>ΚΛΕΙΣΤΕΣ ΕΡΩΤΗΣΕΙΣ - ΜΕΙΟΝΕΚΤΗΜΑΤΑ</a:t>
            </a:r>
            <a:endParaRPr lang="el-GR" sz="3200" b="1" dirty="0"/>
          </a:p>
        </p:txBody>
      </p:sp>
      <p:sp>
        <p:nvSpPr>
          <p:cNvPr id="3" name="2 - Θέση περιεχομένου"/>
          <p:cNvSpPr>
            <a:spLocks noGrp="1"/>
          </p:cNvSpPr>
          <p:nvPr>
            <p:ph idx="1"/>
          </p:nvPr>
        </p:nvSpPr>
        <p:spPr>
          <a:xfrm>
            <a:off x="457200" y="1214422"/>
            <a:ext cx="8229600" cy="5214974"/>
          </a:xfrm>
        </p:spPr>
        <p:txBody>
          <a:bodyPr>
            <a:normAutofit lnSpcReduction="10000"/>
          </a:bodyPr>
          <a:lstStyle/>
          <a:p>
            <a:pPr marL="457200" indent="-457200">
              <a:buFont typeface="+mj-lt"/>
              <a:buAutoNum type="arabicPeriod"/>
            </a:pPr>
            <a:r>
              <a:rPr lang="el-GR" dirty="0"/>
              <a:t>Μπορεί να παρέχουν πολύ λιγότερες πληροφορίες και απαιτούν μια συνέχιση ερωτήσεων.</a:t>
            </a:r>
          </a:p>
          <a:p>
            <a:pPr marL="457200" indent="-457200">
              <a:buFont typeface="+mj-lt"/>
              <a:buAutoNum type="arabicPeriod"/>
            </a:pPr>
            <a:r>
              <a:rPr lang="el-GR" dirty="0"/>
              <a:t>Ίσως να μην αποκαλύπτουν πως αισθάνεται ο ασθενής (εξεταζόμενος).</a:t>
            </a:r>
          </a:p>
          <a:p>
            <a:pPr marL="457200" indent="-457200">
              <a:buFont typeface="+mj-lt"/>
              <a:buAutoNum type="arabicPeriod"/>
            </a:pPr>
            <a:r>
              <a:rPr lang="el-GR" dirty="0"/>
              <a:t>Δεν επιτρέπουν τον εξεταστή να παρουσιάσει εθελοντικά πιθανές πολύτιμες πληροφορίες.</a:t>
            </a:r>
          </a:p>
          <a:p>
            <a:pPr marL="457200" indent="-457200">
              <a:buFont typeface="+mj-lt"/>
              <a:buAutoNum type="arabicPeriod"/>
            </a:pPr>
            <a:r>
              <a:rPr lang="el-GR" dirty="0"/>
              <a:t>Μπορεί να εμποδίσουν την επικοινωνία και να μεταφέρουν λανθασμένη  έλλειψη ενδιαφέροντος από τον εξεταστή.</a:t>
            </a:r>
          </a:p>
          <a:p>
            <a:pPr marL="457200" indent="-457200">
              <a:buFont typeface="+mj-lt"/>
              <a:buAutoNum type="arabicPeriod"/>
            </a:pPr>
            <a:r>
              <a:rPr lang="el-GR" dirty="0"/>
              <a:t>Ο εξεταστής μπορεί να κυριαρχήσει στην συνέντευξη με ερωτήσεις.</a:t>
            </a:r>
          </a:p>
          <a:p>
            <a:pPr>
              <a:buNone/>
            </a:pP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714380"/>
          </a:xfrm>
        </p:spPr>
        <p:txBody>
          <a:bodyPr>
            <a:normAutofit/>
          </a:bodyPr>
          <a:lstStyle/>
          <a:p>
            <a:r>
              <a:rPr lang="el-GR" sz="3200" b="1" dirty="0"/>
              <a:t>ΝΟΣΗΛΕΥΤΙΚΟ ΙΣΤΟΡΙΚΟ</a:t>
            </a:r>
          </a:p>
        </p:txBody>
      </p:sp>
      <p:sp>
        <p:nvSpPr>
          <p:cNvPr id="3" name="2 - Θέση περιεχομένου"/>
          <p:cNvSpPr>
            <a:spLocks noGrp="1"/>
          </p:cNvSpPr>
          <p:nvPr>
            <p:ph idx="1"/>
          </p:nvPr>
        </p:nvSpPr>
        <p:spPr>
          <a:xfrm>
            <a:off x="457200" y="1285860"/>
            <a:ext cx="8229600" cy="4840303"/>
          </a:xfrm>
        </p:spPr>
        <p:txBody>
          <a:bodyPr/>
          <a:lstStyle/>
          <a:p>
            <a:r>
              <a:rPr lang="el-GR" dirty="0"/>
              <a:t>Το νοσηλευτικό ιστορικό διερευνά:</a:t>
            </a:r>
          </a:p>
          <a:p>
            <a:pPr>
              <a:buFont typeface="Wingdings" pitchFamily="2" charset="2"/>
              <a:buChar char="Ø"/>
            </a:pPr>
            <a:r>
              <a:rPr lang="el-GR" dirty="0"/>
              <a:t>Τωρινά και προηγούμενα προβλήματα υγείας</a:t>
            </a:r>
          </a:p>
          <a:p>
            <a:pPr>
              <a:buFont typeface="Wingdings" pitchFamily="2" charset="2"/>
              <a:buChar char="Ø"/>
            </a:pPr>
            <a:r>
              <a:rPr lang="el-GR" dirty="0"/>
              <a:t>Αξίες και συνήθειες του ατόμου</a:t>
            </a:r>
          </a:p>
          <a:p>
            <a:pPr>
              <a:buFont typeface="Wingdings" pitchFamily="2" charset="2"/>
              <a:buChar char="Ø"/>
            </a:pPr>
            <a:r>
              <a:rPr lang="el-GR" dirty="0"/>
              <a:t>Συναισθηματική κατάσταση</a:t>
            </a:r>
          </a:p>
          <a:p>
            <a:pPr>
              <a:buFont typeface="Wingdings" pitchFamily="2" charset="2"/>
              <a:buChar char="Ø"/>
            </a:pPr>
            <a:r>
              <a:rPr lang="el-GR" dirty="0"/>
              <a:t>Τρόπο ζωής</a:t>
            </a:r>
          </a:p>
          <a:p>
            <a:pPr>
              <a:buFont typeface="Wingdings" pitchFamily="2" charset="2"/>
              <a:buChar char="Ø"/>
            </a:pPr>
            <a:r>
              <a:rPr lang="el-GR" dirty="0"/>
              <a:t>Δεξιότητες επικοινωνίας</a:t>
            </a:r>
          </a:p>
          <a:p>
            <a:pPr>
              <a:buFont typeface="Wingdings" pitchFamily="2" charset="2"/>
              <a:buChar char="Ø"/>
            </a:pPr>
            <a:r>
              <a:rPr lang="el-GR" dirty="0"/>
              <a:t>Αντίληψη του </a:t>
            </a:r>
            <a:r>
              <a:rPr lang="en-US" dirty="0"/>
              <a:t>stress </a:t>
            </a:r>
            <a:r>
              <a:rPr lang="el-GR" dirty="0"/>
              <a:t>και αντιμετώπισή του</a:t>
            </a:r>
          </a:p>
          <a:p>
            <a:pPr>
              <a:buFont typeface="Wingdings" pitchFamily="2" charset="2"/>
              <a:buChar char="Ø"/>
            </a:pPr>
            <a:r>
              <a:rPr lang="el-GR" dirty="0"/>
              <a:t>Υποστηρικτικό περιβάλλον</a:t>
            </a:r>
          </a:p>
          <a:p>
            <a:pPr>
              <a:buFont typeface="Wingdings" pitchFamily="2" charset="2"/>
              <a:buChar char="Ø"/>
            </a:pPr>
            <a:r>
              <a:rPr lang="el-GR" dirty="0"/>
              <a:t>Συμμόρφωση σε θεραπευτικά σχήματα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85818"/>
          </a:xfrm>
        </p:spPr>
        <p:txBody>
          <a:bodyPr>
            <a:normAutofit fontScale="90000"/>
          </a:bodyPr>
          <a:lstStyle/>
          <a:p>
            <a:r>
              <a:rPr lang="el-GR" sz="3200" b="1" dirty="0"/>
              <a:t>ΦΥΣΙΚΗ ΕΞΕΤΑΣΗ: ΠΡΟΫΠΟΘΕΣΕΙΣ-ΜΕΘΟΔΟΙ</a:t>
            </a:r>
          </a:p>
        </p:txBody>
      </p:sp>
      <p:sp>
        <p:nvSpPr>
          <p:cNvPr id="3" name="2 - Θέση περιεχομένου"/>
          <p:cNvSpPr>
            <a:spLocks noGrp="1"/>
          </p:cNvSpPr>
          <p:nvPr>
            <p:ph idx="1"/>
          </p:nvPr>
        </p:nvSpPr>
        <p:spPr>
          <a:xfrm>
            <a:off x="457200" y="1357298"/>
            <a:ext cx="8229600" cy="4857784"/>
          </a:xfrm>
        </p:spPr>
        <p:txBody>
          <a:bodyPr>
            <a:normAutofit/>
          </a:bodyPr>
          <a:lstStyle/>
          <a:p>
            <a:r>
              <a:rPr lang="el-GR" dirty="0"/>
              <a:t>Ο ασθενής πρέπει να είναι χωρίς ρούχα και με φυσικό φωτισμό, όσο αυτό είναι δυνατόν</a:t>
            </a:r>
          </a:p>
          <a:p>
            <a:r>
              <a:rPr lang="el-GR" dirty="0"/>
              <a:t>Η φυσική εξέταση επιτυγχάνεται με:</a:t>
            </a:r>
          </a:p>
          <a:p>
            <a:pPr>
              <a:buFont typeface="Wingdings" pitchFamily="2" charset="2"/>
              <a:buChar char="Ø"/>
            </a:pPr>
            <a:r>
              <a:rPr lang="el-GR" dirty="0"/>
              <a:t>Επισκόπηση</a:t>
            </a:r>
          </a:p>
          <a:p>
            <a:pPr>
              <a:buFont typeface="Wingdings" pitchFamily="2" charset="2"/>
              <a:buChar char="Ø"/>
            </a:pPr>
            <a:r>
              <a:rPr lang="el-GR" dirty="0"/>
              <a:t>Ψηλάφηση</a:t>
            </a:r>
          </a:p>
          <a:p>
            <a:pPr>
              <a:buFont typeface="Wingdings" pitchFamily="2" charset="2"/>
              <a:buChar char="Ø"/>
            </a:pPr>
            <a:r>
              <a:rPr lang="el-GR" dirty="0"/>
              <a:t>Ακρόαση</a:t>
            </a:r>
          </a:p>
          <a:p>
            <a:pPr>
              <a:buFont typeface="Wingdings" pitchFamily="2" charset="2"/>
              <a:buChar char="Ø"/>
            </a:pPr>
            <a:r>
              <a:rPr lang="el-GR" dirty="0"/>
              <a:t>Επίκρουση</a:t>
            </a:r>
          </a:p>
          <a:p>
            <a:r>
              <a:rPr lang="el-GR" dirty="0"/>
              <a:t>Πρέπει να γίνεται πάντα συνεκτίμηση με τη γενική κατάσταση του ασθενή και το επίπεδο συνείδησής του</a:t>
            </a:r>
          </a:p>
          <a:p>
            <a:pPr>
              <a:buNone/>
            </a:pP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85818"/>
          </a:xfrm>
        </p:spPr>
        <p:txBody>
          <a:bodyPr>
            <a:normAutofit/>
          </a:bodyPr>
          <a:lstStyle/>
          <a:p>
            <a:r>
              <a:rPr lang="el-GR" sz="3200" b="1" dirty="0"/>
              <a:t>ΕΠΙΣΚΟΠΗΣΗ</a:t>
            </a:r>
          </a:p>
        </p:txBody>
      </p:sp>
      <p:sp>
        <p:nvSpPr>
          <p:cNvPr id="3" name="2 - Θέση περιεχομένου"/>
          <p:cNvSpPr>
            <a:spLocks noGrp="1"/>
          </p:cNvSpPr>
          <p:nvPr>
            <p:ph idx="1"/>
          </p:nvPr>
        </p:nvSpPr>
        <p:spPr>
          <a:xfrm>
            <a:off x="457200" y="1357298"/>
            <a:ext cx="8229600" cy="5000660"/>
          </a:xfrm>
        </p:spPr>
        <p:txBody>
          <a:bodyPr>
            <a:normAutofit/>
          </a:bodyPr>
          <a:lstStyle/>
          <a:p>
            <a:r>
              <a:rPr lang="el-GR" dirty="0"/>
              <a:t>Γίνεται παρατήρηση και επισκόπηση</a:t>
            </a:r>
          </a:p>
          <a:p>
            <a:pPr>
              <a:buFont typeface="Wingdings" pitchFamily="2" charset="2"/>
              <a:buChar char="ü"/>
            </a:pPr>
            <a:r>
              <a:rPr lang="el-GR" dirty="0"/>
              <a:t> του θώρακα για να καταγραφεί η αναπνευστική συχνότητα, </a:t>
            </a:r>
          </a:p>
          <a:p>
            <a:pPr>
              <a:buFont typeface="Wingdings" pitchFamily="2" charset="2"/>
              <a:buChar char="ü"/>
            </a:pPr>
            <a:r>
              <a:rPr lang="el-GR" dirty="0"/>
              <a:t>ο τύπος της αναπνοής,</a:t>
            </a:r>
          </a:p>
          <a:p>
            <a:pPr>
              <a:buFont typeface="Wingdings" pitchFamily="2" charset="2"/>
              <a:buChar char="ü"/>
            </a:pPr>
            <a:r>
              <a:rPr lang="el-GR" dirty="0"/>
              <a:t>η κυάνωση, </a:t>
            </a:r>
          </a:p>
          <a:p>
            <a:pPr>
              <a:buFont typeface="Wingdings" pitchFamily="2" charset="2"/>
              <a:buChar char="ü"/>
            </a:pPr>
            <a:r>
              <a:rPr lang="el-GR" dirty="0"/>
              <a:t>οι δερματικές αλλοιώσεις  </a:t>
            </a:r>
          </a:p>
          <a:p>
            <a:pPr>
              <a:buFont typeface="Wingdings" pitchFamily="2" charset="2"/>
              <a:buChar char="ü"/>
            </a:pPr>
            <a:r>
              <a:rPr lang="el-GR" dirty="0"/>
              <a:t>η ύπαρξη ελκών,</a:t>
            </a:r>
          </a:p>
          <a:p>
            <a:pPr>
              <a:buFont typeface="Wingdings" pitchFamily="2" charset="2"/>
              <a:buChar char="ü"/>
            </a:pPr>
            <a:r>
              <a:rPr lang="el-GR" dirty="0"/>
              <a:t>Νευρολογικά προβλήματα (π.χ. τρόμος χεριών, βλεφαρόπτωση κτλ)</a:t>
            </a:r>
          </a:p>
          <a:p>
            <a:pPr>
              <a:buFont typeface="Wingdings" pitchFamily="2" charset="2"/>
              <a:buChar char="ü"/>
            </a:pPr>
            <a:r>
              <a:rPr lang="el-GR" dirty="0" err="1"/>
              <a:t>Ευραγγείες</a:t>
            </a:r>
            <a:r>
              <a:rPr lang="el-GR" dirty="0"/>
              <a:t> κ.ά.</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642942"/>
          </a:xfrm>
        </p:spPr>
        <p:txBody>
          <a:bodyPr>
            <a:normAutofit/>
          </a:bodyPr>
          <a:lstStyle/>
          <a:p>
            <a:r>
              <a:rPr lang="el-GR" sz="3200" b="1" dirty="0"/>
              <a:t>ΨΗΛΑΦΗΣΗ</a:t>
            </a:r>
          </a:p>
        </p:txBody>
      </p:sp>
      <p:sp>
        <p:nvSpPr>
          <p:cNvPr id="3" name="2 - Θέση περιεχομένου"/>
          <p:cNvSpPr>
            <a:spLocks noGrp="1"/>
          </p:cNvSpPr>
          <p:nvPr>
            <p:ph idx="1"/>
          </p:nvPr>
        </p:nvSpPr>
        <p:spPr>
          <a:xfrm>
            <a:off x="457200" y="1571612"/>
            <a:ext cx="8229600" cy="4554551"/>
          </a:xfrm>
        </p:spPr>
        <p:txBody>
          <a:bodyPr/>
          <a:lstStyle/>
          <a:p>
            <a:r>
              <a:rPr lang="el-GR" dirty="0"/>
              <a:t>Η ψηλάφηση χρησιμεύει για τη διαπίστωση:</a:t>
            </a:r>
          </a:p>
          <a:p>
            <a:pPr>
              <a:buFont typeface="Wingdings" pitchFamily="2" charset="2"/>
              <a:buChar char="Ø"/>
            </a:pPr>
            <a:r>
              <a:rPr lang="el-GR" dirty="0"/>
              <a:t>Ευαισθησίας σε ορισμένες περιοχές</a:t>
            </a:r>
          </a:p>
          <a:p>
            <a:pPr>
              <a:buFont typeface="Wingdings" pitchFamily="2" charset="2"/>
              <a:buChar char="Ø"/>
            </a:pPr>
            <a:r>
              <a:rPr lang="el-GR" dirty="0"/>
              <a:t>Την ύπαρξη λεμφαδένων, λιπωμάτων ή άλλων όγκων και μορφωμάτων</a:t>
            </a:r>
          </a:p>
          <a:p>
            <a:pPr>
              <a:buFont typeface="Wingdings" pitchFamily="2" charset="2"/>
              <a:buChar char="Ø"/>
            </a:pPr>
            <a:r>
              <a:rPr lang="el-GR" dirty="0"/>
              <a:t>Τη λήψη του σφυγμού</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714380"/>
          </a:xfrm>
        </p:spPr>
        <p:txBody>
          <a:bodyPr>
            <a:normAutofit/>
          </a:bodyPr>
          <a:lstStyle/>
          <a:p>
            <a:r>
              <a:rPr lang="el-GR" sz="3200" b="1" dirty="0"/>
              <a:t>ΕΠΙΚΡΟΥΣΗ</a:t>
            </a:r>
          </a:p>
        </p:txBody>
      </p:sp>
      <p:sp>
        <p:nvSpPr>
          <p:cNvPr id="3" name="2 - Θέση περιεχομένου"/>
          <p:cNvSpPr>
            <a:spLocks noGrp="1"/>
          </p:cNvSpPr>
          <p:nvPr>
            <p:ph idx="1"/>
          </p:nvPr>
        </p:nvSpPr>
        <p:spPr>
          <a:xfrm>
            <a:off x="457200" y="1714488"/>
            <a:ext cx="8229600" cy="4411675"/>
          </a:xfrm>
        </p:spPr>
        <p:txBody>
          <a:bodyPr/>
          <a:lstStyle/>
          <a:p>
            <a:r>
              <a:rPr lang="el-GR" dirty="0"/>
              <a:t>Με την επίκρουση μπορούμε να διαπιστώσουμε την ύπαρξη αέρα ή υγρού μέσα σε μια κοιλότητα του σώματος, ανάλογα με τον ήχο που παράγεται (αμβλύς (υγρό), </a:t>
            </a:r>
            <a:r>
              <a:rPr lang="el-GR" dirty="0" err="1"/>
              <a:t>υποαμβλής</a:t>
            </a:r>
            <a:r>
              <a:rPr lang="el-GR" dirty="0"/>
              <a:t>, τυμπανικός (αέρας)).</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714380"/>
          </a:xfrm>
        </p:spPr>
        <p:txBody>
          <a:bodyPr>
            <a:normAutofit/>
          </a:bodyPr>
          <a:lstStyle/>
          <a:p>
            <a:r>
              <a:rPr lang="el-GR" sz="3200" b="1" dirty="0"/>
              <a:t>ΑΚΡΟΑΣΗ</a:t>
            </a:r>
          </a:p>
        </p:txBody>
      </p:sp>
      <p:sp>
        <p:nvSpPr>
          <p:cNvPr id="3" name="2 - Θέση περιεχομένου"/>
          <p:cNvSpPr>
            <a:spLocks noGrp="1"/>
          </p:cNvSpPr>
          <p:nvPr>
            <p:ph idx="1"/>
          </p:nvPr>
        </p:nvSpPr>
        <p:spPr>
          <a:xfrm>
            <a:off x="457200" y="1714488"/>
            <a:ext cx="8229600" cy="4411675"/>
          </a:xfrm>
        </p:spPr>
        <p:txBody>
          <a:bodyPr/>
          <a:lstStyle/>
          <a:p>
            <a:r>
              <a:rPr lang="el-GR" dirty="0"/>
              <a:t>Με την ακρόαση εξετάζεται η λειτουργία:</a:t>
            </a:r>
          </a:p>
          <a:p>
            <a:pPr>
              <a:buFont typeface="Wingdings" pitchFamily="2" charset="2"/>
              <a:buChar char="ü"/>
            </a:pPr>
            <a:r>
              <a:rPr lang="el-GR" dirty="0"/>
              <a:t>Των πνευμόνων και των βρόγχων (αναπνευστικοί ήχοι, κυψελιδικό ψιθύρισμα, ήχος τριβής στον υπεζωκότα </a:t>
            </a:r>
            <a:r>
              <a:rPr lang="el-GR" dirty="0" err="1"/>
              <a:t>κ.ά</a:t>
            </a:r>
            <a:r>
              <a:rPr lang="el-GR" dirty="0"/>
              <a:t>)</a:t>
            </a:r>
          </a:p>
          <a:p>
            <a:pPr>
              <a:buFont typeface="Wingdings" pitchFamily="2" charset="2"/>
              <a:buChar char="ü"/>
            </a:pPr>
            <a:r>
              <a:rPr lang="el-GR" dirty="0"/>
              <a:t>Της καρδιάς (καρδιακή συχνότητα, λειτουργία βαλβίδων: ήχοι κλεισίματος ή διαφυγής αέρα, ήχος τριβής στο περικάρδιο)</a:t>
            </a:r>
          </a:p>
          <a:p>
            <a:pPr>
              <a:buFont typeface="Wingdings" pitchFamily="2" charset="2"/>
              <a:buChar char="ü"/>
            </a:pPr>
            <a:r>
              <a:rPr lang="el-GR" dirty="0"/>
              <a:t>Ύπαρξη αέρα σε κοιλότητες του σώματος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714380"/>
          </a:xfrm>
        </p:spPr>
        <p:txBody>
          <a:bodyPr>
            <a:normAutofit/>
          </a:bodyPr>
          <a:lstStyle/>
          <a:p>
            <a:r>
              <a:rPr lang="el-GR" sz="3200" b="1" dirty="0"/>
              <a:t>ΠΡΟΫΠΟΘΕΣΕΙΣ ΓΙΑ ΤΗ ΛΗΨΗ ΤΟΥ Ν.Ι.</a:t>
            </a:r>
          </a:p>
        </p:txBody>
      </p:sp>
      <p:sp>
        <p:nvSpPr>
          <p:cNvPr id="3" name="2 - Θέση περιεχομένου"/>
          <p:cNvSpPr>
            <a:spLocks noGrp="1"/>
          </p:cNvSpPr>
          <p:nvPr>
            <p:ph idx="1"/>
          </p:nvPr>
        </p:nvSpPr>
        <p:spPr>
          <a:xfrm>
            <a:off x="457200" y="1142984"/>
            <a:ext cx="8229600" cy="5143536"/>
          </a:xfrm>
        </p:spPr>
        <p:txBody>
          <a:bodyPr>
            <a:normAutofit/>
          </a:bodyPr>
          <a:lstStyle/>
          <a:p>
            <a:pPr>
              <a:buFont typeface="Wingdings" pitchFamily="2" charset="2"/>
              <a:buChar char="v"/>
            </a:pPr>
            <a:r>
              <a:rPr lang="el-GR" dirty="0"/>
              <a:t>Άνετο ήσυχο περιβάλλον που διασφαλίζει την </a:t>
            </a:r>
            <a:r>
              <a:rPr lang="el-GR" dirty="0" err="1"/>
              <a:t>ιδιωτικότητα</a:t>
            </a:r>
            <a:endParaRPr lang="el-GR" dirty="0"/>
          </a:p>
          <a:p>
            <a:pPr>
              <a:buFont typeface="Wingdings" pitchFamily="2" charset="2"/>
              <a:buChar char="v"/>
            </a:pPr>
            <a:r>
              <a:rPr lang="el-GR" dirty="0"/>
              <a:t>Ο ασθενής να είναι σε κατάλληλη φυσική κατάσταση ώστε να μπορεί να συμμετέχει στη συνέντευξη</a:t>
            </a:r>
          </a:p>
          <a:p>
            <a:pPr>
              <a:buFont typeface="Wingdings" pitchFamily="2" charset="2"/>
              <a:buChar char="v"/>
            </a:pPr>
            <a:r>
              <a:rPr lang="el-GR" dirty="0"/>
              <a:t>Ενεργητική ακρόαση από το νοσηλευτή</a:t>
            </a:r>
          </a:p>
          <a:p>
            <a:pPr>
              <a:buFont typeface="Wingdings" pitchFamily="2" charset="2"/>
              <a:buChar char="v"/>
            </a:pPr>
            <a:r>
              <a:rPr lang="el-GR" dirty="0"/>
              <a:t>Προσεκτική παρατήρηση και κριτική σκέψη από το νοσηλευτή</a:t>
            </a:r>
          </a:p>
          <a:p>
            <a:pPr>
              <a:buFont typeface="Wingdings" pitchFamily="2" charset="2"/>
              <a:buChar char="v"/>
            </a:pPr>
            <a:r>
              <a:rPr lang="el-GR" dirty="0"/>
              <a:t>Προσέγγιση με σεβασμό, διακριτικότητα και σαφήνεια</a:t>
            </a:r>
          </a:p>
          <a:p>
            <a:pPr>
              <a:buFont typeface="Wingdings" pitchFamily="2" charset="2"/>
              <a:buChar char="v"/>
            </a:pPr>
            <a:r>
              <a:rPr lang="el-GR" dirty="0"/>
              <a:t>ΠΡΟΣΟΧΗ!! στο απόρρητο των πληροφοριών!!</a:t>
            </a:r>
          </a:p>
          <a:p>
            <a:pPr>
              <a:buFont typeface="Wingdings" pitchFamily="2" charset="2"/>
              <a:buChar char="v"/>
            </a:pP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85818"/>
          </a:xfrm>
        </p:spPr>
        <p:txBody>
          <a:bodyPr>
            <a:normAutofit/>
          </a:bodyPr>
          <a:lstStyle/>
          <a:p>
            <a:r>
              <a:rPr lang="el-GR" sz="3200" b="1" dirty="0"/>
              <a:t>ΕΝΟΤΗΤΕΣ ΝΟΣΗΛΕΥΤΙΚΟΥ ΙΣΤΟΡΙΚΟΥ</a:t>
            </a:r>
          </a:p>
        </p:txBody>
      </p:sp>
      <p:sp>
        <p:nvSpPr>
          <p:cNvPr id="3" name="2 - Θέση περιεχομένου"/>
          <p:cNvSpPr>
            <a:spLocks noGrp="1"/>
          </p:cNvSpPr>
          <p:nvPr>
            <p:ph idx="1"/>
          </p:nvPr>
        </p:nvSpPr>
        <p:spPr>
          <a:xfrm>
            <a:off x="214282" y="1571612"/>
            <a:ext cx="8786874" cy="4554551"/>
          </a:xfrm>
        </p:spPr>
        <p:txBody>
          <a:bodyPr/>
          <a:lstStyle/>
          <a:p>
            <a:pPr marL="514350" indent="-514350">
              <a:buAutoNum type="arabicParenR"/>
            </a:pPr>
            <a:r>
              <a:rPr lang="el-GR" b="1" dirty="0"/>
              <a:t>ΓΕΝΙΚΕΣ ΠΛΗΡΟΦΟΡΙΕΣ:</a:t>
            </a:r>
          </a:p>
          <a:p>
            <a:pPr marL="514350" indent="-514350">
              <a:buFont typeface="Wingdings" pitchFamily="2" charset="2"/>
              <a:buChar char="q"/>
            </a:pPr>
            <a:r>
              <a:rPr lang="el-GR" dirty="0"/>
              <a:t>Στοιχεία του νοσοκομείου/τμήματος/θαλάμου/κλίνης/ ασθενή</a:t>
            </a:r>
          </a:p>
          <a:p>
            <a:pPr marL="514350" indent="-514350">
              <a:buFont typeface="Wingdings" pitchFamily="2" charset="2"/>
              <a:buChar char="q"/>
            </a:pPr>
            <a:r>
              <a:rPr lang="el-GR" dirty="0"/>
              <a:t>Δημογραφικά στοιχεία ασθενή</a:t>
            </a:r>
          </a:p>
          <a:p>
            <a:pPr marL="514350" indent="-514350">
              <a:buFont typeface="Wingdings" pitchFamily="2" charset="2"/>
              <a:buChar char="q"/>
            </a:pPr>
            <a:r>
              <a:rPr lang="el-GR" dirty="0"/>
              <a:t>Στοιχεία πλησιέστερου ατόμου σε περίπτωση ανάγκης (</a:t>
            </a:r>
            <a:r>
              <a:rPr lang="en-US" dirty="0"/>
              <a:t>SOS!!!)</a:t>
            </a:r>
          </a:p>
          <a:p>
            <a:pPr marL="514350" indent="-514350">
              <a:buFont typeface="Wingdings" pitchFamily="2" charset="2"/>
              <a:buChar char="q"/>
            </a:pPr>
            <a:r>
              <a:rPr lang="el-GR" dirty="0"/>
              <a:t>Πληροφορίες σχετικά με την είσοδο του ασθενή</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14380"/>
          </a:xfrm>
        </p:spPr>
        <p:txBody>
          <a:bodyPr>
            <a:normAutofit/>
          </a:bodyPr>
          <a:lstStyle/>
          <a:p>
            <a:r>
              <a:rPr lang="el-GR" sz="3200" b="1" dirty="0"/>
              <a:t>2)ΠΡΟΗΓΟΥΜΕΝΟ ΙΣΤΟΡΙΚΟ</a:t>
            </a:r>
          </a:p>
        </p:txBody>
      </p:sp>
      <p:sp>
        <p:nvSpPr>
          <p:cNvPr id="3" name="2 - Θέση περιεχομένου"/>
          <p:cNvSpPr>
            <a:spLocks noGrp="1"/>
          </p:cNvSpPr>
          <p:nvPr>
            <p:ph idx="1"/>
          </p:nvPr>
        </p:nvSpPr>
        <p:spPr>
          <a:xfrm>
            <a:off x="457200" y="1357298"/>
            <a:ext cx="8229600" cy="5000660"/>
          </a:xfrm>
        </p:spPr>
        <p:txBody>
          <a:bodyPr>
            <a:normAutofit fontScale="85000" lnSpcReduction="20000"/>
          </a:bodyPr>
          <a:lstStyle/>
          <a:p>
            <a:r>
              <a:rPr lang="el-GR" dirty="0"/>
              <a:t>Ασθένειες παιδικής ηλικίας , όπως η παρωτίτιδα, ιλαρά, ερυθρά. </a:t>
            </a:r>
          </a:p>
          <a:p>
            <a:r>
              <a:rPr lang="el-GR" dirty="0"/>
              <a:t>Ανοσοποιήσεις παιδικής ηλικίας και η ημερομηνία της τελευταίας δόσης εμβολίου έναντι του τετάνου.</a:t>
            </a:r>
          </a:p>
          <a:p>
            <a:r>
              <a:rPr lang="el-GR" dirty="0"/>
              <a:t>Αλλεργίες στα φάρμακα, τα ζώα, τα έντομα, ή άλλους περιβαλλοντικούς οργανισμούς και ο τύπος αντίδρασης που προκαλείται.</a:t>
            </a:r>
          </a:p>
          <a:p>
            <a:r>
              <a:rPr lang="el-GR" dirty="0"/>
              <a:t>Ατυχήματα και τραυματισμοί: πώς, πότε και που το γεγονός εμφανίστηκε, ο τύπος τραυματισμού, η αγωγή που πραγματοποιήθηκε, και άλλες επιπλοκές.</a:t>
            </a:r>
          </a:p>
          <a:p>
            <a:r>
              <a:rPr lang="el-GR" dirty="0"/>
              <a:t>Εισαγωγή σε νοσοκομείο για  σοβαρές ασθένειες: λόγοι εισαγωγής στο νοσοκομείο, ημερομηνίες, τι είδους χειρουργική επέμβαση διενεργήθηκε, η διαδικασία της ανάρρωσης και οποιεσδήποτε άλλες επιπλοκές.</a:t>
            </a:r>
          </a:p>
          <a:p>
            <a:r>
              <a:rPr lang="el-GR" dirty="0"/>
              <a:t>Φάρμακα.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642942"/>
          </a:xfrm>
        </p:spPr>
        <p:txBody>
          <a:bodyPr>
            <a:normAutofit/>
          </a:bodyPr>
          <a:lstStyle/>
          <a:p>
            <a:r>
              <a:rPr lang="el-GR" sz="3200" b="1" dirty="0"/>
              <a:t>3)ΠΑΡΟΥΣΑ ΚΑΤΑΣΤΑΣΗ</a:t>
            </a:r>
          </a:p>
        </p:txBody>
      </p:sp>
      <p:sp>
        <p:nvSpPr>
          <p:cNvPr id="3" name="2 - Θέση περιεχομένου"/>
          <p:cNvSpPr>
            <a:spLocks noGrp="1"/>
          </p:cNvSpPr>
          <p:nvPr>
            <p:ph idx="1"/>
          </p:nvPr>
        </p:nvSpPr>
        <p:spPr>
          <a:xfrm>
            <a:off x="457200" y="1142984"/>
            <a:ext cx="8229600" cy="5286412"/>
          </a:xfrm>
        </p:spPr>
        <p:txBody>
          <a:bodyPr>
            <a:normAutofit fontScale="92500" lnSpcReduction="10000"/>
          </a:bodyPr>
          <a:lstStyle/>
          <a:p>
            <a:r>
              <a:rPr lang="el-GR" dirty="0"/>
              <a:t>Πότε άρχισαν τα συμπτώματα .</a:t>
            </a:r>
          </a:p>
          <a:p>
            <a:r>
              <a:rPr lang="el-GR" dirty="0"/>
              <a:t>Εάν η αρχή των συμπτωμάτων ήταν ξαφνική ή βαθμιαία . </a:t>
            </a:r>
          </a:p>
          <a:p>
            <a:r>
              <a:rPr lang="el-GR" dirty="0"/>
              <a:t>Πόσο συχνά εμφανίζεται το πρόβλημα.</a:t>
            </a:r>
          </a:p>
          <a:p>
            <a:r>
              <a:rPr lang="el-GR" dirty="0"/>
              <a:t>Η ακριβής θέση του προβλήματος.</a:t>
            </a:r>
          </a:p>
          <a:p>
            <a:r>
              <a:rPr lang="el-GR" dirty="0"/>
              <a:t>Ο χαρακτήρας του προβλήματος ( πχ., ένταση του πόνου).</a:t>
            </a:r>
          </a:p>
          <a:p>
            <a:r>
              <a:rPr lang="el-GR" dirty="0"/>
              <a:t>Δραστηριότητα που έκανε ο ασθενής όταν εμφανίστηκε το πρόβλημα .</a:t>
            </a:r>
          </a:p>
          <a:p>
            <a:r>
              <a:rPr lang="el-GR" dirty="0"/>
              <a:t>Φαινόμενα ή συμπτώματα που συνδέονται με το κύριο πρόβλημα.</a:t>
            </a:r>
          </a:p>
          <a:p>
            <a:r>
              <a:rPr lang="el-GR" dirty="0"/>
              <a:t>Παράγοντες που επιδεινώνουν ή ανακουφίζουν το πρόβλημα.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785818"/>
          </a:xfrm>
        </p:spPr>
        <p:txBody>
          <a:bodyPr>
            <a:normAutofit fontScale="90000"/>
          </a:bodyPr>
          <a:lstStyle/>
          <a:p>
            <a:r>
              <a:rPr lang="el-GR" sz="3200" b="1" dirty="0"/>
              <a:t>4)ΚΥΡΙΟΣ ΛΟΓΟΣ ΕΙΣΑΓΩΓΗΣ Ή ΕΠΙΣΚΕΨΗΣ</a:t>
            </a:r>
          </a:p>
        </p:txBody>
      </p:sp>
      <p:sp>
        <p:nvSpPr>
          <p:cNvPr id="3" name="2 - Θέση περιεχομένου"/>
          <p:cNvSpPr>
            <a:spLocks noGrp="1"/>
          </p:cNvSpPr>
          <p:nvPr>
            <p:ph idx="1"/>
          </p:nvPr>
        </p:nvSpPr>
        <p:spPr>
          <a:xfrm>
            <a:off x="457200" y="1928802"/>
            <a:ext cx="8229600" cy="4197361"/>
          </a:xfrm>
        </p:spPr>
        <p:txBody>
          <a:bodyPr/>
          <a:lstStyle/>
          <a:p>
            <a:r>
              <a:rPr lang="el-GR" dirty="0"/>
              <a:t>Η απάντηση που δίνεται στην ερώτηση « τι σας ενοχλεί » ή «τι σας έφερε στο νοσοκομείο ή στην κλινική» . </a:t>
            </a:r>
          </a:p>
          <a:p>
            <a:r>
              <a:rPr lang="el-GR" dirty="0"/>
              <a:t>Ο κύριος λόγος θα πρέπει να καταγραφεί με αυτούσιες τις λέξεις του ασθενή.</a:t>
            </a:r>
          </a:p>
          <a:p>
            <a:pPr>
              <a:buNone/>
            </a:pP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14380"/>
          </a:xfrm>
        </p:spPr>
        <p:txBody>
          <a:bodyPr>
            <a:normAutofit/>
          </a:bodyPr>
          <a:lstStyle/>
          <a:p>
            <a:r>
              <a:rPr lang="el-GR" sz="3200" b="1" dirty="0"/>
              <a:t>5)ΟΙΚΟΓΕΝΕΙΑΚΟ ΙΣΤΟΡΙΚΟ</a:t>
            </a:r>
          </a:p>
        </p:txBody>
      </p:sp>
      <p:sp>
        <p:nvSpPr>
          <p:cNvPr id="3" name="2 - Θέση περιεχομένου"/>
          <p:cNvSpPr>
            <a:spLocks noGrp="1"/>
          </p:cNvSpPr>
          <p:nvPr>
            <p:ph idx="1"/>
          </p:nvPr>
        </p:nvSpPr>
        <p:spPr>
          <a:xfrm>
            <a:off x="457200" y="1571612"/>
            <a:ext cx="8229600" cy="4929222"/>
          </a:xfrm>
        </p:spPr>
        <p:txBody>
          <a:bodyPr>
            <a:normAutofit fontScale="92500" lnSpcReduction="10000"/>
          </a:bodyPr>
          <a:lstStyle/>
          <a:p>
            <a:r>
              <a:rPr lang="el-GR" dirty="0"/>
              <a:t>Εξακρίβωση παραγόντων κινδύνου για ορισμένες  νόσους. </a:t>
            </a:r>
          </a:p>
          <a:p>
            <a:r>
              <a:rPr lang="el-GR" dirty="0"/>
              <a:t>Οι ηλικίες των αδελφών, των γονέων, και των παππούδων και γιαγιάδων και η κατάσταση υγείας τους.</a:t>
            </a:r>
          </a:p>
          <a:p>
            <a:r>
              <a:rPr lang="el-GR" dirty="0"/>
              <a:t>Εάν είναι αποθανόντες, καταγράφεται η αιτία του θανάτου. </a:t>
            </a:r>
          </a:p>
          <a:p>
            <a:r>
              <a:rPr lang="el-GR" dirty="0"/>
              <a:t>Ιδιαίτερη προσοχή πρέπει να δοθεί σε διαταραχές  όπως οι καρδιαγγειακές, ο καρκίνος, ο διαβήτης, η υπέρταση, η παχυσαρκία, οι αλλεργίες, η αρθρίτιδα, η φυματίωση, η αιμορραγία, ο αλκοολισμός, και οποιεσδήποτε ψυχικές διαταραχές.</a:t>
            </a:r>
          </a:p>
          <a:p>
            <a:pPr>
              <a:buNone/>
            </a:pPr>
            <a:endParaRPr lang="el-GR" dirty="0"/>
          </a:p>
        </p:txBody>
      </p:sp>
      <p:pic>
        <p:nvPicPr>
          <p:cNvPr id="4" name="Picture 4" descr="[DECORATI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520" y="142852"/>
            <a:ext cx="131445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234</TotalTime>
  <Words>2001</Words>
  <Application>Microsoft Office PowerPoint</Application>
  <PresentationFormat>Προβολή στην οθόνη (4:3)</PresentationFormat>
  <Paragraphs>193</Paragraphs>
  <Slides>34</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34</vt:i4>
      </vt:variant>
    </vt:vector>
  </HeadingPairs>
  <TitlesOfParts>
    <vt:vector size="40" baseType="lpstr">
      <vt:lpstr>Calibri</vt:lpstr>
      <vt:lpstr>Georgia</vt:lpstr>
      <vt:lpstr>Trebuchet MS</vt:lpstr>
      <vt:lpstr>Wingdings</vt:lpstr>
      <vt:lpstr>Wingdings 2</vt:lpstr>
      <vt:lpstr>Αστικό</vt:lpstr>
      <vt:lpstr>ΝΟΣΗΛΕΥΤΙΚΟ ΙΣΤΟΡΙΚΟ – ΦΥΣΙΚΗ ΕΞΕΤΑΣΗ</vt:lpstr>
      <vt:lpstr>ΠΗΓΕΣ ΠΛΗΡΟΦΟΡΙΩΝ ΓΙΑ ΤΟΝ ΑΣΘΕΝΗ</vt:lpstr>
      <vt:lpstr>ΝΟΣΗΛΕΥΤΙΚΟ ΙΣΤΟΡΙΚΟ</vt:lpstr>
      <vt:lpstr>ΠΡΟΫΠΟΘΕΣΕΙΣ ΓΙΑ ΤΗ ΛΗΨΗ ΤΟΥ Ν.Ι.</vt:lpstr>
      <vt:lpstr>ΕΝΟΤΗΤΕΣ ΝΟΣΗΛΕΥΤΙΚΟΥ ΙΣΤΟΡΙΚΟΥ</vt:lpstr>
      <vt:lpstr>2)ΠΡΟΗΓΟΥΜΕΝΟ ΙΣΤΟΡΙΚΟ</vt:lpstr>
      <vt:lpstr>3)ΠΑΡΟΥΣΑ ΚΑΤΑΣΤΑΣΗ</vt:lpstr>
      <vt:lpstr>4)ΚΥΡΙΟΣ ΛΟΓΟΣ ΕΙΣΑΓΩΓΗΣ Ή ΕΠΙΣΚΕΨΗΣ</vt:lpstr>
      <vt:lpstr>5)ΟΙΚΟΓΕΝΕΙΑΚΟ ΙΣΤΟΡΙΚΟ</vt:lpstr>
      <vt:lpstr>6)ΤΡΟΠΟΣ ΖΩΗΣ</vt:lpstr>
      <vt:lpstr>7)ΚΟΙΝΩΝΙΚΕΣ ΠΛΗΡΟΦΟΡΙΕΣ</vt:lpstr>
      <vt:lpstr>8)ΕΞΕΤΑΣΗ ΚΑΤΑ ΣΥΣΤΗΜΑΤΑ</vt:lpstr>
      <vt:lpstr>ΕΞΕΤΑΣΗ ΚΑΤΑ ΣΥΣΤΗΜΑΤΑ</vt:lpstr>
      <vt:lpstr>ΕΞΕΤΑΣΗ ΚΑΤΑ ΣΥΣΤΗΜΑΤΑ</vt:lpstr>
      <vt:lpstr>ΕΞΕΤΑΣΗ ΚΑΤΑ ΣΥΣΤΗΜΑΤΑ</vt:lpstr>
      <vt:lpstr>ΕΞΕΤΑΣΗ ΚΑΤΑ ΣΥΣΤΗΜΑΤΑ</vt:lpstr>
      <vt:lpstr>9)ΚΛΕΙΣΙΜΟ ΝΟΣΗΛΕΥΤΙΚΟΥ ΙΣΤΟΡΙΚΟΥ</vt:lpstr>
      <vt:lpstr>ΜΕΘΟΔΟΙ ΠΡΟΣΕΓΓΙΣΗΣ</vt:lpstr>
      <vt:lpstr>ΚΑΤΕΥΘΥΝΟΜΕΝΗ ΣΥΝΕΝΤΕΥΞΗ </vt:lpstr>
      <vt:lpstr>ΜΗ ΚΑΤΕΥΘΥΝΟΜΕΝΗ ΣΥΝΕΝΤΕΥΞΗ </vt:lpstr>
      <vt:lpstr>ΤΥΠΟΙ ΕΡΩΤΗΣΕΩΝ</vt:lpstr>
      <vt:lpstr>ΚΛΕΙΣΤΕΣ ΕΡΩΤΗΣΕΙΣ</vt:lpstr>
      <vt:lpstr>ΑΝΟΙΧΤΕΣ ΕΡΩΤΗΣΕΙΣ</vt:lpstr>
      <vt:lpstr>ΟΥΔΕΤΕΡΕΣ ΕΡΩΤΗΣΕΙΣ</vt:lpstr>
      <vt:lpstr>ΚΑΤΕΥΘΥΝΤΗΡΙΕΣ ΕΡΩΤΗΣΕΙΣ</vt:lpstr>
      <vt:lpstr>ΑΝΟΙΧΤΕΣ ΕΡΩΤΗΣΕΙΣ - ΠΛΕΟΝΕΚΤΗΜΑΤΑ</vt:lpstr>
      <vt:lpstr>ΑΝΟΙΧΤΕΣ ΕΡΩΤΗΣΕΙΣ - ΜΕΙΟΝΕΚΤΗΜΑΤΑ</vt:lpstr>
      <vt:lpstr>ΚΛΕΙΣΤΕΣ ΕΡΩΤΗΣΕΙΣ - ΠΛΕΟΝΕΚΤΗΜΑΤΑ</vt:lpstr>
      <vt:lpstr>ΚΛΕΙΣΤΕΣ ΕΡΩΤΗΣΕΙΣ - ΜΕΙΟΝΕΚΤΗΜΑΤΑ</vt:lpstr>
      <vt:lpstr>ΦΥΣΙΚΗ ΕΞΕΤΑΣΗ: ΠΡΟΫΠΟΘΕΣΕΙΣ-ΜΕΘΟΔΟΙ</vt:lpstr>
      <vt:lpstr>ΕΠΙΣΚΟΠΗΣΗ</vt:lpstr>
      <vt:lpstr>ΨΗΛΑΦΗΣΗ</vt:lpstr>
      <vt:lpstr>ΕΠΙΚΡΟΥΣΗ</vt:lpstr>
      <vt:lpstr>ΑΚΡΟΑΣΗ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ΝΟΣΗΛΕΥΤΙΚΟ ΙΣΤΟΡΙΚΟ – ΦΥΣΙΚΗ ΕΞΕΤΑΣΗ</dc:title>
  <dc:creator>Athanasia Papakosta</dc:creator>
  <cp:lastModifiedBy>user</cp:lastModifiedBy>
  <cp:revision>32</cp:revision>
  <dcterms:created xsi:type="dcterms:W3CDTF">2025-02-21T09:22:36Z</dcterms:created>
  <dcterms:modified xsi:type="dcterms:W3CDTF">2025-03-06T11:02:11Z</dcterms:modified>
</cp:coreProperties>
</file>